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6"/>
  </p:handoutMasterIdLst>
  <p:sldIdLst>
    <p:sldId id="256" r:id="rId2"/>
    <p:sldId id="257" r:id="rId3"/>
    <p:sldId id="265" r:id="rId4"/>
    <p:sldId id="259" r:id="rId5"/>
    <p:sldId id="258" r:id="rId6"/>
    <p:sldId id="266" r:id="rId7"/>
    <p:sldId id="260" r:id="rId8"/>
    <p:sldId id="267" r:id="rId9"/>
    <p:sldId id="261" r:id="rId10"/>
    <p:sldId id="270" r:id="rId11"/>
    <p:sldId id="268" r:id="rId12"/>
    <p:sldId id="262" r:id="rId13"/>
    <p:sldId id="269" r:id="rId14"/>
    <p:sldId id="264" r:id="rId15"/>
  </p:sldIdLst>
  <p:sldSz cx="9144000" cy="6858000" type="screen4x3"/>
  <p:notesSz cx="6881813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00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98102" y="0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/>
          <a:lstStyle>
            <a:lvl1pPr algn="r">
              <a:defRPr sz="1200"/>
            </a:lvl1pPr>
          </a:lstStyle>
          <a:p>
            <a:fld id="{0C81CB4B-9D81-445B-B2A5-78D7F5657519}" type="datetimeFigureOut">
              <a:rPr lang="en-US" smtClean="0"/>
              <a:t>11/5/2014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98102" y="8829967"/>
            <a:ext cx="2982119" cy="464820"/>
          </a:xfrm>
          <a:prstGeom prst="rect">
            <a:avLst/>
          </a:prstGeom>
        </p:spPr>
        <p:txBody>
          <a:bodyPr vert="horz" lIns="92446" tIns="46223" rIns="92446" bIns="46223" rtlCol="0" anchor="b"/>
          <a:lstStyle>
            <a:lvl1pPr algn="r">
              <a:defRPr sz="1200"/>
            </a:lvl1pPr>
          </a:lstStyle>
          <a:p>
            <a:fld id="{0C0638DE-88FF-4FBC-8481-E0F60B6B74C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688900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FD0414-25F9-41E6-AFAE-3687551D8237}" type="datetimeFigureOut">
              <a:rPr lang="en-US" smtClean="0"/>
              <a:pPr/>
              <a:t>11/5/2014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772307-45BC-4B51-ADA7-F815570391F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14600"/>
            <a:ext cx="7772400" cy="1470025"/>
          </a:xfrm>
        </p:spPr>
        <p:txBody>
          <a:bodyPr/>
          <a:lstStyle/>
          <a:p>
            <a:r>
              <a:rPr lang="en-US" dirty="0" smtClean="0"/>
              <a:t>REGIONAL SOUTH-SOUTH EXCHANGE - AFRICA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00600"/>
            <a:ext cx="6400800" cy="1752600"/>
          </a:xfrm>
        </p:spPr>
        <p:txBody>
          <a:bodyPr/>
          <a:lstStyle/>
          <a:p>
            <a:r>
              <a:rPr lang="en-US" dirty="0" smtClean="0">
                <a:solidFill>
                  <a:schemeClr val="tx1"/>
                </a:solidFill>
              </a:rPr>
              <a:t>A Presentation on Behalf of  Africa in Developing REDD+ National Strategies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1026" name="Picture 2" descr="C:\Users\kasaro\Documents\2013_mixed_documents\FAO\Logo UN-REDD\UN-REDD_full_logo_EN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8000" y="609600"/>
            <a:ext cx="2590800" cy="1524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A. Structure and Presentation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458200" cy="5105400"/>
          </a:xfrm>
        </p:spPr>
        <p:txBody>
          <a:bodyPr>
            <a:normAutofit/>
          </a:bodyPr>
          <a:lstStyle/>
          <a:p>
            <a:r>
              <a:rPr lang="en-US" dirty="0" smtClean="0"/>
              <a:t>Objectives of the South-South Workshop</a:t>
            </a:r>
          </a:p>
          <a:p>
            <a:r>
              <a:rPr lang="en-US" dirty="0" smtClean="0"/>
              <a:t>Participation and Methodology</a:t>
            </a:r>
          </a:p>
          <a:p>
            <a:r>
              <a:rPr lang="en-US" dirty="0" smtClean="0"/>
              <a:t>Results of the Workshop:</a:t>
            </a:r>
          </a:p>
          <a:p>
            <a:pPr lvl="1"/>
            <a:r>
              <a:rPr lang="en-US" dirty="0" smtClean="0"/>
              <a:t>Approaches to REDD+ Strategy Development</a:t>
            </a:r>
          </a:p>
          <a:p>
            <a:pPr lvl="1"/>
            <a:r>
              <a:rPr lang="en-US" dirty="0" smtClean="0"/>
              <a:t>Content of REDD+ Strategy</a:t>
            </a:r>
          </a:p>
          <a:p>
            <a:pPr lvl="1"/>
            <a:r>
              <a:rPr lang="en-US" dirty="0" smtClean="0"/>
              <a:t>Transition to REDD+ Implementation and Associated Challenges </a:t>
            </a:r>
          </a:p>
          <a:p>
            <a:pPr lvl="1"/>
            <a:r>
              <a:rPr lang="en-US" dirty="0" smtClean="0"/>
              <a:t>UN-REDD Support</a:t>
            </a:r>
          </a:p>
          <a:p>
            <a:r>
              <a:rPr lang="en-US" dirty="0" smtClean="0"/>
              <a:t>Conclusions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B. Objectives 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305800" cy="49530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To share experiences and lessons on how to build national Strategies for REDD+</a:t>
            </a:r>
          </a:p>
          <a:p>
            <a:r>
              <a:rPr lang="en-US" dirty="0" smtClean="0"/>
              <a:t>To build and strengthen capacity of focal points in the development of national REDD+ strategies</a:t>
            </a:r>
          </a:p>
          <a:p>
            <a:r>
              <a:rPr lang="en-US" dirty="0"/>
              <a:t>To identify </a:t>
            </a:r>
            <a:r>
              <a:rPr lang="en-US" dirty="0" smtClean="0"/>
              <a:t>common trends in the region on how to build national REDD+ strategies </a:t>
            </a:r>
            <a:endParaRPr lang="en-US" dirty="0"/>
          </a:p>
          <a:p>
            <a:r>
              <a:rPr lang="en-US" dirty="0" smtClean="0"/>
              <a:t>To identify opportunities that could be enhanced in supporting countries as well as challenges to be addressed 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957835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FF0000"/>
                </a:solidFill>
              </a:rPr>
              <a:t>C. Participation and Methodology 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21 countries across Africa as well as experts from CSO, IPO and international partners attended the Workshop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Methodology was mainly by presentations, group discussions, role play and plenary discussion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304800"/>
            <a:ext cx="8534400" cy="487362"/>
          </a:xfrm>
        </p:spPr>
        <p:txBody>
          <a:bodyPr>
            <a:no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D</a:t>
            </a:r>
            <a:r>
              <a:rPr lang="en-US" sz="2800" b="1" dirty="0" smtClean="0">
                <a:solidFill>
                  <a:srgbClr val="FF0000"/>
                </a:solidFill>
              </a:rPr>
              <a:t>. National Approaches to REDD+ Strategy Development </a:t>
            </a:r>
            <a:endParaRPr lang="en-US" sz="28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066800"/>
            <a:ext cx="8763000" cy="5638800"/>
          </a:xfrm>
        </p:spPr>
        <p:txBody>
          <a:bodyPr>
            <a:normAutofit fontScale="92500" lnSpcReduction="20000"/>
          </a:bodyPr>
          <a:lstStyle/>
          <a:p>
            <a:endParaRPr lang="en-US" b="1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Countries agreed that there was need to have a specific unit to lead and coordinate the REDD+ readiness process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</a:rPr>
              <a:t>Need to craft a national vision early to create a unity of purpose and deal with the </a:t>
            </a:r>
            <a:r>
              <a:rPr lang="en-US" b="1" dirty="0" smtClean="0">
                <a:solidFill>
                  <a:srgbClr val="C00000"/>
                </a:solidFill>
              </a:rPr>
              <a:t>why, what and how </a:t>
            </a:r>
            <a:r>
              <a:rPr lang="en-US" dirty="0" smtClean="0">
                <a:solidFill>
                  <a:srgbClr val="C00000"/>
                </a:solidFill>
              </a:rPr>
              <a:t>and develop innovative partnerships</a:t>
            </a:r>
          </a:p>
          <a:p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Analytical work is important in order to understand drivers, systems, stakeholders etc. (some countries want to go for transformational REDD+ while others focus on specific targets)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609600"/>
            <a:ext cx="8458200" cy="6096000"/>
          </a:xfrm>
        </p:spPr>
        <p:txBody>
          <a:bodyPr>
            <a:normAutofit fontScale="92500" lnSpcReduction="20000"/>
          </a:bodyPr>
          <a:lstStyle/>
          <a:p>
            <a:endParaRPr lang="en-US" b="1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</a:rPr>
              <a:t>There is need mobilize policy, political and technical support among stakeholders in order to strengthen national approach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REDD+ is integrated in nature, hence need to </a:t>
            </a:r>
            <a:r>
              <a:rPr lang="en-US" dirty="0" err="1" smtClean="0">
                <a:solidFill>
                  <a:srgbClr val="0070C0"/>
                </a:solidFill>
              </a:rPr>
              <a:t>recognise</a:t>
            </a:r>
            <a:r>
              <a:rPr lang="en-US" dirty="0" smtClean="0">
                <a:solidFill>
                  <a:srgbClr val="0070C0"/>
                </a:solidFill>
              </a:rPr>
              <a:t> the importance of Agric, land-use, energy, forestry among the key sectors</a:t>
            </a:r>
          </a:p>
          <a:p>
            <a:endParaRPr lang="en-US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</a:rPr>
              <a:t>The </a:t>
            </a:r>
            <a:r>
              <a:rPr lang="en-US" dirty="0">
                <a:solidFill>
                  <a:srgbClr val="C00000"/>
                </a:solidFill>
              </a:rPr>
              <a:t>Strategy should recognize national needs with a step wise </a:t>
            </a:r>
            <a:r>
              <a:rPr lang="en-US" dirty="0" smtClean="0">
                <a:solidFill>
                  <a:srgbClr val="C00000"/>
                </a:solidFill>
              </a:rPr>
              <a:t>approach recognizing the need to learn by doing and improve performance</a:t>
            </a:r>
            <a:endParaRPr lang="en-US" dirty="0">
              <a:solidFill>
                <a:srgbClr val="C00000"/>
              </a:solidFill>
            </a:endParaRPr>
          </a:p>
          <a:p>
            <a:endParaRPr lang="en-US" b="1" dirty="0">
              <a:solidFill>
                <a:srgbClr val="C00000"/>
              </a:solidFill>
            </a:endParaRPr>
          </a:p>
          <a:p>
            <a:pPr marL="0" indent="0">
              <a:buNone/>
            </a:pPr>
            <a:r>
              <a:rPr lang="en-US" b="1" dirty="0" smtClean="0">
                <a:solidFill>
                  <a:srgbClr val="0070C0"/>
                </a:solidFill>
              </a:rPr>
              <a:t> </a:t>
            </a:r>
          </a:p>
          <a:p>
            <a:pPr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88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11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</a:rPr>
              <a:t>E. Content of the National REDD+ Strategy </a:t>
            </a:r>
            <a:endParaRPr lang="en-US" sz="3200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763000" cy="579120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US" b="1" dirty="0" smtClean="0">
              <a:solidFill>
                <a:srgbClr val="0070C0"/>
              </a:solidFill>
            </a:endParaRPr>
          </a:p>
          <a:p>
            <a:r>
              <a:rPr lang="en-US" dirty="0">
                <a:solidFill>
                  <a:srgbClr val="0070C0"/>
                </a:solidFill>
              </a:rPr>
              <a:t>Countries need to tailor their REDD+ strategy to their specific conditions, their scope of ambition and realistic targets</a:t>
            </a:r>
          </a:p>
          <a:p>
            <a:endParaRPr lang="en-US" dirty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C00000"/>
                </a:solidFill>
              </a:rPr>
              <a:t>The 4 elements (Strategy, REL/RL, FMS and safeguards) need to be addressed together</a:t>
            </a:r>
          </a:p>
          <a:p>
            <a:pPr marL="0" indent="0">
              <a:buNone/>
            </a:pPr>
            <a:endParaRPr lang="en-US" dirty="0" smtClean="0">
              <a:solidFill>
                <a:srgbClr val="C0000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The process (Readiness) and the product (strategy) are important hence need for clear vision at the start of readiness 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838200"/>
            <a:ext cx="8763000" cy="5791200"/>
          </a:xfrm>
        </p:spPr>
        <p:txBody>
          <a:bodyPr>
            <a:normAutofit/>
          </a:bodyPr>
          <a:lstStyle/>
          <a:p>
            <a:endParaRPr lang="en-US" b="1" dirty="0" smtClean="0">
              <a:solidFill>
                <a:srgbClr val="C00000"/>
              </a:solidFill>
            </a:endParaRPr>
          </a:p>
          <a:p>
            <a:pPr algn="just"/>
            <a:r>
              <a:rPr lang="en-US" dirty="0" smtClean="0">
                <a:solidFill>
                  <a:srgbClr val="C00000"/>
                </a:solidFill>
              </a:rPr>
              <a:t>REDD+ Strategies must capture national developmental vision with clear pathways in order to </a:t>
            </a:r>
            <a:r>
              <a:rPr lang="en-US" b="1" dirty="0" smtClean="0">
                <a:solidFill>
                  <a:srgbClr val="C00000"/>
                </a:solidFill>
              </a:rPr>
              <a:t>mobilize stakeholders </a:t>
            </a:r>
            <a:r>
              <a:rPr lang="en-US" dirty="0" smtClean="0">
                <a:solidFill>
                  <a:srgbClr val="C00000"/>
                </a:solidFill>
              </a:rPr>
              <a:t>and </a:t>
            </a:r>
            <a:r>
              <a:rPr lang="en-US" b="1" dirty="0" smtClean="0">
                <a:solidFill>
                  <a:srgbClr val="C00000"/>
                </a:solidFill>
              </a:rPr>
              <a:t>finance</a:t>
            </a:r>
            <a:r>
              <a:rPr lang="en-US" dirty="0" smtClean="0">
                <a:solidFill>
                  <a:srgbClr val="C00000"/>
                </a:solidFill>
              </a:rPr>
              <a:t> (based on UNFCCC Warsaw Framework)</a:t>
            </a:r>
          </a:p>
          <a:p>
            <a:pPr marL="0" indent="0" algn="just">
              <a:buNone/>
            </a:pPr>
            <a:endParaRPr lang="en-US" dirty="0" smtClean="0">
              <a:solidFill>
                <a:srgbClr val="C00000"/>
              </a:solidFill>
            </a:endParaRPr>
          </a:p>
          <a:p>
            <a:pPr algn="just"/>
            <a:r>
              <a:rPr lang="en-US" dirty="0" smtClean="0">
                <a:solidFill>
                  <a:srgbClr val="0070C0"/>
                </a:solidFill>
              </a:rPr>
              <a:t>REDD+ may be developed on a longer horizon but with shorter investment plans based on priorities and needs. Shorter investments will in the end build on the bigger picture of REDD+</a:t>
            </a:r>
          </a:p>
          <a:p>
            <a:pPr algn="just"/>
            <a:endParaRPr lang="en-US" dirty="0" smtClean="0"/>
          </a:p>
          <a:p>
            <a:pPr algn="just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8718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762000"/>
            <a:ext cx="8610600" cy="5867400"/>
          </a:xfrm>
        </p:spPr>
        <p:txBody>
          <a:bodyPr>
            <a:normAutofit/>
          </a:bodyPr>
          <a:lstStyle/>
          <a:p>
            <a:endParaRPr lang="en-US" b="1" dirty="0" smtClean="0">
              <a:solidFill>
                <a:srgbClr val="C00000"/>
              </a:solidFill>
            </a:endParaRPr>
          </a:p>
          <a:p>
            <a:pPr algn="just"/>
            <a:r>
              <a:rPr lang="en-US" dirty="0" smtClean="0">
                <a:solidFill>
                  <a:srgbClr val="C00000"/>
                </a:solidFill>
              </a:rPr>
              <a:t>Effective implementation of REDD+ requires investment to provide a base for motivation, innovation, consolidation of efforts for performance-based approach</a:t>
            </a:r>
          </a:p>
          <a:p>
            <a:pPr algn="just"/>
            <a:endParaRPr lang="en-US" dirty="0" smtClean="0">
              <a:solidFill>
                <a:srgbClr val="0070C0"/>
              </a:solidFill>
            </a:endParaRPr>
          </a:p>
          <a:p>
            <a:pPr algn="just"/>
            <a:r>
              <a:rPr lang="en-US" dirty="0" smtClean="0">
                <a:solidFill>
                  <a:srgbClr val="0070C0"/>
                </a:solidFill>
              </a:rPr>
              <a:t>REDD+ requires that appropriate national systems based on the strategy are put in place in order to support the innovative initiatives and overall REDD+ implementation:</a:t>
            </a:r>
          </a:p>
          <a:p>
            <a:pPr marL="0" indent="0" algn="just">
              <a:buNone/>
            </a:pPr>
            <a:endParaRPr lang="en-US" dirty="0" smtClean="0">
              <a:solidFill>
                <a:srgbClr val="0070C0"/>
              </a:solidFill>
            </a:endParaRPr>
          </a:p>
          <a:p>
            <a:endParaRPr lang="en-US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-76200" y="152400"/>
            <a:ext cx="9220200" cy="639762"/>
          </a:xfrm>
        </p:spPr>
        <p:txBody>
          <a:bodyPr>
            <a:no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</a:rPr>
              <a:t>F. Transition from REDD+ Strategy to Implementation</a:t>
            </a:r>
            <a:endParaRPr lang="en-US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762000"/>
            <a:ext cx="8610600" cy="5867400"/>
          </a:xfrm>
        </p:spPr>
        <p:txBody>
          <a:bodyPr>
            <a:normAutofit lnSpcReduction="10000"/>
          </a:bodyPr>
          <a:lstStyle/>
          <a:p>
            <a:r>
              <a:rPr lang="en-US" dirty="0" smtClean="0">
                <a:solidFill>
                  <a:srgbClr val="C00000"/>
                </a:solidFill>
              </a:rPr>
              <a:t>Hence there is need to:</a:t>
            </a:r>
          </a:p>
          <a:p>
            <a:pPr lvl="1"/>
            <a:r>
              <a:rPr lang="en-US" dirty="0" smtClean="0">
                <a:solidFill>
                  <a:srgbClr val="C00000"/>
                </a:solidFill>
              </a:rPr>
              <a:t> finance the transitional process to support not only countries that have strategies but </a:t>
            </a:r>
          </a:p>
          <a:p>
            <a:pPr lvl="1"/>
            <a:r>
              <a:rPr lang="en-US" dirty="0" smtClean="0">
                <a:solidFill>
                  <a:srgbClr val="C00000"/>
                </a:solidFill>
              </a:rPr>
              <a:t>ensure that countries starting the readiness process are able to look to the future</a:t>
            </a:r>
          </a:p>
          <a:p>
            <a:pPr lvl="1"/>
            <a:r>
              <a:rPr lang="en-US" dirty="0">
                <a:solidFill>
                  <a:srgbClr val="C00000"/>
                </a:solidFill>
              </a:rPr>
              <a:t>b</a:t>
            </a:r>
            <a:r>
              <a:rPr lang="en-US" dirty="0" smtClean="0">
                <a:solidFill>
                  <a:srgbClr val="C00000"/>
                </a:solidFill>
              </a:rPr>
              <a:t>ridge the </a:t>
            </a:r>
            <a:r>
              <a:rPr lang="en-US" dirty="0">
                <a:solidFill>
                  <a:srgbClr val="C00000"/>
                </a:solidFill>
              </a:rPr>
              <a:t>financial gap between REDD+ strategy development and implementation</a:t>
            </a:r>
            <a:endParaRPr lang="en-US" dirty="0" smtClean="0">
              <a:solidFill>
                <a:srgbClr val="C00000"/>
              </a:solidFill>
            </a:endParaRPr>
          </a:p>
          <a:p>
            <a:endParaRPr lang="en-US" sz="2000" dirty="0" smtClean="0">
              <a:solidFill>
                <a:srgbClr val="0070C0"/>
              </a:solidFill>
            </a:endParaRPr>
          </a:p>
          <a:p>
            <a:r>
              <a:rPr lang="en-US" dirty="0" smtClean="0">
                <a:solidFill>
                  <a:srgbClr val="0070C0"/>
                </a:solidFill>
              </a:rPr>
              <a:t>Pilot project must be reconciled with the national process in order to ensure national approach to REDD+ in line with UNFCCC. </a:t>
            </a:r>
          </a:p>
          <a:p>
            <a:pPr lvl="1"/>
            <a:r>
              <a:rPr lang="en-US" b="1" dirty="0" smtClean="0">
                <a:solidFill>
                  <a:srgbClr val="0070C0"/>
                </a:solidFill>
              </a:rPr>
              <a:t>Note:</a:t>
            </a:r>
            <a:r>
              <a:rPr lang="en-US" dirty="0" smtClean="0">
                <a:solidFill>
                  <a:srgbClr val="0070C0"/>
                </a:solidFill>
              </a:rPr>
              <a:t> pilot projects will consolidate national performance hence the need to reconcile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4856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609600" y="274638"/>
            <a:ext cx="9982200" cy="1143000"/>
          </a:xfrm>
        </p:spPr>
        <p:txBody>
          <a:bodyPr>
            <a:normAutofit fontScale="90000"/>
          </a:bodyPr>
          <a:lstStyle/>
          <a:p>
            <a:r>
              <a:rPr lang="en-US" sz="3600" b="1" dirty="0" smtClean="0">
                <a:solidFill>
                  <a:srgbClr val="FF0000"/>
                </a:solidFill>
              </a:rPr>
              <a:t>    Some Challenges Identified with Transitional Process</a:t>
            </a:r>
            <a:r>
              <a:rPr lang="en-US" sz="3600" dirty="0" smtClean="0"/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43000"/>
            <a:ext cx="8610600" cy="5486400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en-US" dirty="0" smtClean="0">
                <a:solidFill>
                  <a:srgbClr val="C00000"/>
                </a:solidFill>
              </a:rPr>
              <a:t>Financial commitments from the international community to support the REDD+ reforms and investments that are proposed by their strategies are not made available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>
                <a:solidFill>
                  <a:srgbClr val="0070C0"/>
                </a:solidFill>
              </a:rPr>
              <a:t>The above-mentioned risks jeopardizing the credibility of the REDD+ readiness process and may impede the implementation of the strategy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>
                <a:solidFill>
                  <a:srgbClr val="C00000"/>
                </a:solidFill>
              </a:rPr>
              <a:t>Lack of a clear outlook on how strategy will be implemented (phase 2) by early movers could discourage others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smtClean="0">
                <a:solidFill>
                  <a:srgbClr val="0070C0"/>
                </a:solidFill>
              </a:rPr>
              <a:t>Reconciling Pilot projects with national strategy may be prove difficult unless systems are put in place early</a:t>
            </a:r>
          </a:p>
        </p:txBody>
      </p:sp>
    </p:spTree>
    <p:extLst>
      <p:ext uri="{BB962C8B-B14F-4D97-AF65-F5344CB8AC3E}">
        <p14:creationId xmlns:p14="http://schemas.microsoft.com/office/powerpoint/2010/main" val="3664470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txBody>
          <a:bodyPr>
            <a:noAutofit/>
          </a:bodyPr>
          <a:lstStyle/>
          <a:p>
            <a:r>
              <a:rPr lang="en-US" sz="3200" b="1" dirty="0" smtClean="0">
                <a:solidFill>
                  <a:srgbClr val="C00000"/>
                </a:solidFill>
              </a:rPr>
              <a:t>G. UN-REDD Support to Countries</a:t>
            </a:r>
            <a:endParaRPr lang="en-US" sz="3200" b="1" dirty="0">
              <a:solidFill>
                <a:srgbClr val="C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14400"/>
            <a:ext cx="8229600" cy="5715000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70C0"/>
                </a:solidFill>
              </a:rPr>
              <a:t>Countries appreciate the various technical support from the UN Agencies</a:t>
            </a:r>
          </a:p>
          <a:p>
            <a:r>
              <a:rPr lang="en-US" dirty="0" smtClean="0">
                <a:solidFill>
                  <a:srgbClr val="C00000"/>
                </a:solidFill>
              </a:rPr>
              <a:t>However, countries are concerned with:</a:t>
            </a:r>
          </a:p>
          <a:p>
            <a:pPr lvl="1"/>
            <a:r>
              <a:rPr lang="en-US" dirty="0">
                <a:solidFill>
                  <a:srgbClr val="C00000"/>
                </a:solidFill>
              </a:rPr>
              <a:t>P</a:t>
            </a:r>
            <a:r>
              <a:rPr lang="en-US" dirty="0" smtClean="0">
                <a:solidFill>
                  <a:srgbClr val="C00000"/>
                </a:solidFill>
              </a:rPr>
              <a:t>roliferation of activities which are not well linked to national needs and processes</a:t>
            </a:r>
          </a:p>
          <a:p>
            <a:pPr lvl="1"/>
            <a:r>
              <a:rPr lang="en-US" dirty="0" smtClean="0">
                <a:solidFill>
                  <a:srgbClr val="C00000"/>
                </a:solidFill>
              </a:rPr>
              <a:t>Delays in implementing activities (bureaucracy…)</a:t>
            </a:r>
          </a:p>
          <a:p>
            <a:pPr lvl="1"/>
            <a:r>
              <a:rPr lang="en-US" dirty="0" smtClean="0">
                <a:solidFill>
                  <a:srgbClr val="C00000"/>
                </a:solidFill>
              </a:rPr>
              <a:t>Not competing with national ownership and leadership</a:t>
            </a:r>
          </a:p>
          <a:p>
            <a:r>
              <a:rPr lang="en-US" dirty="0" smtClean="0">
                <a:solidFill>
                  <a:srgbClr val="0070C0"/>
                </a:solidFill>
              </a:rPr>
              <a:t>Therefore, UN Agencies should have a more focused approach based on country needs and priorities</a:t>
            </a:r>
            <a:endParaRPr lang="en-US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rgbClr val="FF0000"/>
                </a:solidFill>
              </a:rPr>
              <a:t>H. Conclusions</a:t>
            </a:r>
            <a:endParaRPr lang="en-US" b="1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US" dirty="0" smtClean="0"/>
              <a:t>The Workshop provided a lot of insight on REDD+ and countries benefited a lot 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It provided a space for in-depth discussions on the development of national REDD+ strategies and how the outcomes may be adapted to national circumstances  </a:t>
            </a:r>
          </a:p>
          <a:p>
            <a:pPr marL="0" indent="0">
              <a:buNone/>
            </a:pPr>
            <a:endParaRPr lang="en-US" dirty="0" smtClean="0"/>
          </a:p>
          <a:p>
            <a:r>
              <a:rPr lang="en-US" dirty="0" smtClean="0"/>
              <a:t>It has enabled the UN-REDD Programme to assess it support to countries and how this may be enhanced </a:t>
            </a:r>
          </a:p>
          <a:p>
            <a:endParaRPr lang="en-US" dirty="0"/>
          </a:p>
          <a:p>
            <a:r>
              <a:rPr lang="en-US" dirty="0" smtClean="0"/>
              <a:t>Countries realized their own valuable capacities and UN-REDD should help more with building a community of regional practitioners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708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09600" y="2362200"/>
            <a:ext cx="8229600" cy="2590800"/>
          </a:xfrm>
        </p:spPr>
        <p:txBody>
          <a:bodyPr>
            <a:noAutofit/>
          </a:bodyPr>
          <a:lstStyle/>
          <a:p>
            <a:r>
              <a:rPr lang="en-US" sz="7200" dirty="0" smtClean="0">
                <a:latin typeface="Brush Script MT" pitchFamily="66" charset="0"/>
              </a:rPr>
              <a:t>Thank you very much for your attention</a:t>
            </a:r>
            <a:endParaRPr lang="en-US" sz="7200" dirty="0">
              <a:latin typeface="Brush Script MT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329</TotalTime>
  <Words>820</Words>
  <Application>Microsoft Office PowerPoint</Application>
  <PresentationFormat>On-screen Show (4:3)</PresentationFormat>
  <Paragraphs>82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REGIONAL SOUTH-SOUTH EXCHANGE - AFRICA</vt:lpstr>
      <vt:lpstr>A. Structure and Presentation</vt:lpstr>
      <vt:lpstr>B. Objectives  </vt:lpstr>
      <vt:lpstr>C. Participation and Methodology </vt:lpstr>
      <vt:lpstr>D. National Approaches to REDD+ Strategy Development </vt:lpstr>
      <vt:lpstr>PowerPoint Presentation</vt:lpstr>
      <vt:lpstr>E. Content of the National REDD+ Strategy </vt:lpstr>
      <vt:lpstr>PowerPoint Presentation</vt:lpstr>
      <vt:lpstr>F. Transition from REDD+ Strategy to Implementation</vt:lpstr>
      <vt:lpstr>PowerPoint Presentation</vt:lpstr>
      <vt:lpstr>    Some Challenges Identified with Transitional Process </vt:lpstr>
      <vt:lpstr>G. UN-REDD Support to Countries</vt:lpstr>
      <vt:lpstr>H. Conclusions</vt:lpstr>
      <vt:lpstr>Thank you very much for your attention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REGIONAL SOUTH-SOUTH EXCHANGE - AFRICA</dc:title>
  <dc:creator>kasaro</dc:creator>
  <cp:lastModifiedBy>Helena ERIKSSON</cp:lastModifiedBy>
  <cp:revision>43</cp:revision>
  <cp:lastPrinted>2014-11-03T14:15:48Z</cp:lastPrinted>
  <dcterms:created xsi:type="dcterms:W3CDTF">2014-11-02T17:25:55Z</dcterms:created>
  <dcterms:modified xsi:type="dcterms:W3CDTF">2014-11-05T10:10:29Z</dcterms:modified>
</cp:coreProperties>
</file>