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19" r:id="rId2"/>
  </p:sldMasterIdLst>
  <p:sldIdLst>
    <p:sldId id="256" r:id="rId3"/>
    <p:sldId id="268" r:id="rId4"/>
    <p:sldId id="269" r:id="rId5"/>
    <p:sldId id="272" r:id="rId6"/>
    <p:sldId id="270" r:id="rId7"/>
    <p:sldId id="273" r:id="rId8"/>
    <p:sldId id="274" r:id="rId9"/>
    <p:sldId id="275" r:id="rId10"/>
    <p:sldId id="276" r:id="rId11"/>
    <p:sldId id="277" r:id="rId12"/>
    <p:sldId id="271" r:id="rId13"/>
    <p:sldId id="25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1B01C2D-F2FB-467E-B3A4-D32C2786F360}">
          <p14:sldIdLst>
            <p14:sldId id="256"/>
            <p14:sldId id="268"/>
            <p14:sldId id="269"/>
            <p14:sldId id="272"/>
            <p14:sldId id="270"/>
            <p14:sldId id="273"/>
            <p14:sldId id="274"/>
            <p14:sldId id="275"/>
            <p14:sldId id="276"/>
            <p14:sldId id="277"/>
            <p14:sldId id="271"/>
            <p14:sldId id="25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4" autoAdjust="0"/>
    <p:restoredTop sz="94676" autoAdjust="0"/>
  </p:normalViewPr>
  <p:slideViewPr>
    <p:cSldViewPr showGuides="1">
      <p:cViewPr>
        <p:scale>
          <a:sx n="73" d="100"/>
          <a:sy n="73" d="100"/>
        </p:scale>
        <p:origin x="-990" y="-6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abien.monteils\Documents\00%20RTA%20NAIROBI\1%20Global%20frame\6%20UN-REDD%20Policy%20boards\PB13%20Arusha\Session%20Strategie\questionnaire%20answer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abien.monteils\Documents\00%20RTA%20NAIROBI\1%20Global%20frame\6%20UN-REDD%20Policy%20boards\PB13%20Arusha\Session%20Strategie\questionnaire%20answer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abien.monteils\Documents\00%20RTA%20NAIROBI\1%20Global%20frame\6%20UN-REDD%20Policy%20boards\PB13%20Arusha\Session%20Strategie\questionnaire%20answer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abien.monteils\Documents\00%20RTA%20NAIROBI\1%20Global%20frame\6%20UN-REDD%20Policy%20boards\PB13%20Arusha\Session%20Strategie\questionnaire%20answer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abien.monteils\Documents\00%20RTA%20NAIROBI\1%20Global%20frame\6%20UN-REDD%20Policy%20boards\PB13%20Arusha\Session%20Strategie\questionnaire%20answers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abien.monteils\Documents\00%20RTA%20NAIROBI\1%20Global%20frame\6%20UN-REDD%20Policy%20boards\PB13%20Arusha\Session%20Strategie\questionnaire%20answers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abien.monteils\Documents\00%20RTA%20NAIROBI\1%20Global%20frame\6%20UN-REDD%20Policy%20boards\PB13%20Arusha\Session%20Strategie\questionnaire%20answer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C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progress!$B$2</c:f>
              <c:strCache>
                <c:ptCount val="1"/>
                <c:pt idx="0">
                  <c:v>All respondants</c:v>
                </c:pt>
              </c:strCache>
            </c:strRef>
          </c:tx>
          <c:invertIfNegative val="0"/>
          <c:cat>
            <c:strRef>
              <c:f>progress!$A$3:$A$7</c:f>
              <c:strCache>
                <c:ptCount val="5"/>
                <c:pt idx="0">
                  <c:v>5. Finalized, considered ready to be shared via a link to the UNFCCC information hub</c:v>
                </c:pt>
                <c:pt idx="1">
                  <c:v>4. Completed, but still undergoing iterative upgrading</c:v>
                </c:pt>
                <c:pt idx="2">
                  <c:v>3. Well advanced (key options are under thorough technical design)</c:v>
                </c:pt>
                <c:pt idx="3">
                  <c:v>2. Progressing (background analytical work and consultations ongoing)</c:v>
                </c:pt>
                <c:pt idx="4">
                  <c:v>1. Not started/early thinking (first list of possible options…)</c:v>
                </c:pt>
              </c:strCache>
            </c:strRef>
          </c:cat>
          <c:val>
            <c:numRef>
              <c:f>progress!$B$3:$B$7</c:f>
              <c:numCache>
                <c:formatCode>0</c:formatCode>
                <c:ptCount val="5"/>
                <c:pt idx="0">
                  <c:v>3</c:v>
                </c:pt>
                <c:pt idx="1">
                  <c:v>2</c:v>
                </c:pt>
                <c:pt idx="2">
                  <c:v>3</c:v>
                </c:pt>
                <c:pt idx="3">
                  <c:v>15</c:v>
                </c:pt>
                <c:pt idx="4">
                  <c:v>7</c:v>
                </c:pt>
              </c:numCache>
            </c:numRef>
          </c:val>
        </c:ser>
        <c:ser>
          <c:idx val="1"/>
          <c:order val="1"/>
          <c:tx>
            <c:strRef>
              <c:f>progress!$C$2</c:f>
              <c:strCache>
                <c:ptCount val="1"/>
                <c:pt idx="0">
                  <c:v>In-country support</c:v>
                </c:pt>
              </c:strCache>
            </c:strRef>
          </c:tx>
          <c:invertIfNegative val="0"/>
          <c:cat>
            <c:strRef>
              <c:f>progress!$A$3:$A$7</c:f>
              <c:strCache>
                <c:ptCount val="5"/>
                <c:pt idx="0">
                  <c:v>5. Finalized, considered ready to be shared via a link to the UNFCCC information hub</c:v>
                </c:pt>
                <c:pt idx="1">
                  <c:v>4. Completed, but still undergoing iterative upgrading</c:v>
                </c:pt>
                <c:pt idx="2">
                  <c:v>3. Well advanced (key options are under thorough technical design)</c:v>
                </c:pt>
                <c:pt idx="3">
                  <c:v>2. Progressing (background analytical work and consultations ongoing)</c:v>
                </c:pt>
                <c:pt idx="4">
                  <c:v>1. Not started/early thinking (first list of possible options…)</c:v>
                </c:pt>
              </c:strCache>
            </c:strRef>
          </c:cat>
          <c:val>
            <c:numRef>
              <c:f>progress!$C$3:$C$7</c:f>
              <c:numCache>
                <c:formatCode>General</c:formatCode>
                <c:ptCount val="5"/>
                <c:pt idx="0">
                  <c:v>3</c:v>
                </c:pt>
                <c:pt idx="1">
                  <c:v>1</c:v>
                </c:pt>
                <c:pt idx="2">
                  <c:v>3</c:v>
                </c:pt>
                <c:pt idx="3">
                  <c:v>4</c:v>
                </c:pt>
                <c:pt idx="4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0762624"/>
        <c:axId val="130764160"/>
        <c:axId val="0"/>
      </c:bar3DChart>
      <c:catAx>
        <c:axId val="130762624"/>
        <c:scaling>
          <c:orientation val="maxMin"/>
        </c:scaling>
        <c:delete val="0"/>
        <c:axPos val="l"/>
        <c:numFmt formatCode="@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fr-FR"/>
          </a:p>
        </c:txPr>
        <c:crossAx val="130764160"/>
        <c:crosses val="autoZero"/>
        <c:auto val="1"/>
        <c:lblAlgn val="ctr"/>
        <c:lblOffset val="100"/>
        <c:noMultiLvlLbl val="0"/>
      </c:catAx>
      <c:valAx>
        <c:axId val="130764160"/>
        <c:scaling>
          <c:orientation val="minMax"/>
        </c:scaling>
        <c:delete val="0"/>
        <c:axPos val="t"/>
        <c:majorGridlines/>
        <c:numFmt formatCode="0" sourceLinked="1"/>
        <c:majorTickMark val="out"/>
        <c:minorTickMark val="none"/>
        <c:tickLblPos val="nextTo"/>
        <c:crossAx val="130762624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400"/>
          </a:pPr>
          <a:endParaRPr lang="fr-F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C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progress!$B$15</c:f>
              <c:strCache>
                <c:ptCount val="1"/>
                <c:pt idx="0">
                  <c:v>Africa</c:v>
                </c:pt>
              </c:strCache>
            </c:strRef>
          </c:tx>
          <c:invertIfNegative val="0"/>
          <c:cat>
            <c:strRef>
              <c:f>progress!$A$16:$A$20</c:f>
              <c:strCache>
                <c:ptCount val="5"/>
                <c:pt idx="0">
                  <c:v>5. Finalized, considered ready to be shared via a link to the UNFCCC information hub</c:v>
                </c:pt>
                <c:pt idx="1">
                  <c:v>4. Completed, but still undergoing iterative upgrading</c:v>
                </c:pt>
                <c:pt idx="2">
                  <c:v>3. Well advanced (key options are under thorough technical design)</c:v>
                </c:pt>
                <c:pt idx="3">
                  <c:v>2. Progressing (background analytical work and consultations ongoing)</c:v>
                </c:pt>
                <c:pt idx="4">
                  <c:v>1. Not started/early thinking (first list of possible options…)</c:v>
                </c:pt>
              </c:strCache>
            </c:strRef>
          </c:cat>
          <c:val>
            <c:numRef>
              <c:f>progress!$B$16:$B$20</c:f>
              <c:numCache>
                <c:formatCode>0</c:formatCode>
                <c:ptCount val="5"/>
                <c:pt idx="0">
                  <c:v>2</c:v>
                </c:pt>
                <c:pt idx="1">
                  <c:v>1</c:v>
                </c:pt>
                <c:pt idx="2">
                  <c:v>2</c:v>
                </c:pt>
                <c:pt idx="3">
                  <c:v>12</c:v>
                </c:pt>
                <c:pt idx="4">
                  <c:v>7</c:v>
                </c:pt>
              </c:numCache>
            </c:numRef>
          </c:val>
        </c:ser>
        <c:ser>
          <c:idx val="1"/>
          <c:order val="1"/>
          <c:tx>
            <c:strRef>
              <c:f>progress!$C$15</c:f>
              <c:strCache>
                <c:ptCount val="1"/>
                <c:pt idx="0">
                  <c:v>Asia</c:v>
                </c:pt>
              </c:strCache>
            </c:strRef>
          </c:tx>
          <c:invertIfNegative val="0"/>
          <c:cat>
            <c:strRef>
              <c:f>progress!$A$16:$A$20</c:f>
              <c:strCache>
                <c:ptCount val="5"/>
                <c:pt idx="0">
                  <c:v>5. Finalized, considered ready to be shared via a link to the UNFCCC information hub</c:v>
                </c:pt>
                <c:pt idx="1">
                  <c:v>4. Completed, but still undergoing iterative upgrading</c:v>
                </c:pt>
                <c:pt idx="2">
                  <c:v>3. Well advanced (key options are under thorough technical design)</c:v>
                </c:pt>
                <c:pt idx="3">
                  <c:v>2. Progressing (background analytical work and consultations ongoing)</c:v>
                </c:pt>
                <c:pt idx="4">
                  <c:v>1. Not started/early thinking (first list of possible options…)</c:v>
                </c:pt>
              </c:strCache>
            </c:strRef>
          </c:cat>
          <c:val>
            <c:numRef>
              <c:f>progress!$C$16:$C$20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3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0792832"/>
        <c:axId val="130806912"/>
        <c:axId val="0"/>
      </c:bar3DChart>
      <c:catAx>
        <c:axId val="130792832"/>
        <c:scaling>
          <c:orientation val="maxMin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fr-FR"/>
          </a:p>
        </c:txPr>
        <c:crossAx val="130806912"/>
        <c:crosses val="autoZero"/>
        <c:auto val="1"/>
        <c:lblAlgn val="ctr"/>
        <c:lblOffset val="100"/>
        <c:noMultiLvlLbl val="0"/>
      </c:catAx>
      <c:valAx>
        <c:axId val="130806912"/>
        <c:scaling>
          <c:orientation val="minMax"/>
        </c:scaling>
        <c:delete val="0"/>
        <c:axPos val="t"/>
        <c:majorGridlines/>
        <c:numFmt formatCode="0" sourceLinked="1"/>
        <c:majorTickMark val="out"/>
        <c:minorTickMark val="none"/>
        <c:tickLblPos val="nextTo"/>
        <c:crossAx val="130792832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400"/>
          </a:pPr>
          <a:endParaRPr lang="fr-F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C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'information hub'!$B$3</c:f>
              <c:strCache>
                <c:ptCount val="1"/>
                <c:pt idx="0">
                  <c:v>All respondants</c:v>
                </c:pt>
              </c:strCache>
            </c:strRef>
          </c:tx>
          <c:invertIfNegative val="0"/>
          <c:cat>
            <c:strRef>
              <c:f>'information hub'!$A$4:$A$9</c:f>
              <c:strCache>
                <c:ptCount val="6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Not determined</c:v>
                </c:pt>
              </c:strCache>
            </c:strRef>
          </c:cat>
          <c:val>
            <c:numRef>
              <c:f>'information hub'!$B$4:$B$9</c:f>
              <c:numCache>
                <c:formatCode>0</c:formatCode>
                <c:ptCount val="6"/>
                <c:pt idx="0" formatCode="General">
                  <c:v>2</c:v>
                </c:pt>
                <c:pt idx="1">
                  <c:v>11</c:v>
                </c:pt>
                <c:pt idx="2">
                  <c:v>3</c:v>
                </c:pt>
                <c:pt idx="3">
                  <c:v>1</c:v>
                </c:pt>
                <c:pt idx="4">
                  <c:v>2</c:v>
                </c:pt>
                <c:pt idx="5">
                  <c:v>11</c:v>
                </c:pt>
              </c:numCache>
            </c:numRef>
          </c:val>
        </c:ser>
        <c:ser>
          <c:idx val="1"/>
          <c:order val="1"/>
          <c:tx>
            <c:strRef>
              <c:f>'information hub'!$C$3</c:f>
              <c:strCache>
                <c:ptCount val="1"/>
                <c:pt idx="0">
                  <c:v>In-country support</c:v>
                </c:pt>
              </c:strCache>
            </c:strRef>
          </c:tx>
          <c:invertIfNegative val="0"/>
          <c:cat>
            <c:strRef>
              <c:f>'information hub'!$A$4:$A$9</c:f>
              <c:strCache>
                <c:ptCount val="6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Not determined</c:v>
                </c:pt>
              </c:strCache>
            </c:strRef>
          </c:cat>
          <c:val>
            <c:numRef>
              <c:f>'information hub'!$C$4:$C$9</c:f>
              <c:numCache>
                <c:formatCode>General</c:formatCode>
                <c:ptCount val="6"/>
                <c:pt idx="0">
                  <c:v>1</c:v>
                </c:pt>
                <c:pt idx="1">
                  <c:v>5</c:v>
                </c:pt>
                <c:pt idx="2">
                  <c:v>1</c:v>
                </c:pt>
                <c:pt idx="3">
                  <c:v>0</c:v>
                </c:pt>
                <c:pt idx="4">
                  <c:v>2</c:v>
                </c:pt>
                <c:pt idx="5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40025216"/>
        <c:axId val="140039296"/>
        <c:axId val="0"/>
      </c:bar3DChart>
      <c:catAx>
        <c:axId val="140025216"/>
        <c:scaling>
          <c:orientation val="maxMin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fr-FR"/>
          </a:p>
        </c:txPr>
        <c:crossAx val="140039296"/>
        <c:crosses val="autoZero"/>
        <c:auto val="1"/>
        <c:lblAlgn val="ctr"/>
        <c:lblOffset val="100"/>
        <c:noMultiLvlLbl val="0"/>
      </c:catAx>
      <c:valAx>
        <c:axId val="140039296"/>
        <c:scaling>
          <c:orientation val="minMax"/>
        </c:scaling>
        <c:delete val="0"/>
        <c:axPos val="t"/>
        <c:majorGridlines/>
        <c:numFmt formatCode="General" sourceLinked="1"/>
        <c:majorTickMark val="out"/>
        <c:minorTickMark val="none"/>
        <c:tickLblPos val="nextTo"/>
        <c:crossAx val="140025216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400"/>
          </a:pPr>
          <a:endParaRPr lang="fr-F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C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'information hub'!$B$11</c:f>
              <c:strCache>
                <c:ptCount val="1"/>
                <c:pt idx="0">
                  <c:v>Africa</c:v>
                </c:pt>
              </c:strCache>
            </c:strRef>
          </c:tx>
          <c:invertIfNegative val="0"/>
          <c:cat>
            <c:strRef>
              <c:f>'information hub'!$A$12:$A$17</c:f>
              <c:strCache>
                <c:ptCount val="6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Not determined</c:v>
                </c:pt>
              </c:strCache>
            </c:strRef>
          </c:cat>
          <c:val>
            <c:numRef>
              <c:f>'information hub'!$B$12:$B$17</c:f>
              <c:numCache>
                <c:formatCode>0</c:formatCode>
                <c:ptCount val="6"/>
                <c:pt idx="0" formatCode="General">
                  <c:v>0</c:v>
                </c:pt>
                <c:pt idx="1">
                  <c:v>10</c:v>
                </c:pt>
                <c:pt idx="2">
                  <c:v>2</c:v>
                </c:pt>
                <c:pt idx="3">
                  <c:v>1</c:v>
                </c:pt>
                <c:pt idx="4">
                  <c:v>1</c:v>
                </c:pt>
                <c:pt idx="5">
                  <c:v>10</c:v>
                </c:pt>
              </c:numCache>
            </c:numRef>
          </c:val>
        </c:ser>
        <c:ser>
          <c:idx val="1"/>
          <c:order val="1"/>
          <c:tx>
            <c:strRef>
              <c:f>'information hub'!$C$11</c:f>
              <c:strCache>
                <c:ptCount val="1"/>
                <c:pt idx="0">
                  <c:v>Asia</c:v>
                </c:pt>
              </c:strCache>
            </c:strRef>
          </c:tx>
          <c:invertIfNegative val="0"/>
          <c:cat>
            <c:strRef>
              <c:f>'information hub'!$A$12:$A$17</c:f>
              <c:strCache>
                <c:ptCount val="6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Not determined</c:v>
                </c:pt>
              </c:strCache>
            </c:strRef>
          </c:cat>
          <c:val>
            <c:numRef>
              <c:f>'information hub'!$C$12:$C$17</c:f>
              <c:numCache>
                <c:formatCode>General</c:formatCode>
                <c:ptCount val="6"/>
                <c:pt idx="0">
                  <c:v>2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41254016"/>
        <c:axId val="141264000"/>
        <c:axId val="0"/>
      </c:bar3DChart>
      <c:catAx>
        <c:axId val="141254016"/>
        <c:scaling>
          <c:orientation val="maxMin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fr-FR"/>
          </a:p>
        </c:txPr>
        <c:crossAx val="141264000"/>
        <c:crosses val="autoZero"/>
        <c:auto val="1"/>
        <c:lblAlgn val="ctr"/>
        <c:lblOffset val="100"/>
        <c:noMultiLvlLbl val="0"/>
      </c:catAx>
      <c:valAx>
        <c:axId val="141264000"/>
        <c:scaling>
          <c:orientation val="minMax"/>
        </c:scaling>
        <c:delete val="0"/>
        <c:axPos val="t"/>
        <c:majorGridlines/>
        <c:numFmt formatCode="General" sourceLinked="1"/>
        <c:majorTickMark val="out"/>
        <c:minorTickMark val="none"/>
        <c:tickLblPos val="nextTo"/>
        <c:crossAx val="141254016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400"/>
          </a:pPr>
          <a:endParaRPr lang="fr-F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C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'4 pillars'!$B$2</c:f>
              <c:strCache>
                <c:ptCount val="1"/>
                <c:pt idx="0">
                  <c:v>All respondants</c:v>
                </c:pt>
              </c:strCache>
            </c:strRef>
          </c:tx>
          <c:invertIfNegative val="0"/>
          <c:cat>
            <c:strRef>
              <c:f>'4 pillars'!$A$3:$A$8</c:f>
              <c:strCach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Not determined</c:v>
                </c:pt>
              </c:strCache>
            </c:strRef>
          </c:cat>
          <c:val>
            <c:numRef>
              <c:f>'4 pillars'!$B$3:$B$8</c:f>
              <c:numCache>
                <c:formatCode>0</c:formatCode>
                <c:ptCount val="6"/>
                <c:pt idx="0">
                  <c:v>7</c:v>
                </c:pt>
                <c:pt idx="1">
                  <c:v>6</c:v>
                </c:pt>
                <c:pt idx="2">
                  <c:v>2</c:v>
                </c:pt>
                <c:pt idx="3">
                  <c:v>1</c:v>
                </c:pt>
                <c:pt idx="4">
                  <c:v>1</c:v>
                </c:pt>
                <c:pt idx="5">
                  <c:v>13</c:v>
                </c:pt>
              </c:numCache>
            </c:numRef>
          </c:val>
        </c:ser>
        <c:ser>
          <c:idx val="1"/>
          <c:order val="1"/>
          <c:tx>
            <c:strRef>
              <c:f>'4 pillars'!$C$2</c:f>
              <c:strCache>
                <c:ptCount val="1"/>
                <c:pt idx="0">
                  <c:v>Progress 3-5</c:v>
                </c:pt>
              </c:strCache>
            </c:strRef>
          </c:tx>
          <c:invertIfNegative val="0"/>
          <c:cat>
            <c:strRef>
              <c:f>'4 pillars'!$A$3:$A$8</c:f>
              <c:strCach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Not determined</c:v>
                </c:pt>
              </c:strCache>
            </c:strRef>
          </c:cat>
          <c:val>
            <c:numRef>
              <c:f>'4 pillars'!$C$3:$C$8</c:f>
              <c:numCache>
                <c:formatCode>General</c:formatCode>
                <c:ptCount val="6"/>
                <c:pt idx="0">
                  <c:v>3</c:v>
                </c:pt>
                <c:pt idx="1">
                  <c:v>3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47877248"/>
        <c:axId val="147883136"/>
        <c:axId val="0"/>
      </c:bar3DChart>
      <c:catAx>
        <c:axId val="147877248"/>
        <c:scaling>
          <c:orientation val="maxMin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fr-FR"/>
          </a:p>
        </c:txPr>
        <c:crossAx val="147883136"/>
        <c:crosses val="autoZero"/>
        <c:auto val="1"/>
        <c:lblAlgn val="ctr"/>
        <c:lblOffset val="100"/>
        <c:noMultiLvlLbl val="0"/>
      </c:catAx>
      <c:valAx>
        <c:axId val="147883136"/>
        <c:scaling>
          <c:orientation val="minMax"/>
        </c:scaling>
        <c:delete val="0"/>
        <c:axPos val="t"/>
        <c:majorGridlines/>
        <c:numFmt formatCode="0" sourceLinked="1"/>
        <c:majorTickMark val="out"/>
        <c:minorTickMark val="none"/>
        <c:tickLblPos val="nextTo"/>
        <c:crossAx val="147877248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200"/>
          </a:pPr>
          <a:endParaRPr lang="fr-F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C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'UN-REDD added value'!$B$2</c:f>
              <c:strCache>
                <c:ptCount val="1"/>
                <c:pt idx="0">
                  <c:v>All respondants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2"/>
              </a:solidFill>
            </c:spPr>
          </c:dPt>
          <c:cat>
            <c:strRef>
              <c:f>'UN-REDD added value'!$A$3:$A$5</c:f>
              <c:strCache>
                <c:ptCount val="3"/>
                <c:pt idx="0">
                  <c:v>Total</c:v>
                </c:pt>
                <c:pt idx="1">
                  <c:v>Africa</c:v>
                </c:pt>
                <c:pt idx="2">
                  <c:v>Asia</c:v>
                </c:pt>
              </c:strCache>
            </c:strRef>
          </c:cat>
          <c:val>
            <c:numRef>
              <c:f>'UN-REDD added value'!$B$3:$B$5</c:f>
              <c:numCache>
                <c:formatCode>0.0</c:formatCode>
                <c:ptCount val="3"/>
                <c:pt idx="0">
                  <c:v>4.1111111111111107</c:v>
                </c:pt>
                <c:pt idx="1">
                  <c:v>4.2857142857142856</c:v>
                </c:pt>
                <c:pt idx="2">
                  <c:v>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41299072"/>
        <c:axId val="141300864"/>
        <c:axId val="0"/>
      </c:bar3DChart>
      <c:catAx>
        <c:axId val="14129907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fr-FR"/>
          </a:p>
        </c:txPr>
        <c:crossAx val="141300864"/>
        <c:crosses val="autoZero"/>
        <c:auto val="1"/>
        <c:lblAlgn val="ctr"/>
        <c:lblOffset val="100"/>
        <c:noMultiLvlLbl val="0"/>
      </c:catAx>
      <c:valAx>
        <c:axId val="141300864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fr-FR"/>
          </a:p>
        </c:txPr>
        <c:crossAx val="141299072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fr-F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C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067374192390073E-2"/>
          <c:y val="8.4639026603156101E-2"/>
          <c:w val="0.86067379776796848"/>
          <c:h val="0.8927272285408768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'areas of support'!$B$2</c:f>
              <c:strCache>
                <c:ptCount val="1"/>
                <c:pt idx="0">
                  <c:v>total</c:v>
                </c:pt>
              </c:strCache>
            </c:strRef>
          </c:tx>
          <c:invertIfNegative val="0"/>
          <c:cat>
            <c:strRef>
              <c:f>'areas of support'!$A$3:$A$16</c:f>
              <c:strCache>
                <c:ptCount val="14"/>
                <c:pt idx="0">
                  <c:v>o   Designing a financial architecture and mechanism to access result-based payments for REDD+</c:v>
                </c:pt>
                <c:pt idx="1">
                  <c:v>o   Linking specific technical work streams like the economic valuation of forest and inclusion into green economy or low emission development to the design of your national REDD+ strategy</c:v>
                </c:pt>
                <c:pt idx="2">
                  <c:v>o   Engaging dialogue and negotiations with donor countries to support strategy’s implementation</c:v>
                </c:pt>
                <c:pt idx="3">
                  <c:v>o   Assessing the gaps and needs to develop a national REDD+ strategy in your given national context, and formulating tailor-made roadmap and work plan</c:v>
                </c:pt>
                <c:pt idx="4">
                  <c:v>o   Formulating investment plans for REDD+ implementation</c:v>
                </c:pt>
                <c:pt idx="5">
                  <c:v>o   Linking specific technical work streams like safeguards and multiple benefits to the development of your national REDD+ strategy</c:v>
                </c:pt>
                <c:pt idx="6">
                  <c:v>o   Linking specific technical work streams like the reference level or the national forest monitoring system to the design of your national REDD+ strategy</c:v>
                </c:pt>
                <c:pt idx="7">
                  <c:v>o   Engaging specifically the private sector in the REDD+ process</c:v>
                </c:pt>
                <c:pt idx="8">
                  <c:v>o   Running thorough analysis of opportunity and feasibility of REDD+ options</c:v>
                </c:pt>
                <c:pt idx="9">
                  <c:v>o   Running a national dialogue across sectors at technical and policy levels</c:v>
                </c:pt>
                <c:pt idx="10">
                  <c:v>o   Formulating institutional and governance-related arrangements for the REDD+ implementation framework</c:v>
                </c:pt>
                <c:pt idx="11">
                  <c:v>o   Analyzing the drivers and linking them to REDD+ options</c:v>
                </c:pt>
                <c:pt idx="12">
                  <c:v>o   Securing a transparent and participative process, and large national stakeholder’s support</c:v>
                </c:pt>
                <c:pt idx="13">
                  <c:v>o   Identifying key policy measures for REDD+</c:v>
                </c:pt>
              </c:strCache>
            </c:strRef>
          </c:cat>
          <c:val>
            <c:numRef>
              <c:f>'areas of support'!$B$3:$B$16</c:f>
            </c:numRef>
          </c:val>
          <c:shape val="box"/>
        </c:ser>
        <c:ser>
          <c:idx val="1"/>
          <c:order val="1"/>
          <c:tx>
            <c:strRef>
              <c:f>'areas of support'!$C$2</c:f>
              <c:strCache>
                <c:ptCount val="1"/>
                <c:pt idx="0">
                  <c:v>africa</c:v>
                </c:pt>
              </c:strCache>
            </c:strRef>
          </c:tx>
          <c:invertIfNegative val="0"/>
          <c:cat>
            <c:strRef>
              <c:f>'areas of support'!$A$3:$A$16</c:f>
              <c:strCache>
                <c:ptCount val="14"/>
                <c:pt idx="0">
                  <c:v>o   Designing a financial architecture and mechanism to access result-based payments for REDD+</c:v>
                </c:pt>
                <c:pt idx="1">
                  <c:v>o   Linking specific technical work streams like the economic valuation of forest and inclusion into green economy or low emission development to the design of your national REDD+ strategy</c:v>
                </c:pt>
                <c:pt idx="2">
                  <c:v>o   Engaging dialogue and negotiations with donor countries to support strategy’s implementation</c:v>
                </c:pt>
                <c:pt idx="3">
                  <c:v>o   Assessing the gaps and needs to develop a national REDD+ strategy in your given national context, and formulating tailor-made roadmap and work plan</c:v>
                </c:pt>
                <c:pt idx="4">
                  <c:v>o   Formulating investment plans for REDD+ implementation</c:v>
                </c:pt>
                <c:pt idx="5">
                  <c:v>o   Linking specific technical work streams like safeguards and multiple benefits to the development of your national REDD+ strategy</c:v>
                </c:pt>
                <c:pt idx="6">
                  <c:v>o   Linking specific technical work streams like the reference level or the national forest monitoring system to the design of your national REDD+ strategy</c:v>
                </c:pt>
                <c:pt idx="7">
                  <c:v>o   Engaging specifically the private sector in the REDD+ process</c:v>
                </c:pt>
                <c:pt idx="8">
                  <c:v>o   Running thorough analysis of opportunity and feasibility of REDD+ options</c:v>
                </c:pt>
                <c:pt idx="9">
                  <c:v>o   Running a national dialogue across sectors at technical and policy levels</c:v>
                </c:pt>
                <c:pt idx="10">
                  <c:v>o   Formulating institutional and governance-related arrangements for the REDD+ implementation framework</c:v>
                </c:pt>
                <c:pt idx="11">
                  <c:v>o   Analyzing the drivers and linking them to REDD+ options</c:v>
                </c:pt>
                <c:pt idx="12">
                  <c:v>o   Securing a transparent and participative process, and large national stakeholder’s support</c:v>
                </c:pt>
                <c:pt idx="13">
                  <c:v>o   Identifying key policy measures for REDD+</c:v>
                </c:pt>
              </c:strCache>
            </c:strRef>
          </c:cat>
          <c:val>
            <c:numRef>
              <c:f>'areas of support'!$C$3:$C$16</c:f>
            </c:numRef>
          </c:val>
          <c:shape val="box"/>
        </c:ser>
        <c:ser>
          <c:idx val="2"/>
          <c:order val="2"/>
          <c:tx>
            <c:strRef>
              <c:f>'areas of support'!$D$2</c:f>
              <c:strCache>
                <c:ptCount val="1"/>
                <c:pt idx="0">
                  <c:v>asia</c:v>
                </c:pt>
              </c:strCache>
            </c:strRef>
          </c:tx>
          <c:invertIfNegative val="0"/>
          <c:cat>
            <c:strRef>
              <c:f>'areas of support'!$A$3:$A$16</c:f>
              <c:strCache>
                <c:ptCount val="14"/>
                <c:pt idx="0">
                  <c:v>o   Designing a financial architecture and mechanism to access result-based payments for REDD+</c:v>
                </c:pt>
                <c:pt idx="1">
                  <c:v>o   Linking specific technical work streams like the economic valuation of forest and inclusion into green economy or low emission development to the design of your national REDD+ strategy</c:v>
                </c:pt>
                <c:pt idx="2">
                  <c:v>o   Engaging dialogue and negotiations with donor countries to support strategy’s implementation</c:v>
                </c:pt>
                <c:pt idx="3">
                  <c:v>o   Assessing the gaps and needs to develop a national REDD+ strategy in your given national context, and formulating tailor-made roadmap and work plan</c:v>
                </c:pt>
                <c:pt idx="4">
                  <c:v>o   Formulating investment plans for REDD+ implementation</c:v>
                </c:pt>
                <c:pt idx="5">
                  <c:v>o   Linking specific technical work streams like safeguards and multiple benefits to the development of your national REDD+ strategy</c:v>
                </c:pt>
                <c:pt idx="6">
                  <c:v>o   Linking specific technical work streams like the reference level or the national forest monitoring system to the design of your national REDD+ strategy</c:v>
                </c:pt>
                <c:pt idx="7">
                  <c:v>o   Engaging specifically the private sector in the REDD+ process</c:v>
                </c:pt>
                <c:pt idx="8">
                  <c:v>o   Running thorough analysis of opportunity and feasibility of REDD+ options</c:v>
                </c:pt>
                <c:pt idx="9">
                  <c:v>o   Running a national dialogue across sectors at technical and policy levels</c:v>
                </c:pt>
                <c:pt idx="10">
                  <c:v>o   Formulating institutional and governance-related arrangements for the REDD+ implementation framework</c:v>
                </c:pt>
                <c:pt idx="11">
                  <c:v>o   Analyzing the drivers and linking them to REDD+ options</c:v>
                </c:pt>
                <c:pt idx="12">
                  <c:v>o   Securing a transparent and participative process, and large national stakeholder’s support</c:v>
                </c:pt>
                <c:pt idx="13">
                  <c:v>o   Identifying key policy measures for REDD+</c:v>
                </c:pt>
              </c:strCache>
            </c:strRef>
          </c:cat>
          <c:val>
            <c:numRef>
              <c:f>'areas of support'!$D$3:$D$16</c:f>
            </c:numRef>
          </c:val>
          <c:shape val="box"/>
        </c:ser>
        <c:ser>
          <c:idx val="3"/>
          <c:order val="3"/>
          <c:tx>
            <c:strRef>
              <c:f>'areas of support'!$E$2</c:f>
              <c:strCache>
                <c:ptCount val="1"/>
                <c:pt idx="0">
                  <c:v>Total</c:v>
                </c:pt>
              </c:strCache>
            </c:strRef>
          </c:tx>
          <c:invertIfNegative val="0"/>
          <c:cat>
            <c:strRef>
              <c:f>'areas of support'!$A$3:$A$16</c:f>
              <c:strCache>
                <c:ptCount val="14"/>
                <c:pt idx="0">
                  <c:v>o   Designing a financial architecture and mechanism to access result-based payments for REDD+</c:v>
                </c:pt>
                <c:pt idx="1">
                  <c:v>o   Linking specific technical work streams like the economic valuation of forest and inclusion into green economy or low emission development to the design of your national REDD+ strategy</c:v>
                </c:pt>
                <c:pt idx="2">
                  <c:v>o   Engaging dialogue and negotiations with donor countries to support strategy’s implementation</c:v>
                </c:pt>
                <c:pt idx="3">
                  <c:v>o   Assessing the gaps and needs to develop a national REDD+ strategy in your given national context, and formulating tailor-made roadmap and work plan</c:v>
                </c:pt>
                <c:pt idx="4">
                  <c:v>o   Formulating investment plans for REDD+ implementation</c:v>
                </c:pt>
                <c:pt idx="5">
                  <c:v>o   Linking specific technical work streams like safeguards and multiple benefits to the development of your national REDD+ strategy</c:v>
                </c:pt>
                <c:pt idx="6">
                  <c:v>o   Linking specific technical work streams like the reference level or the national forest monitoring system to the design of your national REDD+ strategy</c:v>
                </c:pt>
                <c:pt idx="7">
                  <c:v>o   Engaging specifically the private sector in the REDD+ process</c:v>
                </c:pt>
                <c:pt idx="8">
                  <c:v>o   Running thorough analysis of opportunity and feasibility of REDD+ options</c:v>
                </c:pt>
                <c:pt idx="9">
                  <c:v>o   Running a national dialogue across sectors at technical and policy levels</c:v>
                </c:pt>
                <c:pt idx="10">
                  <c:v>o   Formulating institutional and governance-related arrangements for the REDD+ implementation framework</c:v>
                </c:pt>
                <c:pt idx="11">
                  <c:v>o   Analyzing the drivers and linking them to REDD+ options</c:v>
                </c:pt>
                <c:pt idx="12">
                  <c:v>o   Securing a transparent and participative process, and large national stakeholder’s support</c:v>
                </c:pt>
                <c:pt idx="13">
                  <c:v>o   Identifying key policy measures for REDD+</c:v>
                </c:pt>
              </c:strCache>
            </c:strRef>
          </c:cat>
          <c:val>
            <c:numRef>
              <c:f>'areas of support'!$E$3:$E$16</c:f>
              <c:numCache>
                <c:formatCode>0%</c:formatCode>
                <c:ptCount val="14"/>
                <c:pt idx="0">
                  <c:v>0.8214285714285714</c:v>
                </c:pt>
                <c:pt idx="1">
                  <c:v>0.75</c:v>
                </c:pt>
                <c:pt idx="2">
                  <c:v>0.7142857142857143</c:v>
                </c:pt>
                <c:pt idx="3">
                  <c:v>0.7142857142857143</c:v>
                </c:pt>
                <c:pt idx="4">
                  <c:v>0.7142857142857143</c:v>
                </c:pt>
                <c:pt idx="5">
                  <c:v>0.6428571428571429</c:v>
                </c:pt>
                <c:pt idx="6">
                  <c:v>0.6428571428571429</c:v>
                </c:pt>
                <c:pt idx="7">
                  <c:v>0.5357142857142857</c:v>
                </c:pt>
                <c:pt idx="8">
                  <c:v>0.5</c:v>
                </c:pt>
                <c:pt idx="9">
                  <c:v>0.5</c:v>
                </c:pt>
                <c:pt idx="10">
                  <c:v>0.4642857142857143</c:v>
                </c:pt>
                <c:pt idx="11">
                  <c:v>0.42857142857142855</c:v>
                </c:pt>
                <c:pt idx="12">
                  <c:v>0.42857142857142855</c:v>
                </c:pt>
                <c:pt idx="13">
                  <c:v>0.39285714285714285</c:v>
                </c:pt>
              </c:numCache>
            </c:numRef>
          </c:val>
        </c:ser>
        <c:ser>
          <c:idx val="4"/>
          <c:order val="4"/>
          <c:tx>
            <c:strRef>
              <c:f>'areas of support'!$F$2</c:f>
              <c:strCache>
                <c:ptCount val="1"/>
                <c:pt idx="0">
                  <c:v>Africa</c:v>
                </c:pt>
              </c:strCache>
            </c:strRef>
          </c:tx>
          <c:invertIfNegative val="0"/>
          <c:cat>
            <c:strRef>
              <c:f>'areas of support'!$A$3:$A$16</c:f>
              <c:strCache>
                <c:ptCount val="14"/>
                <c:pt idx="0">
                  <c:v>o   Designing a financial architecture and mechanism to access result-based payments for REDD+</c:v>
                </c:pt>
                <c:pt idx="1">
                  <c:v>o   Linking specific technical work streams like the economic valuation of forest and inclusion into green economy or low emission development to the design of your national REDD+ strategy</c:v>
                </c:pt>
                <c:pt idx="2">
                  <c:v>o   Engaging dialogue and negotiations with donor countries to support strategy’s implementation</c:v>
                </c:pt>
                <c:pt idx="3">
                  <c:v>o   Assessing the gaps and needs to develop a national REDD+ strategy in your given national context, and formulating tailor-made roadmap and work plan</c:v>
                </c:pt>
                <c:pt idx="4">
                  <c:v>o   Formulating investment plans for REDD+ implementation</c:v>
                </c:pt>
                <c:pt idx="5">
                  <c:v>o   Linking specific technical work streams like safeguards and multiple benefits to the development of your national REDD+ strategy</c:v>
                </c:pt>
                <c:pt idx="6">
                  <c:v>o   Linking specific technical work streams like the reference level or the national forest monitoring system to the design of your national REDD+ strategy</c:v>
                </c:pt>
                <c:pt idx="7">
                  <c:v>o   Engaging specifically the private sector in the REDD+ process</c:v>
                </c:pt>
                <c:pt idx="8">
                  <c:v>o   Running thorough analysis of opportunity and feasibility of REDD+ options</c:v>
                </c:pt>
                <c:pt idx="9">
                  <c:v>o   Running a national dialogue across sectors at technical and policy levels</c:v>
                </c:pt>
                <c:pt idx="10">
                  <c:v>o   Formulating institutional and governance-related arrangements for the REDD+ implementation framework</c:v>
                </c:pt>
                <c:pt idx="11">
                  <c:v>o   Analyzing the drivers and linking them to REDD+ options</c:v>
                </c:pt>
                <c:pt idx="12">
                  <c:v>o   Securing a transparent and participative process, and large national stakeholder’s support</c:v>
                </c:pt>
                <c:pt idx="13">
                  <c:v>o   Identifying key policy measures for REDD+</c:v>
                </c:pt>
              </c:strCache>
            </c:strRef>
          </c:cat>
          <c:val>
            <c:numRef>
              <c:f>'areas of support'!$F$3:$F$16</c:f>
              <c:numCache>
                <c:formatCode>0%</c:formatCode>
                <c:ptCount val="14"/>
                <c:pt idx="0">
                  <c:v>0.77272727272727271</c:v>
                </c:pt>
                <c:pt idx="1">
                  <c:v>0.77272727272727271</c:v>
                </c:pt>
                <c:pt idx="2">
                  <c:v>0.68181818181818177</c:v>
                </c:pt>
                <c:pt idx="3">
                  <c:v>0.81818181818181823</c:v>
                </c:pt>
                <c:pt idx="4">
                  <c:v>0.72727272727272729</c:v>
                </c:pt>
                <c:pt idx="5">
                  <c:v>0.72727272727272729</c:v>
                </c:pt>
                <c:pt idx="6">
                  <c:v>0.77272727272727271</c:v>
                </c:pt>
                <c:pt idx="7">
                  <c:v>0.40909090909090912</c:v>
                </c:pt>
                <c:pt idx="8">
                  <c:v>0.5</c:v>
                </c:pt>
                <c:pt idx="9">
                  <c:v>0.59090909090909094</c:v>
                </c:pt>
                <c:pt idx="10">
                  <c:v>0.54545454545454541</c:v>
                </c:pt>
                <c:pt idx="11">
                  <c:v>0.45454545454545453</c:v>
                </c:pt>
                <c:pt idx="12">
                  <c:v>0.5</c:v>
                </c:pt>
                <c:pt idx="13">
                  <c:v>0.45454545454545453</c:v>
                </c:pt>
              </c:numCache>
            </c:numRef>
          </c:val>
        </c:ser>
        <c:ser>
          <c:idx val="5"/>
          <c:order val="5"/>
          <c:tx>
            <c:strRef>
              <c:f>'areas of support'!$G$2</c:f>
              <c:strCache>
                <c:ptCount val="1"/>
                <c:pt idx="0">
                  <c:v>Asia</c:v>
                </c:pt>
              </c:strCache>
            </c:strRef>
          </c:tx>
          <c:invertIfNegative val="0"/>
          <c:cat>
            <c:strRef>
              <c:f>'areas of support'!$A$3:$A$16</c:f>
              <c:strCache>
                <c:ptCount val="14"/>
                <c:pt idx="0">
                  <c:v>o   Designing a financial architecture and mechanism to access result-based payments for REDD+</c:v>
                </c:pt>
                <c:pt idx="1">
                  <c:v>o   Linking specific technical work streams like the economic valuation of forest and inclusion into green economy or low emission development to the design of your national REDD+ strategy</c:v>
                </c:pt>
                <c:pt idx="2">
                  <c:v>o   Engaging dialogue and negotiations with donor countries to support strategy’s implementation</c:v>
                </c:pt>
                <c:pt idx="3">
                  <c:v>o   Assessing the gaps and needs to develop a national REDD+ strategy in your given national context, and formulating tailor-made roadmap and work plan</c:v>
                </c:pt>
                <c:pt idx="4">
                  <c:v>o   Formulating investment plans for REDD+ implementation</c:v>
                </c:pt>
                <c:pt idx="5">
                  <c:v>o   Linking specific technical work streams like safeguards and multiple benefits to the development of your national REDD+ strategy</c:v>
                </c:pt>
                <c:pt idx="6">
                  <c:v>o   Linking specific technical work streams like the reference level or the national forest monitoring system to the design of your national REDD+ strategy</c:v>
                </c:pt>
                <c:pt idx="7">
                  <c:v>o   Engaging specifically the private sector in the REDD+ process</c:v>
                </c:pt>
                <c:pt idx="8">
                  <c:v>o   Running thorough analysis of opportunity and feasibility of REDD+ options</c:v>
                </c:pt>
                <c:pt idx="9">
                  <c:v>o   Running a national dialogue across sectors at technical and policy levels</c:v>
                </c:pt>
                <c:pt idx="10">
                  <c:v>o   Formulating institutional and governance-related arrangements for the REDD+ implementation framework</c:v>
                </c:pt>
                <c:pt idx="11">
                  <c:v>o   Analyzing the drivers and linking them to REDD+ options</c:v>
                </c:pt>
                <c:pt idx="12">
                  <c:v>o   Securing a transparent and participative process, and large national stakeholder’s support</c:v>
                </c:pt>
                <c:pt idx="13">
                  <c:v>o   Identifying key policy measures for REDD+</c:v>
                </c:pt>
              </c:strCache>
            </c:strRef>
          </c:cat>
          <c:val>
            <c:numRef>
              <c:f>'areas of support'!$G$3:$G$16</c:f>
              <c:numCache>
                <c:formatCode>0%</c:formatCode>
                <c:ptCount val="14"/>
                <c:pt idx="0">
                  <c:v>1</c:v>
                </c:pt>
                <c:pt idx="1">
                  <c:v>0.66666666666666663</c:v>
                </c:pt>
                <c:pt idx="2">
                  <c:v>0.83333333333333337</c:v>
                </c:pt>
                <c:pt idx="3">
                  <c:v>0.33333333333333331</c:v>
                </c:pt>
                <c:pt idx="4">
                  <c:v>0.66666666666666663</c:v>
                </c:pt>
                <c:pt idx="5">
                  <c:v>0.33333333333333331</c:v>
                </c:pt>
                <c:pt idx="6">
                  <c:v>0.16666666666666666</c:v>
                </c:pt>
                <c:pt idx="7">
                  <c:v>1</c:v>
                </c:pt>
                <c:pt idx="8">
                  <c:v>0.5</c:v>
                </c:pt>
                <c:pt idx="9">
                  <c:v>0.16666666666666666</c:v>
                </c:pt>
                <c:pt idx="10">
                  <c:v>0.16666666666666666</c:v>
                </c:pt>
                <c:pt idx="11">
                  <c:v>0.33333333333333331</c:v>
                </c:pt>
                <c:pt idx="12">
                  <c:v>0.16666666666666666</c:v>
                </c:pt>
                <c:pt idx="13">
                  <c:v>0.16666666666666666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41371264"/>
        <c:axId val="141372800"/>
        <c:axId val="0"/>
      </c:bar3DChart>
      <c:catAx>
        <c:axId val="141371264"/>
        <c:scaling>
          <c:orientation val="maxMin"/>
        </c:scaling>
        <c:delete val="1"/>
        <c:axPos val="l"/>
        <c:majorTickMark val="out"/>
        <c:minorTickMark val="none"/>
        <c:tickLblPos val="nextTo"/>
        <c:crossAx val="141372800"/>
        <c:crosses val="autoZero"/>
        <c:auto val="1"/>
        <c:lblAlgn val="ctr"/>
        <c:lblOffset val="100"/>
        <c:noMultiLvlLbl val="0"/>
      </c:catAx>
      <c:valAx>
        <c:axId val="141372800"/>
        <c:scaling>
          <c:orientation val="minMax"/>
        </c:scaling>
        <c:delete val="0"/>
        <c:axPos val="t"/>
        <c:majorGridlines/>
        <c:numFmt formatCode="0%" sourceLinked="1"/>
        <c:majorTickMark val="out"/>
        <c:minorTickMark val="none"/>
        <c:tickLblPos val="nextTo"/>
        <c:crossAx val="141371264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244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57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056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44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00"/>
            <a:ext cx="8229600" cy="3840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B7F6A-2867-439C-9A4D-2FD0E495E445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 userDrawn="1"/>
        </p:nvSpPr>
        <p:spPr>
          <a:xfrm flipV="1">
            <a:off x="-10885" y="2"/>
            <a:ext cx="9154886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336057" cy="100584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39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214597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6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3" r:id="rId2"/>
    <p:sldLayoutId id="2147483827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n-redd.org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371600"/>
            <a:ext cx="9144000" cy="4572000"/>
          </a:xfrm>
        </p:spPr>
        <p:txBody>
          <a:bodyPr>
            <a:normAutofit lnSpcReduction="10000"/>
          </a:bodyPr>
          <a:lstStyle/>
          <a:p>
            <a:endParaRPr lang="en-US" sz="3600" b="1" u="sng" dirty="0" smtClean="0"/>
          </a:p>
          <a:p>
            <a:r>
              <a:rPr lang="en-US" sz="3600" b="1" dirty="0" smtClean="0">
                <a:solidFill>
                  <a:schemeClr val="tx1"/>
                </a:solidFill>
              </a:rPr>
              <a:t>Session 1 - National REDD+ Strategies </a:t>
            </a:r>
          </a:p>
          <a:p>
            <a:r>
              <a:rPr lang="en-US" sz="3600" dirty="0">
                <a:solidFill>
                  <a:srgbClr val="0070C0"/>
                </a:solidFill>
              </a:rPr>
              <a:t>Overview of REDD+ national strategies and formulation processes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endParaRPr lang="en-US" sz="3600" b="1" u="sng" dirty="0" smtClean="0">
              <a:solidFill>
                <a:srgbClr val="0070C0"/>
              </a:solidFill>
            </a:endParaRPr>
          </a:p>
          <a:p>
            <a:endParaRPr lang="en-US" sz="3600" b="1" dirty="0" smtClean="0">
              <a:solidFill>
                <a:schemeClr val="tx1"/>
              </a:solidFill>
            </a:endParaRPr>
          </a:p>
          <a:p>
            <a:r>
              <a:rPr lang="en-US" sz="2400" b="1" dirty="0" smtClean="0">
                <a:solidFill>
                  <a:schemeClr val="tx1"/>
                </a:solidFill>
              </a:rPr>
              <a:t>Information </a:t>
            </a:r>
            <a:r>
              <a:rPr lang="en-US" sz="2400" b="1" dirty="0">
                <a:solidFill>
                  <a:schemeClr val="tx1"/>
                </a:solidFill>
              </a:rPr>
              <a:t>and Knowledge Sharing Sessions</a:t>
            </a:r>
            <a:endParaRPr lang="en-GB" sz="2400" b="1" dirty="0">
              <a:solidFill>
                <a:schemeClr val="tx1"/>
              </a:solidFill>
            </a:endParaRPr>
          </a:p>
          <a:p>
            <a:r>
              <a:rPr lang="en-US" sz="2400" b="1" dirty="0" smtClean="0">
                <a:solidFill>
                  <a:schemeClr val="tx1"/>
                </a:solidFill>
              </a:rPr>
              <a:t>13</a:t>
            </a:r>
            <a:r>
              <a:rPr lang="en-US" sz="2400" b="1" baseline="30000" dirty="0" smtClean="0">
                <a:solidFill>
                  <a:schemeClr val="tx1"/>
                </a:solidFill>
              </a:rPr>
              <a:t>th</a:t>
            </a:r>
            <a:r>
              <a:rPr lang="en-US" sz="2400" b="1" dirty="0" smtClean="0">
                <a:solidFill>
                  <a:schemeClr val="tx1"/>
                </a:solidFill>
              </a:rPr>
              <a:t> Policy Board meeting</a:t>
            </a:r>
            <a:br>
              <a:rPr lang="en-US" sz="2400" b="1" dirty="0" smtClean="0">
                <a:solidFill>
                  <a:schemeClr val="tx1"/>
                </a:solidFill>
              </a:rPr>
            </a:br>
            <a:r>
              <a:rPr lang="en-US" sz="2400" b="1" dirty="0" smtClean="0">
                <a:solidFill>
                  <a:schemeClr val="tx1"/>
                </a:solidFill>
              </a:rPr>
              <a:t>Arusha, Tanzania</a:t>
            </a:r>
          </a:p>
          <a:p>
            <a:r>
              <a:rPr lang="en-US" sz="2400" b="1" dirty="0" smtClean="0">
                <a:solidFill>
                  <a:schemeClr val="tx1"/>
                </a:solidFill>
              </a:rPr>
              <a:t>5 November 2014</a:t>
            </a:r>
          </a:p>
        </p:txBody>
      </p:sp>
    </p:spTree>
    <p:extLst>
      <p:ext uri="{BB962C8B-B14F-4D97-AF65-F5344CB8AC3E}">
        <p14:creationId xmlns:p14="http://schemas.microsoft.com/office/powerpoint/2010/main" val="394031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1676400"/>
            <a:ext cx="6019800" cy="4095750"/>
          </a:xfrm>
          <a:ln>
            <a:noFill/>
          </a:ln>
        </p:spPr>
        <p:txBody>
          <a:bodyPr>
            <a:noAutofit/>
          </a:bodyPr>
          <a:lstStyle/>
          <a:p>
            <a:pPr>
              <a:spcBef>
                <a:spcPts val="400"/>
              </a:spcBef>
              <a:buFont typeface="+mj-lt"/>
              <a:buAutoNum type="arabicPeriod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30 REDD+ countries answered </a:t>
            </a:r>
          </a:p>
          <a:p>
            <a:pPr>
              <a:spcBef>
                <a:spcPts val="400"/>
              </a:spcBef>
              <a:buFont typeface="+mj-lt"/>
              <a:buAutoNum type="arabicPeriod"/>
            </a:pP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Font typeface="+mj-lt"/>
              <a:buAutoNum type="arabicPeriod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Very comprehensive picture for Africa (24 out of 26 UN-REDD partner countries in the region)</a:t>
            </a:r>
          </a:p>
          <a:p>
            <a:pPr>
              <a:spcBef>
                <a:spcPts val="400"/>
              </a:spcBef>
              <a:buFont typeface="+mj-lt"/>
              <a:buAutoNum type="arabicPeriod"/>
            </a:pP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Font typeface="+mj-lt"/>
              <a:buAutoNum type="arabicPeriod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Quick “flavor” of Asia (6 out of 14 partner countries)</a:t>
            </a:r>
          </a:p>
          <a:p>
            <a:pPr>
              <a:spcBef>
                <a:spcPts val="400"/>
              </a:spcBef>
              <a:buFont typeface="+mj-lt"/>
              <a:buAutoNum type="arabicPeriod"/>
            </a:pP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Font typeface="+mj-lt"/>
              <a:buAutoNum type="arabicPeriod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12 countries have received in-country support from UN-REDD</a:t>
            </a:r>
          </a:p>
          <a:p>
            <a:pPr>
              <a:spcBef>
                <a:spcPts val="400"/>
              </a:spcBef>
              <a:buFont typeface="+mj-lt"/>
              <a:buAutoNum type="arabicPeriod"/>
            </a:pPr>
            <a:endParaRPr lang="en-US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Font typeface="+mj-lt"/>
              <a:buAutoNum type="arabicPeriod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Answers were provided by REDD+ national focal points or coordinators</a:t>
            </a: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</a:pPr>
            <a:endParaRPr lang="en-US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43200" y="685800"/>
            <a:ext cx="6019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Q</a:t>
            </a:r>
            <a:r>
              <a:rPr lang="en-US" sz="3200" b="1" dirty="0" smtClean="0"/>
              <a:t>uick questionnaire </a:t>
            </a:r>
            <a:r>
              <a:rPr lang="en-US" b="1" dirty="0" smtClean="0"/>
              <a:t>(Oct/</a:t>
            </a:r>
            <a:r>
              <a:rPr lang="en-US" b="1" dirty="0"/>
              <a:t>N</a:t>
            </a:r>
            <a:r>
              <a:rPr lang="en-US" b="1" dirty="0" smtClean="0"/>
              <a:t>ov 2014)</a:t>
            </a:r>
          </a:p>
        </p:txBody>
      </p:sp>
      <p:pic>
        <p:nvPicPr>
          <p:cNvPr id="2050" name="Picture 2" descr="C:\Users\fabien.monteils\Documents\00 RTA NAIROBI\1 Global frame\1 Designing national strategies\Africa Workshop October 2014\Présentations\africa-forest-photo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09" t="14857" r="44141"/>
          <a:stretch/>
        </p:blipFill>
        <p:spPr bwMode="auto">
          <a:xfrm>
            <a:off x="468629" y="1678157"/>
            <a:ext cx="2004939" cy="441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0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411162"/>
            <a:ext cx="7162800" cy="884238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 smtClean="0"/>
              <a:t>Overall progress towards REDD+ national strategy</a:t>
            </a:r>
            <a:endParaRPr lang="en-US" sz="32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705600" y="1905000"/>
            <a:ext cx="2286000" cy="4095750"/>
          </a:xfrm>
          <a:ln>
            <a:noFill/>
          </a:ln>
        </p:spPr>
        <p:txBody>
          <a:bodyPr>
            <a:noAutofit/>
          </a:bodyPr>
          <a:lstStyle/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7</a:t>
            </a: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countries haven’t started yet</a:t>
            </a: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5</a:t>
            </a: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countries with finalized or completed NS</a:t>
            </a: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The average progress is 2,3</a:t>
            </a: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The average progress is 3,1 for countries receiving in-country support from UN-REDD</a:t>
            </a: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</a:pPr>
            <a:endParaRPr lang="en-US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1771" y="1752600"/>
            <a:ext cx="5057503" cy="457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400"/>
              </a:spcBef>
              <a:buFont typeface="Arial" pitchFamily="34" charset="0"/>
              <a:buNone/>
            </a:pPr>
            <a:r>
              <a:rPr lang="en-US" sz="1600" u="sng" dirty="0" smtClean="0">
                <a:solidFill>
                  <a:srgbClr val="0070C0"/>
                </a:solidFill>
                <a:latin typeface="Calibri" pitchFamily="34" charset="0"/>
              </a:rPr>
              <a:t>Number of countries per level of progress</a:t>
            </a: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753912"/>
              </p:ext>
            </p:extLst>
          </p:nvPr>
        </p:nvGraphicFramePr>
        <p:xfrm>
          <a:off x="152400" y="2209800"/>
          <a:ext cx="6400800" cy="3762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3308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411162"/>
            <a:ext cx="7162800" cy="884238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 smtClean="0"/>
              <a:t>Overall progress towards REDD+ national strategy – regional trends</a:t>
            </a:r>
            <a:endParaRPr lang="en-US" sz="32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705600" y="1905000"/>
            <a:ext cx="2286000" cy="4095750"/>
          </a:xfrm>
          <a:ln>
            <a:noFill/>
          </a:ln>
        </p:spPr>
        <p:txBody>
          <a:bodyPr>
            <a:noAutofit/>
          </a:bodyPr>
          <a:lstStyle/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More or less same number of leading countries in Asia and Africa</a:t>
            </a: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Larger base of lagging countries in Africa (7/7 at stage 1, 12/15 at stage 2)</a:t>
            </a: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The average progress is 2,1 in Africa (progressing) vs. 3 in Asia (well advanced)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1771" y="1752600"/>
            <a:ext cx="5057503" cy="457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400"/>
              </a:spcBef>
              <a:buFont typeface="Arial" pitchFamily="34" charset="0"/>
              <a:buNone/>
            </a:pPr>
            <a:r>
              <a:rPr lang="en-US" sz="1600" u="sng" dirty="0" smtClean="0">
                <a:solidFill>
                  <a:srgbClr val="0070C0"/>
                </a:solidFill>
                <a:latin typeface="Calibri" pitchFamily="34" charset="0"/>
              </a:rPr>
              <a:t>Number of countries per level of progress</a:t>
            </a: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95165199"/>
              </p:ext>
            </p:extLst>
          </p:nvPr>
        </p:nvGraphicFramePr>
        <p:xfrm>
          <a:off x="32657" y="2209800"/>
          <a:ext cx="6596743" cy="38457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7327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411162"/>
            <a:ext cx="7162800" cy="884238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 smtClean="0"/>
              <a:t>Linking national strategies to the UNFCCC information hub</a:t>
            </a:r>
            <a:endParaRPr lang="en-US" sz="32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705600" y="1847850"/>
            <a:ext cx="2286000" cy="4095750"/>
          </a:xfrm>
          <a:ln>
            <a:noFill/>
          </a:ln>
        </p:spPr>
        <p:txBody>
          <a:bodyPr>
            <a:noAutofit/>
          </a:bodyPr>
          <a:lstStyle/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2 countries are ready to publicize in December 2014</a:t>
            </a: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11 countries plan to publicize their REDD+ strategy in 2015</a:t>
            </a: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11 countries haven’t determined target </a:t>
            </a: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7</a:t>
            </a: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countries at stage 1 or 2 of progress expect to publish in 2015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1771" y="1752600"/>
            <a:ext cx="5057503" cy="457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400"/>
              </a:spcBef>
              <a:buFont typeface="Arial" pitchFamily="34" charset="0"/>
              <a:buNone/>
            </a:pPr>
            <a:r>
              <a:rPr lang="en-US" sz="1600" u="sng" dirty="0" smtClean="0">
                <a:solidFill>
                  <a:srgbClr val="0070C0"/>
                </a:solidFill>
                <a:latin typeface="Calibri" pitchFamily="34" charset="0"/>
              </a:rPr>
              <a:t>Number of countries per expected date of publication of their REDD+ strategy on the UNFCCC information hub</a:t>
            </a: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8191444"/>
              </p:ext>
            </p:extLst>
          </p:nvPr>
        </p:nvGraphicFramePr>
        <p:xfrm>
          <a:off x="152400" y="2362200"/>
          <a:ext cx="6477000" cy="3886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474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411162"/>
            <a:ext cx="7162800" cy="884238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 smtClean="0"/>
              <a:t>Linking national strategies to the UNFCCC information hub – regional trends</a:t>
            </a:r>
            <a:endParaRPr lang="en-US" sz="32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705600" y="2362200"/>
            <a:ext cx="2286000" cy="4095750"/>
          </a:xfrm>
          <a:ln>
            <a:noFill/>
          </a:ln>
        </p:spPr>
        <p:txBody>
          <a:bodyPr>
            <a:noAutofit/>
          </a:bodyPr>
          <a:lstStyle/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2 countries ready to publicize in 2014 are in Asia</a:t>
            </a: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The 7 “over-ambitious countries” are in Africa</a:t>
            </a:r>
          </a:p>
          <a:p>
            <a:pPr marL="0" indent="0">
              <a:spcBef>
                <a:spcPts val="400"/>
              </a:spcBef>
              <a:buClr>
                <a:srgbClr val="0070C0"/>
              </a:buClr>
              <a:buNone/>
            </a:pP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10 out of 11 </a:t>
            </a: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undetermined countries </a:t>
            </a: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are in Africa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1771" y="1752600"/>
            <a:ext cx="5057503" cy="457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400"/>
              </a:spcBef>
              <a:buFont typeface="Arial" pitchFamily="34" charset="0"/>
              <a:buNone/>
            </a:pPr>
            <a:r>
              <a:rPr lang="en-US" sz="1600" u="sng" dirty="0" smtClean="0">
                <a:solidFill>
                  <a:srgbClr val="0070C0"/>
                </a:solidFill>
                <a:latin typeface="Calibri" pitchFamily="34" charset="0"/>
              </a:rPr>
              <a:t>Number of countries per expected date of publication of their REDD+ strategy on the UNFCCC information hub</a:t>
            </a: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0741776"/>
              </p:ext>
            </p:extLst>
          </p:nvPr>
        </p:nvGraphicFramePr>
        <p:xfrm>
          <a:off x="21770" y="2438400"/>
          <a:ext cx="6607629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136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411162"/>
            <a:ext cx="7162800" cy="884238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 smtClean="0"/>
              <a:t>Advancing towards the UNFCCC Warsaw Framework</a:t>
            </a:r>
            <a:endParaRPr lang="en-US" sz="32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705600" y="2686050"/>
            <a:ext cx="2286000" cy="4095750"/>
          </a:xfrm>
          <a:ln>
            <a:noFill/>
          </a:ln>
        </p:spPr>
        <p:txBody>
          <a:bodyPr>
            <a:noAutofit/>
          </a:bodyPr>
          <a:lstStyle/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6</a:t>
            </a: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countries “well-advanced or beyond” expect to be “WF ready” in 2015 and 2016 (2 in Asia and 4 in Africa)</a:t>
            </a: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15 out of 30 countries are undetermined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1771" y="1752600"/>
            <a:ext cx="5057503" cy="457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400"/>
              </a:spcBef>
              <a:buFont typeface="Arial" pitchFamily="34" charset="0"/>
              <a:buNone/>
            </a:pPr>
            <a:r>
              <a:rPr lang="en-US" sz="1600" u="sng" dirty="0" smtClean="0">
                <a:solidFill>
                  <a:srgbClr val="0070C0"/>
                </a:solidFill>
                <a:latin typeface="Calibri" pitchFamily="34" charset="0"/>
              </a:rPr>
              <a:t>Number of countries per expected date of “readiness” on the 4 pillars of the UNFCCC Warsaw Framework</a:t>
            </a: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4210743"/>
              </p:ext>
            </p:extLst>
          </p:nvPr>
        </p:nvGraphicFramePr>
        <p:xfrm>
          <a:off x="39188" y="2438400"/>
          <a:ext cx="6590212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3642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411162"/>
            <a:ext cx="7162800" cy="884238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 smtClean="0"/>
              <a:t>Anticipated challenges and delays for submission to UNFCCC due to national reasons</a:t>
            </a:r>
            <a:endParaRPr lang="en-US" sz="32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524000" y="1600200"/>
            <a:ext cx="8305800" cy="4953000"/>
          </a:xfrm>
          <a:ln>
            <a:noFill/>
          </a:ln>
        </p:spPr>
        <p:txBody>
          <a:bodyPr>
            <a:noAutofit/>
          </a:bodyPr>
          <a:lstStyle/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14 countries don’t anticipate issues / 16 do.</a:t>
            </a: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Expected reasons (verbatim)</a:t>
            </a: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Challenge 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to link information/pieces together across parallel </a:t>
            </a: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processes</a:t>
            </a: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Capacity to mobilize international 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partners for high level dialogue </a:t>
            </a:r>
            <a:endParaRPr lang="en-US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Lack of data to finalize technical pillars (RL, BUR…)</a:t>
            </a: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Delay to access and implement readiness finance</a:t>
            </a: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Delay of procurement to recruit international </a:t>
            </a: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expertise</a:t>
            </a: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Lack of capacity to meet format or content requirements  (*3)</a:t>
            </a: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Lack of understanding of the UNFCCC process</a:t>
            </a: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Long consultation and consensus building process</a:t>
            </a: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Institutional 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issues </a:t>
            </a:r>
            <a:endParaRPr lang="en-US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Long revision of legal implications before political </a:t>
            </a: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endorsement</a:t>
            </a: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Long national decision-making process / official political endorsement </a:t>
            </a: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procedures (2)</a:t>
            </a: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Risks 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of discontinuity of key staff </a:t>
            </a: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involvement 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throughout the </a:t>
            </a: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process</a:t>
            </a: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Lack of fund throughout the submission process</a:t>
            </a: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lvl="1"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Disturbance due to unplanned national crisis (Ebola outbreak)</a:t>
            </a:r>
          </a:p>
        </p:txBody>
      </p:sp>
      <p:sp>
        <p:nvSpPr>
          <p:cNvPr id="3" name="Left Brace 2"/>
          <p:cNvSpPr/>
          <p:nvPr/>
        </p:nvSpPr>
        <p:spPr>
          <a:xfrm>
            <a:off x="1600200" y="2438400"/>
            <a:ext cx="152400" cy="12954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-23949" y="2743200"/>
            <a:ext cx="1552303" cy="6096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400"/>
              </a:spcBef>
              <a:buNone/>
            </a:pPr>
            <a:r>
              <a:rPr lang="en-US" sz="1800" dirty="0" smtClean="0">
                <a:solidFill>
                  <a:srgbClr val="C00000"/>
                </a:solidFill>
                <a:latin typeface="Calibri" pitchFamily="34" charset="0"/>
              </a:rPr>
              <a:t>Getting the substance</a:t>
            </a:r>
          </a:p>
          <a:p>
            <a:pPr>
              <a:spcBef>
                <a:spcPts val="400"/>
              </a:spcBef>
            </a:pPr>
            <a:endParaRPr lang="en-US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-23949" y="3886200"/>
            <a:ext cx="1704703" cy="6096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400"/>
              </a:spcBef>
              <a:buNone/>
            </a:pPr>
            <a:r>
              <a:rPr lang="en-US" sz="1800" dirty="0" smtClean="0">
                <a:solidFill>
                  <a:srgbClr val="C00000"/>
                </a:solidFill>
                <a:latin typeface="Calibri" pitchFamily="34" charset="0"/>
              </a:rPr>
              <a:t>Getting the format</a:t>
            </a:r>
          </a:p>
          <a:p>
            <a:pPr>
              <a:spcBef>
                <a:spcPts val="400"/>
              </a:spcBef>
            </a:pPr>
            <a:endParaRPr lang="en-US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-23950" y="4800600"/>
            <a:ext cx="1704703" cy="6096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400"/>
              </a:spcBef>
              <a:buNone/>
            </a:pPr>
            <a:r>
              <a:rPr lang="en-US" sz="1800" dirty="0" smtClean="0">
                <a:solidFill>
                  <a:srgbClr val="C00000"/>
                </a:solidFill>
                <a:latin typeface="Calibri" pitchFamily="34" charset="0"/>
              </a:rPr>
              <a:t>Getting the work approved</a:t>
            </a:r>
          </a:p>
          <a:p>
            <a:pPr>
              <a:spcBef>
                <a:spcPts val="400"/>
              </a:spcBef>
            </a:pPr>
            <a:endParaRPr lang="en-US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0" y="5791200"/>
            <a:ext cx="1704703" cy="6096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400"/>
              </a:spcBef>
              <a:buNone/>
            </a:pPr>
            <a:r>
              <a:rPr lang="en-US" sz="1800" dirty="0" smtClean="0">
                <a:solidFill>
                  <a:srgbClr val="C00000"/>
                </a:solidFill>
                <a:latin typeface="Calibri" pitchFamily="34" charset="0"/>
              </a:rPr>
              <a:t>Managing transition</a:t>
            </a:r>
          </a:p>
          <a:p>
            <a:pPr>
              <a:spcBef>
                <a:spcPts val="400"/>
              </a:spcBef>
            </a:pPr>
            <a:endParaRPr lang="en-US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13" name="Left Brace 12"/>
          <p:cNvSpPr/>
          <p:nvPr/>
        </p:nvSpPr>
        <p:spPr>
          <a:xfrm>
            <a:off x="1600200" y="3962400"/>
            <a:ext cx="152400" cy="5334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Left Brace 13"/>
          <p:cNvSpPr/>
          <p:nvPr/>
        </p:nvSpPr>
        <p:spPr>
          <a:xfrm>
            <a:off x="1600200" y="4648200"/>
            <a:ext cx="152400" cy="990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Left Brace 14"/>
          <p:cNvSpPr/>
          <p:nvPr/>
        </p:nvSpPr>
        <p:spPr>
          <a:xfrm>
            <a:off x="1600200" y="5867400"/>
            <a:ext cx="152400" cy="4953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499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411162"/>
            <a:ext cx="7162800" cy="884238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 smtClean="0"/>
              <a:t>Satisfaction towards UN-REDD assistance from countries receiving support</a:t>
            </a:r>
            <a:endParaRPr lang="en-US" sz="32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705600" y="2076450"/>
            <a:ext cx="2286000" cy="4095750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spcBef>
                <a:spcPts val="400"/>
              </a:spcBef>
              <a:buClr>
                <a:srgbClr val="0070C0"/>
              </a:buClr>
              <a:buNone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Out of 18 responses:</a:t>
            </a: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High level of satisfaction (4,1)</a:t>
            </a: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7 countries consider UN-REDD value added “very high” (all in Africa)</a:t>
            </a:r>
          </a:p>
          <a:p>
            <a:pPr marL="0" indent="0">
              <a:spcBef>
                <a:spcPts val="400"/>
              </a:spcBef>
              <a:buClr>
                <a:srgbClr val="0070C0"/>
              </a:buClr>
              <a:buNone/>
            </a:pPr>
            <a:endParaRPr lang="en-US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Africa (4,3) more satisfied than Asia (3,5)</a:t>
            </a: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en-US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1771" y="1752600"/>
            <a:ext cx="6455229" cy="1676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400"/>
              </a:spcBef>
              <a:buFont typeface="Arial" pitchFamily="34" charset="0"/>
              <a:buNone/>
            </a:pPr>
            <a:r>
              <a:rPr lang="en-US" sz="1600" u="sng" dirty="0" smtClean="0">
                <a:solidFill>
                  <a:srgbClr val="0070C0"/>
                </a:solidFill>
                <a:latin typeface="Calibri" pitchFamily="34" charset="0"/>
              </a:rPr>
              <a:t>Perceived added value of the UN-REDD programme in improving understanding and strengthening the REDD+ strategy development process</a:t>
            </a:r>
          </a:p>
          <a:p>
            <a:pPr marL="0" indent="0">
              <a:spcBef>
                <a:spcPts val="400"/>
              </a:spcBef>
              <a:buFont typeface="Arial" pitchFamily="34" charset="0"/>
              <a:buNone/>
            </a:pPr>
            <a:r>
              <a:rPr lang="en-US" sz="1600" i="1" dirty="0" smtClean="0">
                <a:solidFill>
                  <a:srgbClr val="C00000"/>
                </a:solidFill>
                <a:latin typeface="Calibri" pitchFamily="34" charset="0"/>
              </a:rPr>
              <a:t>(1 = very low / 5 = very high)</a:t>
            </a: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5864529"/>
              </p:ext>
            </p:extLst>
          </p:nvPr>
        </p:nvGraphicFramePr>
        <p:xfrm>
          <a:off x="762000" y="2971800"/>
          <a:ext cx="54102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74674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411162"/>
            <a:ext cx="6019800" cy="884238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 smtClean="0"/>
              <a:t>Key areas of expected support from UN-REDD</a:t>
            </a:r>
            <a:endParaRPr lang="en-US" sz="3200" dirty="0"/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3955942"/>
              </p:ext>
            </p:extLst>
          </p:nvPr>
        </p:nvGraphicFramePr>
        <p:xfrm>
          <a:off x="5527765" y="727166"/>
          <a:ext cx="3581401" cy="617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26" t="26250" r="44280" b="19821"/>
          <a:stretch/>
        </p:blipFill>
        <p:spPr bwMode="auto">
          <a:xfrm>
            <a:off x="0" y="1295400"/>
            <a:ext cx="5715000" cy="5401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27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1676400"/>
            <a:ext cx="6324600" cy="4095750"/>
          </a:xfrm>
          <a:ln>
            <a:noFill/>
          </a:ln>
        </p:spPr>
        <p:txBody>
          <a:bodyPr>
            <a:noAutofit/>
          </a:bodyPr>
          <a:lstStyle/>
          <a:p>
            <a:pPr>
              <a:spcBef>
                <a:spcPts val="400"/>
              </a:spcBef>
              <a:buFont typeface="+mj-lt"/>
              <a:buAutoNum type="arabicPeriod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Overall stage: “progressing” (Africa) to “well-advanced” (Asia)</a:t>
            </a:r>
          </a:p>
          <a:p>
            <a:pPr>
              <a:spcBef>
                <a:spcPts val="400"/>
              </a:spcBef>
              <a:buFont typeface="+mj-lt"/>
              <a:buAutoNum type="arabicPeriod"/>
            </a:pP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Large gap between countries, specially in Africa</a:t>
            </a:r>
          </a:p>
          <a:p>
            <a:pPr>
              <a:spcBef>
                <a:spcPts val="400"/>
              </a:spcBef>
              <a:buFont typeface="+mj-lt"/>
              <a:buAutoNum type="arabicPeriod"/>
            </a:pP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Asia progressing at more homogeneous </a:t>
            </a: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pace</a:t>
            </a:r>
          </a:p>
          <a:p>
            <a:pPr>
              <a:spcBef>
                <a:spcPts val="400"/>
              </a:spcBef>
              <a:buFont typeface="+mj-lt"/>
              <a:buAutoNum type="arabicPeriod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General ambition to move forward</a:t>
            </a:r>
          </a:p>
          <a:p>
            <a:pPr>
              <a:spcBef>
                <a:spcPts val="400"/>
              </a:spcBef>
              <a:buFont typeface="+mj-lt"/>
              <a:buAutoNum type="arabicPeriod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Weak understanding of the Warsaw Framework</a:t>
            </a:r>
          </a:p>
          <a:p>
            <a:pPr>
              <a:spcBef>
                <a:spcPts val="400"/>
              </a:spcBef>
              <a:buFont typeface="+mj-lt"/>
              <a:buAutoNum type="arabicPeriod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UN-REDD support critical and highly appreciated</a:t>
            </a:r>
          </a:p>
          <a:p>
            <a:pPr>
              <a:spcBef>
                <a:spcPts val="400"/>
              </a:spcBef>
              <a:buFont typeface="+mj-lt"/>
              <a:buAutoNum type="arabicPeriod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Multiple expected areas of support, including beyond R-PP traditional activities</a:t>
            </a:r>
          </a:p>
          <a:p>
            <a:pPr>
              <a:spcBef>
                <a:spcPts val="400"/>
              </a:spcBef>
              <a:buFont typeface="+mj-lt"/>
              <a:buAutoNum type="arabicPeriod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Commonalities and differences in the domain of support expected by countries in Africa and Asia</a:t>
            </a:r>
          </a:p>
          <a:p>
            <a:pPr>
              <a:spcBef>
                <a:spcPts val="400"/>
              </a:spcBef>
              <a:buFont typeface="+mj-lt"/>
              <a:buAutoNum type="arabicPeriod"/>
            </a:pP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</a:pPr>
            <a:endParaRPr lang="en-US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43200" y="685800"/>
            <a:ext cx="6019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Early comments</a:t>
            </a:r>
            <a:endParaRPr lang="en-US" b="1" dirty="0" smtClean="0"/>
          </a:p>
        </p:txBody>
      </p:sp>
      <p:pic>
        <p:nvPicPr>
          <p:cNvPr id="2050" name="Picture 2" descr="C:\Users\fabien.monteils\Documents\00 RTA NAIROBI\1 Global frame\1 Designing national strategies\Africa Workshop October 2014\Présentations\africa-forest-photo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09" t="14857" r="44141"/>
          <a:stretch/>
        </p:blipFill>
        <p:spPr bwMode="auto">
          <a:xfrm>
            <a:off x="468629" y="1678157"/>
            <a:ext cx="2004939" cy="441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796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0" y="1371600"/>
            <a:ext cx="9144000" cy="3581400"/>
          </a:xfrm>
        </p:spPr>
        <p:txBody>
          <a:bodyPr/>
          <a:lstStyle/>
          <a:p>
            <a:endParaRPr lang="en-US" b="1" dirty="0" smtClean="0">
              <a:solidFill>
                <a:schemeClr val="tx1"/>
              </a:solidFill>
              <a:latin typeface="Frutiger Linotype" pitchFamily="34" charset="0"/>
            </a:endParaRPr>
          </a:p>
          <a:p>
            <a:r>
              <a:rPr lang="en-US" sz="2400" dirty="0" smtClean="0">
                <a:solidFill>
                  <a:schemeClr val="tx1"/>
                </a:solidFill>
                <a:latin typeface="Helvetica" pitchFamily="34" charset="0"/>
              </a:rPr>
              <a:t>Fabien Monteils</a:t>
            </a:r>
            <a:endParaRPr lang="en-US" sz="1600" dirty="0" smtClean="0">
              <a:solidFill>
                <a:schemeClr val="tx1"/>
              </a:solidFill>
              <a:latin typeface="Helvetica" pitchFamily="34" charset="0"/>
            </a:endParaRPr>
          </a:p>
          <a:p>
            <a:endParaRPr lang="en-US" sz="1600" dirty="0" smtClean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sz="2400" dirty="0" smtClean="0">
                <a:solidFill>
                  <a:schemeClr val="tx1"/>
                </a:solidFill>
                <a:latin typeface="Helvetica" pitchFamily="34" charset="0"/>
              </a:rPr>
              <a:t>Fabien.monteils@undp.org</a:t>
            </a:r>
            <a:endParaRPr lang="en-US" sz="1800" dirty="0" smtClean="0">
              <a:solidFill>
                <a:schemeClr val="tx1"/>
              </a:solidFill>
              <a:latin typeface="Helvetica" pitchFamily="34" charset="0"/>
            </a:endParaRPr>
          </a:p>
          <a:p>
            <a:endParaRPr lang="en-US" sz="1800" b="1" dirty="0" smtClean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b="1" dirty="0" smtClean="0">
                <a:solidFill>
                  <a:schemeClr val="tx1"/>
                </a:solidFill>
                <a:latin typeface="Helvetica" pitchFamily="34" charset="0"/>
              </a:rPr>
              <a:t>Thank You</a:t>
            </a:r>
          </a:p>
          <a:p>
            <a:r>
              <a:rPr lang="en-US" sz="1600" dirty="0" smtClean="0">
                <a:latin typeface="Helvetica" pitchFamily="34" charset="0"/>
                <a:hlinkClick r:id="rId2"/>
              </a:rPr>
              <a:t/>
            </a:r>
            <a:br>
              <a:rPr lang="en-US" sz="1600" dirty="0" smtClean="0">
                <a:latin typeface="Helvetica" pitchFamily="34" charset="0"/>
                <a:hlinkClick r:id="rId2"/>
              </a:rPr>
            </a:br>
            <a:r>
              <a:rPr lang="en-US" sz="1600" dirty="0" smtClean="0">
                <a:solidFill>
                  <a:schemeClr val="tx1"/>
                </a:solidFill>
                <a:latin typeface="Helvetica" pitchFamily="34" charset="0"/>
              </a:rPr>
              <a:t>Website: </a:t>
            </a:r>
            <a:r>
              <a:rPr lang="en-US" sz="1600" dirty="0" smtClean="0">
                <a:latin typeface="Helvetica" pitchFamily="34" charset="0"/>
                <a:hlinkClick r:id="rId2"/>
              </a:rPr>
              <a:t>http://www.un-redd.org</a:t>
            </a:r>
            <a:endParaRPr lang="en-US" sz="1600" dirty="0">
              <a:solidFill>
                <a:schemeClr val="tx1"/>
              </a:solidFill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27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0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33730</TotalTime>
  <Words>693</Words>
  <Application>Microsoft Office PowerPoint</Application>
  <PresentationFormat>On-screen Show (4:3)</PresentationFormat>
  <Paragraphs>107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Office Theme</vt:lpstr>
      <vt:lpstr>10_Custom Design</vt:lpstr>
      <vt:lpstr>PowerPoint Presentation</vt:lpstr>
      <vt:lpstr>PowerPoint Presentation</vt:lpstr>
      <vt:lpstr>Overall progress towards REDD+ national strategy</vt:lpstr>
      <vt:lpstr>Overall progress towards REDD+ national strategy – regional trends</vt:lpstr>
      <vt:lpstr>Linking national strategies to the UNFCCC information hub</vt:lpstr>
      <vt:lpstr>Linking national strategies to the UNFCCC information hub – regional trends</vt:lpstr>
      <vt:lpstr>Advancing towards the UNFCCC Warsaw Framework</vt:lpstr>
      <vt:lpstr>Anticipated challenges and delays for submission to UNFCCC due to national reasons</vt:lpstr>
      <vt:lpstr>Satisfaction towards UN-REDD assistance from countries receiving support</vt:lpstr>
      <vt:lpstr>Key areas of expected support from UN-REDD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Mumoki</dc:creator>
  <cp:lastModifiedBy>Helena ERIKSSON</cp:lastModifiedBy>
  <cp:revision>122</cp:revision>
  <dcterms:created xsi:type="dcterms:W3CDTF">2012-09-11T07:20:24Z</dcterms:created>
  <dcterms:modified xsi:type="dcterms:W3CDTF">2014-11-05T10:09:41Z</dcterms:modified>
</cp:coreProperties>
</file>