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17"/>
  </p:notesMasterIdLst>
  <p:sldIdLst>
    <p:sldId id="256" r:id="rId3"/>
    <p:sldId id="271" r:id="rId4"/>
    <p:sldId id="272" r:id="rId5"/>
    <p:sldId id="273" r:id="rId6"/>
    <p:sldId id="290" r:id="rId7"/>
    <p:sldId id="289" r:id="rId8"/>
    <p:sldId id="288" r:id="rId9"/>
    <p:sldId id="275" r:id="rId10"/>
    <p:sldId id="278" r:id="rId11"/>
    <p:sldId id="280" r:id="rId12"/>
    <p:sldId id="281" r:id="rId13"/>
    <p:sldId id="276" r:id="rId14"/>
    <p:sldId id="259" r:id="rId15"/>
    <p:sldId id="27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1"/>
            <p14:sldId id="272"/>
            <p14:sldId id="273"/>
            <p14:sldId id="290"/>
            <p14:sldId id="289"/>
            <p14:sldId id="288"/>
            <p14:sldId id="275"/>
            <p14:sldId id="278"/>
            <p14:sldId id="280"/>
            <p14:sldId id="281"/>
            <p14:sldId id="276"/>
            <p14:sldId id="259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82" autoAdjust="0"/>
    <p:restoredTop sz="93688" autoAdjust="0"/>
  </p:normalViewPr>
  <p:slideViewPr>
    <p:cSldViewPr showGuides="1">
      <p:cViewPr>
        <p:scale>
          <a:sx n="73" d="100"/>
          <a:sy n="73" d="100"/>
        </p:scale>
        <p:origin x="-127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91929D-D77C-4ED2-9A4F-138E5109A200}" type="datetimeFigureOut">
              <a:rPr lang="fr-FR" smtClean="0"/>
              <a:t>05/11/2014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C5D57-7617-47F2-B0FF-D15904EB07C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376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2000" dirty="0" smtClean="0"/>
              <a:t>- Countries are invited to </a:t>
            </a:r>
            <a:r>
              <a:rPr lang="en-GB" sz="2000" b="1" dirty="0" smtClean="0"/>
              <a:t>submit their  FRL/FRELs</a:t>
            </a:r>
            <a:r>
              <a:rPr lang="en-GB" sz="2000" dirty="0" smtClean="0"/>
              <a:t> on a </a:t>
            </a:r>
            <a:r>
              <a:rPr lang="en-GB" sz="2000" b="1" dirty="0" smtClean="0"/>
              <a:t>voluntary basis </a:t>
            </a:r>
            <a:r>
              <a:rPr lang="en-GB" sz="2000" dirty="0" smtClean="0"/>
              <a:t>and when deemed appropriate;  </a:t>
            </a:r>
          </a:p>
          <a:p>
            <a:pPr>
              <a:spcAft>
                <a:spcPts val="600"/>
              </a:spcAft>
            </a:pPr>
            <a:r>
              <a:rPr lang="en-GB" sz="2000" dirty="0" smtClean="0"/>
              <a:t>- Submissions will be technically assessed in the context of </a:t>
            </a:r>
            <a:r>
              <a:rPr lang="en-GB" sz="2000" b="1" dirty="0" smtClean="0"/>
              <a:t>results-based payments</a:t>
            </a:r>
            <a:r>
              <a:rPr lang="en-GB" sz="2000" dirty="0" smtClean="0"/>
              <a:t>;</a:t>
            </a:r>
          </a:p>
          <a:p>
            <a:pPr marL="857250" lvl="1" indent="-457200">
              <a:spcAft>
                <a:spcPts val="600"/>
              </a:spcAft>
              <a:buAutoNum type="alphaLcParenR"/>
            </a:pPr>
            <a:r>
              <a:rPr lang="en-GB" dirty="0" smtClean="0"/>
              <a:t>Assess the degree to which information provided is in accordance with the information guidelines</a:t>
            </a:r>
          </a:p>
          <a:p>
            <a:pPr marL="857250" lvl="1" indent="-457200">
              <a:spcAft>
                <a:spcPts val="600"/>
              </a:spcAft>
              <a:buAutoNum type="alphaLcParenR"/>
            </a:pPr>
            <a:r>
              <a:rPr lang="en-GB" dirty="0" smtClean="0"/>
              <a:t>Offer a facilitative, non-intrusive, technical exchange on information on the construction of FREL/FRLs….with a view to supporting the capacity of developing country Parties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C5D57-7617-47F2-B0FF-D15904EB07C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185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2000" dirty="0" smtClean="0"/>
              <a:t>- Countries are invited to </a:t>
            </a:r>
            <a:r>
              <a:rPr lang="en-GB" sz="2000" b="1" dirty="0" smtClean="0"/>
              <a:t>submit their  FRL/FRELs</a:t>
            </a:r>
            <a:r>
              <a:rPr lang="en-GB" sz="2000" dirty="0" smtClean="0"/>
              <a:t> on a </a:t>
            </a:r>
            <a:r>
              <a:rPr lang="en-GB" sz="2000" b="1" dirty="0" smtClean="0"/>
              <a:t>voluntary basis </a:t>
            </a:r>
            <a:r>
              <a:rPr lang="en-GB" sz="2000" dirty="0" smtClean="0"/>
              <a:t>and when deemed appropriate;  </a:t>
            </a:r>
          </a:p>
          <a:p>
            <a:pPr>
              <a:spcAft>
                <a:spcPts val="600"/>
              </a:spcAft>
            </a:pPr>
            <a:r>
              <a:rPr lang="en-GB" sz="2000" dirty="0" smtClean="0"/>
              <a:t>- Submissions will be technically assessed in the context of </a:t>
            </a:r>
            <a:r>
              <a:rPr lang="en-GB" sz="2000" b="1" dirty="0" smtClean="0"/>
              <a:t>results-based payments</a:t>
            </a:r>
            <a:r>
              <a:rPr lang="en-GB" sz="2000" dirty="0" smtClean="0"/>
              <a:t>;</a:t>
            </a:r>
          </a:p>
          <a:p>
            <a:pPr marL="857250" lvl="1" indent="-457200">
              <a:spcAft>
                <a:spcPts val="600"/>
              </a:spcAft>
              <a:buAutoNum type="alphaLcParenR"/>
            </a:pPr>
            <a:r>
              <a:rPr lang="en-GB" dirty="0" smtClean="0"/>
              <a:t>Assess the degree to which information provided is in accordance with the information guidelines</a:t>
            </a:r>
          </a:p>
          <a:p>
            <a:pPr marL="857250" lvl="1" indent="-457200">
              <a:spcAft>
                <a:spcPts val="600"/>
              </a:spcAft>
              <a:buAutoNum type="alphaLcParenR"/>
            </a:pPr>
            <a:r>
              <a:rPr lang="en-GB" dirty="0" smtClean="0"/>
              <a:t>Offer a facilitative, non-intrusive, technical exchange on information on the construction of FREL/FRLs….with a view to supporting the capacity of developing country Parties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C5D57-7617-47F2-B0FF-D15904EB07C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185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Learning from country experiences</a:t>
            </a:r>
          </a:p>
          <a:p>
            <a:pPr marL="171450" indent="-1714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Illustrate diversity of approaches</a:t>
            </a:r>
          </a:p>
          <a:p>
            <a:pPr marL="171450" indent="-1714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Not prescriptive </a:t>
            </a:r>
          </a:p>
          <a:p>
            <a:pPr marL="171450" indent="-1714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Analysis following UNFCCC modalities and guidance for the technical assessment of FREL/FRLs</a:t>
            </a:r>
          </a:p>
          <a:p>
            <a:pPr marL="171450" indent="-1714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 smtClean="0"/>
              <a:t>Examples based on available demonstration activities + available UNFCCC submissions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C5D57-7617-47F2-B0FF-D15904EB07C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229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Scale Brazil’s demonstration activity (Amazon Fund)</a:t>
            </a:r>
            <a:r>
              <a:rPr lang="en-US" baseline="0" dirty="0" smtClean="0"/>
              <a:t> was the Legal Amazon, 520 M ha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C5D57-7617-47F2-B0FF-D15904EB07C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574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Degradation is particularly difficult given scarce data and methodological challenges</a:t>
            </a:r>
            <a:endParaRPr lang="en-US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Consistency with NFMS and GHG-I over time needs to be carefully considered;</a:t>
            </a:r>
          </a:p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Reflections about the need to scale up , and the implications, should occur early on</a:t>
            </a:r>
          </a:p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Considerations of institutional arrangements, budget allocation, forest management structures;</a:t>
            </a:r>
          </a:p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All</a:t>
            </a:r>
            <a:r>
              <a:rPr lang="en-US" sz="14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countries are trying to progress simultaneously </a:t>
            </a:r>
          </a:p>
          <a:p>
            <a:pPr marL="342900" marR="0" lvl="2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 choice of activities to include in the FREL</a:t>
            </a:r>
            <a:r>
              <a:rPr lang="en-US" sz="14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should be based on their “significance”, but whether or not a country can mitigate the emissions from these activities is unknown.</a:t>
            </a:r>
            <a:r>
              <a:rPr 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C5D57-7617-47F2-B0FF-D15904EB07C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226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n-redd.org/FRELPublication/tabid/794487/Default.asp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-redd.org/" TargetMode="External"/><Relationship Id="rId2" Type="http://schemas.openxmlformats.org/officeDocument/2006/relationships/hyperlink" Target="mailto:philippe.crete@fao.org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371600"/>
            <a:ext cx="8839200" cy="4572000"/>
          </a:xfrm>
        </p:spPr>
        <p:txBody>
          <a:bodyPr>
            <a:normAutofit fontScale="85000" lnSpcReduction="20000"/>
          </a:bodyPr>
          <a:lstStyle/>
          <a:p>
            <a:endParaRPr lang="en-US" sz="3600" b="1" u="sng" dirty="0" smtClean="0"/>
          </a:p>
          <a:p>
            <a:r>
              <a:rPr lang="en-US" sz="3600" b="1" dirty="0" smtClean="0">
                <a:solidFill>
                  <a:schemeClr val="tx1"/>
                </a:solidFill>
              </a:rPr>
              <a:t>Emerging approaches to Forest Reference Emission Levels and/or Forest Reference Levels  for REDD+: </a:t>
            </a:r>
          </a:p>
          <a:p>
            <a:r>
              <a:rPr lang="en-US" sz="3600" b="1" dirty="0" smtClean="0">
                <a:solidFill>
                  <a:schemeClr val="tx1"/>
                </a:solidFill>
              </a:rPr>
              <a:t>Trends and Challenges</a:t>
            </a:r>
            <a:endParaRPr lang="en-US" sz="3600" b="1" u="sng" dirty="0" smtClean="0">
              <a:solidFill>
                <a:schemeClr val="tx1"/>
              </a:solidFill>
            </a:endParaRPr>
          </a:p>
          <a:p>
            <a:endParaRPr lang="en-US" sz="3500" b="1" dirty="0" smtClean="0">
              <a:solidFill>
                <a:schemeClr val="tx1"/>
              </a:solidFill>
            </a:endParaRPr>
          </a:p>
          <a:p>
            <a:r>
              <a:rPr lang="en-US" sz="2100" b="1" dirty="0" smtClean="0">
                <a:solidFill>
                  <a:schemeClr val="tx1"/>
                </a:solidFill>
              </a:rPr>
              <a:t>By Philippe Crete</a:t>
            </a:r>
          </a:p>
          <a:p>
            <a:r>
              <a:rPr lang="en-US" sz="2100" b="1" dirty="0" smtClean="0">
                <a:solidFill>
                  <a:schemeClr val="tx1"/>
                </a:solidFill>
              </a:rPr>
              <a:t>UN-REDD Regional Advisor for Africa</a:t>
            </a:r>
          </a:p>
          <a:p>
            <a:endParaRPr lang="en-US" sz="3500" b="1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Information </a:t>
            </a:r>
            <a:r>
              <a:rPr lang="en-US" sz="2200" dirty="0">
                <a:solidFill>
                  <a:schemeClr val="tx1"/>
                </a:solidFill>
              </a:rPr>
              <a:t>and Knowledge Sharing Sessions</a:t>
            </a:r>
            <a:endParaRPr lang="en-GB" sz="2200" dirty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13</a:t>
            </a:r>
            <a:r>
              <a:rPr lang="en-US" sz="2200" baseline="30000" dirty="0" smtClean="0">
                <a:solidFill>
                  <a:schemeClr val="tx1"/>
                </a:solidFill>
              </a:rPr>
              <a:t>th</a:t>
            </a:r>
            <a:r>
              <a:rPr lang="en-US" sz="2200" dirty="0" smtClean="0">
                <a:solidFill>
                  <a:schemeClr val="tx1"/>
                </a:solidFill>
              </a:rPr>
              <a:t> Policy Board meeting</a:t>
            </a:r>
            <a:br>
              <a:rPr lang="en-US" sz="2200" dirty="0" smtClean="0">
                <a:solidFill>
                  <a:schemeClr val="tx1"/>
                </a:solidFill>
              </a:rPr>
            </a:br>
            <a:r>
              <a:rPr lang="en-US" sz="2200" dirty="0" smtClean="0">
                <a:solidFill>
                  <a:schemeClr val="tx1"/>
                </a:solidFill>
              </a:rPr>
              <a:t>Arusha, Tanzania</a:t>
            </a:r>
          </a:p>
          <a:p>
            <a:r>
              <a:rPr lang="en-US" sz="2200" dirty="0" smtClean="0">
                <a:solidFill>
                  <a:schemeClr val="tx1"/>
                </a:solidFill>
              </a:rPr>
              <a:t>5 November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Outline</a:t>
            </a:r>
            <a:endParaRPr lang="en-US" sz="32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2027237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/>
              <a:t>UN-REDD support to partner countries on FREL/FRLs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 smtClean="0"/>
              <a:t>Recalling latest UNFCCC decisions on FREL/FRLs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US" sz="2400" dirty="0"/>
              <a:t>Overview of publication “</a:t>
            </a:r>
            <a:r>
              <a:rPr lang="en-GB" sz="2400" dirty="0"/>
              <a:t>Emerging approaches to Forest Reference Emission Levels </a:t>
            </a:r>
            <a:r>
              <a:rPr lang="en-GB" sz="2400" dirty="0" smtClean="0"/>
              <a:t>and/or </a:t>
            </a:r>
            <a:r>
              <a:rPr lang="en-GB" sz="2400" dirty="0"/>
              <a:t>Forest Reference Levels for REDD+”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/>
              <a:t>Emerging </a:t>
            </a:r>
            <a:r>
              <a:rPr lang="en-GB" sz="2400" dirty="0"/>
              <a:t>Trends and Common Challenges</a:t>
            </a:r>
          </a:p>
          <a:p>
            <a:pPr marL="457200" indent="-457200">
              <a:spcAft>
                <a:spcPts val="600"/>
              </a:spcAft>
              <a:buFont typeface="+mj-lt"/>
              <a:buAutoNum type="arabicPeriod"/>
            </a:pPr>
            <a:r>
              <a:rPr lang="en-GB" sz="2400" dirty="0" smtClean="0"/>
              <a:t>Questions for panellists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6096000" cy="4267200"/>
          </a:xfrm>
        </p:spPr>
        <p:txBody>
          <a:bodyPr>
            <a:no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upport to countries in understanding UNFCCC Decisions on FREL/FRLs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Trainings, participation to exchange meetings, workshops;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Beneficiaries: 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Mexico, Peru, DRC</a:t>
            </a:r>
          </a:p>
          <a:p>
            <a:pPr marL="457200" lvl="1" indent="0">
              <a:spcBef>
                <a:spcPts val="200"/>
              </a:spcBef>
              <a:spcAft>
                <a:spcPts val="200"/>
              </a:spcAft>
              <a:buNone/>
            </a:pPr>
            <a:endParaRPr lang="en-US" sz="10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Assistance to countries in the construction and submission of FREL/FRLs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Planning for the construction and submission of FREL/FRLs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Data collection and analysis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Beneficiaries</a:t>
            </a:r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: 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Tanzania, Zambia, Vietnam, Papua New Guinea, Sri Lanka, Nepal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457200" lvl="1" indent="0">
              <a:spcBef>
                <a:spcPts val="200"/>
              </a:spcBef>
              <a:spcAft>
                <a:spcPts val="200"/>
              </a:spcAft>
              <a:buNone/>
            </a:pP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200"/>
              </a:spcBef>
              <a:spcAft>
                <a:spcPts val="20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Publications and guidance material based on </a:t>
            </a: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country-experience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Country examples (released this week)</a:t>
            </a:r>
          </a:p>
          <a:p>
            <a:pPr lvl="1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Technical guidance publication (upcoming in December 2014)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" y="4572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/>
              <a:t>UN-REDD Support to Partner Countries </a:t>
            </a:r>
          </a:p>
          <a:p>
            <a:pPr algn="ctr"/>
            <a:r>
              <a:rPr lang="en-US" sz="2800" b="1" dirty="0" smtClean="0"/>
              <a:t>on FREL/FRLs</a:t>
            </a:r>
            <a:endParaRPr lang="en-US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0" y="3405052"/>
            <a:ext cx="1625600" cy="1219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848394"/>
            <a:ext cx="1849400" cy="13870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12609" y="5019675"/>
            <a:ext cx="175260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4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Key UNFCCC Decisions </a:t>
            </a:r>
            <a:br>
              <a:rPr lang="en-US" sz="3200" b="1" dirty="0" smtClean="0"/>
            </a:br>
            <a:r>
              <a:rPr lang="en-US" sz="3200" b="1" dirty="0" smtClean="0"/>
              <a:t>on FREL/FRLs</a:t>
            </a:r>
            <a:endParaRPr lang="en-US" sz="3200" b="1" dirty="0"/>
          </a:p>
        </p:txBody>
      </p:sp>
      <p:sp>
        <p:nvSpPr>
          <p:cNvPr id="7" name="Content Placeholder 2"/>
          <p:cNvSpPr txBox="1">
            <a:spLocks noGrp="1"/>
          </p:cNvSpPr>
          <p:nvPr>
            <p:ph idx="1"/>
          </p:nvPr>
        </p:nvSpPr>
        <p:spPr>
          <a:xfrm>
            <a:off x="228600" y="1951038"/>
            <a:ext cx="8839200" cy="45259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US" sz="2000" b="1" dirty="0" smtClean="0"/>
              <a:t>Decision 4/CP 15 </a:t>
            </a:r>
            <a:r>
              <a:rPr lang="en-US" sz="2000" dirty="0" smtClean="0"/>
              <a:t>	“…</a:t>
            </a:r>
            <a:r>
              <a:rPr lang="en-US" sz="2000" b="1" dirty="0" smtClean="0"/>
              <a:t>transparently</a:t>
            </a:r>
            <a:r>
              <a:rPr lang="en-US" sz="2000" dirty="0" smtClean="0"/>
              <a:t> taking into account </a:t>
            </a:r>
            <a:r>
              <a:rPr lang="en-US" sz="2000" b="1" dirty="0" smtClean="0"/>
              <a:t>historic 				data</a:t>
            </a:r>
            <a:r>
              <a:rPr lang="en-US" sz="2000" dirty="0" smtClean="0"/>
              <a:t>, and adjust for </a:t>
            </a:r>
            <a:r>
              <a:rPr lang="en-US" sz="2000" b="1" dirty="0" smtClean="0"/>
              <a:t>national circumstances</a:t>
            </a:r>
            <a:r>
              <a:rPr lang="en-US" sz="2000" dirty="0" smtClean="0"/>
              <a:t>…”</a:t>
            </a:r>
          </a:p>
          <a:p>
            <a:pPr marL="0" indent="0">
              <a:buFont typeface="Arial" pitchFamily="34" charset="0"/>
              <a:buNone/>
            </a:pPr>
            <a:endParaRPr lang="en-US" sz="2000" dirty="0" smtClean="0"/>
          </a:p>
          <a:p>
            <a:pPr marL="0" indent="0">
              <a:buFont typeface="Arial" pitchFamily="34" charset="0"/>
              <a:buNone/>
            </a:pPr>
            <a:r>
              <a:rPr lang="en-US" sz="2000" b="1" dirty="0" smtClean="0"/>
              <a:t>Decision 1/CP 16</a:t>
            </a:r>
            <a:r>
              <a:rPr lang="en-US" sz="2000" dirty="0" smtClean="0"/>
              <a:t>	                 FREL/FRLs one of the 4 REDD+ elements</a:t>
            </a:r>
          </a:p>
          <a:p>
            <a:pPr marL="0" indent="0">
              <a:buFont typeface="Arial" pitchFamily="34" charset="0"/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b="1" dirty="0" smtClean="0"/>
              <a:t>Decision 12/CP 17</a:t>
            </a:r>
            <a:r>
              <a:rPr lang="en-US" sz="2000" dirty="0" smtClean="0"/>
              <a:t>	‘</a:t>
            </a:r>
            <a:r>
              <a:rPr lang="en-US" sz="2000" b="1" dirty="0" smtClean="0"/>
              <a:t>Construction</a:t>
            </a:r>
            <a:r>
              <a:rPr lang="en-US" sz="2000" dirty="0" smtClean="0"/>
              <a:t> guidelines’(Modalities for FREL/FRL)</a:t>
            </a:r>
            <a:endParaRPr lang="en-US" sz="2000" b="1" dirty="0" smtClean="0"/>
          </a:p>
          <a:p>
            <a:pPr marL="0" indent="0">
              <a:buFont typeface="Arial" pitchFamily="34" charset="0"/>
              <a:buNone/>
            </a:pPr>
            <a:r>
              <a:rPr lang="en-US" sz="2000" b="1" dirty="0" smtClean="0"/>
              <a:t>Annex</a:t>
            </a:r>
            <a:r>
              <a:rPr lang="en-US" sz="2000" dirty="0" smtClean="0"/>
              <a:t>			</a:t>
            </a:r>
            <a:r>
              <a:rPr lang="en-US" sz="2000" b="1" dirty="0" smtClean="0"/>
              <a:t>Information</a:t>
            </a:r>
            <a:r>
              <a:rPr lang="en-US" sz="2000" dirty="0" smtClean="0"/>
              <a:t> guidelines (for FREL/FRL submission) </a:t>
            </a:r>
          </a:p>
          <a:p>
            <a:pPr marL="0" indent="0">
              <a:buFont typeface="Arial" pitchFamily="34" charset="0"/>
              <a:buNone/>
            </a:pPr>
            <a:endParaRPr lang="en-US" sz="2000" dirty="0" smtClean="0"/>
          </a:p>
          <a:p>
            <a:pPr marL="0" indent="0">
              <a:buFont typeface="Arial" pitchFamily="34" charset="0"/>
              <a:buNone/>
            </a:pPr>
            <a:r>
              <a:rPr lang="en-US" sz="2000" b="1" dirty="0" smtClean="0"/>
              <a:t>Decision 13/CP 19 &amp;</a:t>
            </a:r>
            <a:r>
              <a:rPr lang="en-US" sz="2000" dirty="0" smtClean="0"/>
              <a:t>	Guidelines </a:t>
            </a:r>
            <a:r>
              <a:rPr lang="en-US" sz="2000" b="1" dirty="0" smtClean="0"/>
              <a:t>technical assessment</a:t>
            </a:r>
          </a:p>
          <a:p>
            <a:pPr marL="0" indent="0">
              <a:buFont typeface="Arial" pitchFamily="34" charset="0"/>
              <a:buNone/>
            </a:pPr>
            <a:r>
              <a:rPr lang="en-US" sz="2000" b="1" dirty="0" smtClean="0"/>
              <a:t>Annex</a:t>
            </a:r>
            <a:r>
              <a:rPr lang="en-US" sz="2000" dirty="0" smtClean="0"/>
              <a:t>			</a:t>
            </a:r>
            <a:r>
              <a:rPr lang="en-US" sz="2000" b="1" dirty="0" smtClean="0"/>
              <a:t>Assessment</a:t>
            </a:r>
            <a:r>
              <a:rPr lang="en-US" sz="2000" dirty="0" smtClean="0"/>
              <a:t> procedures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6034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Latest guidance provided by</a:t>
            </a:r>
            <a:br>
              <a:rPr lang="en-US" sz="3200" b="1" dirty="0" smtClean="0"/>
            </a:br>
            <a:r>
              <a:rPr lang="en-US" sz="3200" b="1" dirty="0" smtClean="0"/>
              <a:t>the Warsaw Framework</a:t>
            </a:r>
            <a:endParaRPr lang="en-US" sz="32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85800" y="1524000"/>
            <a:ext cx="7848600" cy="518160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200"/>
              </a:spcBef>
              <a:spcAft>
                <a:spcPts val="200"/>
              </a:spcAft>
              <a:buNone/>
            </a:pPr>
            <a:r>
              <a:rPr lang="en-GB" sz="1800" b="1" dirty="0" smtClean="0">
                <a:solidFill>
                  <a:schemeClr val="tx2"/>
                </a:solidFill>
              </a:rPr>
              <a:t>Guidance on technical assessment</a:t>
            </a:r>
          </a:p>
          <a:p>
            <a:pPr marL="0" indent="0" algn="ctr">
              <a:spcBef>
                <a:spcPts val="200"/>
              </a:spcBef>
              <a:spcAft>
                <a:spcPts val="200"/>
              </a:spcAft>
              <a:buNone/>
            </a:pPr>
            <a:endParaRPr lang="en-GB" sz="1100" b="1" dirty="0">
              <a:solidFill>
                <a:schemeClr val="tx2"/>
              </a:solidFill>
            </a:endParaRP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Extent to which </a:t>
            </a:r>
            <a:r>
              <a:rPr lang="en-GB" sz="1700" b="1" dirty="0"/>
              <a:t>consistency with GHG-I</a:t>
            </a:r>
            <a:r>
              <a:rPr lang="en-GB" sz="1700" dirty="0"/>
              <a:t> is maintained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How </a:t>
            </a:r>
            <a:r>
              <a:rPr lang="en-GB" sz="1700" b="1" dirty="0"/>
              <a:t>historical data </a:t>
            </a:r>
            <a:r>
              <a:rPr lang="en-GB" sz="1700" dirty="0"/>
              <a:t>have been taken into account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Extent to which </a:t>
            </a:r>
            <a:r>
              <a:rPr lang="en-GB" sz="1700" b="1" dirty="0"/>
              <a:t>information</a:t>
            </a:r>
            <a:r>
              <a:rPr lang="en-GB" sz="1700" dirty="0"/>
              <a:t> was </a:t>
            </a:r>
            <a:r>
              <a:rPr lang="en-GB" sz="1700" b="1" dirty="0"/>
              <a:t>transparent</a:t>
            </a:r>
            <a:r>
              <a:rPr lang="en-GB" sz="1700" dirty="0"/>
              <a:t>, </a:t>
            </a:r>
            <a:r>
              <a:rPr lang="en-GB" sz="1700" b="1" dirty="0"/>
              <a:t>complete</a:t>
            </a:r>
            <a:r>
              <a:rPr lang="en-GB" sz="1700" dirty="0"/>
              <a:t>, </a:t>
            </a:r>
            <a:r>
              <a:rPr lang="en-GB" sz="1700" b="1" dirty="0"/>
              <a:t>consistent</a:t>
            </a:r>
            <a:r>
              <a:rPr lang="en-GB" sz="1700" dirty="0"/>
              <a:t> and </a:t>
            </a:r>
            <a:r>
              <a:rPr lang="en-GB" sz="1700" b="1" dirty="0"/>
              <a:t>accurate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b="1" dirty="0"/>
              <a:t>Scale</a:t>
            </a:r>
            <a:r>
              <a:rPr lang="en-GB" sz="1700" dirty="0"/>
              <a:t>: What area the FREL/FRL covers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Whether a description of </a:t>
            </a:r>
            <a:r>
              <a:rPr lang="en-GB" sz="1700" b="1" dirty="0"/>
              <a:t>relevant policies and plans </a:t>
            </a:r>
            <a:r>
              <a:rPr lang="en-GB" sz="1700" dirty="0"/>
              <a:t>have been provided, as appropriate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If applicable, changes from previous </a:t>
            </a:r>
            <a:r>
              <a:rPr lang="en-GB" sz="1700" dirty="0" smtClean="0"/>
              <a:t>submissions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b="1" dirty="0"/>
              <a:t>Scope: </a:t>
            </a:r>
            <a:r>
              <a:rPr lang="en-GB" sz="1700" dirty="0"/>
              <a:t>pools, gases and activities included, and justification of why omitted pools and/or activities were deemed not significant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Whether the </a:t>
            </a:r>
            <a:r>
              <a:rPr lang="en-GB" sz="1700" b="1" dirty="0"/>
              <a:t>definition of forest </a:t>
            </a:r>
            <a:r>
              <a:rPr lang="en-GB" sz="1700" dirty="0"/>
              <a:t>has been provided and, if different from GHG-I or international reporting, why and how it differs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Whether </a:t>
            </a:r>
            <a:r>
              <a:rPr lang="en-GB" sz="1700" b="1" dirty="0"/>
              <a:t>assumptions about future changes</a:t>
            </a:r>
            <a:r>
              <a:rPr lang="en-GB" sz="1700" dirty="0"/>
              <a:t> to domestic policies have been included in FREL/FRL construction</a:t>
            </a:r>
          </a:p>
          <a:p>
            <a:pPr marL="457200" indent="-45720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GB" sz="1700" dirty="0"/>
              <a:t>Extent to which FREL/FRL is </a:t>
            </a:r>
            <a:r>
              <a:rPr lang="en-GB" sz="1700" b="1" dirty="0"/>
              <a:t>consistent</a:t>
            </a:r>
            <a:r>
              <a:rPr lang="en-GB" sz="1700" dirty="0"/>
              <a:t> with information </a:t>
            </a:r>
            <a:r>
              <a:rPr lang="en-GB" sz="1700" dirty="0" smtClean="0"/>
              <a:t>provided</a:t>
            </a:r>
          </a:p>
        </p:txBody>
      </p:sp>
    </p:spTree>
    <p:extLst>
      <p:ext uri="{BB962C8B-B14F-4D97-AF65-F5344CB8AC3E}">
        <p14:creationId xmlns:p14="http://schemas.microsoft.com/office/powerpoint/2010/main" val="191061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Latest guidance provided by</a:t>
            </a:r>
            <a:br>
              <a:rPr lang="en-US" sz="3200" b="1" dirty="0" smtClean="0"/>
            </a:br>
            <a:r>
              <a:rPr lang="en-US" sz="3200" b="1" dirty="0" smtClean="0"/>
              <a:t>the Warsaw Framework (</a:t>
            </a:r>
            <a:r>
              <a:rPr lang="en-US" sz="3200" b="1" dirty="0" err="1" smtClean="0"/>
              <a:t>con’t</a:t>
            </a:r>
            <a:r>
              <a:rPr lang="en-US" sz="3200" b="1" dirty="0" smtClean="0"/>
              <a:t>)</a:t>
            </a:r>
            <a:endParaRPr lang="en-US" sz="3200" b="1" dirty="0"/>
          </a:p>
        </p:txBody>
      </p:sp>
      <p:sp>
        <p:nvSpPr>
          <p:cNvPr id="2" name="Rectangle 1"/>
          <p:cNvSpPr/>
          <p:nvPr/>
        </p:nvSpPr>
        <p:spPr>
          <a:xfrm>
            <a:off x="533400" y="1447800"/>
            <a:ext cx="8077200" cy="535531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GB" b="1" dirty="0" smtClean="0">
                <a:solidFill>
                  <a:schemeClr val="tx2"/>
                </a:solidFill>
              </a:rPr>
              <a:t>Procedures for the assessment</a:t>
            </a:r>
          </a:p>
          <a:p>
            <a:pPr algn="ctr">
              <a:spcBef>
                <a:spcPts val="200"/>
              </a:spcBef>
              <a:spcAft>
                <a:spcPts val="200"/>
              </a:spcAft>
            </a:pPr>
            <a:endParaRPr lang="en-GB" sz="1400" b="1" dirty="0" smtClean="0">
              <a:solidFill>
                <a:schemeClr val="tx2"/>
              </a:solidFill>
            </a:endParaRP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b="1" dirty="0" smtClean="0"/>
              <a:t>Assessment </a:t>
            </a:r>
            <a:r>
              <a:rPr lang="en-US" sz="1700" dirty="0"/>
              <a:t>session </a:t>
            </a:r>
            <a:r>
              <a:rPr lang="en-US" sz="1700" dirty="0" smtClean="0"/>
              <a:t>organized </a:t>
            </a:r>
            <a:r>
              <a:rPr lang="en-US" sz="1700" b="1" dirty="0"/>
              <a:t>once a </a:t>
            </a:r>
            <a:r>
              <a:rPr lang="en-US" sz="1700" b="1" dirty="0" smtClean="0"/>
              <a:t>year </a:t>
            </a:r>
            <a:r>
              <a:rPr lang="en-US" sz="1700" dirty="0" smtClean="0"/>
              <a:t>&amp; </a:t>
            </a:r>
            <a:r>
              <a:rPr lang="en-US" sz="1700" b="1" dirty="0"/>
              <a:t>s</a:t>
            </a:r>
            <a:r>
              <a:rPr lang="en-US" sz="1700" b="1" dirty="0" smtClean="0"/>
              <a:t>ubmissions </a:t>
            </a:r>
            <a:r>
              <a:rPr lang="en-US" sz="1700" dirty="0"/>
              <a:t>sent</a:t>
            </a:r>
            <a:r>
              <a:rPr lang="en-US" sz="1700" b="1" dirty="0"/>
              <a:t> </a:t>
            </a:r>
            <a:r>
              <a:rPr lang="en-US" sz="1700" b="1" dirty="0" smtClean="0"/>
              <a:t>10 </a:t>
            </a:r>
            <a:r>
              <a:rPr lang="en-US" sz="1700" b="1" dirty="0"/>
              <a:t>weeks in </a:t>
            </a:r>
            <a:r>
              <a:rPr lang="en-US" sz="1700" b="1" dirty="0" smtClean="0"/>
              <a:t>advance</a:t>
            </a:r>
            <a:r>
              <a:rPr lang="en-US" sz="1700" dirty="0" smtClean="0"/>
              <a:t>; 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b="1" dirty="0"/>
              <a:t>C</a:t>
            </a:r>
            <a:r>
              <a:rPr lang="en-US" sz="1700" b="1" dirty="0" smtClean="0"/>
              <a:t>ountries </a:t>
            </a:r>
            <a:r>
              <a:rPr lang="en-US" sz="1700" b="1" dirty="0"/>
              <a:t>may interact </a:t>
            </a:r>
            <a:r>
              <a:rPr lang="en-US" sz="1700" dirty="0"/>
              <a:t>with the assessment team to clarify </a:t>
            </a:r>
            <a:r>
              <a:rPr lang="en-US" sz="1700" dirty="0" smtClean="0"/>
              <a:t>issues or </a:t>
            </a:r>
            <a:r>
              <a:rPr lang="en-US" sz="1700" dirty="0"/>
              <a:t>provide additional </a:t>
            </a:r>
            <a:r>
              <a:rPr lang="en-US" sz="1700" dirty="0" smtClean="0"/>
              <a:t>info; 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T</a:t>
            </a:r>
            <a:r>
              <a:rPr lang="en-US" sz="1700" dirty="0" smtClean="0"/>
              <a:t>he </a:t>
            </a:r>
            <a:r>
              <a:rPr lang="en-US" sz="1700" dirty="0"/>
              <a:t>assessment team may </a:t>
            </a:r>
            <a:r>
              <a:rPr lang="en-US" sz="1700" b="1" dirty="0"/>
              <a:t>request additional </a:t>
            </a:r>
            <a:r>
              <a:rPr lang="en-US" sz="1700" b="1" dirty="0" smtClean="0"/>
              <a:t>info. </a:t>
            </a:r>
            <a:r>
              <a:rPr lang="en-US" sz="1700" dirty="0" smtClean="0"/>
              <a:t>Countries </a:t>
            </a:r>
            <a:r>
              <a:rPr lang="en-US" sz="1700" dirty="0"/>
              <a:t>will have </a:t>
            </a:r>
            <a:r>
              <a:rPr lang="en-US" sz="1700" dirty="0" smtClean="0"/>
              <a:t>up to 8 </a:t>
            </a:r>
            <a:r>
              <a:rPr lang="en-US" sz="1700" dirty="0"/>
              <a:t>weeks to </a:t>
            </a:r>
            <a:r>
              <a:rPr lang="en-US" sz="1700" dirty="0" smtClean="0"/>
              <a:t>respond;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 smtClean="0"/>
              <a:t>The </a:t>
            </a:r>
            <a:r>
              <a:rPr lang="en-US" sz="1700" dirty="0"/>
              <a:t>technical assessment team will </a:t>
            </a:r>
            <a:r>
              <a:rPr lang="en-US" sz="1700" dirty="0" smtClean="0"/>
              <a:t>have </a:t>
            </a:r>
            <a:r>
              <a:rPr lang="en-US" sz="1700" b="1" dirty="0" smtClean="0"/>
              <a:t>4 weeks </a:t>
            </a:r>
            <a:r>
              <a:rPr lang="en-US" sz="1700" b="1" dirty="0"/>
              <a:t>to assess </a:t>
            </a:r>
            <a:r>
              <a:rPr lang="en-US" sz="1700" b="1" dirty="0" smtClean="0"/>
              <a:t>additional i</a:t>
            </a:r>
            <a:r>
              <a:rPr lang="en-US" sz="1700" dirty="0" smtClean="0"/>
              <a:t>nfo and </a:t>
            </a:r>
            <a:r>
              <a:rPr lang="en-US" sz="1700" dirty="0"/>
              <a:t>release a draft </a:t>
            </a:r>
            <a:r>
              <a:rPr lang="en-US" sz="1700" dirty="0" smtClean="0"/>
              <a:t>report.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Countries will have </a:t>
            </a:r>
            <a:r>
              <a:rPr lang="en-US" sz="1700" b="1" dirty="0"/>
              <a:t>12 weeks to respond </a:t>
            </a:r>
            <a:r>
              <a:rPr lang="en-US" sz="1700" dirty="0" smtClean="0"/>
              <a:t>(up </a:t>
            </a:r>
            <a:r>
              <a:rPr lang="en-US" sz="1700" dirty="0"/>
              <a:t>to 16 weeks </a:t>
            </a:r>
            <a:r>
              <a:rPr lang="en-US" sz="1700" dirty="0" smtClean="0"/>
              <a:t>if they modify </a:t>
            </a:r>
            <a:r>
              <a:rPr lang="en-US" sz="1700" dirty="0"/>
              <a:t>their </a:t>
            </a:r>
            <a:r>
              <a:rPr lang="en-US" sz="1700" dirty="0" smtClean="0"/>
              <a:t>FREL/FRLs). 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T</a:t>
            </a:r>
            <a:r>
              <a:rPr lang="en-US" sz="1700" dirty="0" smtClean="0"/>
              <a:t>he </a:t>
            </a:r>
            <a:r>
              <a:rPr lang="en-US" sz="1700" dirty="0"/>
              <a:t>assessment team will </a:t>
            </a:r>
            <a:r>
              <a:rPr lang="en-US" sz="1700" b="1" dirty="0" smtClean="0"/>
              <a:t>release </a:t>
            </a:r>
            <a:r>
              <a:rPr lang="en-US" sz="1700" b="1" dirty="0"/>
              <a:t>a final report within </a:t>
            </a:r>
            <a:r>
              <a:rPr lang="en-US" sz="1700" b="1" dirty="0" smtClean="0"/>
              <a:t>4 weeks</a:t>
            </a:r>
            <a:r>
              <a:rPr lang="en-US" sz="1700" dirty="0"/>
              <a:t>. </a:t>
            </a:r>
            <a:endParaRPr lang="en-US" sz="1700" dirty="0" smtClean="0"/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 smtClean="0"/>
              <a:t>This </a:t>
            </a:r>
            <a:r>
              <a:rPr lang="en-US" sz="1700" dirty="0"/>
              <a:t>final report will be </a:t>
            </a:r>
            <a:r>
              <a:rPr lang="en-US" sz="1700" b="1" dirty="0"/>
              <a:t>released by the UNFCCC Secretariat</a:t>
            </a:r>
            <a:r>
              <a:rPr lang="en-US" sz="1700" dirty="0"/>
              <a:t> and published on its </a:t>
            </a:r>
            <a:r>
              <a:rPr lang="en-US" sz="1700" b="1" dirty="0"/>
              <a:t>web platform</a:t>
            </a:r>
            <a:r>
              <a:rPr lang="en-US" sz="1700" dirty="0"/>
              <a:t>. </a:t>
            </a:r>
            <a:endParaRPr lang="en-US" sz="1700" dirty="0" smtClean="0"/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700" dirty="0" smtClean="0"/>
              <a:t>The </a:t>
            </a:r>
            <a:r>
              <a:rPr lang="en-US" sz="1700" dirty="0"/>
              <a:t>final report shall include the </a:t>
            </a:r>
            <a:r>
              <a:rPr lang="en-US" sz="1700" b="1" dirty="0"/>
              <a:t>assessed FREL/FRLs</a:t>
            </a:r>
            <a:r>
              <a:rPr lang="en-US" sz="1700" dirty="0"/>
              <a:t>, areas for further </a:t>
            </a:r>
            <a:r>
              <a:rPr lang="en-US" sz="1700" b="1" dirty="0"/>
              <a:t>technical improvements</a:t>
            </a:r>
            <a:r>
              <a:rPr lang="en-US" sz="1700" dirty="0"/>
              <a:t> (if </a:t>
            </a:r>
            <a:r>
              <a:rPr lang="en-US" sz="1700" dirty="0" smtClean="0"/>
              <a:t>appropriate), </a:t>
            </a:r>
            <a:r>
              <a:rPr lang="en-US" sz="1700" dirty="0"/>
              <a:t>relevant </a:t>
            </a:r>
            <a:r>
              <a:rPr lang="en-US" sz="1700" b="1" dirty="0"/>
              <a:t>capacity-building needs</a:t>
            </a:r>
            <a:r>
              <a:rPr lang="en-US" sz="1700" dirty="0"/>
              <a:t>, as well as the </a:t>
            </a:r>
            <a:r>
              <a:rPr lang="en-US" sz="1700" b="1" dirty="0"/>
              <a:t>country’s </a:t>
            </a:r>
            <a:r>
              <a:rPr lang="en-US" sz="1700" b="1" dirty="0" smtClean="0"/>
              <a:t>response</a:t>
            </a:r>
            <a:r>
              <a:rPr lang="en-US" sz="17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817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6324600" cy="4648200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Outline of the publication</a:t>
            </a:r>
            <a:endParaRPr 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What are FREL/FRLs and what purpose may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they serve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Country examples: Brazil, Chile, Costa Rica, Democratic Republic of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Congo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, Ghana, Guyana, Mexico, Nepal, Republic of Congo, Vietnam</a:t>
            </a:r>
          </a:p>
          <a:p>
            <a:pPr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Examples and Analysis of:</a:t>
            </a: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Construction </a:t>
            </a: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methodology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Scale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Scope</a:t>
            </a:r>
          </a:p>
          <a:p>
            <a:pPr lvl="1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Datasets used</a:t>
            </a:r>
          </a:p>
          <a:p>
            <a:pPr>
              <a:spcBef>
                <a:spcPts val="400"/>
              </a:spcBef>
              <a:spcAft>
                <a:spcPts val="4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Emerging Trends and Common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challenges</a:t>
            </a:r>
          </a:p>
          <a:p>
            <a:pPr marL="0" indent="0">
              <a:spcBef>
                <a:spcPts val="400"/>
              </a:spcBef>
              <a:spcAft>
                <a:spcPts val="400"/>
              </a:spcAft>
              <a:buNone/>
            </a:pPr>
            <a:endParaRPr lang="en-US" sz="900" dirty="0" smtClean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0" indent="0">
              <a:spcBef>
                <a:spcPts val="400"/>
              </a:spcBef>
              <a:spcAft>
                <a:spcPts val="400"/>
              </a:spcAft>
              <a:buNone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hlinkClick r:id="rId3"/>
              </a:rPr>
              <a:t>http</a:t>
            </a:r>
            <a:r>
              <a:rPr 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hlinkClick r:id="rId3"/>
              </a:rPr>
              <a:t>://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  <a:hlinkClick r:id="rId3"/>
              </a:rPr>
              <a:t>un-redd.org/FRELPublication/tabid/794487/Default.aspx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</a:t>
            </a:r>
            <a:endParaRPr lang="en-US" sz="1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00200" y="304800"/>
            <a:ext cx="672462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 smtClean="0"/>
              <a:t>Overview of new UN-REDD publication: </a:t>
            </a:r>
          </a:p>
          <a:p>
            <a:pPr algn="ctr"/>
            <a:r>
              <a:rPr lang="en-US" sz="2600" dirty="0" smtClean="0"/>
              <a:t>“Emerging </a:t>
            </a:r>
            <a:r>
              <a:rPr lang="en-US" sz="2600" dirty="0"/>
              <a:t>approaches to Forest Reference Emission Levels </a:t>
            </a:r>
            <a:r>
              <a:rPr lang="en-US" sz="2600" dirty="0" smtClean="0"/>
              <a:t>and/or </a:t>
            </a:r>
            <a:r>
              <a:rPr lang="en-US" sz="2600" dirty="0"/>
              <a:t>Forest Reference Levels  for REDD</a:t>
            </a:r>
            <a:r>
              <a:rPr lang="en-US" sz="2600" dirty="0" smtClean="0"/>
              <a:t>+”</a:t>
            </a:r>
            <a:endParaRPr lang="en-US" sz="26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026" name="Picture 2" descr="C:\Users\Crete\AppData\Local\Microsoft\Windows\Temporary Internet Files\Content.Outlook\F9O0X64C\UNREDD_REL_jpeg_cover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2133600"/>
            <a:ext cx="2101156" cy="2971800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303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Emerging Trends: </a:t>
            </a:r>
            <a:br>
              <a:rPr lang="en-US" sz="3200" b="1" dirty="0" smtClean="0"/>
            </a:br>
            <a:r>
              <a:rPr lang="en-US" sz="3200" dirty="0" smtClean="0"/>
              <a:t>Construction Approach</a:t>
            </a:r>
            <a:endParaRPr lang="en-US" sz="3200" dirty="0"/>
          </a:p>
        </p:txBody>
      </p:sp>
      <p:sp>
        <p:nvSpPr>
          <p:cNvPr id="7" name="Freeform 6"/>
          <p:cNvSpPr/>
          <p:nvPr/>
        </p:nvSpPr>
        <p:spPr>
          <a:xfrm>
            <a:off x="535781" y="2183685"/>
            <a:ext cx="2321718" cy="828829"/>
          </a:xfrm>
          <a:custGeom>
            <a:avLst/>
            <a:gdLst>
              <a:gd name="connsiteX0" fmla="*/ 0 w 2321718"/>
              <a:gd name="connsiteY0" fmla="*/ 0 h 828829"/>
              <a:gd name="connsiteX1" fmla="*/ 2321718 w 2321718"/>
              <a:gd name="connsiteY1" fmla="*/ 0 h 828829"/>
              <a:gd name="connsiteX2" fmla="*/ 2321718 w 2321718"/>
              <a:gd name="connsiteY2" fmla="*/ 828829 h 828829"/>
              <a:gd name="connsiteX3" fmla="*/ 0 w 2321718"/>
              <a:gd name="connsiteY3" fmla="*/ 828829 h 828829"/>
              <a:gd name="connsiteX4" fmla="*/ 0 w 2321718"/>
              <a:gd name="connsiteY4" fmla="*/ 0 h 82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828829">
                <a:moveTo>
                  <a:pt x="0" y="0"/>
                </a:moveTo>
                <a:lnTo>
                  <a:pt x="2321718" y="0"/>
                </a:lnTo>
                <a:lnTo>
                  <a:pt x="2321718" y="828829"/>
                </a:lnTo>
                <a:lnTo>
                  <a:pt x="0" y="8288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93472" rIns="163576" bIns="93472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300" kern="1200" dirty="0" smtClean="0"/>
              <a:t>Historic </a:t>
            </a:r>
            <a:r>
              <a:rPr lang="fr-FR" sz="2300" kern="1200" dirty="0" err="1" smtClean="0"/>
              <a:t>average</a:t>
            </a:r>
            <a:endParaRPr lang="fr-FR" sz="2300" kern="1200" dirty="0"/>
          </a:p>
        </p:txBody>
      </p:sp>
      <p:sp>
        <p:nvSpPr>
          <p:cNvPr id="8" name="Freeform 7"/>
          <p:cNvSpPr/>
          <p:nvPr/>
        </p:nvSpPr>
        <p:spPr>
          <a:xfrm>
            <a:off x="535781" y="3012514"/>
            <a:ext cx="2321718" cy="2525399"/>
          </a:xfrm>
          <a:custGeom>
            <a:avLst/>
            <a:gdLst>
              <a:gd name="connsiteX0" fmla="*/ 0 w 2321718"/>
              <a:gd name="connsiteY0" fmla="*/ 0 h 2525399"/>
              <a:gd name="connsiteX1" fmla="*/ 2321718 w 2321718"/>
              <a:gd name="connsiteY1" fmla="*/ 0 h 2525399"/>
              <a:gd name="connsiteX2" fmla="*/ 2321718 w 2321718"/>
              <a:gd name="connsiteY2" fmla="*/ 2525399 h 2525399"/>
              <a:gd name="connsiteX3" fmla="*/ 0 w 2321718"/>
              <a:gd name="connsiteY3" fmla="*/ 2525399 h 2525399"/>
              <a:gd name="connsiteX4" fmla="*/ 0 w 2321718"/>
              <a:gd name="connsiteY4" fmla="*/ 0 h 2525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2525399">
                <a:moveTo>
                  <a:pt x="0" y="0"/>
                </a:moveTo>
                <a:lnTo>
                  <a:pt x="2321718" y="0"/>
                </a:lnTo>
                <a:lnTo>
                  <a:pt x="2321718" y="2525399"/>
                </a:lnTo>
                <a:lnTo>
                  <a:pt x="0" y="25253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682" tIns="122682" rIns="163576" bIns="184023" numCol="1" spcCol="1270" anchor="t" anchorCtr="0">
            <a:noAutofit/>
          </a:bodyPr>
          <a:lstStyle/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dirty="0" smtClean="0">
                <a:effectLst/>
              </a:rPr>
              <a:t>Brazil </a:t>
            </a:r>
            <a:endParaRPr lang="fr-FR" sz="2300" kern="1200" dirty="0"/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smtClean="0">
                <a:effectLst/>
              </a:rPr>
              <a:t>Mexico </a:t>
            </a:r>
            <a:endParaRPr lang="fr-CA" sz="2300" kern="1200" dirty="0" smtClean="0">
              <a:effectLst/>
            </a:endParaRPr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smtClean="0">
                <a:effectLst/>
              </a:rPr>
              <a:t>Chile </a:t>
            </a:r>
            <a:endParaRPr lang="fr-CA" sz="2300" kern="1200" dirty="0">
              <a:effectLst/>
            </a:endParaRPr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smtClean="0">
                <a:effectLst/>
              </a:rPr>
              <a:t>Vietnam </a:t>
            </a:r>
            <a:endParaRPr lang="fr-CA" sz="2300" kern="1200" dirty="0">
              <a:effectLst/>
            </a:endParaRPr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smtClean="0">
                <a:effectLst/>
              </a:rPr>
              <a:t>Ghana </a:t>
            </a:r>
            <a:endParaRPr lang="fr-CA" sz="2300" kern="1200" dirty="0">
              <a:effectLst/>
            </a:endParaRPr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dirty="0" smtClean="0">
                <a:effectLst/>
              </a:rPr>
              <a:t>Nepal</a:t>
            </a:r>
            <a:endParaRPr lang="fr-CA" sz="2300" kern="1200" dirty="0">
              <a:effectLst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3182540" y="2183685"/>
            <a:ext cx="2321718" cy="828829"/>
          </a:xfrm>
          <a:custGeom>
            <a:avLst/>
            <a:gdLst>
              <a:gd name="connsiteX0" fmla="*/ 0 w 2321718"/>
              <a:gd name="connsiteY0" fmla="*/ 0 h 828829"/>
              <a:gd name="connsiteX1" fmla="*/ 2321718 w 2321718"/>
              <a:gd name="connsiteY1" fmla="*/ 0 h 828829"/>
              <a:gd name="connsiteX2" fmla="*/ 2321718 w 2321718"/>
              <a:gd name="connsiteY2" fmla="*/ 828829 h 828829"/>
              <a:gd name="connsiteX3" fmla="*/ 0 w 2321718"/>
              <a:gd name="connsiteY3" fmla="*/ 828829 h 828829"/>
              <a:gd name="connsiteX4" fmla="*/ 0 w 2321718"/>
              <a:gd name="connsiteY4" fmla="*/ 0 h 82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828829">
                <a:moveTo>
                  <a:pt x="0" y="0"/>
                </a:moveTo>
                <a:lnTo>
                  <a:pt x="2321718" y="0"/>
                </a:lnTo>
                <a:lnTo>
                  <a:pt x="2321718" y="828829"/>
                </a:lnTo>
                <a:lnTo>
                  <a:pt x="0" y="8288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accent3">
              <a:hueOff val="5625132"/>
              <a:satOff val="-8440"/>
              <a:lumOff val="-1373"/>
              <a:alphaOff val="0"/>
            </a:schemeClr>
          </a:fillRef>
          <a:effectRef idx="0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93472" rIns="163576" bIns="93472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300" kern="1200" dirty="0" err="1" smtClean="0"/>
              <a:t>Adjusted</a:t>
            </a:r>
            <a:r>
              <a:rPr lang="fr-FR" sz="2300" kern="1200" dirty="0" smtClean="0"/>
              <a:t> and/or </a:t>
            </a:r>
            <a:r>
              <a:rPr lang="fr-FR" sz="2300" kern="1200" dirty="0" err="1" smtClean="0"/>
              <a:t>projected</a:t>
            </a:r>
            <a:endParaRPr lang="fr-FR" sz="2300" kern="1200" dirty="0"/>
          </a:p>
        </p:txBody>
      </p:sp>
      <p:sp>
        <p:nvSpPr>
          <p:cNvPr id="10" name="Freeform 9"/>
          <p:cNvSpPr/>
          <p:nvPr/>
        </p:nvSpPr>
        <p:spPr>
          <a:xfrm>
            <a:off x="3182540" y="3012514"/>
            <a:ext cx="2321718" cy="2525399"/>
          </a:xfrm>
          <a:custGeom>
            <a:avLst/>
            <a:gdLst>
              <a:gd name="connsiteX0" fmla="*/ 0 w 2321718"/>
              <a:gd name="connsiteY0" fmla="*/ 0 h 2525399"/>
              <a:gd name="connsiteX1" fmla="*/ 2321718 w 2321718"/>
              <a:gd name="connsiteY1" fmla="*/ 0 h 2525399"/>
              <a:gd name="connsiteX2" fmla="*/ 2321718 w 2321718"/>
              <a:gd name="connsiteY2" fmla="*/ 2525399 h 2525399"/>
              <a:gd name="connsiteX3" fmla="*/ 0 w 2321718"/>
              <a:gd name="connsiteY3" fmla="*/ 2525399 h 2525399"/>
              <a:gd name="connsiteX4" fmla="*/ 0 w 2321718"/>
              <a:gd name="connsiteY4" fmla="*/ 0 h 2525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2525399">
                <a:moveTo>
                  <a:pt x="0" y="0"/>
                </a:moveTo>
                <a:lnTo>
                  <a:pt x="2321718" y="0"/>
                </a:lnTo>
                <a:lnTo>
                  <a:pt x="2321718" y="2525399"/>
                </a:lnTo>
                <a:lnTo>
                  <a:pt x="0" y="25253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lnRef>
          <a:fillRef idx="1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fillRef>
          <a:effectRef idx="0"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682" tIns="122682" rIns="163576" bIns="184023" numCol="1" spcCol="1270" anchor="t" anchorCtr="0">
            <a:noAutofit/>
          </a:bodyPr>
          <a:lstStyle/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dirty="0" smtClean="0">
                <a:effectLst/>
              </a:rPr>
              <a:t>DRC </a:t>
            </a:r>
            <a:endParaRPr lang="fr-FR" sz="2300" kern="1200" dirty="0"/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smtClean="0">
                <a:effectLst/>
              </a:rPr>
              <a:t>Costa Rica </a:t>
            </a:r>
            <a:endParaRPr lang="fr-CA" sz="2300" kern="1200" dirty="0">
              <a:effectLst/>
            </a:endParaRPr>
          </a:p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dirty="0" smtClean="0">
                <a:effectLst/>
              </a:rPr>
              <a:t>Republic of Congo</a:t>
            </a:r>
            <a:endParaRPr lang="fr-CA" sz="2300" kern="1200" dirty="0">
              <a:effectLst/>
              <a:latin typeface="Calibri"/>
              <a:ea typeface="Times New Roman"/>
              <a:cs typeface="Times New Roman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5829300" y="2183685"/>
            <a:ext cx="2321718" cy="828829"/>
          </a:xfrm>
          <a:custGeom>
            <a:avLst/>
            <a:gdLst>
              <a:gd name="connsiteX0" fmla="*/ 0 w 2321718"/>
              <a:gd name="connsiteY0" fmla="*/ 0 h 828829"/>
              <a:gd name="connsiteX1" fmla="*/ 2321718 w 2321718"/>
              <a:gd name="connsiteY1" fmla="*/ 0 h 828829"/>
              <a:gd name="connsiteX2" fmla="*/ 2321718 w 2321718"/>
              <a:gd name="connsiteY2" fmla="*/ 828829 h 828829"/>
              <a:gd name="connsiteX3" fmla="*/ 0 w 2321718"/>
              <a:gd name="connsiteY3" fmla="*/ 828829 h 828829"/>
              <a:gd name="connsiteX4" fmla="*/ 0 w 2321718"/>
              <a:gd name="connsiteY4" fmla="*/ 0 h 828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828829">
                <a:moveTo>
                  <a:pt x="0" y="0"/>
                </a:moveTo>
                <a:lnTo>
                  <a:pt x="2321718" y="0"/>
                </a:lnTo>
                <a:lnTo>
                  <a:pt x="2321718" y="828829"/>
                </a:lnTo>
                <a:lnTo>
                  <a:pt x="0" y="82882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hueOff val="11250264"/>
              <a:satOff val="-16880"/>
              <a:lumOff val="-2745"/>
              <a:alphaOff val="0"/>
            </a:schemeClr>
          </a:lnRef>
          <a:fillRef idx="1">
            <a:schemeClr val="accent3">
              <a:hueOff val="11250264"/>
              <a:satOff val="-16880"/>
              <a:lumOff val="-2745"/>
              <a:alphaOff val="0"/>
            </a:schemeClr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76" tIns="93472" rIns="163576" bIns="93472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2300" kern="1200" dirty="0" err="1" smtClean="0"/>
              <a:t>Other</a:t>
            </a:r>
            <a:endParaRPr lang="fr-FR" sz="2300" kern="1200" dirty="0"/>
          </a:p>
        </p:txBody>
      </p:sp>
      <p:sp>
        <p:nvSpPr>
          <p:cNvPr id="12" name="Freeform 11"/>
          <p:cNvSpPr/>
          <p:nvPr/>
        </p:nvSpPr>
        <p:spPr>
          <a:xfrm>
            <a:off x="5829300" y="3012514"/>
            <a:ext cx="2321718" cy="2525399"/>
          </a:xfrm>
          <a:custGeom>
            <a:avLst/>
            <a:gdLst>
              <a:gd name="connsiteX0" fmla="*/ 0 w 2321718"/>
              <a:gd name="connsiteY0" fmla="*/ 0 h 2525399"/>
              <a:gd name="connsiteX1" fmla="*/ 2321718 w 2321718"/>
              <a:gd name="connsiteY1" fmla="*/ 0 h 2525399"/>
              <a:gd name="connsiteX2" fmla="*/ 2321718 w 2321718"/>
              <a:gd name="connsiteY2" fmla="*/ 2525399 h 2525399"/>
              <a:gd name="connsiteX3" fmla="*/ 0 w 2321718"/>
              <a:gd name="connsiteY3" fmla="*/ 2525399 h 2525399"/>
              <a:gd name="connsiteX4" fmla="*/ 0 w 2321718"/>
              <a:gd name="connsiteY4" fmla="*/ 0 h 2525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21718" h="2525399">
                <a:moveTo>
                  <a:pt x="0" y="0"/>
                </a:moveTo>
                <a:lnTo>
                  <a:pt x="2321718" y="0"/>
                </a:lnTo>
                <a:lnTo>
                  <a:pt x="2321718" y="2525399"/>
                </a:lnTo>
                <a:lnTo>
                  <a:pt x="0" y="25253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682" tIns="122682" rIns="163576" bIns="184023" numCol="1" spcCol="1270" anchor="t" anchorCtr="0">
            <a:noAutofit/>
          </a:bodyPr>
          <a:lstStyle/>
          <a:p>
            <a:pPr marL="228600" lvl="1" indent="-228600" algn="l" defTabSz="10223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GB" sz="2300" kern="1200" dirty="0" smtClean="0">
                <a:effectLst/>
              </a:rPr>
              <a:t>Guyana– Combined Incentives </a:t>
            </a:r>
            <a:endParaRPr lang="fr-FR" sz="2300" kern="1200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6004560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8 out of 10 countries included were for FCPF Carbon Fund which does encourage adjustment for non HFLD countries</a:t>
            </a:r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1295400" y="5638800"/>
            <a:ext cx="381000" cy="36576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87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Emerging Trends: </a:t>
            </a:r>
            <a:br>
              <a:rPr lang="en-US" sz="3200" b="1" dirty="0" smtClean="0"/>
            </a:br>
            <a:r>
              <a:rPr lang="en-US" sz="3200" dirty="0" smtClean="0"/>
              <a:t>Scale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475051"/>
              </p:ext>
            </p:extLst>
          </p:nvPr>
        </p:nvGraphicFramePr>
        <p:xfrm>
          <a:off x="381000" y="1828800"/>
          <a:ext cx="8458199" cy="4267198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990165"/>
                <a:gridCol w="3399865"/>
                <a:gridCol w="1409700"/>
                <a:gridCol w="1658469"/>
              </a:tblGrid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Scale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Area (ha)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% of country</a:t>
                      </a:r>
                      <a:endParaRPr lang="fr-CA" sz="1600" b="1">
                        <a:solidFill>
                          <a:srgbClr val="4F81BD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</a:rPr>
                        <a:t>Brazil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fr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Amazon biome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420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50 %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89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Chile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Temperate eco-region (5 administrative regions)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16.5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22 %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89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Costa Rica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Mosaic– but may monitor across entire country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0.34 M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6.7 %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DRC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Mai </a:t>
                      </a:r>
                      <a:r>
                        <a:rPr lang="en-US" sz="1800" dirty="0" err="1">
                          <a:effectLst/>
                        </a:rPr>
                        <a:t>Ndombe</a:t>
                      </a:r>
                      <a:r>
                        <a:rPr lang="en-US" sz="1800" dirty="0">
                          <a:effectLst/>
                        </a:rPr>
                        <a:t> administrative region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12.6 M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5.5 %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Ghana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5 eco-zones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5.9 M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25 %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Guyana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National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21.5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100 %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Mexico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 states, but not contiguous</a:t>
                      </a:r>
                      <a:endParaRPr lang="fr-CA" sz="1600" b="1">
                        <a:solidFill>
                          <a:srgbClr val="4F81BD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29.3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15 %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Nepal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Terai Arc Landscape, 12 districts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2.3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15 %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34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Republic of Congo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Two departments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12.4 M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36%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44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Vietnam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North-Central Region, 6 provinces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5.1 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16 %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7417" y="6324600"/>
            <a:ext cx="9111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Brazil is the only UNFCCC submission in this table; scale Amazon Fund=Legal Amazon, 522Mha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22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/>
              <a:t>Emerging Trends: </a:t>
            </a:r>
            <a:br>
              <a:rPr lang="en-US" sz="3200" b="1" dirty="0" smtClean="0"/>
            </a:br>
            <a:r>
              <a:rPr lang="en-US" sz="3200" dirty="0" smtClean="0"/>
              <a:t>Scope</a:t>
            </a:r>
            <a:endParaRPr lang="en-US" sz="32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922705"/>
              </p:ext>
            </p:extLst>
          </p:nvPr>
        </p:nvGraphicFramePr>
        <p:xfrm>
          <a:off x="304800" y="1905000"/>
          <a:ext cx="8458199" cy="4194200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2117441"/>
                <a:gridCol w="2110081"/>
                <a:gridCol w="1937658"/>
                <a:gridCol w="2293019"/>
              </a:tblGrid>
              <a:tr h="5454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Reduce emissions from deforestation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Reduce emissions from degradation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Enhancement of carbon stocks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Brazil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Chile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Costa Rica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 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DRC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Ghana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Guyana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Mexico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Nepal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 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 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Republic of Congo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 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45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Vietnam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</a:rPr>
                        <a:t>X</a:t>
                      </a:r>
                      <a:endParaRPr lang="fr-CA" sz="24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X</a:t>
                      </a:r>
                      <a:endParaRPr lang="fr-CA" sz="24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64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en-US" sz="3200" b="1" dirty="0" smtClean="0"/>
              <a:t>Emerging Trends: </a:t>
            </a:r>
            <a:br>
              <a:rPr lang="en-US" sz="3200" b="1" dirty="0" smtClean="0"/>
            </a:br>
            <a:r>
              <a:rPr lang="en-US" sz="3200" dirty="0" smtClean="0"/>
              <a:t>Datasets used</a:t>
            </a:r>
            <a:endParaRPr lang="en-US" sz="3200" dirty="0"/>
          </a:p>
        </p:txBody>
      </p:sp>
      <p:sp>
        <p:nvSpPr>
          <p:cNvPr id="5" name="Freeform 4"/>
          <p:cNvSpPr/>
          <p:nvPr/>
        </p:nvSpPr>
        <p:spPr>
          <a:xfrm>
            <a:off x="1371633" y="2048660"/>
            <a:ext cx="3169034" cy="518400"/>
          </a:xfrm>
          <a:custGeom>
            <a:avLst/>
            <a:gdLst>
              <a:gd name="connsiteX0" fmla="*/ 0 w 3169034"/>
              <a:gd name="connsiteY0" fmla="*/ 0 h 518400"/>
              <a:gd name="connsiteX1" fmla="*/ 3169034 w 3169034"/>
              <a:gd name="connsiteY1" fmla="*/ 0 h 518400"/>
              <a:gd name="connsiteX2" fmla="*/ 3169034 w 3169034"/>
              <a:gd name="connsiteY2" fmla="*/ 518400 h 518400"/>
              <a:gd name="connsiteX3" fmla="*/ 0 w 3169034"/>
              <a:gd name="connsiteY3" fmla="*/ 518400 h 518400"/>
              <a:gd name="connsiteX4" fmla="*/ 0 w 3169034"/>
              <a:gd name="connsiteY4" fmla="*/ 0 h 5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9034" h="518400">
                <a:moveTo>
                  <a:pt x="0" y="0"/>
                </a:moveTo>
                <a:lnTo>
                  <a:pt x="3169034" y="0"/>
                </a:lnTo>
                <a:lnTo>
                  <a:pt x="3169034" y="518400"/>
                </a:lnTo>
                <a:lnTo>
                  <a:pt x="0" y="5184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73152" rIns="128016" bIns="73152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noProof="0" dirty="0" smtClean="0"/>
              <a:t>Activity Data</a:t>
            </a:r>
            <a:endParaRPr lang="en-US" sz="1800" kern="1200" noProof="0" dirty="0"/>
          </a:p>
        </p:txBody>
      </p:sp>
      <p:sp>
        <p:nvSpPr>
          <p:cNvPr id="6" name="Freeform 5"/>
          <p:cNvSpPr/>
          <p:nvPr/>
        </p:nvSpPr>
        <p:spPr>
          <a:xfrm>
            <a:off x="1371633" y="2567060"/>
            <a:ext cx="3169034" cy="3359879"/>
          </a:xfrm>
          <a:custGeom>
            <a:avLst/>
            <a:gdLst>
              <a:gd name="connsiteX0" fmla="*/ 0 w 3169034"/>
              <a:gd name="connsiteY0" fmla="*/ 0 h 3359879"/>
              <a:gd name="connsiteX1" fmla="*/ 3169034 w 3169034"/>
              <a:gd name="connsiteY1" fmla="*/ 0 h 3359879"/>
              <a:gd name="connsiteX2" fmla="*/ 3169034 w 3169034"/>
              <a:gd name="connsiteY2" fmla="*/ 3359879 h 3359879"/>
              <a:gd name="connsiteX3" fmla="*/ 0 w 3169034"/>
              <a:gd name="connsiteY3" fmla="*/ 3359879 h 3359879"/>
              <a:gd name="connsiteX4" fmla="*/ 0 w 3169034"/>
              <a:gd name="connsiteY4" fmla="*/ 0 h 3359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9034" h="3359879">
                <a:moveTo>
                  <a:pt x="0" y="0"/>
                </a:moveTo>
                <a:lnTo>
                  <a:pt x="3169034" y="0"/>
                </a:lnTo>
                <a:lnTo>
                  <a:pt x="3169034" y="3359879"/>
                </a:lnTo>
                <a:lnTo>
                  <a:pt x="0" y="335987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6012" tIns="96012" rIns="128016" bIns="144018" numCol="1" spcCol="1270" anchor="t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1" kern="1200" noProof="0" dirty="0" smtClean="0"/>
              <a:t>Deforestation: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Medium-resolution imagery (Landsat)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High-resolution imagery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Land registry (cadaster)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1" kern="1200" noProof="0" dirty="0" smtClean="0"/>
              <a:t>Degradation:</a:t>
            </a:r>
            <a:endParaRPr lang="en-US" sz="1800" b="1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High-resolution imagery</a:t>
            </a:r>
            <a:endParaRPr lang="en-US" sz="1800" b="1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smtClean="0"/>
              <a:t>Timber records or management plans</a:t>
            </a:r>
            <a:endParaRPr lang="en-US" sz="1800" b="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err="1" smtClean="0"/>
              <a:t>Fuelwood</a:t>
            </a:r>
            <a:r>
              <a:rPr lang="en-US" sz="1800" b="0" kern="1200" noProof="0" dirty="0" smtClean="0"/>
              <a:t> extraction statistics</a:t>
            </a:r>
            <a:endParaRPr lang="en-US" sz="1800" b="0" kern="1200" noProof="0" dirty="0"/>
          </a:p>
        </p:txBody>
      </p:sp>
      <p:sp>
        <p:nvSpPr>
          <p:cNvPr id="7" name="Freeform 6"/>
          <p:cNvSpPr/>
          <p:nvPr/>
        </p:nvSpPr>
        <p:spPr>
          <a:xfrm>
            <a:off x="4984332" y="2048660"/>
            <a:ext cx="3169034" cy="518400"/>
          </a:xfrm>
          <a:custGeom>
            <a:avLst/>
            <a:gdLst>
              <a:gd name="connsiteX0" fmla="*/ 0 w 3169034"/>
              <a:gd name="connsiteY0" fmla="*/ 0 h 518400"/>
              <a:gd name="connsiteX1" fmla="*/ 3169034 w 3169034"/>
              <a:gd name="connsiteY1" fmla="*/ 0 h 518400"/>
              <a:gd name="connsiteX2" fmla="*/ 3169034 w 3169034"/>
              <a:gd name="connsiteY2" fmla="*/ 518400 h 518400"/>
              <a:gd name="connsiteX3" fmla="*/ 0 w 3169034"/>
              <a:gd name="connsiteY3" fmla="*/ 518400 h 518400"/>
              <a:gd name="connsiteX4" fmla="*/ 0 w 3169034"/>
              <a:gd name="connsiteY4" fmla="*/ 0 h 51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9034" h="518400">
                <a:moveTo>
                  <a:pt x="0" y="0"/>
                </a:moveTo>
                <a:lnTo>
                  <a:pt x="3169034" y="0"/>
                </a:lnTo>
                <a:lnTo>
                  <a:pt x="3169034" y="518400"/>
                </a:lnTo>
                <a:lnTo>
                  <a:pt x="0" y="5184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hueOff val="11250264"/>
              <a:satOff val="-16880"/>
              <a:lumOff val="-2745"/>
              <a:alphaOff val="0"/>
            </a:schemeClr>
          </a:lnRef>
          <a:fillRef idx="1">
            <a:schemeClr val="accent3">
              <a:hueOff val="11250264"/>
              <a:satOff val="-16880"/>
              <a:lumOff val="-2745"/>
              <a:alphaOff val="0"/>
            </a:schemeClr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73152" rIns="128016" bIns="73152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FR" sz="1800" b="1" kern="1200" dirty="0" smtClean="0"/>
              <a:t>Emission</a:t>
            </a:r>
            <a:r>
              <a:rPr lang="fr-FR" sz="1800" b="1" kern="1200" baseline="0" dirty="0" smtClean="0"/>
              <a:t> </a:t>
            </a:r>
            <a:r>
              <a:rPr lang="fr-FR" sz="1800" b="1" kern="1200" baseline="0" dirty="0" err="1" smtClean="0"/>
              <a:t>Factors</a:t>
            </a:r>
            <a:endParaRPr lang="en-US" sz="1800" kern="1200" dirty="0"/>
          </a:p>
        </p:txBody>
      </p:sp>
      <p:sp>
        <p:nvSpPr>
          <p:cNvPr id="8" name="Freeform 7"/>
          <p:cNvSpPr/>
          <p:nvPr/>
        </p:nvSpPr>
        <p:spPr>
          <a:xfrm>
            <a:off x="4984332" y="2567060"/>
            <a:ext cx="3169034" cy="3359879"/>
          </a:xfrm>
          <a:custGeom>
            <a:avLst/>
            <a:gdLst>
              <a:gd name="connsiteX0" fmla="*/ 0 w 3169034"/>
              <a:gd name="connsiteY0" fmla="*/ 0 h 3359879"/>
              <a:gd name="connsiteX1" fmla="*/ 3169034 w 3169034"/>
              <a:gd name="connsiteY1" fmla="*/ 0 h 3359879"/>
              <a:gd name="connsiteX2" fmla="*/ 3169034 w 3169034"/>
              <a:gd name="connsiteY2" fmla="*/ 3359879 h 3359879"/>
              <a:gd name="connsiteX3" fmla="*/ 0 w 3169034"/>
              <a:gd name="connsiteY3" fmla="*/ 3359879 h 3359879"/>
              <a:gd name="connsiteX4" fmla="*/ 0 w 3169034"/>
              <a:gd name="connsiteY4" fmla="*/ 0 h 3359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9034" h="3359879">
                <a:moveTo>
                  <a:pt x="0" y="0"/>
                </a:moveTo>
                <a:lnTo>
                  <a:pt x="3169034" y="0"/>
                </a:lnTo>
                <a:lnTo>
                  <a:pt x="3169034" y="3359879"/>
                </a:lnTo>
                <a:lnTo>
                  <a:pt x="0" y="335987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lnRef>
          <a:fillRef idx="1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fillRef>
          <a:effectRef idx="0"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6012" tIns="96012" rIns="128016" bIns="144018" numCol="1" spcCol="1270" anchor="t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Forest Inventories (National or sub-national)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kern="1200" noProof="0" dirty="0" smtClean="0"/>
              <a:t>IPCC, literature </a:t>
            </a: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180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1" kern="1200" noProof="0" dirty="0" smtClean="0"/>
              <a:t>Stratification of EFs</a:t>
            </a:r>
            <a:endParaRPr lang="en-US" sz="1800" b="1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smtClean="0"/>
              <a:t>by Forest structure (primary, degraded, …)</a:t>
            </a:r>
            <a:endParaRPr lang="en-US" sz="1800" b="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smtClean="0"/>
              <a:t>by Forest type</a:t>
            </a:r>
            <a:endParaRPr lang="en-US" sz="1800" b="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smtClean="0"/>
              <a:t>Natural – planted</a:t>
            </a:r>
            <a:endParaRPr lang="en-US" sz="1800" b="0" kern="1200" noProof="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800" b="0" kern="1200" noProof="0" dirty="0" smtClean="0"/>
              <a:t>By successional stage or age-class</a:t>
            </a:r>
            <a:endParaRPr lang="en-US" sz="1800" b="0" kern="1200" noProof="0" dirty="0"/>
          </a:p>
        </p:txBody>
      </p:sp>
    </p:spTree>
    <p:extLst>
      <p:ext uri="{BB962C8B-B14F-4D97-AF65-F5344CB8AC3E}">
        <p14:creationId xmlns:p14="http://schemas.microsoft.com/office/powerpoint/2010/main" val="428073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en-US" sz="3200" b="1" dirty="0"/>
              <a:t>Common challenges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46237"/>
            <a:ext cx="8229600" cy="4830763"/>
          </a:xfrm>
        </p:spPr>
        <p:txBody>
          <a:bodyPr>
            <a:no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Font typeface="+mj-lt"/>
              <a:buAutoNum type="arabicPeriod"/>
            </a:pP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Few countries have already elaborated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time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series to assess historical forest cover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change;</a:t>
            </a: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lvl="0">
              <a:spcBef>
                <a:spcPts val="500"/>
              </a:spcBef>
              <a:spcAft>
                <a:spcPts val="5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Some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countries tend to initially propose sophisticated approaches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but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then revert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to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 more simplified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one;</a:t>
            </a:r>
          </a:p>
          <a:p>
            <a:pPr>
              <a:spcBef>
                <a:spcPts val="500"/>
              </a:spcBef>
              <a:spcAft>
                <a:spcPts val="5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Most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countries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initially begin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with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sub-national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FREL/FRLs and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many seek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access to existing performance-based payment sources</a:t>
            </a:r>
          </a:p>
          <a:p>
            <a:pPr marL="342900" lvl="1" indent="-342900">
              <a:spcBef>
                <a:spcPts val="500"/>
              </a:spcBef>
              <a:spcAft>
                <a:spcPts val="500"/>
              </a:spcAft>
              <a:buFont typeface="+mj-lt"/>
              <a:buAutoNum type="arabicPeriod" startAt="4"/>
            </a:pP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Many scale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related decisions are not only technical. They may involve policy-related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decision-making. </a:t>
            </a:r>
            <a:endParaRPr lang="en-US" sz="22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  <a:p>
            <a:pPr marL="342900" lvl="1" indent="-342900">
              <a:spcBef>
                <a:spcPts val="500"/>
              </a:spcBef>
              <a:spcAft>
                <a:spcPts val="500"/>
              </a:spcAft>
              <a:buFont typeface="+mj-lt"/>
              <a:buAutoNum type="arabicPeriod" startAt="4"/>
            </a:pP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National and international expertise to develop FREL/FRLs is limited </a:t>
            </a:r>
          </a:p>
          <a:p>
            <a:pPr marL="342900" lvl="1" indent="-342900">
              <a:spcBef>
                <a:spcPts val="500"/>
              </a:spcBef>
              <a:spcAft>
                <a:spcPts val="500"/>
              </a:spcAft>
              <a:buFont typeface="+mj-lt"/>
              <a:buAutoNum type="arabicPeriod" startAt="4"/>
            </a:pP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Countries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should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identify early on REDD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+ activities and their mitigation potential </a:t>
            </a:r>
            <a:r>
              <a:rPr lang="en-US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to 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determine whether they can perform against their FREL/FRLs</a:t>
            </a:r>
          </a:p>
        </p:txBody>
      </p:sp>
    </p:spTree>
    <p:extLst>
      <p:ext uri="{BB962C8B-B14F-4D97-AF65-F5344CB8AC3E}">
        <p14:creationId xmlns:p14="http://schemas.microsoft.com/office/powerpoint/2010/main" val="129019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>
            <a:normAutofit fontScale="70000" lnSpcReduction="20000"/>
          </a:bodyPr>
          <a:lstStyle/>
          <a:p>
            <a:endParaRPr lang="en-US" sz="4300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r>
              <a:rPr lang="en-US" sz="4600" b="1" dirty="0">
                <a:solidFill>
                  <a:schemeClr val="tx1"/>
                </a:solidFill>
                <a:latin typeface="Helvetica" pitchFamily="34" charset="0"/>
              </a:rPr>
              <a:t>Thank </a:t>
            </a:r>
            <a:r>
              <a:rPr lang="en-US" sz="4600" b="1" dirty="0" smtClean="0">
                <a:solidFill>
                  <a:schemeClr val="tx1"/>
                </a:solidFill>
                <a:latin typeface="Helvetica" pitchFamily="34" charset="0"/>
              </a:rPr>
              <a:t>You!</a:t>
            </a:r>
            <a:r>
              <a:rPr lang="en-US" sz="3500" b="1" dirty="0" smtClean="0">
                <a:solidFill>
                  <a:schemeClr val="tx1"/>
                </a:solidFill>
                <a:latin typeface="Helvetica" pitchFamily="34" charset="0"/>
              </a:rPr>
              <a:t/>
            </a:r>
            <a:br>
              <a:rPr lang="en-US" sz="3500" b="1" dirty="0" smtClean="0">
                <a:solidFill>
                  <a:schemeClr val="tx1"/>
                </a:solidFill>
                <a:latin typeface="Helvetica" pitchFamily="34" charset="0"/>
              </a:rPr>
            </a:br>
            <a:endParaRPr lang="en-US" sz="3500" b="1" dirty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2400" b="1" dirty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600" b="1" dirty="0" smtClean="0">
                <a:solidFill>
                  <a:schemeClr val="tx1"/>
                </a:solidFill>
                <a:latin typeface="Helvetica" pitchFamily="34" charset="0"/>
              </a:rPr>
              <a:t>Philippe Crete</a:t>
            </a:r>
          </a:p>
          <a:p>
            <a:r>
              <a:rPr lang="en-US" sz="2300" dirty="0" smtClean="0">
                <a:solidFill>
                  <a:schemeClr val="tx1"/>
                </a:solidFill>
                <a:latin typeface="Helvetica" pitchFamily="34" charset="0"/>
              </a:rPr>
              <a:t>UN-REDD Regional Advisor for Africa</a:t>
            </a:r>
            <a:endParaRPr lang="en-US" sz="18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2100" dirty="0" smtClean="0">
                <a:solidFill>
                  <a:schemeClr val="tx1"/>
                </a:solidFill>
                <a:latin typeface="Helvetica" pitchFamily="34" charset="0"/>
                <a:hlinkClick r:id="rId2"/>
              </a:rPr>
              <a:t>philippe.crete@fao.org</a:t>
            </a:r>
            <a:r>
              <a:rPr lang="en-US" sz="2100" dirty="0" smtClean="0">
                <a:solidFill>
                  <a:schemeClr val="tx1"/>
                </a:solidFill>
                <a:latin typeface="Helvetica" pitchFamily="34" charset="0"/>
              </a:rPr>
              <a:t> </a:t>
            </a:r>
            <a:endParaRPr lang="en-US" sz="15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21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21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sz="1800" dirty="0" smtClean="0">
                <a:latin typeface="Helvetica" pitchFamily="34" charset="0"/>
                <a:hlinkClick r:id="rId3"/>
              </a:rPr>
              <a:t/>
            </a:r>
            <a:br>
              <a:rPr lang="en-US" sz="1800" dirty="0" smtClean="0">
                <a:latin typeface="Helvetica" pitchFamily="34" charset="0"/>
                <a:hlinkClick r:id="rId3"/>
              </a:rPr>
            </a:br>
            <a:r>
              <a:rPr lang="en-US" sz="18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800" dirty="0" smtClean="0">
                <a:latin typeface="Helvetica" pitchFamily="34" charset="0"/>
                <a:hlinkClick r:id="rId3"/>
              </a:rPr>
              <a:t>http://www.un-redd.org</a:t>
            </a:r>
            <a:endParaRPr lang="en-US" sz="18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Questions for the panelists</a:t>
            </a:r>
            <a:endParaRPr lang="en-US" sz="3200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798637"/>
            <a:ext cx="8229600" cy="4525963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What are the key challenges your country is facing in relation with data quality and availability for the construction of FREL/FRLs?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Is your country envisioning to use a step-wise approach to FREL/FRLs? If so, on which aspects? 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Which of the REDD+ activities do you plan to include in your FREL/FRLs and why?</a:t>
            </a:r>
          </a:p>
          <a:p>
            <a:pPr marL="457200" indent="-457200">
              <a:buFont typeface="+mj-lt"/>
              <a:buAutoNum type="arabicPeriod"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How are your current institutional arrangements for REDD+ influencing the construction of your FREL/FRLs?</a:t>
            </a:r>
          </a:p>
          <a:p>
            <a:pPr marL="457200" indent="-457200">
              <a:buFont typeface="+mj-lt"/>
              <a:buAutoNum type="arabicPeriod"/>
            </a:pPr>
            <a:endParaRPr lang="fr-CA" sz="2400" dirty="0" smtClean="0"/>
          </a:p>
          <a:p>
            <a:pPr marL="457200" indent="-457200">
              <a:buFont typeface="+mj-lt"/>
              <a:buAutoNum type="arabicPeriod"/>
            </a:pPr>
            <a:endParaRPr lang="fr-C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37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34973</TotalTime>
  <Words>1279</Words>
  <Application>Microsoft Office PowerPoint</Application>
  <PresentationFormat>On-screen Show (4:3)</PresentationFormat>
  <Paragraphs>253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10_Custom Design</vt:lpstr>
      <vt:lpstr>PowerPoint Presentation</vt:lpstr>
      <vt:lpstr>Outline</vt:lpstr>
      <vt:lpstr>PowerPoint Presentation</vt:lpstr>
      <vt:lpstr>Key UNFCCC Decisions  on FREL/FRLs</vt:lpstr>
      <vt:lpstr>Latest guidance provided by the Warsaw Framework</vt:lpstr>
      <vt:lpstr>Latest guidance provided by the Warsaw Framework (con’t)</vt:lpstr>
      <vt:lpstr>PowerPoint Presentation</vt:lpstr>
      <vt:lpstr>Emerging Trends:  Construction Approach</vt:lpstr>
      <vt:lpstr>Emerging Trends:  Scale</vt:lpstr>
      <vt:lpstr>Emerging Trends:  Scope</vt:lpstr>
      <vt:lpstr>Emerging Trends:  Datasets used</vt:lpstr>
      <vt:lpstr>Common challenges</vt:lpstr>
      <vt:lpstr>PowerPoint Presentation</vt:lpstr>
      <vt:lpstr>Questions for the panelists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177</cp:revision>
  <dcterms:created xsi:type="dcterms:W3CDTF">2012-09-11T07:20:24Z</dcterms:created>
  <dcterms:modified xsi:type="dcterms:W3CDTF">2014-11-05T13:25:48Z</dcterms:modified>
</cp:coreProperties>
</file>