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8" r:id="rId3"/>
    <p:sldId id="267" r:id="rId4"/>
    <p:sldId id="257" r:id="rId5"/>
    <p:sldId id="258" r:id="rId6"/>
    <p:sldId id="259" r:id="rId7"/>
    <p:sldId id="272" r:id="rId8"/>
    <p:sldId id="273" r:id="rId9"/>
    <p:sldId id="275" r:id="rId10"/>
    <p:sldId id="274" r:id="rId11"/>
    <p:sldId id="276" r:id="rId12"/>
    <p:sldId id="278" r:id="rId13"/>
    <p:sldId id="270" r:id="rId14"/>
    <p:sldId id="280" r:id="rId15"/>
    <p:sldId id="281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A03D9A90-21FE-49C1-AD2D-EFEB1DC09712}" type="datetimeFigureOut">
              <a:rPr lang="en-US" smtClean="0"/>
              <a:pPr/>
              <a:t>4/15/2009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8E0AE5C-2228-4F39-8A8A-DAE73E58277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D9A90-21FE-49C1-AD2D-EFEB1DC09712}" type="datetimeFigureOut">
              <a:rPr lang="en-US" smtClean="0"/>
              <a:pPr/>
              <a:t>4/15/2009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0AE5C-2228-4F39-8A8A-DAE73E58277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A03D9A90-21FE-49C1-AD2D-EFEB1DC09712}" type="datetimeFigureOut">
              <a:rPr lang="en-US" smtClean="0"/>
              <a:pPr/>
              <a:t>4/15/2009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08E0AE5C-2228-4F39-8A8A-DAE73E58277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D9A90-21FE-49C1-AD2D-EFEB1DC09712}" type="datetimeFigureOut">
              <a:rPr lang="en-US" smtClean="0"/>
              <a:pPr/>
              <a:t>4/15/2009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8E0AE5C-2228-4F39-8A8A-DAE73E58277D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D9A90-21FE-49C1-AD2D-EFEB1DC09712}" type="datetimeFigureOut">
              <a:rPr lang="en-US" smtClean="0"/>
              <a:pPr/>
              <a:t>4/15/2009</a:t>
            </a:fld>
            <a:endParaRPr lang="en-GB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08E0AE5C-2228-4F39-8A8A-DAE73E58277D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03D9A90-21FE-49C1-AD2D-EFEB1DC09712}" type="datetimeFigureOut">
              <a:rPr lang="en-US" smtClean="0"/>
              <a:pPr/>
              <a:t>4/15/2009</a:t>
            </a:fld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8E0AE5C-2228-4F39-8A8A-DAE73E58277D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03D9A90-21FE-49C1-AD2D-EFEB1DC09712}" type="datetimeFigureOut">
              <a:rPr lang="en-US" smtClean="0"/>
              <a:pPr/>
              <a:t>4/15/2009</a:t>
            </a:fld>
            <a:endParaRPr lang="en-GB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8E0AE5C-2228-4F39-8A8A-DAE73E58277D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GB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D9A90-21FE-49C1-AD2D-EFEB1DC09712}" type="datetimeFigureOut">
              <a:rPr lang="en-US" smtClean="0"/>
              <a:pPr/>
              <a:t>4/15/2009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8E0AE5C-2228-4F39-8A8A-DAE73E58277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D9A90-21FE-49C1-AD2D-EFEB1DC09712}" type="datetimeFigureOut">
              <a:rPr lang="en-US" smtClean="0"/>
              <a:pPr/>
              <a:t>4/15/2009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8E0AE5C-2228-4F39-8A8A-DAE73E58277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D9A90-21FE-49C1-AD2D-EFEB1DC09712}" type="datetimeFigureOut">
              <a:rPr lang="en-US" smtClean="0"/>
              <a:pPr/>
              <a:t>4/15/2009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8E0AE5C-2228-4F39-8A8A-DAE73E58277D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A03D9A90-21FE-49C1-AD2D-EFEB1DC09712}" type="datetimeFigureOut">
              <a:rPr lang="en-US" smtClean="0"/>
              <a:pPr/>
              <a:t>4/15/2009</a:t>
            </a:fld>
            <a:endParaRPr lang="en-GB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08E0AE5C-2228-4F39-8A8A-DAE73E58277D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03D9A90-21FE-49C1-AD2D-EFEB1DC09712}" type="datetimeFigureOut">
              <a:rPr lang="en-US" smtClean="0"/>
              <a:pPr/>
              <a:t>4/15/2009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8E0AE5C-2228-4F39-8A8A-DAE73E58277D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Identifying UN-REDD Priorities in Indonesia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8991600" cy="990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2: Successful provincial demonstration </a:t>
            </a:r>
            <a:r>
              <a:rPr lang="en-US" smtClean="0"/>
              <a:t>of MARV </a:t>
            </a:r>
            <a:r>
              <a:rPr lang="en-US" dirty="0" smtClean="0"/>
              <a:t>and fair payment systems</a:t>
            </a:r>
            <a:endParaRPr lang="en-GB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304800" y="2667000"/>
            <a:ext cx="8534400" cy="7620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r>
              <a:rPr lang="en-US" sz="2400" dirty="0" smtClean="0"/>
              <a:t>Output 2.2 Reference emissions level (REL) established</a:t>
            </a:r>
            <a:endParaRPr lang="en-GB" sz="2400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304800" y="3124200"/>
            <a:ext cx="8534400" cy="27432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lvl="0">
              <a:buFont typeface="Arial" pitchFamily="34" charset="0"/>
              <a:buChar char="•"/>
            </a:pPr>
            <a:r>
              <a:rPr lang="en-GB" sz="2000" dirty="0" smtClean="0"/>
              <a:t>Review of methodologies for establishing scenario/baseline at a provincial level</a:t>
            </a:r>
          </a:p>
          <a:p>
            <a:pPr lvl="0">
              <a:buFont typeface="Arial" pitchFamily="34" charset="0"/>
              <a:buChar char="•"/>
            </a:pPr>
            <a:r>
              <a:rPr lang="en-US" sz="2000" dirty="0" smtClean="0"/>
              <a:t>Awareness raising of purpose of REL and calculation methodology</a:t>
            </a:r>
            <a:endParaRPr lang="en-GB" sz="2000" dirty="0" smtClean="0"/>
          </a:p>
          <a:p>
            <a:pPr lvl="0">
              <a:buFont typeface="Arial" pitchFamily="34" charset="0"/>
              <a:buChar char="•"/>
            </a:pPr>
            <a:r>
              <a:rPr lang="en-US" sz="2000" dirty="0" smtClean="0"/>
              <a:t>Compilation of data to support establishment of the REL</a:t>
            </a:r>
            <a:endParaRPr lang="en-GB" sz="2000" dirty="0" smtClean="0"/>
          </a:p>
          <a:p>
            <a:pPr lvl="0">
              <a:buFont typeface="Arial" pitchFamily="34" charset="0"/>
              <a:buChar char="•"/>
            </a:pPr>
            <a:r>
              <a:rPr lang="en-US" sz="2000" dirty="0" smtClean="0"/>
              <a:t>Establishment of a provisional Baseline and Reference emissions level (REL) </a:t>
            </a:r>
            <a:endParaRPr lang="en-GB" sz="2000" dirty="0" smtClean="0"/>
          </a:p>
          <a:p>
            <a:pPr lvl="0">
              <a:buFont typeface="Arial" pitchFamily="34" charset="0"/>
              <a:buChar char="•"/>
            </a:pPr>
            <a:r>
              <a:rPr lang="en-US" sz="2000" dirty="0" smtClean="0"/>
              <a:t>Stakeholder consultations on provisional REL </a:t>
            </a:r>
            <a:endParaRPr lang="en-GB" sz="2000" dirty="0" smtClean="0"/>
          </a:p>
          <a:p>
            <a:pPr lvl="0">
              <a:buFont typeface="Arial" pitchFamily="34" charset="0"/>
              <a:buChar char="•"/>
            </a:pPr>
            <a:r>
              <a:rPr lang="en-US" sz="2000" dirty="0" smtClean="0"/>
              <a:t>Scientific peer review of provisional REL</a:t>
            </a:r>
            <a:endParaRPr lang="en-GB" sz="2000" dirty="0" smtClean="0"/>
          </a:p>
          <a:p>
            <a:pPr lvl="0">
              <a:buFont typeface="Arial" pitchFamily="34" charset="0"/>
              <a:buChar char="•"/>
            </a:pPr>
            <a:r>
              <a:rPr lang="en-US" sz="2000" dirty="0" smtClean="0"/>
              <a:t>Establishment of revised REL</a:t>
            </a:r>
            <a:endParaRPr lang="en-GB" sz="2000" dirty="0" smtClean="0"/>
          </a:p>
          <a:p>
            <a:pPr lvl="0">
              <a:buFont typeface="Arial" pitchFamily="34" charset="0"/>
              <a:buChar char="•"/>
            </a:pPr>
            <a:r>
              <a:rPr lang="en-US" sz="2000" dirty="0" smtClean="0"/>
              <a:t>Dissemination of REL information</a:t>
            </a:r>
            <a:endParaRPr lang="en-GB" sz="2000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304800" y="1828800"/>
            <a:ext cx="8534400" cy="8382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r>
              <a:rPr lang="en-US" sz="2400" dirty="0" smtClean="0"/>
              <a:t>Output 2.1 Improved Capacity to capture REDD elements within MARV</a:t>
            </a:r>
            <a:endParaRPr lang="en-GB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8991600" cy="990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2: Successful provincial demonstration of MARV and fair payment systems</a:t>
            </a:r>
            <a:endParaRPr lang="en-GB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04800" y="1676400"/>
            <a:ext cx="8534400" cy="7620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r>
              <a:rPr lang="en-US" sz="2400" dirty="0" smtClean="0"/>
              <a:t>Output 2.1 Improved Capacity to capture REDD elements within MARV</a:t>
            </a:r>
            <a:endParaRPr lang="en-GB" sz="2400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304800" y="2971800"/>
            <a:ext cx="8534400" cy="7620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r>
              <a:rPr lang="en-US" sz="2400" dirty="0" smtClean="0"/>
              <a:t>Output 2.3 Harmonized fair and equitable payment mechanism at provincial level</a:t>
            </a:r>
            <a:endParaRPr lang="en-GB" sz="2400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304800" y="2438400"/>
            <a:ext cx="8534400" cy="5715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r>
              <a:rPr lang="en-US" sz="2400" dirty="0" smtClean="0"/>
              <a:t>Output 2.2 Reference emissions level (REL) established</a:t>
            </a:r>
            <a:endParaRPr lang="en-GB" sz="2400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304800" y="3810000"/>
            <a:ext cx="8534400" cy="28956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lvl="0">
              <a:buFont typeface="Arial" pitchFamily="34" charset="0"/>
              <a:buChar char="•"/>
            </a:pPr>
            <a:r>
              <a:rPr lang="en-GB" sz="2000" dirty="0" smtClean="0"/>
              <a:t>Compilation of information on existing payment systems</a:t>
            </a:r>
          </a:p>
          <a:p>
            <a:pPr lvl="0">
              <a:buFont typeface="Arial" pitchFamily="34" charset="0"/>
              <a:buChar char="•"/>
            </a:pPr>
            <a:r>
              <a:rPr lang="en-US" sz="2000" dirty="0" smtClean="0"/>
              <a:t>Analysis and review of benefits and constraints of existing payment systems</a:t>
            </a:r>
            <a:endParaRPr lang="en-GB" sz="2000" dirty="0" smtClean="0"/>
          </a:p>
          <a:p>
            <a:pPr lvl="0">
              <a:buFont typeface="Arial" pitchFamily="34" charset="0"/>
              <a:buChar char="•"/>
            </a:pPr>
            <a:r>
              <a:rPr lang="en-US" sz="2000" dirty="0" smtClean="0"/>
              <a:t>Formulation of options for modifications required to meet requirements of a REDD payment system</a:t>
            </a:r>
            <a:endParaRPr lang="en-GB" sz="2000" dirty="0" smtClean="0"/>
          </a:p>
          <a:p>
            <a:pPr lvl="0">
              <a:buFont typeface="Arial" pitchFamily="34" charset="0"/>
              <a:buChar char="•"/>
            </a:pPr>
            <a:r>
              <a:rPr lang="en-US" sz="2000" dirty="0" smtClean="0"/>
              <a:t>Stakeholder consultations on proposed modifications</a:t>
            </a:r>
            <a:endParaRPr lang="en-GB" sz="2000" dirty="0" smtClean="0"/>
          </a:p>
          <a:p>
            <a:pPr lvl="0">
              <a:buFont typeface="Arial" pitchFamily="34" charset="0"/>
              <a:buChar char="•"/>
            </a:pPr>
            <a:r>
              <a:rPr lang="en-US" sz="2000" dirty="0" smtClean="0"/>
              <a:t>Integration of modifications to create a REDD payment system</a:t>
            </a:r>
          </a:p>
          <a:p>
            <a:pPr lvl="0">
              <a:buFont typeface="Arial" pitchFamily="34" charset="0"/>
              <a:buChar char="•"/>
            </a:pPr>
            <a:r>
              <a:rPr lang="en-US" sz="2000" dirty="0" smtClean="0"/>
              <a:t>Pilot payment system with seed money</a:t>
            </a:r>
            <a:endParaRPr lang="en-GB" sz="2000" dirty="0" smtClean="0"/>
          </a:p>
          <a:p>
            <a:pPr lvl="0">
              <a:buFont typeface="Arial" pitchFamily="34" charset="0"/>
              <a:buChar char="•"/>
            </a:pPr>
            <a:r>
              <a:rPr lang="en-US" sz="2000" dirty="0" smtClean="0"/>
              <a:t>Training of staff of local institutions on application of modifications to the payment system</a:t>
            </a:r>
            <a:endParaRPr lang="en-GB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8991600" cy="990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2: Successful provincial demonstration of MARV and fair payment systems</a:t>
            </a:r>
            <a:endParaRPr lang="en-GB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04800" y="1600200"/>
            <a:ext cx="8534400" cy="7620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r>
              <a:rPr lang="en-US" sz="2400" dirty="0" smtClean="0"/>
              <a:t>Output 2.1 Improved Capacity to capture REDD elements within MARV</a:t>
            </a:r>
            <a:endParaRPr lang="en-GB" sz="2400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304800" y="2971800"/>
            <a:ext cx="8534400" cy="7620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r>
              <a:rPr lang="en-US" sz="2400" dirty="0" smtClean="0"/>
              <a:t>Output 2.3 Harmonized fair and equitable payment mechanism at provincial level</a:t>
            </a:r>
            <a:endParaRPr lang="en-GB" sz="2400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304800" y="2362200"/>
            <a:ext cx="8534400" cy="6096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r>
              <a:rPr lang="en-US" sz="2400" dirty="0" smtClean="0"/>
              <a:t>Output 2.2 Reference emissions level (REL) established</a:t>
            </a:r>
            <a:endParaRPr lang="en-GB" sz="2400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304800" y="4343400"/>
            <a:ext cx="8534400" cy="19050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lvl="0">
              <a:buFont typeface="Arial" pitchFamily="34" charset="0"/>
              <a:buChar char="•"/>
            </a:pPr>
            <a:r>
              <a:rPr lang="en-GB" sz="2000" dirty="0" smtClean="0"/>
              <a:t>Development and testing of the Priority Setting Toolkit</a:t>
            </a:r>
          </a:p>
          <a:p>
            <a:pPr lvl="0">
              <a:buFont typeface="Arial" pitchFamily="34" charset="0"/>
              <a:buChar char="•"/>
            </a:pPr>
            <a:r>
              <a:rPr lang="en-GB" sz="2000" dirty="0" smtClean="0"/>
              <a:t>Training of provincial staff of BAPLA, BAPPEDA and others in its use;</a:t>
            </a:r>
          </a:p>
          <a:p>
            <a:pPr lvl="0">
              <a:buFont typeface="Arial" pitchFamily="34" charset="0"/>
              <a:buChar char="•"/>
            </a:pPr>
            <a:r>
              <a:rPr lang="en-GB" sz="2000" dirty="0" smtClean="0"/>
              <a:t>Mapping of above- and below-ground carbon stocks inside and outside the Forest Estate at provincial level;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Overlay mapping to incorporate co-benefits into the planning products and produce GIS maps</a:t>
            </a:r>
            <a:endParaRPr lang="en-GB" sz="2000" dirty="0" smtClean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304800" y="3733800"/>
            <a:ext cx="8534400" cy="6096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r>
              <a:rPr lang="en-US" sz="2400" dirty="0" smtClean="0"/>
              <a:t>Output 2.4 Toolkit for priority setting </a:t>
            </a:r>
            <a:endParaRPr lang="en-GB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3: Capacity established to implement REDD at decentralized levels </a:t>
            </a:r>
            <a:endParaRPr lang="en-GB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228600" y="1676400"/>
            <a:ext cx="8534400" cy="6096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320040" lvl="0" indent="-320040">
              <a:spcBef>
                <a:spcPts val="700"/>
              </a:spcBef>
              <a:buClr>
                <a:schemeClr val="accent2"/>
              </a:buClr>
              <a:buSzPct val="60000"/>
            </a:pPr>
            <a:r>
              <a:rPr lang="en-US" sz="2400" dirty="0" smtClean="0"/>
              <a:t>Output 3.1 Capacity for spatial socio-economic planning incorporating REDD at the district level </a:t>
            </a:r>
            <a:endParaRPr kumimoji="0" lang="en-US" sz="2400" b="1" i="0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228600" y="2590800"/>
            <a:ext cx="8534400" cy="16002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lvl="0">
              <a:buFont typeface="Arial" pitchFamily="34" charset="0"/>
              <a:buChar char="•"/>
            </a:pPr>
            <a:r>
              <a:rPr lang="en-GB" sz="2000" dirty="0" smtClean="0"/>
              <a:t>Identify areas of REDD-eligible forest</a:t>
            </a:r>
          </a:p>
          <a:p>
            <a:pPr lvl="0">
              <a:buFont typeface="Arial" pitchFamily="34" charset="0"/>
              <a:buChar char="•"/>
            </a:pPr>
            <a:r>
              <a:rPr lang="en-GB" sz="2000" dirty="0" smtClean="0"/>
              <a:t>Analyse opportunity costs of alternative land uses</a:t>
            </a:r>
          </a:p>
          <a:p>
            <a:pPr lvl="0">
              <a:buFont typeface="Arial" pitchFamily="34" charset="0"/>
              <a:buChar char="•"/>
            </a:pPr>
            <a:r>
              <a:rPr lang="en-GB" sz="2000" dirty="0" smtClean="0"/>
              <a:t>Mainstream REDD into existing spatial planning and forest utilization planning </a:t>
            </a:r>
          </a:p>
          <a:p>
            <a:pPr lvl="0">
              <a:buFont typeface="Arial" pitchFamily="34" charset="0"/>
              <a:buChar char="•"/>
            </a:pPr>
            <a:r>
              <a:rPr lang="en-GB" sz="2000" dirty="0" smtClean="0"/>
              <a:t>Develop district based consensus on land – and forest use allocation </a:t>
            </a:r>
          </a:p>
          <a:p>
            <a:pPr lvl="0">
              <a:buFont typeface="Arial" pitchFamily="34" charset="0"/>
              <a:buChar char="•"/>
            </a:pPr>
            <a:r>
              <a:rPr lang="en-GB" sz="2000" dirty="0" smtClean="0"/>
              <a:t>Approve the REDD mainstreamed spatial plan.</a:t>
            </a:r>
            <a:endParaRPr lang="en-GB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3: Capacity established to implement REDD at decentralized levels </a:t>
            </a:r>
            <a:endParaRPr lang="en-GB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228600" y="1676400"/>
            <a:ext cx="8534400" cy="6096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320040" lvl="0" indent="-320040">
              <a:spcBef>
                <a:spcPts val="700"/>
              </a:spcBef>
              <a:buClr>
                <a:schemeClr val="accent2"/>
              </a:buClr>
              <a:buSzPct val="60000"/>
            </a:pPr>
            <a:r>
              <a:rPr lang="en-US" sz="2400" dirty="0" smtClean="0"/>
              <a:t>Output 3.1 Capacity for spatial socio-economic planning incorporating REDD at the district level </a:t>
            </a:r>
            <a:endParaRPr kumimoji="0" lang="en-US" sz="2400" b="1" i="0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228600" y="2514600"/>
            <a:ext cx="8534400" cy="6858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r>
              <a:rPr lang="en-US" sz="2400" dirty="0" smtClean="0"/>
              <a:t>Output 3.2 Empowered local stakeholders are able to benefit from REDD</a:t>
            </a:r>
            <a:endParaRPr lang="en-GB" sz="2400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228600" y="3505200"/>
            <a:ext cx="8534400" cy="16002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lvl="0">
              <a:buFont typeface="Arial" pitchFamily="34" charset="0"/>
              <a:buChar char="•"/>
            </a:pPr>
            <a:r>
              <a:rPr lang="en-GB" sz="2000" dirty="0" smtClean="0"/>
              <a:t>Capacity needs assessment</a:t>
            </a:r>
          </a:p>
          <a:p>
            <a:pPr lvl="0">
              <a:buFont typeface="Arial" pitchFamily="34" charset="0"/>
              <a:buChar char="•"/>
            </a:pPr>
            <a:r>
              <a:rPr lang="en-GB" sz="2000" dirty="0" smtClean="0"/>
              <a:t>Design of capacity building processes, including training programmes</a:t>
            </a:r>
          </a:p>
          <a:p>
            <a:pPr lvl="0">
              <a:buFont typeface="Arial" pitchFamily="34" charset="0"/>
              <a:buChar char="•"/>
            </a:pPr>
            <a:r>
              <a:rPr lang="en-GB" sz="2000" dirty="0" smtClean="0"/>
              <a:t>Training of trainers</a:t>
            </a:r>
          </a:p>
          <a:p>
            <a:pPr lvl="0">
              <a:buFont typeface="Arial" pitchFamily="34" charset="0"/>
              <a:buChar char="•"/>
            </a:pPr>
            <a:r>
              <a:rPr lang="en-GB" sz="2000" dirty="0" smtClean="0"/>
              <a:t>Conduct of training and other capacity building activities</a:t>
            </a:r>
          </a:p>
          <a:p>
            <a:pPr lvl="0">
              <a:buFont typeface="Arial" pitchFamily="34" charset="0"/>
              <a:buChar char="•"/>
            </a:pPr>
            <a:r>
              <a:rPr lang="en-GB" sz="2000" dirty="0" smtClean="0"/>
              <a:t>Assessment of follow-up activities required to improve and sustain capacity</a:t>
            </a:r>
            <a:endParaRPr lang="en-GB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3: Capacity established to implement REDD at decentralized levels </a:t>
            </a:r>
            <a:endParaRPr lang="en-GB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228600" y="1676400"/>
            <a:ext cx="8534400" cy="6096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320040" lvl="0" indent="-320040">
              <a:spcBef>
                <a:spcPts val="700"/>
              </a:spcBef>
              <a:buClr>
                <a:schemeClr val="accent2"/>
              </a:buClr>
              <a:buSzPct val="60000"/>
            </a:pPr>
            <a:r>
              <a:rPr lang="en-US" sz="2400" dirty="0" smtClean="0"/>
              <a:t>Output 3.1 Capacity for spatial socio-economic planning incorporating REDD at the district level </a:t>
            </a:r>
            <a:endParaRPr kumimoji="0" lang="en-US" sz="2400" b="1" i="0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228600" y="2514600"/>
            <a:ext cx="8534400" cy="6858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r>
              <a:rPr lang="en-US" sz="2400" dirty="0" smtClean="0"/>
              <a:t>Output 3.2 Empowered local stakeholders are able to benefit from REDD</a:t>
            </a:r>
            <a:endParaRPr lang="en-GB" sz="2400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228600" y="3429000"/>
            <a:ext cx="8534400" cy="6858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r>
              <a:rPr lang="en-US" sz="2400" dirty="0" smtClean="0"/>
              <a:t>Output 3.3 Multi-stakeholder-endorsed District plans for REDD implementation</a:t>
            </a:r>
            <a:endParaRPr lang="en-GB" sz="2400" dirty="0" smtClean="0"/>
          </a:p>
          <a:p>
            <a:endParaRPr lang="en-GB" sz="2400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228600" y="4267200"/>
            <a:ext cx="8534400" cy="16002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lvl="0">
              <a:buFont typeface="Arial" pitchFamily="34" charset="0"/>
              <a:buChar char="•"/>
            </a:pPr>
            <a:r>
              <a:rPr lang="en-GB" sz="2000" dirty="0" smtClean="0"/>
              <a:t>Develop REDD implementation plans</a:t>
            </a:r>
          </a:p>
          <a:p>
            <a:pPr lvl="0">
              <a:buFont typeface="Arial" pitchFamily="34" charset="0"/>
              <a:buChar char="•"/>
            </a:pPr>
            <a:r>
              <a:rPr lang="en-GB" sz="2000" dirty="0" smtClean="0"/>
              <a:t>Socialize REDD to stakeholders in districts</a:t>
            </a:r>
            <a:endParaRPr lang="en-GB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Step 1: Scoping Mission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3429000"/>
            <a:ext cx="8229600" cy="838200"/>
          </a:xfrm>
        </p:spPr>
        <p:txBody>
          <a:bodyPr>
            <a:normAutofit/>
          </a:bodyPr>
          <a:lstStyle/>
          <a:p>
            <a:pPr lvl="0"/>
            <a:r>
              <a:rPr lang="en-GB" dirty="0" smtClean="0"/>
              <a:t>Meetings with all stakeholder groups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4953000"/>
            <a:ext cx="8229600" cy="8382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tabLst/>
              <a:defRPr/>
            </a:pPr>
            <a:r>
              <a:rPr kumimoji="0" lang="en-GB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Discussions on harmonization with WB</a:t>
            </a:r>
            <a:endParaRPr kumimoji="0" lang="en-GB" sz="2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2057400"/>
            <a:ext cx="8229600" cy="6858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tabLst/>
              <a:defRPr/>
            </a:pPr>
            <a:r>
              <a:rPr kumimoji="0" lang="en-GB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Scoping Mission - Nov. 2008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Step 2: Post-Scoping Mission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2133600"/>
            <a:ext cx="8229600" cy="838200"/>
          </a:xfrm>
        </p:spPr>
        <p:txBody>
          <a:bodyPr>
            <a:normAutofit/>
          </a:bodyPr>
          <a:lstStyle/>
          <a:p>
            <a:pPr lvl="0"/>
            <a:r>
              <a:rPr lang="en-GB" dirty="0" smtClean="0"/>
              <a:t>Gaps analysis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3543300"/>
            <a:ext cx="8229600" cy="8382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tabLst/>
              <a:defRPr/>
            </a:pPr>
            <a:r>
              <a:rPr kumimoji="0" lang="en-GB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Support services to </a:t>
            </a:r>
            <a:r>
              <a:rPr kumimoji="0" lang="en-GB" sz="29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MoF</a:t>
            </a:r>
            <a:endParaRPr kumimoji="0" lang="en-GB" sz="29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4953000"/>
            <a:ext cx="8229600" cy="6858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tabLst/>
              <a:defRPr/>
            </a:pPr>
            <a:r>
              <a:rPr kumimoji="0" lang="en-GB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Development of “Draft 0”</a:t>
            </a:r>
            <a:endParaRPr kumimoji="0" lang="en-GB" sz="2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Step 3: Formulation Mission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2057400"/>
            <a:ext cx="8229600" cy="762000"/>
          </a:xfrm>
        </p:spPr>
        <p:txBody>
          <a:bodyPr>
            <a:normAutofit/>
          </a:bodyPr>
          <a:lstStyle/>
          <a:p>
            <a:pPr lvl="0"/>
            <a:r>
              <a:rPr lang="en-GB" dirty="0" smtClean="0"/>
              <a:t>Formulation Mission - Feb. 2009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3124200"/>
            <a:ext cx="8229600" cy="9144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tabLst/>
              <a:defRPr/>
            </a:pPr>
            <a:r>
              <a:rPr kumimoji="0" lang="en-GB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Discussions with </a:t>
            </a:r>
            <a:r>
              <a:rPr kumimoji="0" lang="en-GB" sz="29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MoF</a:t>
            </a:r>
            <a:r>
              <a:rPr kumimoji="0" lang="en-GB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and other stakeholder groups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4343400"/>
            <a:ext cx="8229600" cy="8382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tabLst/>
              <a:defRPr/>
            </a:pPr>
            <a:r>
              <a:rPr kumimoji="0" lang="en-GB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Harmonization with R-PLAN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5486400"/>
            <a:ext cx="8229600" cy="10668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tabLst/>
              <a:defRPr/>
            </a:pPr>
            <a:r>
              <a:rPr kumimoji="0" lang="en-GB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Development of JPD for submission to UN-REDD Policy Board</a:t>
            </a:r>
            <a:endParaRPr kumimoji="0" lang="en-GB" sz="2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Draft project structure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500" b="1" dirty="0" smtClean="0"/>
              <a:t>Objective of UN-REDD Programme in Indonesia:</a:t>
            </a:r>
          </a:p>
          <a:p>
            <a:pPr>
              <a:buNone/>
            </a:pPr>
            <a:endParaRPr lang="en-US" sz="2500" b="1" dirty="0" smtClean="0"/>
          </a:p>
          <a:p>
            <a:pPr lvl="0"/>
            <a:endParaRPr lang="en-GB" sz="2500" dirty="0" smtClean="0"/>
          </a:p>
          <a:p>
            <a:pPr lvl="0"/>
            <a:r>
              <a:rPr lang="en-GB" sz="3200" dirty="0" smtClean="0"/>
              <a:t>To assist the </a:t>
            </a:r>
            <a:r>
              <a:rPr lang="en-GB" sz="3200" dirty="0" err="1" smtClean="0"/>
              <a:t>GoI</a:t>
            </a:r>
            <a:r>
              <a:rPr lang="en-GB" sz="3200" dirty="0" smtClean="0"/>
              <a:t> in attaining REDD-readiness</a:t>
            </a:r>
            <a:endParaRPr lang="en-GB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Outcomes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600200"/>
            <a:ext cx="8534400" cy="990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/>
              <a:t>Outcome 1: Strengthened multi-stakeholder participation at national level 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81000" y="2895600"/>
            <a:ext cx="8534400" cy="12954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320040" lvl="0" indent="-320040">
              <a:spcBef>
                <a:spcPts val="700"/>
              </a:spcBef>
              <a:buClr>
                <a:schemeClr val="accent2"/>
              </a:buClr>
              <a:buSzPct val="60000"/>
            </a:pPr>
            <a:r>
              <a:rPr lang="en-US" sz="2800" dirty="0" smtClean="0"/>
              <a:t>Outcome 2: Successful provincial demonstration of establishing MARV and fair payment systems based on the national REDD architecture</a:t>
            </a:r>
            <a:endParaRPr kumimoji="0" lang="en-US" sz="28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81000" y="4495800"/>
            <a:ext cx="8534400" cy="9144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320040" lvl="0" indent="-320040">
              <a:spcBef>
                <a:spcPts val="700"/>
              </a:spcBef>
              <a:buClr>
                <a:schemeClr val="accent2"/>
              </a:buClr>
              <a:buSzPct val="60000"/>
            </a:pPr>
            <a:r>
              <a:rPr lang="en-US" sz="2800" dirty="0" smtClean="0"/>
              <a:t>Outcome 3: Capacity established to implement REDD at decentralized levels</a:t>
            </a:r>
            <a:endParaRPr kumimoji="0" lang="en-US" sz="28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686800" cy="990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1: Strengthened multi-stakeholder participation at national level </a:t>
            </a:r>
            <a:endParaRPr lang="en-GB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04800" y="1828800"/>
            <a:ext cx="8534400" cy="6096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20040" lvl="0" indent="-320040">
              <a:spcBef>
                <a:spcPts val="700"/>
              </a:spcBef>
              <a:buClr>
                <a:schemeClr val="accent2"/>
              </a:buClr>
              <a:buSzPct val="60000"/>
            </a:pPr>
            <a:r>
              <a:rPr lang="en-US" sz="2400" dirty="0" smtClean="0"/>
              <a:t>Output 1.1 Consensus on key-issues for REDD policy development</a:t>
            </a:r>
            <a:endParaRPr kumimoji="0" lang="en-US" sz="2500" b="1" i="0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228600" y="2362200"/>
            <a:ext cx="8534400" cy="18288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lvl="0">
              <a:buFont typeface="Arial" pitchFamily="34" charset="0"/>
              <a:buChar char="•"/>
            </a:pPr>
            <a:r>
              <a:rPr lang="en-GB" sz="2000" dirty="0" smtClean="0"/>
              <a:t>Organize national and sub-national consultations on key-issues, including inter-ministerial round table discussions </a:t>
            </a:r>
          </a:p>
          <a:p>
            <a:pPr lvl="0">
              <a:buFont typeface="Arial" pitchFamily="34" charset="0"/>
              <a:buChar char="•"/>
            </a:pPr>
            <a:r>
              <a:rPr lang="en-GB" sz="2000" dirty="0" smtClean="0"/>
              <a:t>Analyze key issues identified by stakeholders to streamline the REDD value chain</a:t>
            </a:r>
          </a:p>
          <a:p>
            <a:pPr lvl="0">
              <a:buFont typeface="Arial" pitchFamily="34" charset="0"/>
              <a:buChar char="•"/>
            </a:pPr>
            <a:r>
              <a:rPr lang="en-GB" sz="2000" dirty="0" smtClean="0"/>
              <a:t>Prepare policy recommendations</a:t>
            </a:r>
          </a:p>
          <a:p>
            <a:pPr lvl="0">
              <a:buFont typeface="Arial" pitchFamily="34" charset="0"/>
              <a:buChar char="•"/>
            </a:pPr>
            <a:r>
              <a:rPr lang="en-GB" sz="2000" dirty="0" smtClean="0"/>
              <a:t>Develop roadmap for issuing policies to address these issues </a:t>
            </a:r>
            <a:endParaRPr lang="en-GB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686800" cy="990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1: Strengthened multi-stakeholder participation at national level </a:t>
            </a:r>
            <a:endParaRPr lang="en-GB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228600" y="1981200"/>
            <a:ext cx="8534400" cy="6096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20040" lvl="0" indent="-320040">
              <a:spcBef>
                <a:spcPts val="700"/>
              </a:spcBef>
              <a:buClr>
                <a:schemeClr val="accent2"/>
              </a:buClr>
              <a:buSzPct val="60000"/>
            </a:pPr>
            <a:r>
              <a:rPr lang="en-US" sz="2400" dirty="0" smtClean="0"/>
              <a:t>Output 1.1 Consensus on key-issues for REDD policy development</a:t>
            </a:r>
            <a:endParaRPr kumimoji="0" lang="en-US" sz="2500" b="1" i="0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228600" y="2590800"/>
            <a:ext cx="8534400" cy="6858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r>
              <a:rPr lang="en-US" sz="2400" dirty="0" smtClean="0"/>
              <a:t>Output 1.2 Communications and knowledge exchange programme</a:t>
            </a:r>
            <a:endParaRPr lang="en-GB" sz="2400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228600" y="3429000"/>
            <a:ext cx="8534400" cy="26670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lvl="0">
              <a:buFont typeface="Arial" pitchFamily="34" charset="0"/>
              <a:buChar char="•"/>
            </a:pPr>
            <a:r>
              <a:rPr lang="en-GB" sz="2000" dirty="0" smtClean="0"/>
              <a:t>Conducting awareness baseline assessment;</a:t>
            </a:r>
          </a:p>
          <a:p>
            <a:pPr lvl="0">
              <a:buFont typeface="Arial" pitchFamily="34" charset="0"/>
              <a:buChar char="•"/>
            </a:pPr>
            <a:r>
              <a:rPr lang="en-GB" sz="2000" dirty="0" smtClean="0"/>
              <a:t>Design of social marketing campaign, specifically focusing on high level government decision makers;</a:t>
            </a:r>
          </a:p>
          <a:p>
            <a:pPr lvl="0">
              <a:buFont typeface="Arial" pitchFamily="34" charset="0"/>
              <a:buChar char="•"/>
            </a:pPr>
            <a:r>
              <a:rPr lang="en-GB" sz="2000" dirty="0" smtClean="0"/>
              <a:t>Engage with existing REDD projects to analyze lessons (particularly related to issues of poverty)</a:t>
            </a:r>
          </a:p>
          <a:p>
            <a:pPr lvl="0">
              <a:buFont typeface="Arial" pitchFamily="34" charset="0"/>
              <a:buChar char="•"/>
            </a:pPr>
            <a:r>
              <a:rPr lang="en-GB" sz="2000" dirty="0" smtClean="0"/>
              <a:t>Develop REDD Information, Education and Communication materials</a:t>
            </a:r>
          </a:p>
          <a:p>
            <a:pPr lvl="0">
              <a:buFont typeface="Arial" pitchFamily="34" charset="0"/>
              <a:buChar char="•"/>
            </a:pPr>
            <a:r>
              <a:rPr lang="en-GB" sz="2000" dirty="0" smtClean="0"/>
              <a:t>National knowledge &amp; learning platform established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Conduct training on REDD</a:t>
            </a:r>
            <a:endParaRPr lang="en-GB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8991600" cy="990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2: Successful provincial demonstration of MARV and fair payment systems</a:t>
            </a:r>
            <a:endParaRPr lang="en-GB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04800" y="1828800"/>
            <a:ext cx="8534400" cy="8382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r>
              <a:rPr lang="en-US" sz="2400" dirty="0" smtClean="0"/>
              <a:t>Output 2.1 Improved Capacity to capture REDD elements within MARV</a:t>
            </a:r>
            <a:endParaRPr lang="en-GB" sz="2400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304800" y="2743200"/>
            <a:ext cx="8534400" cy="25908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lvl="0">
              <a:buFont typeface="Arial" pitchFamily="34" charset="0"/>
              <a:buChar char="•"/>
            </a:pPr>
            <a:r>
              <a:rPr lang="en-GB" sz="2000" dirty="0" smtClean="0"/>
              <a:t>Organization of a seminar at provincial level </a:t>
            </a:r>
          </a:p>
          <a:p>
            <a:pPr lvl="0">
              <a:buFont typeface="Arial" pitchFamily="34" charset="0"/>
              <a:buChar char="•"/>
            </a:pPr>
            <a:r>
              <a:rPr lang="en-GB" sz="2000" dirty="0" smtClean="0"/>
              <a:t>Identification and assessment of capacity building needs and feasibility for MARV at the provincial level</a:t>
            </a:r>
          </a:p>
          <a:p>
            <a:pPr lvl="0">
              <a:buFont typeface="Arial" pitchFamily="34" charset="0"/>
              <a:buChar char="•"/>
            </a:pPr>
            <a:r>
              <a:rPr lang="en-US" sz="2000" dirty="0" smtClean="0"/>
              <a:t>Training of staff of provincial institutions in implementation of MARV system</a:t>
            </a:r>
            <a:endParaRPr lang="en-GB" sz="2000" dirty="0" smtClean="0"/>
          </a:p>
          <a:p>
            <a:pPr lvl="0">
              <a:buFont typeface="Arial" pitchFamily="34" charset="0"/>
              <a:buChar char="•"/>
            </a:pPr>
            <a:r>
              <a:rPr lang="en-US" sz="2000" dirty="0" smtClean="0"/>
              <a:t>Mobilization of technical support for designing scalable NFI sampling scheme and standards.</a:t>
            </a:r>
            <a:endParaRPr lang="en-GB" sz="2000" dirty="0" smtClean="0"/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Demonstration and formulation of standards for the estimation of carbon storage and temporal change</a:t>
            </a:r>
            <a:endParaRPr lang="en-GB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562</TotalTime>
  <Words>820</Words>
  <Application>Microsoft Office PowerPoint</Application>
  <PresentationFormat>On-screen Show (4:3)</PresentationFormat>
  <Paragraphs>97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Median</vt:lpstr>
      <vt:lpstr>Identifying UN-REDD Priorities in Indonesia</vt:lpstr>
      <vt:lpstr>Step 1: Scoping Mission</vt:lpstr>
      <vt:lpstr>Step 2: Post-Scoping Mission</vt:lpstr>
      <vt:lpstr>Step 3: Formulation Mission</vt:lpstr>
      <vt:lpstr>Draft project structure</vt:lpstr>
      <vt:lpstr>Outcomes</vt:lpstr>
      <vt:lpstr>1: Strengthened multi-stakeholder participation at national level </vt:lpstr>
      <vt:lpstr>1: Strengthened multi-stakeholder participation at national level </vt:lpstr>
      <vt:lpstr>2: Successful provincial demonstration of MARV and fair payment systems</vt:lpstr>
      <vt:lpstr>2: Successful provincial demonstration of MARV and fair payment systems</vt:lpstr>
      <vt:lpstr>2: Successful provincial demonstration of MARV and fair payment systems</vt:lpstr>
      <vt:lpstr>2: Successful provincial demonstration of MARV and fair payment systems</vt:lpstr>
      <vt:lpstr>3: Capacity established to implement REDD at decentralized levels </vt:lpstr>
      <vt:lpstr>3: Capacity established to implement REDD at decentralized levels </vt:lpstr>
      <vt:lpstr>3: Capacity established to implement REDD at decentralized levels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Identifying UN-REDD Priorities in Viet Nam</dc:title>
  <dc:creator>Kwanruen Seub-Am</dc:creator>
  <cp:lastModifiedBy>kwanruen.seubam</cp:lastModifiedBy>
  <cp:revision>17</cp:revision>
  <dcterms:created xsi:type="dcterms:W3CDTF">2009-01-08T23:50:14Z</dcterms:created>
  <dcterms:modified xsi:type="dcterms:W3CDTF">2009-04-15T01:54:21Z</dcterms:modified>
</cp:coreProperties>
</file>