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handoutMasterIdLst>
    <p:handoutMasterId r:id="rId17"/>
  </p:handoutMasterIdLst>
  <p:sldIdLst>
    <p:sldId id="256" r:id="rId3"/>
    <p:sldId id="281" r:id="rId4"/>
    <p:sldId id="282" r:id="rId5"/>
    <p:sldId id="275" r:id="rId6"/>
    <p:sldId id="279" r:id="rId7"/>
    <p:sldId id="280" r:id="rId8"/>
    <p:sldId id="258" r:id="rId9"/>
    <p:sldId id="287" r:id="rId10"/>
    <p:sldId id="284" r:id="rId11"/>
    <p:sldId id="259" r:id="rId12"/>
    <p:sldId id="283" r:id="rId13"/>
    <p:sldId id="285" r:id="rId14"/>
    <p:sldId id="286"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7536" autoAdjust="0"/>
  </p:normalViewPr>
  <p:slideViewPr>
    <p:cSldViewPr>
      <p:cViewPr varScale="1">
        <p:scale>
          <a:sx n="60" d="100"/>
          <a:sy n="60" d="100"/>
        </p:scale>
        <p:origin x="-1572" y="-72"/>
      </p:cViewPr>
      <p:guideLst>
        <p:guide orient="horz" pos="2160"/>
        <p:guide pos="2880"/>
      </p:guideLst>
    </p:cSldViewPr>
  </p:slideViewPr>
  <p:outlineViewPr>
    <p:cViewPr>
      <p:scale>
        <a:sx n="33" d="100"/>
        <a:sy n="33" d="100"/>
      </p:scale>
      <p:origin x="0" y="251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3177" tIns="46589" rIns="93177" bIns="46589" rtlCol="0"/>
          <a:lstStyle>
            <a:lvl1pPr algn="r">
              <a:defRPr sz="1200"/>
            </a:lvl1pPr>
          </a:lstStyle>
          <a:p>
            <a:fld id="{A7890671-2EDD-4191-BA09-4FDBE28C698F}" type="datetimeFigureOut">
              <a:rPr lang="en-US" smtClean="0"/>
              <a:pPr/>
              <a:t>10/10/2011</a:t>
            </a:fld>
            <a:endParaRPr lang="en-US"/>
          </a:p>
        </p:txBody>
      </p:sp>
      <p:sp>
        <p:nvSpPr>
          <p:cNvPr id="4" name="Footer Placeholder 3"/>
          <p:cNvSpPr>
            <a:spLocks noGrp="1"/>
          </p:cNvSpPr>
          <p:nvPr>
            <p:ph type="ftr" sz="quarter" idx="2"/>
          </p:nvPr>
        </p:nvSpPr>
        <p:spPr>
          <a:xfrm>
            <a:off x="0" y="8829968"/>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8"/>
            <a:ext cx="3037840" cy="464820"/>
          </a:xfrm>
          <a:prstGeom prst="rect">
            <a:avLst/>
          </a:prstGeom>
        </p:spPr>
        <p:txBody>
          <a:bodyPr vert="horz" lIns="93177" tIns="46589" rIns="93177" bIns="46589" rtlCol="0" anchor="b"/>
          <a:lstStyle>
            <a:lvl1pPr algn="r">
              <a:defRPr sz="1200"/>
            </a:lvl1pPr>
          </a:lstStyle>
          <a:p>
            <a:fld id="{9FAC07C4-7B5B-48EB-9E5A-7AF64E3169F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7" tIns="46589" rIns="93177" bIns="46589" rtlCol="0"/>
          <a:lstStyle>
            <a:lvl1pPr algn="r">
              <a:defRPr sz="1200"/>
            </a:lvl1pPr>
          </a:lstStyle>
          <a:p>
            <a:fld id="{8D2A99B8-6737-4674-9158-A62DDDC5DDBA}" type="datetimeFigureOut">
              <a:rPr lang="en-US" smtClean="0"/>
              <a:pPr/>
              <a:t>10/10/2011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177" tIns="46589" rIns="93177" bIns="46589" rtlCol="0" anchor="b"/>
          <a:lstStyle>
            <a:lvl1pPr algn="r">
              <a:defRPr sz="1200"/>
            </a:lvl1pPr>
          </a:lstStyle>
          <a:p>
            <a:fld id="{E8C24EDF-0012-4F97-B5FD-E43E153133B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8C24EDF-0012-4F97-B5FD-E43E153133B0}"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57066" indent="-291179" eaLnBrk="0" hangingPunct="0">
              <a:defRPr>
                <a:solidFill>
                  <a:schemeClr val="tx1"/>
                </a:solidFill>
                <a:latin typeface="Arial" pitchFamily="34" charset="0"/>
                <a:cs typeface="Arial" pitchFamily="34" charset="0"/>
              </a:defRPr>
            </a:lvl2pPr>
            <a:lvl3pPr marL="1164717" indent="-232943" eaLnBrk="0" hangingPunct="0">
              <a:defRPr>
                <a:solidFill>
                  <a:schemeClr val="tx1"/>
                </a:solidFill>
                <a:latin typeface="Arial" pitchFamily="34" charset="0"/>
                <a:cs typeface="Arial" pitchFamily="34" charset="0"/>
              </a:defRPr>
            </a:lvl3pPr>
            <a:lvl4pPr marL="1630604" indent="-232943" eaLnBrk="0" hangingPunct="0">
              <a:defRPr>
                <a:solidFill>
                  <a:schemeClr val="tx1"/>
                </a:solidFill>
                <a:latin typeface="Arial" pitchFamily="34" charset="0"/>
                <a:cs typeface="Arial" pitchFamily="34" charset="0"/>
              </a:defRPr>
            </a:lvl4pPr>
            <a:lvl5pPr marL="2096491" indent="-232943" eaLnBrk="0" hangingPunct="0">
              <a:defRPr>
                <a:solidFill>
                  <a:schemeClr val="tx1"/>
                </a:solidFill>
                <a:latin typeface="Arial" pitchFamily="34" charset="0"/>
                <a:cs typeface="Arial" pitchFamily="34" charset="0"/>
              </a:defRPr>
            </a:lvl5pPr>
            <a:lvl6pPr marL="2562377" indent="-232943" eaLnBrk="0" fontAlgn="base" hangingPunct="0">
              <a:spcBef>
                <a:spcPct val="0"/>
              </a:spcBef>
              <a:spcAft>
                <a:spcPct val="0"/>
              </a:spcAft>
              <a:defRPr>
                <a:solidFill>
                  <a:schemeClr val="tx1"/>
                </a:solidFill>
                <a:latin typeface="Arial" pitchFamily="34" charset="0"/>
                <a:cs typeface="Arial" pitchFamily="34" charset="0"/>
              </a:defRPr>
            </a:lvl6pPr>
            <a:lvl7pPr marL="3028264" indent="-232943" eaLnBrk="0" fontAlgn="base" hangingPunct="0">
              <a:spcBef>
                <a:spcPct val="0"/>
              </a:spcBef>
              <a:spcAft>
                <a:spcPct val="0"/>
              </a:spcAft>
              <a:defRPr>
                <a:solidFill>
                  <a:schemeClr val="tx1"/>
                </a:solidFill>
                <a:latin typeface="Arial" pitchFamily="34" charset="0"/>
                <a:cs typeface="Arial" pitchFamily="34" charset="0"/>
              </a:defRPr>
            </a:lvl7pPr>
            <a:lvl8pPr marL="3494151" indent="-232943" eaLnBrk="0" fontAlgn="base" hangingPunct="0">
              <a:spcBef>
                <a:spcPct val="0"/>
              </a:spcBef>
              <a:spcAft>
                <a:spcPct val="0"/>
              </a:spcAft>
              <a:defRPr>
                <a:solidFill>
                  <a:schemeClr val="tx1"/>
                </a:solidFill>
                <a:latin typeface="Arial" pitchFamily="34" charset="0"/>
                <a:cs typeface="Arial" pitchFamily="34" charset="0"/>
              </a:defRPr>
            </a:lvl8pPr>
            <a:lvl9pPr marL="3960038" indent="-232943"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18921F18-2F47-42E1-8583-76776FD379BF}" type="slidenum">
              <a:rPr lang="en-US" smtClean="0"/>
              <a:pPr eaLnBrk="1" hangingPunct="1"/>
              <a:t>5</a:t>
            </a:fld>
            <a:endParaRPr lang="en-US" dirty="0" smtClean="0"/>
          </a:p>
        </p:txBody>
      </p:sp>
      <p:sp>
        <p:nvSpPr>
          <p:cNvPr id="236547" name="Rectangle 2"/>
          <p:cNvSpPr>
            <a:spLocks noGrp="1" noRot="1" noChangeAspect="1" noChangeArrowheads="1" noTextEdit="1"/>
          </p:cNvSpPr>
          <p:nvPr>
            <p:ph type="sldImg"/>
          </p:nvPr>
        </p:nvSpPr>
        <p:spPr>
          <a:xfrm>
            <a:off x="1181100" y="696913"/>
            <a:ext cx="4648200" cy="3486150"/>
          </a:xfrm>
          <a:ln/>
        </p:spPr>
      </p:sp>
      <p:sp>
        <p:nvSpPr>
          <p:cNvPr id="236548" name="Rectangle 3"/>
          <p:cNvSpPr>
            <a:spLocks noGrp="1" noChangeArrowheads="1"/>
          </p:cNvSpPr>
          <p:nvPr>
            <p:ph type="body" idx="1"/>
          </p:nvPr>
        </p:nvSpPr>
        <p:spPr>
          <a:noFill/>
        </p:spPr>
        <p:txBody>
          <a:bodyPr/>
          <a:lstStyle/>
          <a:p>
            <a:pPr eaLnBrk="1" hangingPunct="1">
              <a:lnSpc>
                <a:spcPct val="80000"/>
              </a:lnSpc>
            </a:pPr>
            <a:r>
              <a:rPr lang="en-US" sz="800" dirty="0" smtClean="0"/>
              <a:t/>
            </a:r>
            <a:br>
              <a:rPr lang="en-US" sz="800" dirty="0" smtClean="0"/>
            </a:br>
            <a:r>
              <a:rPr lang="en-US" sz="800" i="1" dirty="0" smtClean="0"/>
              <a:t>Source: A Strategy for the Global Fund: Accelerating the Effort to Save Lives</a:t>
            </a:r>
          </a:p>
          <a:p>
            <a:pPr eaLnBrk="1" hangingPunct="1">
              <a:lnSpc>
                <a:spcPct val="80000"/>
              </a:lnSpc>
            </a:pPr>
            <a:endParaRPr lang="en-US" sz="800" i="1" dirty="0" smtClean="0"/>
          </a:p>
          <a:p>
            <a:pPr eaLnBrk="1" hangingPunct="1">
              <a:lnSpc>
                <a:spcPct val="80000"/>
              </a:lnSpc>
            </a:pPr>
            <a:r>
              <a:rPr lang="en-US" sz="800" b="1" dirty="0" smtClean="0"/>
              <a:t>Accompanying Notes:</a:t>
            </a:r>
            <a:endParaRPr lang="en-US" sz="800" dirty="0" smtClean="0"/>
          </a:p>
          <a:p>
            <a:pPr eaLnBrk="1" hangingPunct="1">
              <a:lnSpc>
                <a:spcPct val="80000"/>
              </a:lnSpc>
              <a:buFontTx/>
              <a:buChar char="•"/>
            </a:pPr>
            <a:r>
              <a:rPr lang="en-US" sz="800" dirty="0" smtClean="0"/>
              <a:t>The Global Fund’s overall architecture includes both the structures set up or contracted by the Global Fund itself (shown in </a:t>
            </a:r>
            <a:r>
              <a:rPr lang="en-US" sz="800" b="1" dirty="0" smtClean="0">
                <a:solidFill>
                  <a:srgbClr val="FF0000"/>
                </a:solidFill>
              </a:rPr>
              <a:t>red</a:t>
            </a:r>
            <a:r>
              <a:rPr lang="en-US" sz="800" dirty="0" smtClean="0"/>
              <a:t>), and those (shown in </a:t>
            </a:r>
            <a:r>
              <a:rPr lang="en-US" sz="800" b="1" dirty="0" smtClean="0"/>
              <a:t>yellow</a:t>
            </a:r>
            <a:r>
              <a:rPr lang="en-US" sz="800" dirty="0" smtClean="0"/>
              <a:t>) set up by countries that receive Global Fund financing. The architecture functions as part of a broader network that includes the various partners at both the country and the global levels which play critical roles in supporting proposal development and grant implementation.</a:t>
            </a:r>
          </a:p>
          <a:p>
            <a:pPr eaLnBrk="1" hangingPunct="1">
              <a:lnSpc>
                <a:spcPct val="80000"/>
              </a:lnSpc>
              <a:buFontTx/>
              <a:buChar char="•"/>
            </a:pPr>
            <a:r>
              <a:rPr lang="en-US" sz="800" dirty="0" smtClean="0"/>
              <a:t>At country level, the </a:t>
            </a:r>
            <a:r>
              <a:rPr lang="en-US" sz="800" b="1" dirty="0" smtClean="0"/>
              <a:t>Country Coordinating Mechanism </a:t>
            </a:r>
            <a:r>
              <a:rPr lang="en-US" sz="800" dirty="0" smtClean="0"/>
              <a:t>(CCM) is a partnership composed of all key stakeholders in a country’s response to the three diseases. The CCM does not handle Global Fund financing itself, but is responsible for submitting proposals to the Global Fund (step 1), nominating the entities accountable for administering the funding, and overseeing grant implementation (step 10). The CCM should preferably be an already-existing body, but a country can instead decide to create a new entity to serve as CCM.</a:t>
            </a:r>
          </a:p>
          <a:p>
            <a:pPr eaLnBrk="1" hangingPunct="1">
              <a:lnSpc>
                <a:spcPct val="80000"/>
              </a:lnSpc>
              <a:buFontTx/>
              <a:buChar char="•"/>
            </a:pPr>
            <a:r>
              <a:rPr lang="en-US" sz="800" dirty="0" smtClean="0"/>
              <a:t>The Global Fund </a:t>
            </a:r>
            <a:r>
              <a:rPr lang="en-US" sz="800" b="1" dirty="0" smtClean="0"/>
              <a:t>Secretariat </a:t>
            </a:r>
            <a:r>
              <a:rPr lang="en-US" sz="800" dirty="0" smtClean="0"/>
              <a:t>manages the grant portfolio, including screening proposals submitted (step 2), issuing instructions to disburse money to grant recipients (step 6) and implementing performance-based funding of grants. More generally, the Secretariat is tasked with executing Board policies; resource mobilization; providing strategic, policy, financial, legal and administrative support; and overseeing monitoring and evaluation. It is based in Geneva and has no staff located outside its headquarters.</a:t>
            </a:r>
          </a:p>
          <a:p>
            <a:pPr eaLnBrk="1" hangingPunct="1">
              <a:lnSpc>
                <a:spcPct val="80000"/>
              </a:lnSpc>
              <a:buFontTx/>
              <a:buChar char="•"/>
            </a:pPr>
            <a:r>
              <a:rPr lang="en-US" sz="800" dirty="0" smtClean="0"/>
              <a:t>The </a:t>
            </a:r>
            <a:r>
              <a:rPr lang="en-US" sz="800" b="1" dirty="0" smtClean="0"/>
              <a:t>Technical Review Panel </a:t>
            </a:r>
            <a:r>
              <a:rPr lang="en-US" sz="800" dirty="0" smtClean="0"/>
              <a:t>(TRP) is an independent group of international experts in the three diseases and cross-cutting issues such as health systems. It meets regularly to review proposals based on technical criteria and provide funding recommendations to the Board (step 3).</a:t>
            </a:r>
          </a:p>
          <a:p>
            <a:pPr eaLnBrk="1" hangingPunct="1">
              <a:lnSpc>
                <a:spcPct val="80000"/>
              </a:lnSpc>
              <a:buFontTx/>
              <a:buChar char="•"/>
            </a:pPr>
            <a:r>
              <a:rPr lang="en-US" sz="800" dirty="0" smtClean="0"/>
              <a:t>The Global Fund </a:t>
            </a:r>
            <a:r>
              <a:rPr lang="en-US" sz="800" b="1" dirty="0" smtClean="0"/>
              <a:t>Board </a:t>
            </a:r>
            <a:r>
              <a:rPr lang="en-US" sz="800" dirty="0" smtClean="0"/>
              <a:t>is composed of representatives from donor and recipient governments, civil society, the private sector, private foundations, and communities living with and affected by the diseases. The Board is responsible for the organization’s governance, including establishing strategies and policies, making funding decisions (step 4) and setting budgets. The Board also works to advocate and mobilize resources for the organization.</a:t>
            </a:r>
          </a:p>
          <a:p>
            <a:pPr eaLnBrk="1" hangingPunct="1">
              <a:lnSpc>
                <a:spcPct val="80000"/>
              </a:lnSpc>
              <a:buFontTx/>
              <a:buChar char="•"/>
            </a:pPr>
            <a:r>
              <a:rPr lang="en-US" sz="800" dirty="0" smtClean="0"/>
              <a:t>The Global Fund signs a legal grant agreement (step 5) with a </a:t>
            </a:r>
            <a:r>
              <a:rPr lang="en-US" sz="800" b="1" dirty="0" smtClean="0"/>
              <a:t>Principal Recipient </a:t>
            </a:r>
            <a:r>
              <a:rPr lang="en-US" sz="800" dirty="0" smtClean="0"/>
              <a:t>(PR), which is designated by the CCM. The PR receives Global Fund financing directly, and then uses it to implement prevention, care and treatment programs (step 8) or passes it on (step 9) to other organizations (</a:t>
            </a:r>
            <a:r>
              <a:rPr lang="en-US" sz="800" b="1" dirty="0" smtClean="0"/>
              <a:t>sub-recipients</a:t>
            </a:r>
            <a:r>
              <a:rPr lang="en-US" sz="800" dirty="0" smtClean="0"/>
              <a:t>) who provide those services. Many PRs both implement and make sub-grants. There can be multiple PRs in one country. The PR also makes regular requests for additional disbursements from the Global Fund based on demonstrated progress towards the intended results (step 11).</a:t>
            </a:r>
          </a:p>
          <a:p>
            <a:pPr eaLnBrk="1" hangingPunct="1">
              <a:lnSpc>
                <a:spcPct val="80000"/>
              </a:lnSpc>
              <a:buFontTx/>
              <a:buChar char="•"/>
            </a:pPr>
            <a:r>
              <a:rPr lang="en-US" sz="800" dirty="0" smtClean="0"/>
              <a:t>The Global Fund’s </a:t>
            </a:r>
            <a:r>
              <a:rPr lang="en-US" sz="800" b="1" dirty="0" smtClean="0"/>
              <a:t>Trustee </a:t>
            </a:r>
            <a:r>
              <a:rPr lang="en-US" sz="800" dirty="0" smtClean="0"/>
              <a:t>manages the organization’s money, which includes making payments to recipients (step 7) at the instruction of the Secretariat. The Trustee is currently the World Bank.</a:t>
            </a:r>
          </a:p>
          <a:p>
            <a:pPr eaLnBrk="1" hangingPunct="1">
              <a:lnSpc>
                <a:spcPct val="80000"/>
              </a:lnSpc>
              <a:buFontTx/>
              <a:buChar char="•"/>
            </a:pPr>
            <a:r>
              <a:rPr lang="en-US" sz="800" dirty="0" smtClean="0"/>
              <a:t>Since the Global Fund does not have staff at country level, it contracts firms to act as “</a:t>
            </a:r>
            <a:r>
              <a:rPr lang="en-US" sz="800" b="1" dirty="0" smtClean="0"/>
              <a:t>Local Fund Agents</a:t>
            </a:r>
            <a:r>
              <a:rPr lang="en-US" sz="800" dirty="0" smtClean="0"/>
              <a:t>” (LFAs) to monitor implementation. LFAs are responsible for providing recommendations to the Secretariat on the capacity of the entities chosen to manage Global Fund financing and on the soundness of regular requests for the disbursement of funds and result reports (step 12) submitted by PRs.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80000"/>
              </a:lnSpc>
              <a:buFontTx/>
              <a:buNone/>
            </a:pPr>
            <a:endParaRPr lang="en-US" sz="900" b="1"/>
          </a:p>
          <a:p>
            <a:pPr>
              <a:lnSpc>
                <a:spcPct val="80000"/>
              </a:lnSpc>
            </a:pPr>
            <a:endParaRPr lang="en-US" sz="900"/>
          </a:p>
        </p:txBody>
      </p:sp>
      <p:sp>
        <p:nvSpPr>
          <p:cNvPr id="4" name="Slide Number Placeholder 3"/>
          <p:cNvSpPr>
            <a:spLocks noGrp="1"/>
          </p:cNvSpPr>
          <p:nvPr>
            <p:ph type="sldNum" sz="quarter" idx="5"/>
          </p:nvPr>
        </p:nvSpPr>
        <p:spPr/>
        <p:txBody>
          <a:bodyPr/>
          <a:lstStyle/>
          <a:p>
            <a:pPr>
              <a:defRPr/>
            </a:pPr>
            <a:fld id="{50693DBA-2CE4-4C40-BA2E-A5E581E9290F}" type="slidenum">
              <a:rPr lang="en-US" smtClean="0"/>
              <a:pPr>
                <a:defRPr/>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80000"/>
              </a:lnSpc>
              <a:buFontTx/>
              <a:buNone/>
            </a:pPr>
            <a:endParaRPr lang="en-US" sz="900" b="1"/>
          </a:p>
          <a:p>
            <a:pPr>
              <a:lnSpc>
                <a:spcPct val="80000"/>
              </a:lnSpc>
            </a:pPr>
            <a:endParaRPr lang="en-US" sz="900"/>
          </a:p>
        </p:txBody>
      </p:sp>
      <p:sp>
        <p:nvSpPr>
          <p:cNvPr id="4" name="Slide Number Placeholder 3"/>
          <p:cNvSpPr>
            <a:spLocks noGrp="1"/>
          </p:cNvSpPr>
          <p:nvPr>
            <p:ph type="sldNum" sz="quarter" idx="5"/>
          </p:nvPr>
        </p:nvSpPr>
        <p:spPr/>
        <p:txBody>
          <a:bodyPr/>
          <a:lstStyle/>
          <a:p>
            <a:pPr>
              <a:defRPr/>
            </a:pPr>
            <a:fld id="{50693DBA-2CE4-4C40-BA2E-A5E581E9290F}" type="slidenum">
              <a:rPr lang="en-US" smtClean="0"/>
              <a:pPr>
                <a:defRPr/>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80000"/>
              </a:lnSpc>
              <a:buFontTx/>
              <a:buNone/>
            </a:pPr>
            <a:endParaRPr lang="en-US" sz="900" b="1"/>
          </a:p>
          <a:p>
            <a:pPr>
              <a:lnSpc>
                <a:spcPct val="80000"/>
              </a:lnSpc>
            </a:pPr>
            <a:endParaRPr lang="en-US" sz="900"/>
          </a:p>
        </p:txBody>
      </p:sp>
      <p:sp>
        <p:nvSpPr>
          <p:cNvPr id="4" name="Slide Number Placeholder 3"/>
          <p:cNvSpPr>
            <a:spLocks noGrp="1"/>
          </p:cNvSpPr>
          <p:nvPr>
            <p:ph type="sldNum" sz="quarter" idx="5"/>
          </p:nvPr>
        </p:nvSpPr>
        <p:spPr/>
        <p:txBody>
          <a:bodyPr/>
          <a:lstStyle/>
          <a:p>
            <a:pPr>
              <a:defRPr/>
            </a:pPr>
            <a:fld id="{50693DBA-2CE4-4C40-BA2E-A5E581E9290F}"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942522-C2E3-4780-8189-D53991E125CF}" type="datetimeFigureOut">
              <a:rPr lang="en-GB" smtClean="0"/>
              <a:pPr/>
              <a:t>10/10/2011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A532096-1FBF-4375-8F18-E84F22F6868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7486BC-006D-459B-93AD-0C5D097D7CDE}" type="datetimeFigureOut">
              <a:rPr lang="en-US" smtClean="0"/>
              <a:pPr/>
              <a:t>10/10/2011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BD4DB-4D85-46EB-9DAB-0FDF9ADD0CB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29510" cy="108266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28596" y="1714488"/>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486BC-006D-459B-93AD-0C5D097D7CDE}" type="datetimeFigureOut">
              <a:rPr lang="en-US" smtClean="0"/>
              <a:pPr/>
              <a:t>10/10/2011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8BD4DB-4D85-46EB-9DAB-0FDF9ADD0CBB}" type="slidenum">
              <a:rPr lang="en-US" smtClean="0"/>
              <a:pPr/>
              <a:t>‹#›</a:t>
            </a:fld>
            <a:endParaRPr lang="en-US"/>
          </a:p>
        </p:txBody>
      </p:sp>
      <p:pic>
        <p:nvPicPr>
          <p:cNvPr id="8" name="Picture 7" descr="top-line.gif"/>
          <p:cNvPicPr>
            <a:picLocks noChangeAspect="1"/>
          </p:cNvPicPr>
          <p:nvPr/>
        </p:nvPicPr>
        <p:blipFill>
          <a:blip r:embed="rId13" cstate="print"/>
          <a:srcRect/>
          <a:stretch>
            <a:fillRect/>
          </a:stretch>
        </p:blipFill>
        <p:spPr bwMode="auto">
          <a:xfrm>
            <a:off x="0" y="1500174"/>
            <a:ext cx="9144000" cy="142876"/>
          </a:xfrm>
          <a:prstGeom prst="rect">
            <a:avLst/>
          </a:prstGeom>
          <a:noFill/>
          <a:ln w="9525">
            <a:noFill/>
            <a:miter lim="800000"/>
            <a:headEnd/>
            <a:tailEnd/>
          </a:ln>
        </p:spPr>
      </p:pic>
      <p:pic>
        <p:nvPicPr>
          <p:cNvPr id="9" name="Picture 7" descr="test2 copy"/>
          <p:cNvPicPr>
            <a:picLocks noChangeAspect="1" noChangeArrowheads="1"/>
          </p:cNvPicPr>
          <p:nvPr/>
        </p:nvPicPr>
        <p:blipFill>
          <a:blip r:embed="rId14" cstate="print"/>
          <a:srcRect/>
          <a:stretch>
            <a:fillRect/>
          </a:stretch>
        </p:blipFill>
        <p:spPr bwMode="auto">
          <a:xfrm>
            <a:off x="8077200" y="292100"/>
            <a:ext cx="540628" cy="1065198"/>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rgbClr val="FFFF0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rgbClr val="FFFF00"/>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rgbClr val="FFFF0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rgbClr val="FFFF0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rgbClr val="FFFF0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rgbClr val="FFFF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3399"/>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600" dirty="0" smtClean="0"/>
              <a:t>Global Fund to Fight AIDS, TB and Malaria</a:t>
            </a:r>
            <a:br>
              <a:rPr lang="en-US" sz="3600" dirty="0" smtClean="0"/>
            </a:br>
            <a:r>
              <a:rPr lang="en-US" sz="3600" dirty="0" smtClean="0"/>
              <a:t>and its partnership with UNDP</a:t>
            </a:r>
            <a:endParaRPr lang="en-US" sz="3600" dirty="0"/>
          </a:p>
        </p:txBody>
      </p:sp>
      <p:sp>
        <p:nvSpPr>
          <p:cNvPr id="3" name="Subtitle 2"/>
          <p:cNvSpPr>
            <a:spLocks noGrp="1"/>
          </p:cNvSpPr>
          <p:nvPr>
            <p:ph type="subTitle" idx="1"/>
          </p:nvPr>
        </p:nvSpPr>
        <p:spPr>
          <a:xfrm>
            <a:off x="714348" y="4000504"/>
            <a:ext cx="7715304" cy="1638296"/>
          </a:xfrm>
        </p:spPr>
        <p:txBody>
          <a:bodyPr>
            <a:normAutofit/>
          </a:bodyPr>
          <a:lstStyle/>
          <a:p>
            <a:r>
              <a:rPr lang="en-US" sz="2800" dirty="0" smtClean="0">
                <a:solidFill>
                  <a:srgbClr val="FFFF00"/>
                </a:solidFill>
              </a:rPr>
              <a:t>Managing Risk, Fighting Corruption</a:t>
            </a:r>
          </a:p>
        </p:txBody>
      </p:sp>
      <p:pic>
        <p:nvPicPr>
          <p:cNvPr id="4" name="Picture 3" descr="IA-presentation_jun2010.jpg"/>
          <p:cNvPicPr>
            <a:picLocks noChangeAspect="1"/>
          </p:cNvPicPr>
          <p:nvPr/>
        </p:nvPicPr>
        <p:blipFill>
          <a:blip r:embed="rId3" cstate="print"/>
          <a:stretch>
            <a:fillRect/>
          </a:stretch>
        </p:blipFill>
        <p:spPr>
          <a:xfrm>
            <a:off x="4724400" y="5410200"/>
            <a:ext cx="3835400" cy="536956"/>
          </a:xfrm>
          <a:prstGeom prst="rect">
            <a:avLst/>
          </a:prstGeom>
          <a:effectLst>
            <a:reflection blurRad="6350" stA="50000" endA="300" endPos="55000" dir="5400000" sy="-100000" algn="bl" rotWithShape="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12775" y="228600"/>
            <a:ext cx="7316811" cy="990600"/>
          </a:xfrm>
        </p:spPr>
        <p:txBody>
          <a:bodyPr>
            <a:normAutofit fontScale="90000"/>
          </a:bodyPr>
          <a:lstStyle/>
          <a:p>
            <a:r>
              <a:rPr lang="en-US" sz="3200" smtClean="0"/>
              <a:t>What are ‘exceptional country circumstances’?</a:t>
            </a:r>
          </a:p>
        </p:txBody>
      </p:sp>
      <p:sp>
        <p:nvSpPr>
          <p:cNvPr id="3" name="Content Placeholder 2"/>
          <p:cNvSpPr>
            <a:spLocks noGrp="1"/>
          </p:cNvSpPr>
          <p:nvPr>
            <p:ph sz="quarter" idx="1"/>
          </p:nvPr>
        </p:nvSpPr>
        <p:spPr>
          <a:xfrm>
            <a:off x="571472" y="1785926"/>
            <a:ext cx="8153400" cy="4714908"/>
          </a:xfrm>
        </p:spPr>
        <p:txBody>
          <a:bodyPr>
            <a:normAutofit/>
          </a:bodyPr>
          <a:lstStyle/>
          <a:p>
            <a:pPr>
              <a:lnSpc>
                <a:spcPct val="110000"/>
              </a:lnSpc>
              <a:spcBef>
                <a:spcPts val="600"/>
              </a:spcBef>
              <a:buFont typeface="Wingdings" pitchFamily="2" charset="2"/>
              <a:buChar char="§"/>
              <a:defRPr/>
            </a:pPr>
            <a:r>
              <a:rPr lang="en-US" sz="2250" smtClean="0"/>
              <a:t>Capacity constraints: no national entity able to take on PR role (Chad, Togo, Niger, Tajikistan)</a:t>
            </a:r>
          </a:p>
          <a:p>
            <a:pPr>
              <a:lnSpc>
                <a:spcPct val="110000"/>
              </a:lnSpc>
              <a:spcBef>
                <a:spcPts val="600"/>
              </a:spcBef>
              <a:buFont typeface="Wingdings" pitchFamily="2" charset="2"/>
              <a:buChar char="§"/>
              <a:defRPr/>
            </a:pPr>
            <a:r>
              <a:rPr lang="en-US" sz="2250" smtClean="0"/>
              <a:t>Conflict or post-conflict situations (DRC, Sudan, Iraq, West Bank/Gaza)</a:t>
            </a:r>
          </a:p>
          <a:p>
            <a:pPr>
              <a:lnSpc>
                <a:spcPct val="110000"/>
              </a:lnSpc>
              <a:spcBef>
                <a:spcPts val="600"/>
              </a:spcBef>
              <a:buFont typeface="Wingdings" pitchFamily="2" charset="2"/>
              <a:buChar char="§"/>
              <a:defRPr/>
            </a:pPr>
            <a:r>
              <a:rPr lang="en-US" sz="2250" smtClean="0"/>
              <a:t>Post-disaster situations (Haiti)</a:t>
            </a:r>
          </a:p>
          <a:p>
            <a:pPr>
              <a:lnSpc>
                <a:spcPct val="110000"/>
              </a:lnSpc>
              <a:spcBef>
                <a:spcPts val="600"/>
              </a:spcBef>
              <a:buFont typeface="Wingdings" pitchFamily="2" charset="2"/>
              <a:buChar char="§"/>
              <a:defRPr/>
            </a:pPr>
            <a:r>
              <a:rPr lang="en-US" sz="2250" smtClean="0"/>
              <a:t>Political upheaval (Kyrgyzstan)  or political complexities (Bosnia)</a:t>
            </a:r>
          </a:p>
          <a:p>
            <a:pPr>
              <a:lnSpc>
                <a:spcPct val="110000"/>
              </a:lnSpc>
              <a:spcBef>
                <a:spcPts val="600"/>
              </a:spcBef>
              <a:buFont typeface="Wingdings" pitchFamily="2" charset="2"/>
              <a:buChar char="§"/>
              <a:defRPr/>
            </a:pPr>
            <a:r>
              <a:rPr lang="en-US" sz="2250" smtClean="0"/>
              <a:t>Suspension of grants due to corruption or mismanagement by national PR (Zambia)</a:t>
            </a:r>
          </a:p>
          <a:p>
            <a:pPr>
              <a:lnSpc>
                <a:spcPct val="110000"/>
              </a:lnSpc>
              <a:spcBef>
                <a:spcPts val="600"/>
              </a:spcBef>
              <a:buFont typeface="Wingdings" pitchFamily="2" charset="2"/>
              <a:buChar char="§"/>
              <a:defRPr/>
            </a:pPr>
            <a:r>
              <a:rPr lang="en-US" sz="2250" smtClean="0"/>
              <a:t>Institutional bottlenecks and legal dispositions that obstruct effective implementation (Uzbekistan)</a:t>
            </a:r>
          </a:p>
          <a:p>
            <a:pPr>
              <a:lnSpc>
                <a:spcPct val="110000"/>
              </a:lnSpc>
              <a:spcBef>
                <a:spcPts val="600"/>
              </a:spcBef>
              <a:buFont typeface="Wingdings" pitchFamily="2" charset="2"/>
              <a:buChar char="§"/>
              <a:defRPr/>
            </a:pPr>
            <a:r>
              <a:rPr lang="en-US" sz="2250" smtClean="0"/>
              <a:t>Donor sanctions (Cuba, Iran, Zimbabwe) </a:t>
            </a:r>
          </a:p>
          <a:p>
            <a:pPr>
              <a:lnSpc>
                <a:spcPct val="110000"/>
              </a:lnSpc>
              <a:spcBef>
                <a:spcPts val="600"/>
              </a:spcBef>
              <a:buFont typeface="Wingdings" pitchFamily="29" charset="2"/>
              <a:buChar char=""/>
              <a:defRPr/>
            </a:pPr>
            <a:endParaRPr lang="en-US" sz="2250" smtClean="0"/>
          </a:p>
          <a:p>
            <a:pPr>
              <a:lnSpc>
                <a:spcPct val="110000"/>
              </a:lnSpc>
              <a:spcBef>
                <a:spcPts val="600"/>
              </a:spcBef>
              <a:buFont typeface="Wingdings" pitchFamily="29" charset="2"/>
              <a:buChar char=""/>
              <a:defRPr/>
            </a:pPr>
            <a:endParaRPr lang="en-US" sz="2250" smtClean="0"/>
          </a:p>
          <a:p>
            <a:pPr>
              <a:lnSpc>
                <a:spcPct val="110000"/>
              </a:lnSpc>
              <a:spcBef>
                <a:spcPts val="600"/>
              </a:spcBef>
              <a:buFont typeface="Wingdings" pitchFamily="29" charset="2"/>
              <a:buChar char=""/>
              <a:defRPr/>
            </a:pPr>
            <a:endParaRPr lang="en-US" sz="2250" smtClean="0"/>
          </a:p>
          <a:p>
            <a:pPr>
              <a:lnSpc>
                <a:spcPct val="110000"/>
              </a:lnSpc>
              <a:spcBef>
                <a:spcPts val="600"/>
              </a:spcBef>
              <a:buFont typeface="Wingdings" pitchFamily="29" charset="2"/>
              <a:buChar char=""/>
              <a:defRPr/>
            </a:pPr>
            <a:endParaRPr lang="en-US" sz="225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Scope of UNDP’s role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Interim Principal Recipient in 30 countries facing exceptionally high risk or low national capacity </a:t>
            </a:r>
          </a:p>
          <a:p>
            <a:r>
              <a:rPr lang="en-GB" dirty="0" smtClean="0"/>
              <a:t>Manages 12% of Global Fund resources = </a:t>
            </a:r>
            <a:endParaRPr lang="en-GB" dirty="0" smtClean="0"/>
          </a:p>
          <a:p>
            <a:pPr>
              <a:buNone/>
            </a:pPr>
            <a:r>
              <a:rPr lang="en-GB" dirty="0" smtClean="0"/>
              <a:t>	</a:t>
            </a:r>
            <a:r>
              <a:rPr lang="en-GB" dirty="0" smtClean="0"/>
              <a:t>US$ 1.13 </a:t>
            </a:r>
            <a:r>
              <a:rPr lang="en-GB" dirty="0" smtClean="0"/>
              <a:t>billion in signed </a:t>
            </a:r>
            <a:r>
              <a:rPr lang="en-GB" dirty="0" smtClean="0"/>
              <a:t>grants</a:t>
            </a:r>
          </a:p>
          <a:p>
            <a:r>
              <a:rPr lang="en-GB" dirty="0" smtClean="0"/>
              <a:t>US$ 400 million through UNDP in 2010</a:t>
            </a:r>
            <a:endParaRPr lang="en-GB" dirty="0" smtClean="0"/>
          </a:p>
          <a:p>
            <a:r>
              <a:rPr lang="en-GB" dirty="0" smtClean="0"/>
              <a:t>Has exited in 13 countries </a:t>
            </a:r>
          </a:p>
          <a:p>
            <a:r>
              <a:rPr lang="en-GB" dirty="0" smtClean="0"/>
              <a:t>10  countries in transition phase of handing over PR role to national </a:t>
            </a:r>
            <a:r>
              <a:rPr lang="en-GB" dirty="0" smtClean="0"/>
              <a:t>entities</a:t>
            </a:r>
          </a:p>
          <a:p>
            <a:r>
              <a:rPr lang="en-GB" dirty="0" smtClean="0"/>
              <a:t>Recently taken over grants in 5 countries</a:t>
            </a: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smtClean="0"/>
              <a:t>How does UNDP manager risk when managing Global Fund grants?</a:t>
            </a:r>
            <a:endParaRPr lang="en-GB" sz="3600" dirty="0"/>
          </a:p>
        </p:txBody>
      </p:sp>
      <p:sp>
        <p:nvSpPr>
          <p:cNvPr id="3" name="Content Placeholder 2"/>
          <p:cNvSpPr>
            <a:spLocks noGrp="1"/>
          </p:cNvSpPr>
          <p:nvPr>
            <p:ph idx="1"/>
          </p:nvPr>
        </p:nvSpPr>
        <p:spPr>
          <a:xfrm>
            <a:off x="323528" y="1700808"/>
            <a:ext cx="8820472" cy="4896544"/>
          </a:xfrm>
        </p:spPr>
        <p:txBody>
          <a:bodyPr>
            <a:noAutofit/>
          </a:bodyPr>
          <a:lstStyle/>
          <a:p>
            <a:r>
              <a:rPr lang="en-GB" sz="2000" dirty="0" smtClean="0"/>
              <a:t>Ensure national </a:t>
            </a:r>
            <a:r>
              <a:rPr lang="en-GB" sz="2000" dirty="0" smtClean="0"/>
              <a:t>ownership  of programmes , risks, and responses to fraud.</a:t>
            </a:r>
          </a:p>
          <a:p>
            <a:r>
              <a:rPr lang="en-GB" sz="2000" dirty="0" smtClean="0"/>
              <a:t>Invest </a:t>
            </a:r>
            <a:r>
              <a:rPr lang="en-GB" sz="2000" dirty="0" smtClean="0"/>
              <a:t>in capacity development of  national partners (financial management </a:t>
            </a:r>
            <a:r>
              <a:rPr lang="en-GB" sz="2000" dirty="0" smtClean="0"/>
              <a:t>&amp; </a:t>
            </a:r>
            <a:r>
              <a:rPr lang="en-GB" sz="2000" dirty="0" smtClean="0"/>
              <a:t>fiduciary </a:t>
            </a:r>
            <a:r>
              <a:rPr lang="en-GB" sz="2000" dirty="0" smtClean="0"/>
              <a:t>control)</a:t>
            </a:r>
          </a:p>
          <a:p>
            <a:r>
              <a:rPr lang="en-GB" sz="2000" dirty="0" smtClean="0"/>
              <a:t>Strict follow-up to project audit findings – crucial risk management tool</a:t>
            </a:r>
          </a:p>
          <a:p>
            <a:r>
              <a:rPr lang="en-GB" sz="2000" dirty="0" smtClean="0"/>
              <a:t>Pooled international </a:t>
            </a:r>
            <a:r>
              <a:rPr lang="en-GB" sz="2000" dirty="0" smtClean="0"/>
              <a:t>procurement, but use </a:t>
            </a:r>
            <a:r>
              <a:rPr lang="en-GB" sz="2000" dirty="0" smtClean="0"/>
              <a:t>of national supply chain management </a:t>
            </a:r>
            <a:r>
              <a:rPr lang="en-GB" sz="2000" dirty="0" smtClean="0"/>
              <a:t>systems</a:t>
            </a:r>
            <a:endParaRPr lang="en-GB" sz="2000" dirty="0" smtClean="0"/>
          </a:p>
          <a:p>
            <a:r>
              <a:rPr lang="en-GB" sz="2000" dirty="0" smtClean="0"/>
              <a:t>Prudent management of </a:t>
            </a:r>
            <a:r>
              <a:rPr lang="en-GB" sz="2000" dirty="0" smtClean="0"/>
              <a:t>Sub-Recipients (local implementing partners) </a:t>
            </a:r>
            <a:r>
              <a:rPr lang="en-GB" sz="2000" dirty="0" smtClean="0"/>
              <a:t>in high-risk environments</a:t>
            </a:r>
          </a:p>
          <a:p>
            <a:pPr lvl="1"/>
            <a:r>
              <a:rPr lang="en-GB" sz="2000" dirty="0" smtClean="0"/>
              <a:t>Up-front capacity assessments of SRs, with tailor made capacity strengthening as required</a:t>
            </a:r>
          </a:p>
          <a:p>
            <a:pPr lvl="1"/>
            <a:r>
              <a:rPr lang="en-GB" sz="2000" dirty="0" smtClean="0"/>
              <a:t>Close monitoring of financial </a:t>
            </a:r>
            <a:r>
              <a:rPr lang="en-GB" sz="2000" dirty="0" smtClean="0"/>
              <a:t>reporting, effective M&amp;E, and frequent spot-checks</a:t>
            </a:r>
            <a:endParaRPr lang="en-GB" sz="2000" dirty="0" smtClean="0"/>
          </a:p>
          <a:p>
            <a:pPr lvl="1"/>
            <a:r>
              <a:rPr lang="en-GB" sz="2000" dirty="0" smtClean="0"/>
              <a:t>Smaller, more frequent advances, direct payment to vendors, or direct UNDP implementation</a:t>
            </a:r>
          </a:p>
          <a:p>
            <a:r>
              <a:rPr lang="en-GB" sz="2000" dirty="0" smtClean="0"/>
              <a:t>On-sight verification and monitoring of training activities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learnt</a:t>
            </a:r>
            <a:endParaRPr lang="en-GB" dirty="0"/>
          </a:p>
        </p:txBody>
      </p:sp>
      <p:sp>
        <p:nvSpPr>
          <p:cNvPr id="3" name="Content Placeholder 2"/>
          <p:cNvSpPr>
            <a:spLocks noGrp="1"/>
          </p:cNvSpPr>
          <p:nvPr>
            <p:ph idx="1"/>
          </p:nvPr>
        </p:nvSpPr>
        <p:spPr>
          <a:xfrm>
            <a:off x="323528" y="1700808"/>
            <a:ext cx="8820472" cy="4968552"/>
          </a:xfrm>
        </p:spPr>
        <p:txBody>
          <a:bodyPr>
            <a:noAutofit/>
          </a:bodyPr>
          <a:lstStyle/>
          <a:p>
            <a:r>
              <a:rPr lang="en-GB" sz="2200" dirty="0" smtClean="0"/>
              <a:t>Don’t reinvent the wheel – it might turn out square</a:t>
            </a:r>
          </a:p>
          <a:p>
            <a:r>
              <a:rPr lang="en-GB" sz="2200" dirty="0" smtClean="0"/>
              <a:t>Prevention is better than treatment (Global Fund: heavy on treatment, light on prevention)</a:t>
            </a:r>
          </a:p>
          <a:p>
            <a:r>
              <a:rPr lang="en-GB" sz="2200" dirty="0" smtClean="0"/>
              <a:t>Manage transparency carefully</a:t>
            </a:r>
            <a:endParaRPr lang="en-GB" sz="2200" dirty="0" smtClean="0"/>
          </a:p>
          <a:p>
            <a:r>
              <a:rPr lang="en-GB" sz="2200" dirty="0" smtClean="0"/>
              <a:t>N</a:t>
            </a:r>
            <a:r>
              <a:rPr lang="en-GB" sz="2200" dirty="0" smtClean="0"/>
              <a:t>ational </a:t>
            </a:r>
            <a:r>
              <a:rPr lang="en-GB" sz="2200" dirty="0" smtClean="0"/>
              <a:t>ownership </a:t>
            </a:r>
            <a:r>
              <a:rPr lang="en-GB" sz="2200" dirty="0" smtClean="0"/>
              <a:t>of the risks &amp; the response to corruption</a:t>
            </a:r>
            <a:r>
              <a:rPr lang="en-GB" sz="2200" dirty="0" smtClean="0"/>
              <a:t>.</a:t>
            </a:r>
          </a:p>
          <a:p>
            <a:r>
              <a:rPr lang="en-GB" sz="2200" dirty="0" smtClean="0"/>
              <a:t>Major investments in capacity development of national institutions</a:t>
            </a:r>
          </a:p>
          <a:p>
            <a:r>
              <a:rPr lang="en-GB" sz="2200" dirty="0" smtClean="0"/>
              <a:t>In high-risk environments: need implementing partner with well-established country presence to manage risk </a:t>
            </a:r>
            <a:r>
              <a:rPr lang="en-GB" sz="2200" dirty="0" smtClean="0"/>
              <a:t>&amp;</a:t>
            </a:r>
            <a:r>
              <a:rPr lang="en-GB" sz="2200" dirty="0" smtClean="0"/>
              <a:t> </a:t>
            </a:r>
            <a:r>
              <a:rPr lang="en-GB" sz="2200" dirty="0" smtClean="0"/>
              <a:t>develop national capacity</a:t>
            </a:r>
          </a:p>
          <a:p>
            <a:r>
              <a:rPr lang="en-GB" sz="2200" dirty="0" smtClean="0"/>
              <a:t>Be careful with private sector oversight and fiduciary services</a:t>
            </a:r>
          </a:p>
          <a:p>
            <a:r>
              <a:rPr lang="en-GB" sz="2200" dirty="0" smtClean="0"/>
              <a:t>Anti-corruption is about effective day-to-day implementation</a:t>
            </a:r>
          </a:p>
          <a:p>
            <a:pPr>
              <a:buNone/>
            </a:pPr>
            <a:endParaRPr lang="en-GB" sz="2000" dirty="0" smtClean="0"/>
          </a:p>
          <a:p>
            <a:pPr>
              <a:buFont typeface="Wingdings" pitchFamily="2" charset="2"/>
              <a:buChar char="ð"/>
            </a:pPr>
            <a:r>
              <a:rPr lang="en-GB" sz="2200" dirty="0" smtClean="0"/>
              <a:t>Have zero tolerance for fraud, but not zero tolerance for risk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t>“Risky Business”</a:t>
            </a:r>
            <a:br>
              <a:rPr lang="en-GB" sz="3600" b="1" dirty="0" smtClean="0"/>
            </a:br>
            <a:r>
              <a:rPr lang="en-GB" sz="3600" b="1" dirty="0" smtClean="0"/>
              <a:t>Corruption in the health sector</a:t>
            </a:r>
            <a:endParaRPr lang="en-GB" sz="3600" b="1" dirty="0"/>
          </a:p>
        </p:txBody>
      </p:sp>
      <p:sp>
        <p:nvSpPr>
          <p:cNvPr id="3" name="Content Placeholder 2"/>
          <p:cNvSpPr>
            <a:spLocks noGrp="1"/>
          </p:cNvSpPr>
          <p:nvPr>
            <p:ph idx="1"/>
          </p:nvPr>
        </p:nvSpPr>
        <p:spPr>
          <a:xfrm>
            <a:off x="467544" y="1988840"/>
            <a:ext cx="8229600" cy="4525963"/>
          </a:xfrm>
        </p:spPr>
        <p:txBody>
          <a:bodyPr>
            <a:normAutofit/>
          </a:bodyPr>
          <a:lstStyle/>
          <a:p>
            <a:r>
              <a:rPr lang="en-GB" dirty="0" smtClean="0"/>
              <a:t>Large-scale procurement of drugs and health products</a:t>
            </a:r>
          </a:p>
          <a:p>
            <a:r>
              <a:rPr lang="en-GB" dirty="0" smtClean="0"/>
              <a:t>Storage, distribution, and drug theft</a:t>
            </a:r>
          </a:p>
          <a:p>
            <a:r>
              <a:rPr lang="en-GB" dirty="0" smtClean="0"/>
              <a:t>Implementation of activities by local partners</a:t>
            </a:r>
          </a:p>
          <a:p>
            <a:r>
              <a:rPr lang="en-GB" dirty="0" smtClean="0"/>
              <a:t>Training and workshop</a:t>
            </a:r>
          </a:p>
          <a:p>
            <a:r>
              <a:rPr lang="en-GB" dirty="0" smtClean="0"/>
              <a:t>Retention schemes</a:t>
            </a:r>
          </a:p>
          <a:p>
            <a:r>
              <a:rPr lang="en-GB" dirty="0" smtClean="0"/>
              <a:t>Assets</a:t>
            </a:r>
          </a:p>
          <a:p>
            <a:endParaRPr lang="en-GB" dirty="0" smtClean="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Global Fund</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Created only 10 years ago</a:t>
            </a:r>
          </a:p>
          <a:p>
            <a:r>
              <a:rPr lang="en-GB" dirty="0" smtClean="0"/>
              <a:t>Innovative </a:t>
            </a:r>
            <a:r>
              <a:rPr lang="en-GB" dirty="0" smtClean="0"/>
              <a:t>new-generation </a:t>
            </a:r>
            <a:r>
              <a:rPr lang="en-GB" dirty="0" smtClean="0"/>
              <a:t>funding </a:t>
            </a:r>
            <a:r>
              <a:rPr lang="en-GB" dirty="0" smtClean="0"/>
              <a:t>mechanism</a:t>
            </a:r>
          </a:p>
          <a:p>
            <a:r>
              <a:rPr lang="en-GB" dirty="0" smtClean="0"/>
              <a:t>Mean and lean, no country presence</a:t>
            </a:r>
            <a:endParaRPr lang="en-GB" dirty="0" smtClean="0"/>
          </a:p>
          <a:p>
            <a:r>
              <a:rPr lang="en-GB" dirty="0" smtClean="0"/>
              <a:t>USD 22.4 billion for 150 countries</a:t>
            </a:r>
          </a:p>
          <a:p>
            <a:pPr marL="993775" lvl="1" indent="-536575">
              <a:buFont typeface="Wingdings" pitchFamily="2" charset="2"/>
              <a:buChar char=""/>
            </a:pPr>
            <a:r>
              <a:rPr lang="en-GB" dirty="0" smtClean="0"/>
              <a:t>Saved 7.7 million lives</a:t>
            </a:r>
          </a:p>
          <a:p>
            <a:pPr marL="993775" lvl="1" indent="-536575">
              <a:buFont typeface="Wingdings" pitchFamily="2" charset="2"/>
              <a:buChar char=""/>
            </a:pPr>
            <a:r>
              <a:rPr lang="en-GB" dirty="0" smtClean="0"/>
              <a:t>3.2 million currently on ARVs</a:t>
            </a:r>
          </a:p>
          <a:p>
            <a:pPr marL="993775" lvl="1" indent="-536575">
              <a:buFont typeface="Wingdings" pitchFamily="2" charset="2"/>
              <a:buChar char=""/>
            </a:pPr>
            <a:r>
              <a:rPr lang="en-GB" dirty="0" smtClean="0"/>
              <a:t>8.2 million TB cases treated</a:t>
            </a:r>
          </a:p>
          <a:p>
            <a:pPr marL="993775" lvl="1" indent="-536575">
              <a:buFont typeface="Wingdings" pitchFamily="2" charset="2"/>
              <a:buChar char=""/>
            </a:pPr>
            <a:r>
              <a:rPr lang="en-GB" dirty="0" smtClean="0"/>
              <a:t>190 million mosquito nets distributed</a:t>
            </a:r>
          </a:p>
          <a:p>
            <a:pPr marL="361950" indent="-304800"/>
            <a:r>
              <a:rPr lang="en-GB" dirty="0" smtClean="0"/>
              <a:t>Remarkable contribution to MDG6 and other health-related MDGs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Global Fund Model</a:t>
            </a:r>
            <a:endParaRPr lang="en-US" dirty="0"/>
          </a:p>
        </p:txBody>
      </p:sp>
      <p:grpSp>
        <p:nvGrpSpPr>
          <p:cNvPr id="3" name="Group 9"/>
          <p:cNvGrpSpPr>
            <a:grpSpLocks/>
          </p:cNvGrpSpPr>
          <p:nvPr/>
        </p:nvGrpSpPr>
        <p:grpSpPr bwMode="auto">
          <a:xfrm>
            <a:off x="1714500" y="1928813"/>
            <a:ext cx="5248275" cy="4525962"/>
            <a:chOff x="1341" y="1047"/>
            <a:chExt cx="2909" cy="2584"/>
          </a:xfrm>
        </p:grpSpPr>
        <p:sp>
          <p:nvSpPr>
            <p:cNvPr id="5" name="Freeform 3"/>
            <p:cNvSpPr>
              <a:spLocks/>
            </p:cNvSpPr>
            <p:nvPr/>
          </p:nvSpPr>
          <p:spPr bwMode="invGray">
            <a:xfrm>
              <a:off x="1579" y="1047"/>
              <a:ext cx="2333" cy="1096"/>
            </a:xfrm>
            <a:custGeom>
              <a:avLst/>
              <a:gdLst>
                <a:gd name="T0" fmla="*/ 129919 w 1553"/>
                <a:gd name="T1" fmla="*/ 52772 h 753"/>
                <a:gd name="T2" fmla="*/ 187199 w 1553"/>
                <a:gd name="T3" fmla="*/ 48862 h 753"/>
                <a:gd name="T4" fmla="*/ 204993 w 1553"/>
                <a:gd name="T5" fmla="*/ 13520 h 753"/>
                <a:gd name="T6" fmla="*/ 191175 w 1553"/>
                <a:gd name="T7" fmla="*/ 20478 h 753"/>
                <a:gd name="T8" fmla="*/ 184716 w 1553"/>
                <a:gd name="T9" fmla="*/ 16802 h 753"/>
                <a:gd name="T10" fmla="*/ 177973 w 1553"/>
                <a:gd name="T11" fmla="*/ 13491 h 753"/>
                <a:gd name="T12" fmla="*/ 170937 w 1553"/>
                <a:gd name="T13" fmla="*/ 10484 h 753"/>
                <a:gd name="T14" fmla="*/ 163546 w 1553"/>
                <a:gd name="T15" fmla="*/ 7902 h 753"/>
                <a:gd name="T16" fmla="*/ 156020 w 1553"/>
                <a:gd name="T17" fmla="*/ 5535 h 753"/>
                <a:gd name="T18" fmla="*/ 148269 w 1553"/>
                <a:gd name="T19" fmla="*/ 3730 h 753"/>
                <a:gd name="T20" fmla="*/ 140010 w 1553"/>
                <a:gd name="T21" fmla="*/ 2046 h 753"/>
                <a:gd name="T22" fmla="*/ 132017 w 1553"/>
                <a:gd name="T23" fmla="*/ 1061 h 753"/>
                <a:gd name="T24" fmla="*/ 123648 w 1553"/>
                <a:gd name="T25" fmla="*/ 392 h 753"/>
                <a:gd name="T26" fmla="*/ 115271 w 1553"/>
                <a:gd name="T27" fmla="*/ 0 h 753"/>
                <a:gd name="T28" fmla="*/ 106994 w 1553"/>
                <a:gd name="T29" fmla="*/ 185 h 753"/>
                <a:gd name="T30" fmla="*/ 98847 w 1553"/>
                <a:gd name="T31" fmla="*/ 729 h 753"/>
                <a:gd name="T32" fmla="*/ 90482 w 1553"/>
                <a:gd name="T33" fmla="*/ 1761 h 753"/>
                <a:gd name="T34" fmla="*/ 82411 w 1553"/>
                <a:gd name="T35" fmla="*/ 3013 h 753"/>
                <a:gd name="T36" fmla="*/ 74464 w 1553"/>
                <a:gd name="T37" fmla="*/ 4777 h 753"/>
                <a:gd name="T38" fmla="*/ 66873 w 1553"/>
                <a:gd name="T39" fmla="*/ 6930 h 753"/>
                <a:gd name="T40" fmla="*/ 59339 w 1553"/>
                <a:gd name="T41" fmla="*/ 9390 h 753"/>
                <a:gd name="T42" fmla="*/ 52193 w 1553"/>
                <a:gd name="T43" fmla="*/ 12375 h 753"/>
                <a:gd name="T44" fmla="*/ 45203 w 1553"/>
                <a:gd name="T45" fmla="*/ 15529 h 753"/>
                <a:gd name="T46" fmla="*/ 38848 w 1553"/>
                <a:gd name="T47" fmla="*/ 19200 h 753"/>
                <a:gd name="T48" fmla="*/ 32752 w 1553"/>
                <a:gd name="T49" fmla="*/ 23028 h 753"/>
                <a:gd name="T50" fmla="*/ 27122 w 1553"/>
                <a:gd name="T51" fmla="*/ 27234 h 753"/>
                <a:gd name="T52" fmla="*/ 21802 w 1553"/>
                <a:gd name="T53" fmla="*/ 31625 h 753"/>
                <a:gd name="T54" fmla="*/ 17147 w 1553"/>
                <a:gd name="T55" fmla="*/ 36257 h 753"/>
                <a:gd name="T56" fmla="*/ 12951 w 1553"/>
                <a:gd name="T57" fmla="*/ 41217 h 753"/>
                <a:gd name="T58" fmla="*/ 9449 w 1553"/>
                <a:gd name="T59" fmla="*/ 46268 h 753"/>
                <a:gd name="T60" fmla="*/ 6083 w 1553"/>
                <a:gd name="T61" fmla="*/ 51554 h 753"/>
                <a:gd name="T62" fmla="*/ 3620 w 1553"/>
                <a:gd name="T63" fmla="*/ 57030 h 753"/>
                <a:gd name="T64" fmla="*/ 1540 w 1553"/>
                <a:gd name="T65" fmla="*/ 62558 h 753"/>
                <a:gd name="T66" fmla="*/ 0 w 1553"/>
                <a:gd name="T67" fmla="*/ 68023 h 753"/>
                <a:gd name="T68" fmla="*/ 29387 w 1553"/>
                <a:gd name="T69" fmla="*/ 54967 h 753"/>
                <a:gd name="T70" fmla="*/ 58133 w 1553"/>
                <a:gd name="T71" fmla="*/ 67716 h 753"/>
                <a:gd name="T72" fmla="*/ 60159 w 1553"/>
                <a:gd name="T73" fmla="*/ 64166 h 753"/>
                <a:gd name="T74" fmla="*/ 62608 w 1553"/>
                <a:gd name="T75" fmla="*/ 60548 h 753"/>
                <a:gd name="T76" fmla="*/ 65799 w 1553"/>
                <a:gd name="T77" fmla="*/ 57146 h 753"/>
                <a:gd name="T78" fmla="*/ 69362 w 1553"/>
                <a:gd name="T79" fmla="*/ 53863 h 753"/>
                <a:gd name="T80" fmla="*/ 73394 w 1553"/>
                <a:gd name="T81" fmla="*/ 50863 h 753"/>
                <a:gd name="T82" fmla="*/ 77766 w 1553"/>
                <a:gd name="T83" fmla="*/ 48159 h 753"/>
                <a:gd name="T84" fmla="*/ 82640 w 1553"/>
                <a:gd name="T85" fmla="*/ 45817 h 753"/>
                <a:gd name="T86" fmla="*/ 87879 w 1553"/>
                <a:gd name="T87" fmla="*/ 43857 h 753"/>
                <a:gd name="T88" fmla="*/ 93325 w 1553"/>
                <a:gd name="T89" fmla="*/ 42233 h 753"/>
                <a:gd name="T90" fmla="*/ 98937 w 1553"/>
                <a:gd name="T91" fmla="*/ 40929 h 753"/>
                <a:gd name="T92" fmla="*/ 104742 w 1553"/>
                <a:gd name="T93" fmla="*/ 40080 h 753"/>
                <a:gd name="T94" fmla="*/ 110500 w 1553"/>
                <a:gd name="T95" fmla="*/ 39639 h 753"/>
                <a:gd name="T96" fmla="*/ 116461 w 1553"/>
                <a:gd name="T97" fmla="*/ 39639 h 753"/>
                <a:gd name="T98" fmla="*/ 122501 w 1553"/>
                <a:gd name="T99" fmla="*/ 39926 h 753"/>
                <a:gd name="T100" fmla="*/ 128327 w 1553"/>
                <a:gd name="T101" fmla="*/ 40676 h 753"/>
                <a:gd name="T102" fmla="*/ 133914 w 1553"/>
                <a:gd name="T103" fmla="*/ 41894 h 753"/>
                <a:gd name="T104" fmla="*/ 139396 w 1553"/>
                <a:gd name="T105" fmla="*/ 43383 h 753"/>
                <a:gd name="T106" fmla="*/ 144638 w 1553"/>
                <a:gd name="T107" fmla="*/ 45421 h 753"/>
                <a:gd name="T108" fmla="*/ 129919 w 1553"/>
                <a:gd name="T109" fmla="*/ 52772 h 75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53"/>
                <a:gd name="T166" fmla="*/ 0 h 753"/>
                <a:gd name="T167" fmla="*/ 1553 w 1553"/>
                <a:gd name="T168" fmla="*/ 753 h 75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53" h="753">
                  <a:moveTo>
                    <a:pt x="983" y="584"/>
                  </a:moveTo>
                  <a:lnTo>
                    <a:pt x="1417" y="541"/>
                  </a:lnTo>
                  <a:lnTo>
                    <a:pt x="1552" y="150"/>
                  </a:lnTo>
                  <a:lnTo>
                    <a:pt x="1447" y="227"/>
                  </a:lnTo>
                  <a:lnTo>
                    <a:pt x="1398" y="186"/>
                  </a:lnTo>
                  <a:lnTo>
                    <a:pt x="1347" y="149"/>
                  </a:lnTo>
                  <a:lnTo>
                    <a:pt x="1294" y="116"/>
                  </a:lnTo>
                  <a:lnTo>
                    <a:pt x="1238" y="87"/>
                  </a:lnTo>
                  <a:lnTo>
                    <a:pt x="1181" y="61"/>
                  </a:lnTo>
                  <a:lnTo>
                    <a:pt x="1122" y="41"/>
                  </a:lnTo>
                  <a:lnTo>
                    <a:pt x="1060" y="23"/>
                  </a:lnTo>
                  <a:lnTo>
                    <a:pt x="999" y="12"/>
                  </a:lnTo>
                  <a:lnTo>
                    <a:pt x="936" y="4"/>
                  </a:lnTo>
                  <a:lnTo>
                    <a:pt x="873" y="0"/>
                  </a:lnTo>
                  <a:lnTo>
                    <a:pt x="810" y="2"/>
                  </a:lnTo>
                  <a:lnTo>
                    <a:pt x="748" y="8"/>
                  </a:lnTo>
                  <a:lnTo>
                    <a:pt x="685" y="19"/>
                  </a:lnTo>
                  <a:lnTo>
                    <a:pt x="624" y="34"/>
                  </a:lnTo>
                  <a:lnTo>
                    <a:pt x="564" y="53"/>
                  </a:lnTo>
                  <a:lnTo>
                    <a:pt x="506" y="76"/>
                  </a:lnTo>
                  <a:lnTo>
                    <a:pt x="449" y="104"/>
                  </a:lnTo>
                  <a:lnTo>
                    <a:pt x="395" y="137"/>
                  </a:lnTo>
                  <a:lnTo>
                    <a:pt x="342" y="172"/>
                  </a:lnTo>
                  <a:lnTo>
                    <a:pt x="294" y="212"/>
                  </a:lnTo>
                  <a:lnTo>
                    <a:pt x="248" y="254"/>
                  </a:lnTo>
                  <a:lnTo>
                    <a:pt x="205" y="301"/>
                  </a:lnTo>
                  <a:lnTo>
                    <a:pt x="165" y="350"/>
                  </a:lnTo>
                  <a:lnTo>
                    <a:pt x="130" y="401"/>
                  </a:lnTo>
                  <a:lnTo>
                    <a:pt x="98" y="456"/>
                  </a:lnTo>
                  <a:lnTo>
                    <a:pt x="71" y="512"/>
                  </a:lnTo>
                  <a:lnTo>
                    <a:pt x="46" y="570"/>
                  </a:lnTo>
                  <a:lnTo>
                    <a:pt x="27" y="631"/>
                  </a:lnTo>
                  <a:lnTo>
                    <a:pt x="11" y="692"/>
                  </a:lnTo>
                  <a:lnTo>
                    <a:pt x="0" y="752"/>
                  </a:lnTo>
                  <a:lnTo>
                    <a:pt x="222" y="608"/>
                  </a:lnTo>
                  <a:lnTo>
                    <a:pt x="440" y="749"/>
                  </a:lnTo>
                  <a:lnTo>
                    <a:pt x="455" y="710"/>
                  </a:lnTo>
                  <a:lnTo>
                    <a:pt x="474" y="670"/>
                  </a:lnTo>
                  <a:lnTo>
                    <a:pt x="498" y="632"/>
                  </a:lnTo>
                  <a:lnTo>
                    <a:pt x="525" y="596"/>
                  </a:lnTo>
                  <a:lnTo>
                    <a:pt x="556" y="563"/>
                  </a:lnTo>
                  <a:lnTo>
                    <a:pt x="589" y="533"/>
                  </a:lnTo>
                  <a:lnTo>
                    <a:pt x="626" y="507"/>
                  </a:lnTo>
                  <a:lnTo>
                    <a:pt x="665" y="485"/>
                  </a:lnTo>
                  <a:lnTo>
                    <a:pt x="706" y="467"/>
                  </a:lnTo>
                  <a:lnTo>
                    <a:pt x="749" y="453"/>
                  </a:lnTo>
                  <a:lnTo>
                    <a:pt x="793" y="443"/>
                  </a:lnTo>
                  <a:lnTo>
                    <a:pt x="837" y="438"/>
                  </a:lnTo>
                  <a:lnTo>
                    <a:pt x="882" y="438"/>
                  </a:lnTo>
                  <a:lnTo>
                    <a:pt x="927" y="442"/>
                  </a:lnTo>
                  <a:lnTo>
                    <a:pt x="971" y="450"/>
                  </a:lnTo>
                  <a:lnTo>
                    <a:pt x="1014" y="464"/>
                  </a:lnTo>
                  <a:lnTo>
                    <a:pt x="1055" y="480"/>
                  </a:lnTo>
                  <a:lnTo>
                    <a:pt x="1095" y="502"/>
                  </a:lnTo>
                  <a:lnTo>
                    <a:pt x="983" y="584"/>
                  </a:lnTo>
                </a:path>
              </a:pathLst>
            </a:custGeom>
            <a:solidFill>
              <a:srgbClr val="99CCFF"/>
            </a:solidFill>
            <a:ln w="12700" cap="rnd">
              <a:solidFill>
                <a:schemeClr val="tx1"/>
              </a:solidFill>
              <a:round/>
              <a:headEnd/>
              <a:tailEnd/>
            </a:ln>
          </p:spPr>
          <p:txBody>
            <a:bodyPr/>
            <a:lstStyle/>
            <a:p>
              <a:endParaRPr lang="en-US" dirty="0"/>
            </a:p>
          </p:txBody>
        </p:sp>
        <p:sp>
          <p:nvSpPr>
            <p:cNvPr id="6" name="Freeform 4"/>
            <p:cNvSpPr>
              <a:spLocks/>
            </p:cNvSpPr>
            <p:nvPr/>
          </p:nvSpPr>
          <p:spPr bwMode="invGray">
            <a:xfrm>
              <a:off x="1341" y="2026"/>
              <a:ext cx="1834" cy="1557"/>
            </a:xfrm>
            <a:custGeom>
              <a:avLst/>
              <a:gdLst>
                <a:gd name="T0" fmla="*/ 160875 w 1221"/>
                <a:gd name="T1" fmla="*/ 92856 h 1071"/>
                <a:gd name="T2" fmla="*/ 132171 w 1221"/>
                <a:gd name="T3" fmla="*/ 75483 h 1071"/>
                <a:gd name="T4" fmla="*/ 142555 w 1221"/>
                <a:gd name="T5" fmla="*/ 56165 h 1071"/>
                <a:gd name="T6" fmla="*/ 136912 w 1221"/>
                <a:gd name="T7" fmla="*/ 56587 h 1071"/>
                <a:gd name="T8" fmla="*/ 131105 w 1221"/>
                <a:gd name="T9" fmla="*/ 56709 h 1071"/>
                <a:gd name="T10" fmla="*/ 125268 w 1221"/>
                <a:gd name="T11" fmla="*/ 56501 h 1071"/>
                <a:gd name="T12" fmla="*/ 119474 w 1221"/>
                <a:gd name="T13" fmla="*/ 55793 h 1071"/>
                <a:gd name="T14" fmla="*/ 114034 w 1221"/>
                <a:gd name="T15" fmla="*/ 54736 h 1071"/>
                <a:gd name="T16" fmla="*/ 108538 w 1221"/>
                <a:gd name="T17" fmla="*/ 53380 h 1071"/>
                <a:gd name="T18" fmla="*/ 103417 w 1221"/>
                <a:gd name="T19" fmla="*/ 51590 h 1071"/>
                <a:gd name="T20" fmla="*/ 98516 w 1221"/>
                <a:gd name="T21" fmla="*/ 49542 h 1071"/>
                <a:gd name="T22" fmla="*/ 94040 w 1221"/>
                <a:gd name="T23" fmla="*/ 47100 h 1071"/>
                <a:gd name="T24" fmla="*/ 89913 w 1221"/>
                <a:gd name="T25" fmla="*/ 44220 h 1071"/>
                <a:gd name="T26" fmla="*/ 86178 w 1221"/>
                <a:gd name="T27" fmla="*/ 41247 h 1071"/>
                <a:gd name="T28" fmla="*/ 82939 w 1221"/>
                <a:gd name="T29" fmla="*/ 38085 h 1071"/>
                <a:gd name="T30" fmla="*/ 80319 w 1221"/>
                <a:gd name="T31" fmla="*/ 34748 h 1071"/>
                <a:gd name="T32" fmla="*/ 78342 w 1221"/>
                <a:gd name="T33" fmla="*/ 31392 h 1071"/>
                <a:gd name="T34" fmla="*/ 76648 w 1221"/>
                <a:gd name="T35" fmla="*/ 27958 h 1071"/>
                <a:gd name="T36" fmla="*/ 75565 w 1221"/>
                <a:gd name="T37" fmla="*/ 24344 h 1071"/>
                <a:gd name="T38" fmla="*/ 74877 w 1221"/>
                <a:gd name="T39" fmla="*/ 20652 h 1071"/>
                <a:gd name="T40" fmla="*/ 93873 w 1221"/>
                <a:gd name="T41" fmla="*/ 20652 h 1071"/>
                <a:gd name="T42" fmla="*/ 48582 w 1221"/>
                <a:gd name="T43" fmla="*/ 0 h 1071"/>
                <a:gd name="T44" fmla="*/ 0 w 1221"/>
                <a:gd name="T45" fmla="*/ 20968 h 1071"/>
                <a:gd name="T46" fmla="*/ 17664 w 1221"/>
                <a:gd name="T47" fmla="*/ 20833 h 1071"/>
                <a:gd name="T48" fmla="*/ 18372 w 1221"/>
                <a:gd name="T49" fmla="*/ 26351 h 1071"/>
                <a:gd name="T50" fmla="*/ 19449 w 1221"/>
                <a:gd name="T51" fmla="*/ 31880 h 1071"/>
                <a:gd name="T52" fmla="*/ 21228 w 1221"/>
                <a:gd name="T53" fmla="*/ 37326 h 1071"/>
                <a:gd name="T54" fmla="*/ 23423 w 1221"/>
                <a:gd name="T55" fmla="*/ 42684 h 1071"/>
                <a:gd name="T56" fmla="*/ 26358 w 1221"/>
                <a:gd name="T57" fmla="*/ 47938 h 1071"/>
                <a:gd name="T58" fmla="*/ 29928 w 1221"/>
                <a:gd name="T59" fmla="*/ 53053 h 1071"/>
                <a:gd name="T60" fmla="*/ 33901 w 1221"/>
                <a:gd name="T61" fmla="*/ 57917 h 1071"/>
                <a:gd name="T62" fmla="*/ 38346 w 1221"/>
                <a:gd name="T63" fmla="*/ 62577 h 1071"/>
                <a:gd name="T64" fmla="*/ 43322 w 1221"/>
                <a:gd name="T65" fmla="*/ 66971 h 1071"/>
                <a:gd name="T66" fmla="*/ 48656 w 1221"/>
                <a:gd name="T67" fmla="*/ 71068 h 1071"/>
                <a:gd name="T68" fmla="*/ 54398 w 1221"/>
                <a:gd name="T69" fmla="*/ 74976 h 1071"/>
                <a:gd name="T70" fmla="*/ 60533 w 1221"/>
                <a:gd name="T71" fmla="*/ 78610 h 1071"/>
                <a:gd name="T72" fmla="*/ 67181 w 1221"/>
                <a:gd name="T73" fmla="*/ 81880 h 1071"/>
                <a:gd name="T74" fmla="*/ 74117 w 1221"/>
                <a:gd name="T75" fmla="*/ 84814 h 1071"/>
                <a:gd name="T76" fmla="*/ 81385 w 1221"/>
                <a:gd name="T77" fmla="*/ 87422 h 1071"/>
                <a:gd name="T78" fmla="*/ 88818 w 1221"/>
                <a:gd name="T79" fmla="*/ 89742 h 1071"/>
                <a:gd name="T80" fmla="*/ 96511 w 1221"/>
                <a:gd name="T81" fmla="*/ 91516 h 1071"/>
                <a:gd name="T82" fmla="*/ 104289 w 1221"/>
                <a:gd name="T83" fmla="*/ 93121 h 1071"/>
                <a:gd name="T84" fmla="*/ 112401 w 1221"/>
                <a:gd name="T85" fmla="*/ 94220 h 1071"/>
                <a:gd name="T86" fmla="*/ 120388 w 1221"/>
                <a:gd name="T87" fmla="*/ 95067 h 1071"/>
                <a:gd name="T88" fmla="*/ 128539 w 1221"/>
                <a:gd name="T89" fmla="*/ 95365 h 1071"/>
                <a:gd name="T90" fmla="*/ 136815 w 1221"/>
                <a:gd name="T91" fmla="*/ 95365 h 1071"/>
                <a:gd name="T92" fmla="*/ 144815 w 1221"/>
                <a:gd name="T93" fmla="*/ 94990 h 1071"/>
                <a:gd name="T94" fmla="*/ 153005 w 1221"/>
                <a:gd name="T95" fmla="*/ 94132 h 1071"/>
                <a:gd name="T96" fmla="*/ 160875 w 1221"/>
                <a:gd name="T97" fmla="*/ 92856 h 107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21"/>
                <a:gd name="T148" fmla="*/ 0 h 1071"/>
                <a:gd name="T149" fmla="*/ 1221 w 1221"/>
                <a:gd name="T150" fmla="*/ 1071 h 107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21" h="1071">
                  <a:moveTo>
                    <a:pt x="1220" y="1042"/>
                  </a:moveTo>
                  <a:lnTo>
                    <a:pt x="1002" y="847"/>
                  </a:lnTo>
                  <a:lnTo>
                    <a:pt x="1081" y="630"/>
                  </a:lnTo>
                  <a:lnTo>
                    <a:pt x="1038" y="635"/>
                  </a:lnTo>
                  <a:lnTo>
                    <a:pt x="994" y="636"/>
                  </a:lnTo>
                  <a:lnTo>
                    <a:pt x="950" y="634"/>
                  </a:lnTo>
                  <a:lnTo>
                    <a:pt x="906" y="626"/>
                  </a:lnTo>
                  <a:lnTo>
                    <a:pt x="865" y="614"/>
                  </a:lnTo>
                  <a:lnTo>
                    <a:pt x="823" y="599"/>
                  </a:lnTo>
                  <a:lnTo>
                    <a:pt x="784" y="579"/>
                  </a:lnTo>
                  <a:lnTo>
                    <a:pt x="747" y="556"/>
                  </a:lnTo>
                  <a:lnTo>
                    <a:pt x="713" y="528"/>
                  </a:lnTo>
                  <a:lnTo>
                    <a:pt x="682" y="496"/>
                  </a:lnTo>
                  <a:lnTo>
                    <a:pt x="653" y="463"/>
                  </a:lnTo>
                  <a:lnTo>
                    <a:pt x="629" y="427"/>
                  </a:lnTo>
                  <a:lnTo>
                    <a:pt x="609" y="390"/>
                  </a:lnTo>
                  <a:lnTo>
                    <a:pt x="594" y="352"/>
                  </a:lnTo>
                  <a:lnTo>
                    <a:pt x="581" y="314"/>
                  </a:lnTo>
                  <a:lnTo>
                    <a:pt x="573" y="273"/>
                  </a:lnTo>
                  <a:lnTo>
                    <a:pt x="568" y="232"/>
                  </a:lnTo>
                  <a:lnTo>
                    <a:pt x="712" y="232"/>
                  </a:lnTo>
                  <a:lnTo>
                    <a:pt x="368" y="0"/>
                  </a:lnTo>
                  <a:lnTo>
                    <a:pt x="0" y="235"/>
                  </a:lnTo>
                  <a:lnTo>
                    <a:pt x="134" y="234"/>
                  </a:lnTo>
                  <a:lnTo>
                    <a:pt x="139" y="296"/>
                  </a:lnTo>
                  <a:lnTo>
                    <a:pt x="148" y="358"/>
                  </a:lnTo>
                  <a:lnTo>
                    <a:pt x="161" y="419"/>
                  </a:lnTo>
                  <a:lnTo>
                    <a:pt x="178" y="479"/>
                  </a:lnTo>
                  <a:lnTo>
                    <a:pt x="200" y="538"/>
                  </a:lnTo>
                  <a:lnTo>
                    <a:pt x="227" y="595"/>
                  </a:lnTo>
                  <a:lnTo>
                    <a:pt x="257" y="650"/>
                  </a:lnTo>
                  <a:lnTo>
                    <a:pt x="291" y="702"/>
                  </a:lnTo>
                  <a:lnTo>
                    <a:pt x="328" y="751"/>
                  </a:lnTo>
                  <a:lnTo>
                    <a:pt x="369" y="797"/>
                  </a:lnTo>
                  <a:lnTo>
                    <a:pt x="413" y="841"/>
                  </a:lnTo>
                  <a:lnTo>
                    <a:pt x="459" y="882"/>
                  </a:lnTo>
                  <a:lnTo>
                    <a:pt x="509" y="919"/>
                  </a:lnTo>
                  <a:lnTo>
                    <a:pt x="562" y="951"/>
                  </a:lnTo>
                  <a:lnTo>
                    <a:pt x="617" y="981"/>
                  </a:lnTo>
                  <a:lnTo>
                    <a:pt x="673" y="1007"/>
                  </a:lnTo>
                  <a:lnTo>
                    <a:pt x="732" y="1027"/>
                  </a:lnTo>
                  <a:lnTo>
                    <a:pt x="791" y="1045"/>
                  </a:lnTo>
                  <a:lnTo>
                    <a:pt x="852" y="1057"/>
                  </a:lnTo>
                  <a:lnTo>
                    <a:pt x="913" y="1067"/>
                  </a:lnTo>
                  <a:lnTo>
                    <a:pt x="975" y="1070"/>
                  </a:lnTo>
                  <a:lnTo>
                    <a:pt x="1037" y="1070"/>
                  </a:lnTo>
                  <a:lnTo>
                    <a:pt x="1098" y="1066"/>
                  </a:lnTo>
                  <a:lnTo>
                    <a:pt x="1160" y="1056"/>
                  </a:lnTo>
                  <a:lnTo>
                    <a:pt x="1220" y="1042"/>
                  </a:lnTo>
                </a:path>
              </a:pathLst>
            </a:custGeom>
            <a:solidFill>
              <a:srgbClr val="99CCFF"/>
            </a:solidFill>
            <a:ln w="12700" cap="rnd">
              <a:solidFill>
                <a:schemeClr val="tx1"/>
              </a:solidFill>
              <a:round/>
              <a:headEnd/>
              <a:tailEnd/>
            </a:ln>
          </p:spPr>
          <p:txBody>
            <a:bodyPr/>
            <a:lstStyle/>
            <a:p>
              <a:endParaRPr lang="en-US" dirty="0"/>
            </a:p>
          </p:txBody>
        </p:sp>
        <p:sp>
          <p:nvSpPr>
            <p:cNvPr id="7" name="Freeform 5"/>
            <p:cNvSpPr>
              <a:spLocks/>
            </p:cNvSpPr>
            <p:nvPr/>
          </p:nvSpPr>
          <p:spPr bwMode="invGray">
            <a:xfrm>
              <a:off x="2965" y="1536"/>
              <a:ext cx="1191" cy="2095"/>
            </a:xfrm>
            <a:custGeom>
              <a:avLst/>
              <a:gdLst>
                <a:gd name="T0" fmla="*/ 37712 w 793"/>
                <a:gd name="T1" fmla="*/ 118352 h 1440"/>
                <a:gd name="T2" fmla="*/ 44780 w 793"/>
                <a:gd name="T3" fmla="*/ 116012 h 1440"/>
                <a:gd name="T4" fmla="*/ 51680 w 793"/>
                <a:gd name="T5" fmla="*/ 113308 h 1440"/>
                <a:gd name="T6" fmla="*/ 58192 w 793"/>
                <a:gd name="T7" fmla="*/ 110153 h 1440"/>
                <a:gd name="T8" fmla="*/ 64530 w 793"/>
                <a:gd name="T9" fmla="*/ 106756 h 1440"/>
                <a:gd name="T10" fmla="*/ 70517 w 793"/>
                <a:gd name="T11" fmla="*/ 103026 h 1440"/>
                <a:gd name="T12" fmla="*/ 75870 w 793"/>
                <a:gd name="T13" fmla="*/ 99064 h 1440"/>
                <a:gd name="T14" fmla="*/ 81095 w 793"/>
                <a:gd name="T15" fmla="*/ 94876 h 1440"/>
                <a:gd name="T16" fmla="*/ 85617 w 793"/>
                <a:gd name="T17" fmla="*/ 90331 h 1440"/>
                <a:gd name="T18" fmla="*/ 89803 w 793"/>
                <a:gd name="T19" fmla="*/ 85648 h 1440"/>
                <a:gd name="T20" fmla="*/ 93421 w 793"/>
                <a:gd name="T21" fmla="*/ 80889 h 1440"/>
                <a:gd name="T22" fmla="*/ 96668 w 793"/>
                <a:gd name="T23" fmla="*/ 75941 h 1440"/>
                <a:gd name="T24" fmla="*/ 99227 w 793"/>
                <a:gd name="T25" fmla="*/ 70690 h 1440"/>
                <a:gd name="T26" fmla="*/ 101357 w 793"/>
                <a:gd name="T27" fmla="*/ 65360 h 1440"/>
                <a:gd name="T28" fmla="*/ 102886 w 793"/>
                <a:gd name="T29" fmla="*/ 60064 h 1440"/>
                <a:gd name="T30" fmla="*/ 103935 w 793"/>
                <a:gd name="T31" fmla="*/ 54722 h 1440"/>
                <a:gd name="T32" fmla="*/ 104279 w 793"/>
                <a:gd name="T33" fmla="*/ 49196 h 1440"/>
                <a:gd name="T34" fmla="*/ 104026 w 793"/>
                <a:gd name="T35" fmla="*/ 43801 h 1440"/>
                <a:gd name="T36" fmla="*/ 103477 w 793"/>
                <a:gd name="T37" fmla="*/ 38375 h 1440"/>
                <a:gd name="T38" fmla="*/ 102040 w 793"/>
                <a:gd name="T39" fmla="*/ 33002 h 1440"/>
                <a:gd name="T40" fmla="*/ 100323 w 793"/>
                <a:gd name="T41" fmla="*/ 27724 h 1440"/>
                <a:gd name="T42" fmla="*/ 97991 w 793"/>
                <a:gd name="T43" fmla="*/ 22409 h 1440"/>
                <a:gd name="T44" fmla="*/ 95065 w 793"/>
                <a:gd name="T45" fmla="*/ 17384 h 1440"/>
                <a:gd name="T46" fmla="*/ 91808 w 793"/>
                <a:gd name="T47" fmla="*/ 12321 h 1440"/>
                <a:gd name="T48" fmla="*/ 87856 w 793"/>
                <a:gd name="T49" fmla="*/ 7526 h 1440"/>
                <a:gd name="T50" fmla="*/ 84219 w 793"/>
                <a:gd name="T51" fmla="*/ 3710 h 1440"/>
                <a:gd name="T52" fmla="*/ 80260 w 793"/>
                <a:gd name="T53" fmla="*/ 0 h 1440"/>
                <a:gd name="T54" fmla="*/ 68552 w 793"/>
                <a:gd name="T55" fmla="*/ 22163 h 1440"/>
                <a:gd name="T56" fmla="*/ 36512 w 793"/>
                <a:gd name="T57" fmla="*/ 25146 h 1440"/>
                <a:gd name="T58" fmla="*/ 38746 w 793"/>
                <a:gd name="T59" fmla="*/ 27724 h 1440"/>
                <a:gd name="T60" fmla="*/ 41659 w 793"/>
                <a:gd name="T61" fmla="*/ 31210 h 1440"/>
                <a:gd name="T62" fmla="*/ 43747 w 793"/>
                <a:gd name="T63" fmla="*/ 34946 h 1440"/>
                <a:gd name="T64" fmla="*/ 45401 w 793"/>
                <a:gd name="T65" fmla="*/ 38757 h 1440"/>
                <a:gd name="T66" fmla="*/ 46494 w 793"/>
                <a:gd name="T67" fmla="*/ 42677 h 1440"/>
                <a:gd name="T68" fmla="*/ 47012 w 793"/>
                <a:gd name="T69" fmla="*/ 46630 h 1440"/>
                <a:gd name="T70" fmla="*/ 46785 w 793"/>
                <a:gd name="T71" fmla="*/ 50714 h 1440"/>
                <a:gd name="T72" fmla="*/ 46117 w 793"/>
                <a:gd name="T73" fmla="*/ 54722 h 1440"/>
                <a:gd name="T74" fmla="*/ 44612 w 793"/>
                <a:gd name="T75" fmla="*/ 58682 h 1440"/>
                <a:gd name="T76" fmla="*/ 42823 w 793"/>
                <a:gd name="T77" fmla="*/ 62393 h 1440"/>
                <a:gd name="T78" fmla="*/ 40356 w 793"/>
                <a:gd name="T79" fmla="*/ 66020 h 1440"/>
                <a:gd name="T80" fmla="*/ 37438 w 793"/>
                <a:gd name="T81" fmla="*/ 69400 h 1440"/>
                <a:gd name="T82" fmla="*/ 33860 w 793"/>
                <a:gd name="T83" fmla="*/ 72676 h 1440"/>
                <a:gd name="T84" fmla="*/ 29909 w 793"/>
                <a:gd name="T85" fmla="*/ 75673 h 1440"/>
                <a:gd name="T86" fmla="*/ 25475 w 793"/>
                <a:gd name="T87" fmla="*/ 78282 h 1440"/>
                <a:gd name="T88" fmla="*/ 20475 w 793"/>
                <a:gd name="T89" fmla="*/ 80577 h 1440"/>
                <a:gd name="T90" fmla="*/ 14891 w 793"/>
                <a:gd name="T91" fmla="*/ 68442 h 1440"/>
                <a:gd name="T92" fmla="*/ 0 w 793"/>
                <a:gd name="T93" fmla="*/ 105152 h 1440"/>
                <a:gd name="T94" fmla="*/ 42283 w 793"/>
                <a:gd name="T95" fmla="*/ 129420 h 1440"/>
                <a:gd name="T96" fmla="*/ 37712 w 793"/>
                <a:gd name="T97" fmla="*/ 118352 h 144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793"/>
                <a:gd name="T148" fmla="*/ 0 h 1440"/>
                <a:gd name="T149" fmla="*/ 793 w 793"/>
                <a:gd name="T150" fmla="*/ 1440 h 144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793" h="1440">
                  <a:moveTo>
                    <a:pt x="286" y="1316"/>
                  </a:moveTo>
                  <a:lnTo>
                    <a:pt x="340" y="1290"/>
                  </a:lnTo>
                  <a:lnTo>
                    <a:pt x="392" y="1260"/>
                  </a:lnTo>
                  <a:lnTo>
                    <a:pt x="442" y="1225"/>
                  </a:lnTo>
                  <a:lnTo>
                    <a:pt x="490" y="1187"/>
                  </a:lnTo>
                  <a:lnTo>
                    <a:pt x="535" y="1146"/>
                  </a:lnTo>
                  <a:lnTo>
                    <a:pt x="576" y="1102"/>
                  </a:lnTo>
                  <a:lnTo>
                    <a:pt x="616" y="1055"/>
                  </a:lnTo>
                  <a:lnTo>
                    <a:pt x="650" y="1005"/>
                  </a:lnTo>
                  <a:lnTo>
                    <a:pt x="682" y="953"/>
                  </a:lnTo>
                  <a:lnTo>
                    <a:pt x="709" y="900"/>
                  </a:lnTo>
                  <a:lnTo>
                    <a:pt x="734" y="844"/>
                  </a:lnTo>
                  <a:lnTo>
                    <a:pt x="753" y="786"/>
                  </a:lnTo>
                  <a:lnTo>
                    <a:pt x="770" y="727"/>
                  </a:lnTo>
                  <a:lnTo>
                    <a:pt x="781" y="668"/>
                  </a:lnTo>
                  <a:lnTo>
                    <a:pt x="789" y="608"/>
                  </a:lnTo>
                  <a:lnTo>
                    <a:pt x="792" y="547"/>
                  </a:lnTo>
                  <a:lnTo>
                    <a:pt x="790" y="487"/>
                  </a:lnTo>
                  <a:lnTo>
                    <a:pt x="786" y="427"/>
                  </a:lnTo>
                  <a:lnTo>
                    <a:pt x="775" y="367"/>
                  </a:lnTo>
                  <a:lnTo>
                    <a:pt x="762" y="308"/>
                  </a:lnTo>
                  <a:lnTo>
                    <a:pt x="744" y="249"/>
                  </a:lnTo>
                  <a:lnTo>
                    <a:pt x="722" y="193"/>
                  </a:lnTo>
                  <a:lnTo>
                    <a:pt x="697" y="137"/>
                  </a:lnTo>
                  <a:lnTo>
                    <a:pt x="667" y="84"/>
                  </a:lnTo>
                  <a:lnTo>
                    <a:pt x="639" y="41"/>
                  </a:lnTo>
                  <a:lnTo>
                    <a:pt x="609" y="0"/>
                  </a:lnTo>
                  <a:lnTo>
                    <a:pt x="521" y="247"/>
                  </a:lnTo>
                  <a:lnTo>
                    <a:pt x="277" y="280"/>
                  </a:lnTo>
                  <a:lnTo>
                    <a:pt x="294" y="308"/>
                  </a:lnTo>
                  <a:lnTo>
                    <a:pt x="316" y="347"/>
                  </a:lnTo>
                  <a:lnTo>
                    <a:pt x="332" y="389"/>
                  </a:lnTo>
                  <a:lnTo>
                    <a:pt x="345" y="431"/>
                  </a:lnTo>
                  <a:lnTo>
                    <a:pt x="353" y="475"/>
                  </a:lnTo>
                  <a:lnTo>
                    <a:pt x="357" y="519"/>
                  </a:lnTo>
                  <a:lnTo>
                    <a:pt x="355" y="564"/>
                  </a:lnTo>
                  <a:lnTo>
                    <a:pt x="350" y="608"/>
                  </a:lnTo>
                  <a:lnTo>
                    <a:pt x="339" y="652"/>
                  </a:lnTo>
                  <a:lnTo>
                    <a:pt x="325" y="694"/>
                  </a:lnTo>
                  <a:lnTo>
                    <a:pt x="306" y="734"/>
                  </a:lnTo>
                  <a:lnTo>
                    <a:pt x="284" y="772"/>
                  </a:lnTo>
                  <a:lnTo>
                    <a:pt x="257" y="808"/>
                  </a:lnTo>
                  <a:lnTo>
                    <a:pt x="227" y="841"/>
                  </a:lnTo>
                  <a:lnTo>
                    <a:pt x="193" y="871"/>
                  </a:lnTo>
                  <a:lnTo>
                    <a:pt x="156" y="896"/>
                  </a:lnTo>
                  <a:lnTo>
                    <a:pt x="113" y="761"/>
                  </a:lnTo>
                  <a:lnTo>
                    <a:pt x="0" y="1169"/>
                  </a:lnTo>
                  <a:lnTo>
                    <a:pt x="321" y="1439"/>
                  </a:lnTo>
                  <a:lnTo>
                    <a:pt x="286" y="1316"/>
                  </a:lnTo>
                </a:path>
              </a:pathLst>
            </a:custGeom>
            <a:solidFill>
              <a:srgbClr val="99CCFF"/>
            </a:solidFill>
            <a:ln w="12700" cap="rnd">
              <a:solidFill>
                <a:schemeClr val="tx1"/>
              </a:solidFill>
              <a:round/>
              <a:headEnd/>
              <a:tailEnd/>
            </a:ln>
          </p:spPr>
          <p:txBody>
            <a:bodyPr/>
            <a:lstStyle/>
            <a:p>
              <a:endParaRPr lang="en-US" dirty="0"/>
            </a:p>
          </p:txBody>
        </p:sp>
        <p:sp>
          <p:nvSpPr>
            <p:cNvPr id="8" name="Rectangle 6"/>
            <p:cNvSpPr>
              <a:spLocks noChangeArrowheads="1"/>
            </p:cNvSpPr>
            <p:nvPr/>
          </p:nvSpPr>
          <p:spPr bwMode="blackWhite">
            <a:xfrm>
              <a:off x="2016" y="1259"/>
              <a:ext cx="1500" cy="246"/>
            </a:xfrm>
            <a:prstGeom prst="rect">
              <a:avLst/>
            </a:prstGeom>
            <a:noFill/>
            <a:ln w="9525">
              <a:noFill/>
              <a:miter lim="800000"/>
              <a:headEnd/>
              <a:tailEnd/>
            </a:ln>
          </p:spPr>
          <p:txBody>
            <a:bodyPr lIns="0" tIns="0" rIns="0" bIns="0" anchor="ctr" anchorCtr="1">
              <a:spAutoFit/>
            </a:bodyPr>
            <a:lstStyle/>
            <a:p>
              <a:pPr defTabSz="787400">
                <a:spcBef>
                  <a:spcPct val="20000"/>
                </a:spcBef>
                <a:defRPr/>
              </a:pPr>
              <a:r>
                <a:rPr lang="en-US" sz="2800" b="1" dirty="0">
                  <a:latin typeface="+mn-lt"/>
                </a:rPr>
                <a:t>Raise it</a:t>
              </a:r>
            </a:p>
          </p:txBody>
        </p:sp>
        <p:sp>
          <p:nvSpPr>
            <p:cNvPr id="9" name="Rectangle 7"/>
            <p:cNvSpPr>
              <a:spLocks noChangeArrowheads="1"/>
            </p:cNvSpPr>
            <p:nvPr/>
          </p:nvSpPr>
          <p:spPr bwMode="blackWhite">
            <a:xfrm>
              <a:off x="3242" y="2515"/>
              <a:ext cx="1008" cy="246"/>
            </a:xfrm>
            <a:prstGeom prst="rect">
              <a:avLst/>
            </a:prstGeom>
            <a:noFill/>
            <a:ln w="9525">
              <a:noFill/>
              <a:miter lim="800000"/>
              <a:headEnd/>
              <a:tailEnd/>
            </a:ln>
          </p:spPr>
          <p:txBody>
            <a:bodyPr lIns="0" tIns="0" rIns="0" bIns="0" anchor="ctr" anchorCtr="1">
              <a:spAutoFit/>
            </a:bodyPr>
            <a:lstStyle/>
            <a:p>
              <a:pPr defTabSz="787400">
                <a:spcBef>
                  <a:spcPct val="20000"/>
                </a:spcBef>
                <a:defRPr/>
              </a:pPr>
              <a:r>
                <a:rPr lang="en-US" sz="2800" b="1" dirty="0">
                  <a:latin typeface="+mn-lt"/>
                </a:rPr>
                <a:t>Spend it</a:t>
              </a:r>
            </a:p>
          </p:txBody>
        </p:sp>
        <p:sp>
          <p:nvSpPr>
            <p:cNvPr id="10" name="Rectangle 8"/>
            <p:cNvSpPr>
              <a:spLocks noChangeArrowheads="1"/>
            </p:cNvSpPr>
            <p:nvPr/>
          </p:nvSpPr>
          <p:spPr bwMode="blackWhite">
            <a:xfrm>
              <a:off x="1460" y="2556"/>
              <a:ext cx="980" cy="246"/>
            </a:xfrm>
            <a:prstGeom prst="rect">
              <a:avLst/>
            </a:prstGeom>
            <a:noFill/>
            <a:ln w="9525">
              <a:noFill/>
              <a:miter lim="800000"/>
              <a:headEnd/>
              <a:tailEnd/>
            </a:ln>
          </p:spPr>
          <p:txBody>
            <a:bodyPr lIns="0" tIns="0" rIns="0" bIns="0" anchor="ctr" anchorCtr="1">
              <a:spAutoFit/>
            </a:bodyPr>
            <a:lstStyle/>
            <a:p>
              <a:pPr defTabSz="787400">
                <a:spcBef>
                  <a:spcPct val="20000"/>
                </a:spcBef>
                <a:defRPr/>
              </a:pPr>
              <a:r>
                <a:rPr lang="en-US" sz="2800" b="1" dirty="0">
                  <a:latin typeface="+mn-lt"/>
                </a:rPr>
                <a:t>Prove it</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7" name="Picture 5" descr="GrantProcess"/>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67544" y="1556792"/>
            <a:ext cx="8266113" cy="5121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4112276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63888" y="260648"/>
            <a:ext cx="1584176"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BOARD</a:t>
            </a:r>
            <a:endParaRPr lang="en-GB" b="1" dirty="0"/>
          </a:p>
        </p:txBody>
      </p:sp>
      <p:sp>
        <p:nvSpPr>
          <p:cNvPr id="16" name="Rectangle 15"/>
          <p:cNvSpPr/>
          <p:nvPr/>
        </p:nvSpPr>
        <p:spPr>
          <a:xfrm>
            <a:off x="3347864" y="1268760"/>
            <a:ext cx="2016224"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Secretariat</a:t>
            </a:r>
            <a:endParaRPr lang="en-GB" b="1" dirty="0"/>
          </a:p>
        </p:txBody>
      </p:sp>
      <p:sp>
        <p:nvSpPr>
          <p:cNvPr id="17" name="Rectangle 16"/>
          <p:cNvSpPr/>
          <p:nvPr/>
        </p:nvSpPr>
        <p:spPr>
          <a:xfrm>
            <a:off x="3203848" y="2492896"/>
            <a:ext cx="2304256" cy="86409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algn="ctr"/>
            <a:endParaRPr lang="en-GB" dirty="0" smtClean="0"/>
          </a:p>
          <a:p>
            <a:pPr algn="ctr"/>
            <a:r>
              <a:rPr lang="en-GB" b="1" dirty="0" smtClean="0"/>
              <a:t>Country Coordinating Mechanism</a:t>
            </a:r>
          </a:p>
          <a:p>
            <a:pPr algn="ctr"/>
            <a:endParaRPr lang="en-GB" dirty="0"/>
          </a:p>
        </p:txBody>
      </p:sp>
      <p:sp>
        <p:nvSpPr>
          <p:cNvPr id="18" name="Rectangle 17"/>
          <p:cNvSpPr/>
          <p:nvPr/>
        </p:nvSpPr>
        <p:spPr>
          <a:xfrm>
            <a:off x="755576" y="620688"/>
            <a:ext cx="1584176" cy="1008112"/>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Office of the Inspector General</a:t>
            </a:r>
            <a:endParaRPr lang="en-GB" b="1" dirty="0"/>
          </a:p>
        </p:txBody>
      </p:sp>
      <p:sp>
        <p:nvSpPr>
          <p:cNvPr id="21" name="Rectangle 20"/>
          <p:cNvSpPr/>
          <p:nvPr/>
        </p:nvSpPr>
        <p:spPr>
          <a:xfrm>
            <a:off x="6516216" y="5589240"/>
            <a:ext cx="1584176"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Sub-Recipient</a:t>
            </a:r>
            <a:endParaRPr lang="en-GB" b="1" dirty="0"/>
          </a:p>
        </p:txBody>
      </p:sp>
      <p:sp>
        <p:nvSpPr>
          <p:cNvPr id="22" name="Rectangle 21"/>
          <p:cNvSpPr/>
          <p:nvPr/>
        </p:nvSpPr>
        <p:spPr>
          <a:xfrm>
            <a:off x="3275856" y="4149080"/>
            <a:ext cx="2160240"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Principal</a:t>
            </a:r>
          </a:p>
          <a:p>
            <a:pPr algn="ctr"/>
            <a:r>
              <a:rPr lang="en-GB" b="1" dirty="0" smtClean="0"/>
              <a:t>Recipient</a:t>
            </a:r>
            <a:endParaRPr lang="en-GB" b="1" dirty="0"/>
          </a:p>
        </p:txBody>
      </p:sp>
      <p:sp>
        <p:nvSpPr>
          <p:cNvPr id="24" name="Rectangle 23"/>
          <p:cNvSpPr/>
          <p:nvPr/>
        </p:nvSpPr>
        <p:spPr>
          <a:xfrm>
            <a:off x="827584" y="5589240"/>
            <a:ext cx="1584176"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Sub-Recipient</a:t>
            </a:r>
            <a:endParaRPr lang="en-GB" b="1" dirty="0"/>
          </a:p>
        </p:txBody>
      </p:sp>
      <p:sp>
        <p:nvSpPr>
          <p:cNvPr id="25" name="Rectangle 24"/>
          <p:cNvSpPr/>
          <p:nvPr/>
        </p:nvSpPr>
        <p:spPr>
          <a:xfrm>
            <a:off x="3563888" y="5589240"/>
            <a:ext cx="1584176"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Sub-Recipient</a:t>
            </a:r>
            <a:endParaRPr lang="en-GB" b="1" dirty="0"/>
          </a:p>
        </p:txBody>
      </p:sp>
      <p:sp>
        <p:nvSpPr>
          <p:cNvPr id="32" name="Rectangle 31"/>
          <p:cNvSpPr/>
          <p:nvPr/>
        </p:nvSpPr>
        <p:spPr>
          <a:xfrm>
            <a:off x="7308304" y="4149080"/>
            <a:ext cx="1368152" cy="648072"/>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Local Fund Agent</a:t>
            </a:r>
            <a:endParaRPr lang="en-GB" b="1" dirty="0"/>
          </a:p>
        </p:txBody>
      </p:sp>
      <p:cxnSp>
        <p:nvCxnSpPr>
          <p:cNvPr id="38" name="Straight Arrow Connector 37"/>
          <p:cNvCxnSpPr>
            <a:stCxn id="18" idx="3"/>
            <a:endCxn id="4" idx="1"/>
          </p:cNvCxnSpPr>
          <p:nvPr/>
        </p:nvCxnSpPr>
        <p:spPr>
          <a:xfrm flipV="1">
            <a:off x="2339752" y="620688"/>
            <a:ext cx="1224136" cy="504056"/>
          </a:xfrm>
          <a:prstGeom prst="straightConnector1">
            <a:avLst/>
          </a:prstGeom>
          <a:ln w="508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25" idx="0"/>
            <a:endCxn id="22" idx="2"/>
          </p:cNvCxnSpPr>
          <p:nvPr/>
        </p:nvCxnSpPr>
        <p:spPr>
          <a:xfrm rot="5400000" flipH="1" flipV="1">
            <a:off x="3995936" y="5229200"/>
            <a:ext cx="72008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17" idx="0"/>
            <a:endCxn id="16" idx="2"/>
          </p:cNvCxnSpPr>
          <p:nvPr/>
        </p:nvCxnSpPr>
        <p:spPr>
          <a:xfrm rot="5400000" flipH="1" flipV="1">
            <a:off x="4103948" y="2240868"/>
            <a:ext cx="504056"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22" idx="0"/>
            <a:endCxn id="17" idx="2"/>
          </p:cNvCxnSpPr>
          <p:nvPr/>
        </p:nvCxnSpPr>
        <p:spPr>
          <a:xfrm rot="5400000" flipH="1" flipV="1">
            <a:off x="3959932" y="3753036"/>
            <a:ext cx="792088"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16" idx="0"/>
            <a:endCxn id="4" idx="2"/>
          </p:cNvCxnSpPr>
          <p:nvPr/>
        </p:nvCxnSpPr>
        <p:spPr>
          <a:xfrm rot="5400000" flipH="1" flipV="1">
            <a:off x="4211960" y="1124744"/>
            <a:ext cx="288032"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24" idx="0"/>
            <a:endCxn id="22" idx="2"/>
          </p:cNvCxnSpPr>
          <p:nvPr/>
        </p:nvCxnSpPr>
        <p:spPr>
          <a:xfrm rot="5400000" flipH="1" flipV="1">
            <a:off x="2627784" y="3861048"/>
            <a:ext cx="720080" cy="2736304"/>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21" idx="0"/>
            <a:endCxn id="22" idx="2"/>
          </p:cNvCxnSpPr>
          <p:nvPr/>
        </p:nvCxnSpPr>
        <p:spPr>
          <a:xfrm rot="16200000" flipV="1">
            <a:off x="5472100" y="3753036"/>
            <a:ext cx="720080" cy="2952328"/>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32" idx="1"/>
            <a:endCxn id="22" idx="3"/>
          </p:cNvCxnSpPr>
          <p:nvPr/>
        </p:nvCxnSpPr>
        <p:spPr>
          <a:xfrm rot="10800000" flipV="1">
            <a:off x="5436096" y="4473116"/>
            <a:ext cx="1872208" cy="36004"/>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18" idx="2"/>
            <a:endCxn id="16" idx="1"/>
          </p:cNvCxnSpPr>
          <p:nvPr/>
        </p:nvCxnSpPr>
        <p:spPr>
          <a:xfrm rot="16200000" flipH="1">
            <a:off x="2447764" y="728700"/>
            <a:ext cx="1588" cy="180020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stCxn id="18" idx="2"/>
            <a:endCxn id="24" idx="0"/>
          </p:cNvCxnSpPr>
          <p:nvPr/>
        </p:nvCxnSpPr>
        <p:spPr>
          <a:xfrm rot="16200000" flipH="1">
            <a:off x="-396552" y="3573016"/>
            <a:ext cx="3960440" cy="72008"/>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18" idx="2"/>
            <a:endCxn id="22" idx="0"/>
          </p:cNvCxnSpPr>
          <p:nvPr/>
        </p:nvCxnSpPr>
        <p:spPr>
          <a:xfrm rot="16200000" flipH="1">
            <a:off x="1691680" y="1484784"/>
            <a:ext cx="2520280" cy="2808312"/>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a:stCxn id="18" idx="2"/>
            <a:endCxn id="25" idx="0"/>
          </p:cNvCxnSpPr>
          <p:nvPr/>
        </p:nvCxnSpPr>
        <p:spPr>
          <a:xfrm rot="16200000" flipH="1">
            <a:off x="971600" y="2204864"/>
            <a:ext cx="3960440" cy="2808312"/>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18" idx="2"/>
            <a:endCxn id="21" idx="0"/>
          </p:cNvCxnSpPr>
          <p:nvPr/>
        </p:nvCxnSpPr>
        <p:spPr>
          <a:xfrm rot="16200000" flipH="1">
            <a:off x="2447764" y="728700"/>
            <a:ext cx="3960440" cy="576064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4" name="Straight Arrow Connector 213"/>
          <p:cNvCxnSpPr>
            <a:stCxn id="18" idx="2"/>
            <a:endCxn id="17" idx="1"/>
          </p:cNvCxnSpPr>
          <p:nvPr/>
        </p:nvCxnSpPr>
        <p:spPr>
          <a:xfrm rot="16200000" flipH="1">
            <a:off x="1727684" y="1448780"/>
            <a:ext cx="1296144" cy="1656184"/>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32" idx="0"/>
            <a:endCxn id="16" idx="3"/>
          </p:cNvCxnSpPr>
          <p:nvPr/>
        </p:nvCxnSpPr>
        <p:spPr>
          <a:xfrm rot="16200000" flipV="1">
            <a:off x="5418094" y="1574794"/>
            <a:ext cx="2520280" cy="2628292"/>
          </a:xfrm>
          <a:prstGeom prst="straightConnector1">
            <a:avLst/>
          </a:prstGeom>
          <a:ln w="508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20" name="Straight Arrow Connector 219"/>
          <p:cNvCxnSpPr/>
          <p:nvPr/>
        </p:nvCxnSpPr>
        <p:spPr>
          <a:xfrm>
            <a:off x="6804248" y="548680"/>
            <a:ext cx="720080" cy="1588"/>
          </a:xfrm>
          <a:prstGeom prst="straightConnector1">
            <a:avLst/>
          </a:prstGeom>
          <a:ln w="508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22" name="Straight Arrow Connector 221"/>
          <p:cNvCxnSpPr/>
          <p:nvPr/>
        </p:nvCxnSpPr>
        <p:spPr>
          <a:xfrm>
            <a:off x="6804248" y="1124744"/>
            <a:ext cx="720080" cy="1588"/>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6" name="Straight Arrow Connector 225"/>
          <p:cNvCxnSpPr/>
          <p:nvPr/>
        </p:nvCxnSpPr>
        <p:spPr>
          <a:xfrm>
            <a:off x="6804248" y="1772816"/>
            <a:ext cx="720080" cy="1588"/>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29" name="TextBox 228"/>
          <p:cNvSpPr txBox="1"/>
          <p:nvPr/>
        </p:nvSpPr>
        <p:spPr>
          <a:xfrm>
            <a:off x="7524328" y="404664"/>
            <a:ext cx="1440160" cy="1569660"/>
          </a:xfrm>
          <a:prstGeom prst="rect">
            <a:avLst/>
          </a:prstGeom>
          <a:noFill/>
        </p:spPr>
        <p:txBody>
          <a:bodyPr wrap="square" rtlCol="0">
            <a:spAutoFit/>
          </a:bodyPr>
          <a:lstStyle/>
          <a:p>
            <a:r>
              <a:rPr lang="en-GB" sz="1600" dirty="0" smtClean="0">
                <a:solidFill>
                  <a:schemeClr val="bg1"/>
                </a:solidFill>
              </a:rPr>
              <a:t>Reporting</a:t>
            </a:r>
          </a:p>
          <a:p>
            <a:endParaRPr lang="en-GB" sz="1600" dirty="0" smtClean="0">
              <a:solidFill>
                <a:schemeClr val="bg1"/>
              </a:solidFill>
            </a:endParaRPr>
          </a:p>
          <a:p>
            <a:r>
              <a:rPr lang="en-GB" sz="1600" dirty="0" smtClean="0">
                <a:solidFill>
                  <a:schemeClr val="bg1"/>
                </a:solidFill>
              </a:rPr>
              <a:t>Auditing and investigating</a:t>
            </a:r>
          </a:p>
          <a:p>
            <a:endParaRPr lang="en-GB" sz="1600" dirty="0" smtClean="0">
              <a:solidFill>
                <a:schemeClr val="bg1"/>
              </a:solidFill>
            </a:endParaRPr>
          </a:p>
          <a:p>
            <a:r>
              <a:rPr lang="en-GB" sz="1600" dirty="0" smtClean="0">
                <a:solidFill>
                  <a:schemeClr val="bg1"/>
                </a:solidFill>
              </a:rPr>
              <a:t>Verifying</a:t>
            </a:r>
            <a:endParaRPr lang="en-GB" sz="1600" dirty="0">
              <a:solidFill>
                <a:schemeClr val="bg1"/>
              </a:solidFill>
            </a:endParaRPr>
          </a:p>
        </p:txBody>
      </p:sp>
      <p:cxnSp>
        <p:nvCxnSpPr>
          <p:cNvPr id="231" name="Straight Arrow Connector 230"/>
          <p:cNvCxnSpPr>
            <a:stCxn id="32" idx="1"/>
            <a:endCxn id="25" idx="0"/>
          </p:cNvCxnSpPr>
          <p:nvPr/>
        </p:nvCxnSpPr>
        <p:spPr>
          <a:xfrm rot="10800000" flipV="1">
            <a:off x="4355976" y="4473116"/>
            <a:ext cx="2952328" cy="1116124"/>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32" name="Straight Arrow Connector 231"/>
          <p:cNvCxnSpPr>
            <a:stCxn id="32" idx="1"/>
            <a:endCxn id="24" idx="0"/>
          </p:cNvCxnSpPr>
          <p:nvPr/>
        </p:nvCxnSpPr>
        <p:spPr>
          <a:xfrm rot="10800000" flipV="1">
            <a:off x="1619672" y="4473116"/>
            <a:ext cx="5688632" cy="1116124"/>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33" name="Straight Arrow Connector 232"/>
          <p:cNvCxnSpPr>
            <a:stCxn id="32" idx="1"/>
            <a:endCxn id="21" idx="0"/>
          </p:cNvCxnSpPr>
          <p:nvPr/>
        </p:nvCxnSpPr>
        <p:spPr>
          <a:xfrm rot="10800000" flipV="1">
            <a:off x="7308304" y="4473116"/>
            <a:ext cx="1588" cy="1116124"/>
          </a:xfrm>
          <a:prstGeom prst="straightConnector1">
            <a:avLst/>
          </a:prstGeom>
          <a:ln w="508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a:off x="0" y="2348880"/>
            <a:ext cx="9144000" cy="0"/>
          </a:xfrm>
          <a:prstGeom prst="line">
            <a:avLst/>
          </a:prstGeom>
          <a:ln w="25400">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391" name="TextBox 390"/>
          <p:cNvSpPr txBox="1"/>
          <p:nvPr/>
        </p:nvSpPr>
        <p:spPr>
          <a:xfrm>
            <a:off x="7415808" y="2276872"/>
            <a:ext cx="1728192" cy="369332"/>
          </a:xfrm>
          <a:prstGeom prst="rect">
            <a:avLst/>
          </a:prstGeom>
          <a:noFill/>
        </p:spPr>
        <p:txBody>
          <a:bodyPr wrap="square" rtlCol="0">
            <a:spAutoFit/>
          </a:bodyPr>
          <a:lstStyle/>
          <a:p>
            <a:r>
              <a:rPr lang="en-GB" dirty="0" smtClean="0">
                <a:solidFill>
                  <a:schemeClr val="bg1"/>
                </a:solidFill>
              </a:rPr>
              <a:t>Country Level</a:t>
            </a:r>
            <a:endParaRPr lang="en-GB" dirty="0">
              <a:solidFill>
                <a:schemeClr val="bg1"/>
              </a:solidFill>
            </a:endParaRPr>
          </a:p>
        </p:txBody>
      </p:sp>
      <p:cxnSp>
        <p:nvCxnSpPr>
          <p:cNvPr id="428" name="Straight Arrow Connector 427"/>
          <p:cNvCxnSpPr>
            <a:stCxn id="18" idx="2"/>
          </p:cNvCxnSpPr>
          <p:nvPr/>
        </p:nvCxnSpPr>
        <p:spPr>
          <a:xfrm rot="16200000" flipH="1">
            <a:off x="2987824" y="188640"/>
            <a:ext cx="2880320" cy="5760640"/>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16" idx="3"/>
          </p:cNvCxnSpPr>
          <p:nvPr/>
        </p:nvCxnSpPr>
        <p:spPr>
          <a:xfrm rot="10800000">
            <a:off x="5364088" y="1628800"/>
            <a:ext cx="648072"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10800000">
            <a:off x="5436096" y="4293096"/>
            <a:ext cx="648072"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6200000" flipH="1">
            <a:off x="4716016" y="2924944"/>
            <a:ext cx="2664296" cy="72008"/>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762000" y="274638"/>
            <a:ext cx="7096148" cy="1143000"/>
          </a:xfrm>
        </p:spPr>
        <p:txBody>
          <a:bodyPr/>
          <a:lstStyle/>
          <a:p>
            <a:r>
              <a:rPr lang="en-US" sz="3400" b="1" dirty="0" smtClean="0"/>
              <a:t>Funding process</a:t>
            </a:r>
            <a:endParaRPr lang="en-US" sz="3400" b="1" dirty="0" smtClean="0"/>
          </a:p>
        </p:txBody>
      </p:sp>
      <p:sp>
        <p:nvSpPr>
          <p:cNvPr id="19459" name="Content Placeholder 2"/>
          <p:cNvSpPr>
            <a:spLocks noGrp="1"/>
          </p:cNvSpPr>
          <p:nvPr>
            <p:ph idx="1"/>
          </p:nvPr>
        </p:nvSpPr>
        <p:spPr>
          <a:xfrm>
            <a:off x="357158" y="1785927"/>
            <a:ext cx="8358188" cy="5072073"/>
          </a:xfrm>
        </p:spPr>
        <p:txBody>
          <a:bodyPr>
            <a:normAutofit fontScale="70000" lnSpcReduction="20000"/>
          </a:bodyPr>
          <a:lstStyle/>
          <a:p>
            <a:pPr marL="514350" indent="-514350">
              <a:lnSpc>
                <a:spcPct val="110000"/>
              </a:lnSpc>
              <a:defRPr/>
            </a:pPr>
            <a:r>
              <a:rPr lang="en-US" dirty="0" smtClean="0"/>
              <a:t>Global Fund launches a Round for submission of proposals (10 rounds so far)</a:t>
            </a:r>
          </a:p>
          <a:p>
            <a:pPr marL="514350" indent="-514350">
              <a:lnSpc>
                <a:spcPct val="110000"/>
              </a:lnSpc>
              <a:defRPr/>
            </a:pPr>
            <a:r>
              <a:rPr lang="en-US" dirty="0" smtClean="0"/>
              <a:t>Country prepares grant proposals</a:t>
            </a:r>
          </a:p>
          <a:p>
            <a:pPr marL="514350" indent="-514350">
              <a:lnSpc>
                <a:spcPct val="110000"/>
              </a:lnSpc>
              <a:defRPr/>
            </a:pPr>
            <a:r>
              <a:rPr lang="en-US" dirty="0" smtClean="0"/>
              <a:t>Country Coordinating Mechanism reviews proposals and submits to Technical Review Panel</a:t>
            </a:r>
          </a:p>
          <a:p>
            <a:pPr marL="514350" indent="-514350">
              <a:lnSpc>
                <a:spcPct val="110000"/>
              </a:lnSpc>
              <a:defRPr/>
            </a:pPr>
            <a:r>
              <a:rPr lang="en-US" dirty="0" smtClean="0"/>
              <a:t>If successful, Global Fund and Principal Recipient signs grants agreement with agreed budget</a:t>
            </a:r>
          </a:p>
          <a:p>
            <a:pPr marL="514350" indent="-514350">
              <a:lnSpc>
                <a:spcPct val="110000"/>
              </a:lnSpc>
              <a:defRPr/>
            </a:pPr>
            <a:r>
              <a:rPr lang="en-US" dirty="0" smtClean="0"/>
              <a:t>Global Fund disburses funds at quarterly or six-monthly intervals</a:t>
            </a:r>
          </a:p>
          <a:p>
            <a:pPr marL="514350" indent="-514350">
              <a:lnSpc>
                <a:spcPct val="110000"/>
              </a:lnSpc>
              <a:defRPr/>
            </a:pPr>
            <a:r>
              <a:rPr lang="en-US" dirty="0" smtClean="0"/>
              <a:t>Performance-based disbursements + Phase 2 funding.</a:t>
            </a:r>
          </a:p>
          <a:p>
            <a:pPr marL="514350" indent="-514350">
              <a:lnSpc>
                <a:spcPct val="110000"/>
              </a:lnSpc>
              <a:buNone/>
              <a:defRPr/>
            </a:pPr>
            <a:endParaRPr lang="en-US" dirty="0" smtClean="0"/>
          </a:p>
          <a:p>
            <a:pPr marL="514350" indent="-514350">
              <a:lnSpc>
                <a:spcPct val="110000"/>
              </a:lnSpc>
              <a:buFont typeface="Wingdings" pitchFamily="2" charset="2"/>
              <a:buChar char="ð"/>
              <a:defRPr/>
            </a:pPr>
            <a:r>
              <a:rPr lang="en-US" dirty="0" smtClean="0"/>
              <a:t>Project based, off budget</a:t>
            </a:r>
          </a:p>
          <a:p>
            <a:pPr marL="514350" indent="-514350">
              <a:lnSpc>
                <a:spcPct val="110000"/>
              </a:lnSpc>
              <a:buFont typeface="Wingdings" pitchFamily="2" charset="2"/>
              <a:buChar char="ð"/>
              <a:defRPr/>
            </a:pPr>
            <a:r>
              <a:rPr lang="en-US" dirty="0" smtClean="0"/>
              <a:t>“Dual Track Funding” = both Government and NGO Recipients</a:t>
            </a:r>
          </a:p>
          <a:p>
            <a:pPr marL="514350" indent="-514350">
              <a:lnSpc>
                <a:spcPct val="110000"/>
              </a:lnSpc>
              <a:buFont typeface="Wingdings" pitchFamily="2" charset="2"/>
              <a:buChar char="ð"/>
              <a:defRPr/>
            </a:pPr>
            <a:r>
              <a:rPr lang="en-US" dirty="0" smtClean="0"/>
              <a:t>3 diseases, 10 rounds, several PRs per country, 150 countries</a:t>
            </a:r>
          </a:p>
          <a:p>
            <a:pPr marL="514350" indent="-514350">
              <a:lnSpc>
                <a:spcPct val="110000"/>
              </a:lnSpc>
              <a:buFont typeface="Wingdings" pitchFamily="2" charset="2"/>
              <a:buChar char="ð"/>
              <a:defRPr/>
            </a:pPr>
            <a:r>
              <a:rPr lang="en-US" dirty="0" smtClean="0"/>
              <a:t>Slowly moving towards National Strategy-based funding</a:t>
            </a:r>
            <a:endParaRPr lang="en-US" dirty="0" smtClean="0"/>
          </a:p>
          <a:p>
            <a:pPr marL="514350" indent="-514350">
              <a:lnSpc>
                <a:spcPct val="110000"/>
              </a:lnSpc>
              <a:buFont typeface="+mj-lt"/>
              <a:buAutoNum type="arabicPeriod"/>
              <a:defRPr/>
            </a:pPr>
            <a:endParaRPr lang="en-US" sz="3200" dirty="0" smtClean="0"/>
          </a:p>
          <a:p>
            <a:pPr marL="514350" indent="-514350">
              <a:lnSpc>
                <a:spcPct val="110000"/>
              </a:lnSpc>
              <a:buFont typeface="+mj-lt"/>
              <a:buAutoNum type="arabicPeriod"/>
              <a:defRPr/>
            </a:pPr>
            <a:endParaRPr lang="en-US" sz="3200" dirty="0" smtClean="0"/>
          </a:p>
          <a:p>
            <a:pPr marL="514350" indent="-514350">
              <a:lnSpc>
                <a:spcPct val="110000"/>
              </a:lnSpc>
              <a:buFont typeface="+mj-lt"/>
              <a:buAutoNum type="arabicPeriod"/>
              <a:defRPr/>
            </a:pPr>
            <a:endParaRPr lang="en-US" sz="3200" dirty="0" smtClean="0"/>
          </a:p>
          <a:p>
            <a:pPr>
              <a:lnSpc>
                <a:spcPct val="110000"/>
              </a:lnSpc>
              <a:buFont typeface="Wingdings" pitchFamily="29" charset="2"/>
              <a:buChar char=""/>
              <a:defRPr/>
            </a:pPr>
            <a:endParaRPr lang="en-US"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762000" y="274638"/>
            <a:ext cx="7096148" cy="1143000"/>
          </a:xfrm>
        </p:spPr>
        <p:txBody>
          <a:bodyPr/>
          <a:lstStyle/>
          <a:p>
            <a:r>
              <a:rPr lang="en-US" sz="3400" b="1" dirty="0" smtClean="0"/>
              <a:t>High-Level Panel Recommendations</a:t>
            </a:r>
          </a:p>
        </p:txBody>
      </p:sp>
      <p:sp>
        <p:nvSpPr>
          <p:cNvPr id="19459" name="Content Placeholder 2"/>
          <p:cNvSpPr>
            <a:spLocks noGrp="1"/>
          </p:cNvSpPr>
          <p:nvPr>
            <p:ph idx="1"/>
          </p:nvPr>
        </p:nvSpPr>
        <p:spPr>
          <a:xfrm>
            <a:off x="357158" y="1785927"/>
            <a:ext cx="8358188" cy="5072073"/>
          </a:xfrm>
        </p:spPr>
        <p:txBody>
          <a:bodyPr>
            <a:normAutofit fontScale="70000" lnSpcReduction="20000"/>
          </a:bodyPr>
          <a:lstStyle/>
          <a:p>
            <a:pPr marL="514350" indent="-514350">
              <a:lnSpc>
                <a:spcPct val="110000"/>
              </a:lnSpc>
              <a:buFont typeface="+mj-lt"/>
              <a:buAutoNum type="arabicPeriod"/>
              <a:defRPr/>
            </a:pPr>
            <a:r>
              <a:rPr lang="en-US" b="1" dirty="0" smtClean="0"/>
              <a:t>Board: n</a:t>
            </a:r>
            <a:r>
              <a:rPr lang="en-US" dirty="0" smtClean="0"/>
              <a:t>eeds to focus on strategic issues and risk management.</a:t>
            </a:r>
          </a:p>
          <a:p>
            <a:pPr marL="514350" indent="-514350">
              <a:lnSpc>
                <a:spcPct val="110000"/>
              </a:lnSpc>
              <a:buFont typeface="+mj-lt"/>
              <a:buAutoNum type="arabicPeriod"/>
              <a:defRPr/>
            </a:pPr>
            <a:r>
              <a:rPr lang="en-US" b="1" dirty="0" smtClean="0"/>
              <a:t>Secretariat:  </a:t>
            </a:r>
            <a:r>
              <a:rPr lang="en-US" dirty="0" smtClean="0"/>
              <a:t>Needs major </a:t>
            </a:r>
            <a:r>
              <a:rPr lang="en-US" dirty="0" smtClean="0"/>
              <a:t>restructuring, refocusing, and introduction </a:t>
            </a:r>
            <a:r>
              <a:rPr lang="en-US" dirty="0" smtClean="0"/>
              <a:t>of risk management framework and systems</a:t>
            </a:r>
          </a:p>
          <a:p>
            <a:pPr marL="514350" indent="-514350">
              <a:lnSpc>
                <a:spcPct val="110000"/>
              </a:lnSpc>
              <a:buFont typeface="+mj-lt"/>
              <a:buAutoNum type="arabicPeriod"/>
              <a:defRPr/>
            </a:pPr>
            <a:r>
              <a:rPr lang="en-US" b="1" dirty="0" smtClean="0"/>
              <a:t>Country Coordinating Mechanisms: </a:t>
            </a:r>
            <a:r>
              <a:rPr lang="en-US" dirty="0" smtClean="0"/>
              <a:t>Reduce c</a:t>
            </a:r>
            <a:r>
              <a:rPr lang="en-US" dirty="0" smtClean="0"/>
              <a:t>onflict </a:t>
            </a:r>
            <a:r>
              <a:rPr lang="en-US" dirty="0" smtClean="0"/>
              <a:t>of interest and </a:t>
            </a:r>
            <a:r>
              <a:rPr lang="en-US" dirty="0" smtClean="0"/>
              <a:t>strengthen </a:t>
            </a:r>
            <a:r>
              <a:rPr lang="en-US" dirty="0" smtClean="0"/>
              <a:t>oversight role</a:t>
            </a:r>
            <a:endParaRPr lang="en-US" dirty="0" smtClean="0"/>
          </a:p>
          <a:p>
            <a:pPr marL="514350" indent="-514350">
              <a:lnSpc>
                <a:spcPct val="110000"/>
              </a:lnSpc>
              <a:buFont typeface="+mj-lt"/>
              <a:buAutoNum type="arabicPeriod"/>
              <a:defRPr/>
            </a:pPr>
            <a:r>
              <a:rPr lang="en-US" b="1" dirty="0" smtClean="0"/>
              <a:t>Principal Recipients: </a:t>
            </a:r>
            <a:r>
              <a:rPr lang="en-US" dirty="0" smtClean="0"/>
              <a:t>U</a:t>
            </a:r>
            <a:r>
              <a:rPr lang="en-US" sz="3200" dirty="0" smtClean="0"/>
              <a:t>p-front capacity assessments, resources allocated to strengthen capacity, risk-based disbursements</a:t>
            </a:r>
          </a:p>
          <a:p>
            <a:pPr marL="514350" indent="-514350">
              <a:lnSpc>
                <a:spcPct val="110000"/>
              </a:lnSpc>
              <a:buFont typeface="+mj-lt"/>
              <a:buAutoNum type="arabicPeriod"/>
              <a:defRPr/>
            </a:pPr>
            <a:r>
              <a:rPr lang="en-US" b="1" dirty="0" smtClean="0"/>
              <a:t>Local Fund Agents: </a:t>
            </a:r>
            <a:r>
              <a:rPr lang="en-US" dirty="0" smtClean="0"/>
              <a:t>Requires major overhaul of modality</a:t>
            </a:r>
          </a:p>
          <a:p>
            <a:pPr marL="514350" indent="-514350">
              <a:lnSpc>
                <a:spcPct val="110000"/>
              </a:lnSpc>
              <a:buFont typeface="+mj-lt"/>
              <a:buAutoNum type="arabicPeriod"/>
              <a:defRPr/>
            </a:pPr>
            <a:r>
              <a:rPr lang="en-US" b="1" dirty="0" smtClean="0"/>
              <a:t>Office of Inspector General: </a:t>
            </a:r>
            <a:r>
              <a:rPr lang="en-US" dirty="0" smtClean="0"/>
              <a:t>Mandate needs to be contained, improve conduct of teams, ensure process in finalizing and publishing reports,  speed up reporting, align definition of fraudulent expenditure with standard practice, etc.</a:t>
            </a:r>
          </a:p>
          <a:p>
            <a:pPr marL="514350" indent="-514350">
              <a:lnSpc>
                <a:spcPct val="110000"/>
              </a:lnSpc>
              <a:buNone/>
              <a:defRPr/>
            </a:pPr>
            <a:endParaRPr lang="en-US" dirty="0" smtClean="0"/>
          </a:p>
          <a:p>
            <a:pPr marL="514350" indent="-514350">
              <a:lnSpc>
                <a:spcPct val="110000"/>
              </a:lnSpc>
              <a:buFont typeface="Wingdings" pitchFamily="2" charset="2"/>
              <a:buChar char="ð"/>
              <a:defRPr/>
            </a:pPr>
            <a:r>
              <a:rPr lang="en-US" dirty="0" smtClean="0"/>
              <a:t>37 concrete recommendations to get the Global Fund back on track</a:t>
            </a:r>
          </a:p>
          <a:p>
            <a:pPr marL="914400" lvl="1" indent="-514350">
              <a:lnSpc>
                <a:spcPct val="110000"/>
              </a:lnSpc>
              <a:buFont typeface="Wingdings" pitchFamily="2" charset="2"/>
              <a:buChar char="ð"/>
              <a:defRPr/>
            </a:pPr>
            <a:endParaRPr lang="en-US" dirty="0" smtClean="0"/>
          </a:p>
          <a:p>
            <a:pPr marL="514350" indent="-514350">
              <a:lnSpc>
                <a:spcPct val="110000"/>
              </a:lnSpc>
              <a:buFont typeface="+mj-lt"/>
              <a:buAutoNum type="arabicPeriod"/>
              <a:defRPr/>
            </a:pPr>
            <a:endParaRPr lang="en-US" sz="3200" dirty="0" smtClean="0"/>
          </a:p>
          <a:p>
            <a:pPr marL="514350" indent="-514350">
              <a:lnSpc>
                <a:spcPct val="110000"/>
              </a:lnSpc>
              <a:buFont typeface="+mj-lt"/>
              <a:buAutoNum type="arabicPeriod"/>
              <a:defRPr/>
            </a:pPr>
            <a:endParaRPr lang="en-US" sz="3200" dirty="0" smtClean="0"/>
          </a:p>
          <a:p>
            <a:pPr marL="514350" indent="-514350">
              <a:lnSpc>
                <a:spcPct val="110000"/>
              </a:lnSpc>
              <a:buFont typeface="+mj-lt"/>
              <a:buAutoNum type="arabicPeriod"/>
              <a:defRPr/>
            </a:pPr>
            <a:endParaRPr lang="en-US" sz="3200" dirty="0" smtClean="0"/>
          </a:p>
          <a:p>
            <a:pPr>
              <a:lnSpc>
                <a:spcPct val="110000"/>
              </a:lnSpc>
              <a:buFont typeface="Wingdings" pitchFamily="29" charset="2"/>
              <a:buChar char=""/>
              <a:defRPr/>
            </a:pPr>
            <a:endParaRPr lang="en-US" sz="32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762000" y="274638"/>
            <a:ext cx="7096148" cy="1143000"/>
          </a:xfrm>
        </p:spPr>
        <p:txBody>
          <a:bodyPr/>
          <a:lstStyle/>
          <a:p>
            <a:r>
              <a:rPr lang="en-US" sz="3400" b="1" dirty="0" smtClean="0"/>
              <a:t>UNDP-Global Fund </a:t>
            </a:r>
            <a:r>
              <a:rPr lang="en-US" sz="3400" b="1" dirty="0" smtClean="0"/>
              <a:t>Partnership</a:t>
            </a:r>
            <a:br>
              <a:rPr lang="en-US" sz="3400" b="1" dirty="0" smtClean="0"/>
            </a:br>
            <a:r>
              <a:rPr lang="en-US" sz="3400" b="1" dirty="0" smtClean="0"/>
              <a:t>Principal Recipient of Last Resort</a:t>
            </a:r>
            <a:endParaRPr lang="en-US" sz="3400" b="1" dirty="0" smtClean="0"/>
          </a:p>
        </p:txBody>
      </p:sp>
      <p:sp>
        <p:nvSpPr>
          <p:cNvPr id="19459" name="Content Placeholder 2"/>
          <p:cNvSpPr>
            <a:spLocks noGrp="1"/>
          </p:cNvSpPr>
          <p:nvPr>
            <p:ph idx="1"/>
          </p:nvPr>
        </p:nvSpPr>
        <p:spPr>
          <a:xfrm>
            <a:off x="357158" y="1785927"/>
            <a:ext cx="8358188" cy="5072073"/>
          </a:xfrm>
        </p:spPr>
        <p:txBody>
          <a:bodyPr>
            <a:normAutofit/>
          </a:bodyPr>
          <a:lstStyle/>
          <a:p>
            <a:pPr marL="457200" indent="-457200" algn="just">
              <a:lnSpc>
                <a:spcPct val="110000"/>
              </a:lnSpc>
              <a:buFont typeface="Wingdings" pitchFamily="29" charset="2"/>
              <a:buAutoNum type="arabicPeriod"/>
              <a:defRPr/>
            </a:pPr>
            <a:r>
              <a:rPr lang="en-US" b="1" dirty="0" smtClean="0"/>
              <a:t>Implementation Support</a:t>
            </a:r>
          </a:p>
          <a:p>
            <a:pPr marL="714375" lvl="1" indent="-257175" algn="just">
              <a:lnSpc>
                <a:spcPct val="110000"/>
              </a:lnSpc>
              <a:buFont typeface="Wingdings" pitchFamily="2" charset="2"/>
              <a:buChar char="§"/>
              <a:defRPr/>
            </a:pPr>
            <a:r>
              <a:rPr lang="en-US" dirty="0" smtClean="0"/>
              <a:t>UNDP serves as interim Principal Recipient (PR) in countries facing </a:t>
            </a:r>
            <a:r>
              <a:rPr lang="en-US" u="sng" dirty="0" smtClean="0"/>
              <a:t>exceptional circumstances</a:t>
            </a:r>
            <a:r>
              <a:rPr lang="en-US" dirty="0" smtClean="0"/>
              <a:t>.</a:t>
            </a:r>
          </a:p>
          <a:p>
            <a:pPr marL="457200" lvl="1" indent="-457200" algn="just">
              <a:lnSpc>
                <a:spcPct val="110000"/>
              </a:lnSpc>
              <a:buFont typeface="Wingdings 2" pitchFamily="18" charset="2"/>
              <a:buAutoNum type="arabicPeriod" startAt="2"/>
              <a:defRPr/>
            </a:pPr>
            <a:r>
              <a:rPr lang="en-US" sz="3200" b="1" dirty="0" smtClean="0"/>
              <a:t>Capacity Development</a:t>
            </a:r>
            <a:endParaRPr lang="en-US" sz="3200" dirty="0" smtClean="0"/>
          </a:p>
          <a:p>
            <a:pPr marL="714375" lvl="1" indent="-257175" algn="just">
              <a:lnSpc>
                <a:spcPct val="110000"/>
              </a:lnSpc>
              <a:buFont typeface="Wingdings" pitchFamily="2" charset="2"/>
              <a:buChar char="§"/>
              <a:defRPr/>
            </a:pPr>
            <a:r>
              <a:rPr lang="en-US" dirty="0" smtClean="0"/>
              <a:t>While serving as interim PR, developing the capacity of one or several national entities to take over the PR role when they are ready and as soon as circumstances permit. </a:t>
            </a:r>
          </a:p>
          <a:p>
            <a:pPr>
              <a:lnSpc>
                <a:spcPct val="110000"/>
              </a:lnSpc>
              <a:buNone/>
              <a:defRPr/>
            </a:pPr>
            <a:endParaRPr lang="en-US" sz="4000" dirty="0" smtClean="0"/>
          </a:p>
          <a:p>
            <a:pPr>
              <a:lnSpc>
                <a:spcPct val="110000"/>
              </a:lnSpc>
              <a:buFont typeface="Wingdings" pitchFamily="29" charset="2"/>
              <a:buChar char=""/>
              <a:defRPr/>
            </a:pPr>
            <a:endParaRPr lang="en-US" sz="4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2794</TotalTime>
  <Words>738</Words>
  <Application>Microsoft Office PowerPoint</Application>
  <PresentationFormat>On-screen Show (4:3)</PresentationFormat>
  <Paragraphs>126</Paragraphs>
  <Slides>13</Slides>
  <Notes>5</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Custom Design</vt:lpstr>
      <vt:lpstr>Global Fund to Fight AIDS, TB and Malaria and its partnership with UNDP</vt:lpstr>
      <vt:lpstr>“Risky Business” Corruption in the health sector</vt:lpstr>
      <vt:lpstr>Global Fund</vt:lpstr>
      <vt:lpstr>The Global Fund Model</vt:lpstr>
      <vt:lpstr>Slide 5</vt:lpstr>
      <vt:lpstr>Slide 6</vt:lpstr>
      <vt:lpstr>Funding process</vt:lpstr>
      <vt:lpstr>High-Level Panel Recommendations</vt:lpstr>
      <vt:lpstr>UNDP-Global Fund Partnership Principal Recipient of Last Resort</vt:lpstr>
      <vt:lpstr>What are ‘exceptional country circumstances’?</vt:lpstr>
      <vt:lpstr>Scope of UNDP’s role</vt:lpstr>
      <vt:lpstr>How does UNDP manager risk when managing Global Fund grants?</vt:lpstr>
      <vt:lpstr>Lessons learnt</vt:lpstr>
    </vt:vector>
  </TitlesOfParts>
  <Company>UNDP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Hakan</dc:creator>
  <cp:lastModifiedBy>Bjorkman</cp:lastModifiedBy>
  <cp:revision>244</cp:revision>
  <dcterms:created xsi:type="dcterms:W3CDTF">2010-09-05T14:06:13Z</dcterms:created>
  <dcterms:modified xsi:type="dcterms:W3CDTF">2011-10-10T08:25:51Z</dcterms:modified>
</cp:coreProperties>
</file>