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6" r:id="rId4"/>
    <p:sldId id="260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6403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1AF65-C802-4957-9E7E-36F9E705C4A6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69926-B291-43FB-8A24-0C3A2650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08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9pPr>
          </a:lstStyle>
          <a:p>
            <a:pPr eaLnBrk="1" hangingPunct="1"/>
            <a:fld id="{035AB075-1A18-49EC-87E9-8808CED8321A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0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test2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92100"/>
            <a:ext cx="641350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357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00075" y="2438400"/>
            <a:ext cx="7696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9pPr>
          </a:lstStyle>
          <a:p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Overview</a:t>
            </a:r>
          </a:p>
          <a:p>
            <a:r>
              <a:rPr lang="en-US" sz="3200" b="1" dirty="0">
                <a:solidFill>
                  <a:srgbClr val="003399"/>
                </a:solidFill>
                <a:latin typeface="Myriad Pro" pitchFamily="34" charset="0"/>
              </a:rPr>
              <a:t/>
            </a:r>
            <a:br>
              <a:rPr lang="en-US" sz="3200" b="1" dirty="0">
                <a:solidFill>
                  <a:srgbClr val="003399"/>
                </a:solidFill>
                <a:latin typeface="Myriad Pro" pitchFamily="34" charset="0"/>
              </a:rPr>
            </a:b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What do we mean by Governance? </a:t>
            </a:r>
            <a:endParaRPr lang="en-US" sz="3200" b="1" dirty="0">
              <a:solidFill>
                <a:srgbClr val="003399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60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				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Governance: 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93963" y="2179329"/>
            <a:ext cx="754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1676400"/>
            <a:ext cx="80010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Governance – is about making institutions and rules more effective  in order to achieve transparency, participation, responsiveness and accountability.  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manner in which this is achieved is as important as the outcome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therefore, there should be a focus on: 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Rules and institutions that reflect people’s needs and concerns, are fair and transparent 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People participate and have a say in all decision-making processes that will have an impact on their well-being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7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3963" y="2179329"/>
            <a:ext cx="754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57200" y="1569729"/>
            <a:ext cx="8229600" cy="1219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2000" b="1" dirty="0" smtClean="0"/>
              <a:t>Increase opportunities for engagement and participation, especially for women, youth, and </a:t>
            </a:r>
            <a:r>
              <a:rPr lang="en-US" sz="2000" b="1" dirty="0" err="1" smtClean="0"/>
              <a:t>marginalised</a:t>
            </a:r>
            <a:r>
              <a:rPr lang="en-US" sz="2000" b="1" dirty="0" smtClean="0"/>
              <a:t> groups, and hold governments accountable to people.  </a:t>
            </a:r>
            <a:endParaRPr lang="en-US" sz="2000" b="1" dirty="0"/>
          </a:p>
        </p:txBody>
      </p:sp>
      <p:sp>
        <p:nvSpPr>
          <p:cNvPr id="9" name="Up Arrow 8"/>
          <p:cNvSpPr/>
          <p:nvPr/>
        </p:nvSpPr>
        <p:spPr>
          <a:xfrm>
            <a:off x="2590800" y="2809711"/>
            <a:ext cx="1752600" cy="2313709"/>
          </a:xfrm>
          <a:prstGeom prst="upArrow">
            <a:avLst/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/>
              <a:t>Responsive institutions </a:t>
            </a:r>
          </a:p>
        </p:txBody>
      </p:sp>
      <p:sp>
        <p:nvSpPr>
          <p:cNvPr id="10" name="Up Arrow 9"/>
          <p:cNvSpPr/>
          <p:nvPr/>
        </p:nvSpPr>
        <p:spPr>
          <a:xfrm>
            <a:off x="4800600" y="2792392"/>
            <a:ext cx="1828800" cy="2348345"/>
          </a:xfrm>
          <a:prstGeom prst="upArrow">
            <a:avLst/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/>
              <a:t>Inclusive participation 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1600200" y="5334000"/>
            <a:ext cx="6248400" cy="1447800"/>
          </a:xfrm>
          <a:prstGeom prst="rect">
            <a:avLst/>
          </a:prstGeom>
          <a:solidFill>
            <a:srgbClr val="BD64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International norms and </a:t>
            </a:r>
            <a:r>
              <a:rPr lang="en-US" sz="2400" b="1" dirty="0" smtClean="0"/>
              <a:t>principles, Rule of law, Gender </a:t>
            </a:r>
            <a:r>
              <a:rPr lang="en-US" sz="2400" b="1" dirty="0"/>
              <a:t>e</a:t>
            </a:r>
            <a:r>
              <a:rPr lang="en-US" sz="2400" b="1" dirty="0" smtClean="0"/>
              <a:t>quality</a:t>
            </a:r>
            <a:r>
              <a:rPr lang="en-US" sz="2400" b="1" dirty="0" smtClean="0"/>
              <a:t>, Accountability and Transparency, Paris Principles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09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Unpacking some principles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93963" y="2179329"/>
            <a:ext cx="754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16764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219200"/>
            <a:ext cx="8001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Inclusion and participation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all stakeholders (women, elderly, young people, ethnic communities, poor, other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marginalised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participate in public processes whose outcome will affect them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Electing local representatives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Taking part in discussions about development initiatives through various means (focus group discussion, social media etc.)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Accountability and transparency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– public institutions at all levels and across all sectors should be accountable to people, and are responsive to the needs of all stakeholders, especially those who are traditionally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marginalised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Public institutions at all levels regularly make information available about upcoming plans and initiatives </a:t>
            </a: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Responsive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– public institutions and decisions reflect the needs and aspirations of all people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Local development plans take into account the specific needs of ethnic groups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31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Governance in the Forestry Sector?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93963" y="2179329"/>
            <a:ext cx="754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16764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193184"/>
            <a:ext cx="8001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Legal reforms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Land ownership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Transparency and accountability in the use of forest resources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Coordination among different ministries and agencies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Needs and concerns of forest-dependent communities 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05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DPpptFormat_E">
  <a:themeElements>
    <a:clrScheme name="UNDPpptFormat_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NDPpptFormat_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NDPpptFormat_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DPpptFormat_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lide" ma:contentTypeID="0x010100A22E315B1F3C42B49A0E90D2F9AB5AB1009B98B525BBB84E4E900CDAB2563EC511" ma:contentTypeVersion="0" ma:contentTypeDescription="Microsoft PowerPoint Slide" ma:contentTypeScope="" ma:versionID="afaff15e17720ea056eac37d0bd5c32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83cf0375a6dd0ddf71ca4047091c85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resentation" minOccurs="0"/>
                <xsd:element ref="ns1:SlideDescrip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resentation" ma:index="1" nillable="true" ma:displayName="Presentation" ma:internalName="Presentation">
      <xsd:simpleType>
        <xsd:restriction base="dms:Text"/>
      </xsd:simpleType>
    </xsd:element>
    <xsd:element name="SlideDescription" ma:index="2" nillable="true" ma:displayName="Description" ma:internalName="SlideDescript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lideDescription xmlns="http://schemas.microsoft.com/sharepoint/v3" xsi:nil="true"/>
    <Presentation xmlns="http://schemas.microsoft.com/sharepoint/v3">UNDP Branded White</Presentation>
  </documentManagement>
</p:properties>
</file>

<file path=customXml/itemProps1.xml><?xml version="1.0" encoding="utf-8"?>
<ds:datastoreItem xmlns:ds="http://schemas.openxmlformats.org/officeDocument/2006/customXml" ds:itemID="{BEB5A8D2-E342-404A-ADF6-950A7FB73D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1C0CA2-78C2-4588-921A-E2AA0A2BD2A8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sharepoint/v3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288</Words>
  <Application>Microsoft Office PowerPoint</Application>
  <PresentationFormat>On-screen Show (4:3)</PresentationFormat>
  <Paragraphs>42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UNDPpptFormat_E</vt:lpstr>
      <vt:lpstr>PowerPoint Presentation</vt:lpstr>
      <vt:lpstr>    Governance:  </vt:lpstr>
      <vt:lpstr>PowerPoint Presentation</vt:lpstr>
      <vt:lpstr>Unpacking some principles</vt:lpstr>
      <vt:lpstr>Governance in the Forestry Sector?</vt:lpstr>
    </vt:vector>
  </TitlesOfParts>
  <Company>UNDP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UNDP-branded-white-E</dc:title>
  <dc:creator>DC191NP</dc:creator>
  <cp:lastModifiedBy>Sujala Pant</cp:lastModifiedBy>
  <cp:revision>28</cp:revision>
  <dcterms:created xsi:type="dcterms:W3CDTF">2002-10-08T15:38:35Z</dcterms:created>
  <dcterms:modified xsi:type="dcterms:W3CDTF">2012-03-05T10:54:41Z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Slide</vt:lpwstr>
  </property>
  <property fmtid="{D5CDD505-2E9C-101B-9397-08002B2CF9AE}" pid="3" name="Presentation">
    <vt:lpwstr>UNDP-branded-white-E</vt:lpwstr>
  </property>
  <property fmtid="{D5CDD505-2E9C-101B-9397-08002B2CF9AE}" pid="4" name="SlideDescription">
    <vt:lpwstr/>
  </property>
  <property fmtid="{D5CDD505-2E9C-101B-9397-08002B2CF9AE}" pid="5" name="ContentTypeId">
    <vt:lpwstr>0x010100A22E315B1F3C42B49A0E90D2F9AB5AB1009B98B525BBB84E4E900CDAB2563EC511</vt:lpwstr>
  </property>
</Properties>
</file>