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5" r:id="rId1"/>
  </p:sldMasterIdLst>
  <p:notesMasterIdLst>
    <p:notesMasterId r:id="rId20"/>
  </p:notesMasterIdLst>
  <p:sldIdLst>
    <p:sldId id="294" r:id="rId2"/>
    <p:sldId id="295" r:id="rId3"/>
    <p:sldId id="296" r:id="rId4"/>
    <p:sldId id="297" r:id="rId5"/>
    <p:sldId id="298" r:id="rId6"/>
    <p:sldId id="299" r:id="rId7"/>
    <p:sldId id="300" r:id="rId8"/>
    <p:sldId id="301" r:id="rId9"/>
    <p:sldId id="302" r:id="rId10"/>
    <p:sldId id="303" r:id="rId11"/>
    <p:sldId id="304" r:id="rId12"/>
    <p:sldId id="305" r:id="rId13"/>
    <p:sldId id="306" r:id="rId14"/>
    <p:sldId id="307" r:id="rId15"/>
    <p:sldId id="308" r:id="rId16"/>
    <p:sldId id="309" r:id="rId17"/>
    <p:sldId id="310" r:id="rId18"/>
    <p:sldId id="311"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ea PAZ" initials="CP"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00" autoAdjust="0"/>
    <p:restoredTop sz="59476" autoAdjust="0"/>
  </p:normalViewPr>
  <p:slideViewPr>
    <p:cSldViewPr snapToGrid="0">
      <p:cViewPr>
        <p:scale>
          <a:sx n="70" d="100"/>
          <a:sy n="70" d="100"/>
        </p:scale>
        <p:origin x="-1230" y="-78"/>
      </p:cViewPr>
      <p:guideLst>
        <p:guide orient="horz" pos="2160"/>
        <p:guide pos="2880"/>
      </p:guideLst>
    </p:cSldViewPr>
  </p:slideViewPr>
  <p:outlineViewPr>
    <p:cViewPr>
      <p:scale>
        <a:sx n="33" d="100"/>
        <a:sy n="33" d="100"/>
      </p:scale>
      <p:origin x="246" y="388038"/>
    </p:cViewPr>
  </p:outlineViewPr>
  <p:notesTextViewPr>
    <p:cViewPr>
      <p:scale>
        <a:sx n="100" d="100"/>
        <a:sy n="100" d="100"/>
      </p:scale>
      <p:origin x="0" y="0"/>
    </p:cViewPr>
  </p:notesTextViewPr>
  <p:notesViewPr>
    <p:cSldViewPr snapToGrid="0">
      <p:cViewPr varScale="1">
        <p:scale>
          <a:sx n="60" d="100"/>
          <a:sy n="60" d="100"/>
        </p:scale>
        <p:origin x="-2490" y="-72"/>
      </p:cViewPr>
      <p:guideLst>
        <p:guide orient="horz" pos="2880"/>
        <p:guide pos="2160"/>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67D3EB-606F-E142-8C2B-09519ACFE84F}" type="doc">
      <dgm:prSet loTypeId="urn:microsoft.com/office/officeart/2005/8/layout/radial4" loCatId="relationship" qsTypeId="urn:microsoft.com/office/officeart/2005/8/quickstyle/simple4" qsCatId="simple" csTypeId="urn:microsoft.com/office/officeart/2005/8/colors/accent1_2" csCatId="accent1" phldr="1"/>
      <dgm:spPr/>
      <dgm:t>
        <a:bodyPr/>
        <a:lstStyle/>
        <a:p>
          <a:endParaRPr lang="en-US"/>
        </a:p>
      </dgm:t>
    </dgm:pt>
    <dgm:pt modelId="{1ADB2285-D2A3-AD4A-80DA-32F64D29BC6B}">
      <dgm:prSet phldrT="[Text]" custT="1"/>
      <dgm:spPr>
        <a:solidFill>
          <a:srgbClr val="008000">
            <a:alpha val="63000"/>
          </a:srgbClr>
        </a:solidFill>
      </dgm:spPr>
      <dgm:t>
        <a:bodyPr/>
        <a:lstStyle/>
        <a:p>
          <a:r>
            <a:rPr lang="en-US" sz="1700" dirty="0" smtClean="0"/>
            <a:t>Outputs</a:t>
          </a:r>
        </a:p>
        <a:p>
          <a:r>
            <a:rPr lang="en-US" sz="1700" dirty="0" smtClean="0"/>
            <a:t>1. Summary of gender considerations</a:t>
          </a:r>
        </a:p>
        <a:p>
          <a:r>
            <a:rPr lang="en-US" sz="1700" dirty="0" smtClean="0"/>
            <a:t>2. Identification of gaps</a:t>
          </a:r>
          <a:endParaRPr lang="en-US" sz="1700" dirty="0"/>
        </a:p>
      </dgm:t>
    </dgm:pt>
    <dgm:pt modelId="{FD00839E-B028-894F-A421-BB56A470BE44}" type="parTrans" cxnId="{F06955CE-2F71-BC42-99C9-69F76C50928F}">
      <dgm:prSet/>
      <dgm:spPr/>
      <dgm:t>
        <a:bodyPr/>
        <a:lstStyle/>
        <a:p>
          <a:endParaRPr lang="en-US"/>
        </a:p>
      </dgm:t>
    </dgm:pt>
    <dgm:pt modelId="{1E2BAF23-2BE9-5E4A-94EA-945D43F62835}" type="sibTrans" cxnId="{F06955CE-2F71-BC42-99C9-69F76C50928F}">
      <dgm:prSet/>
      <dgm:spPr/>
      <dgm:t>
        <a:bodyPr/>
        <a:lstStyle/>
        <a:p>
          <a:endParaRPr lang="en-US"/>
        </a:p>
      </dgm:t>
    </dgm:pt>
    <dgm:pt modelId="{98230248-31BA-1F4C-BA45-5689CEB5C8C8}">
      <dgm:prSet phldrT="[Text]"/>
      <dgm:spPr/>
      <dgm:t>
        <a:bodyPr/>
        <a:lstStyle/>
        <a:p>
          <a:r>
            <a:rPr lang="en-US" dirty="0" smtClean="0"/>
            <a:t>Activities</a:t>
          </a:r>
          <a:endParaRPr lang="en-US" dirty="0"/>
        </a:p>
      </dgm:t>
    </dgm:pt>
    <dgm:pt modelId="{A35349E2-B96A-A948-AD15-2498FA0FB650}" type="parTrans" cxnId="{8ACA2FA8-CF64-E44D-9979-870097D0E7CE}">
      <dgm:prSet/>
      <dgm:spPr/>
      <dgm:t>
        <a:bodyPr/>
        <a:lstStyle/>
        <a:p>
          <a:endParaRPr lang="en-US"/>
        </a:p>
      </dgm:t>
    </dgm:pt>
    <dgm:pt modelId="{EFEA906E-B96C-4145-88C3-554A1D413575}" type="sibTrans" cxnId="{8ACA2FA8-CF64-E44D-9979-870097D0E7CE}">
      <dgm:prSet/>
      <dgm:spPr/>
      <dgm:t>
        <a:bodyPr/>
        <a:lstStyle/>
        <a:p>
          <a:endParaRPr lang="en-US"/>
        </a:p>
      </dgm:t>
    </dgm:pt>
    <dgm:pt modelId="{959BDFFC-389F-3245-87DB-E94C4086F207}">
      <dgm:prSet phldrT="[Text]"/>
      <dgm:spPr/>
      <dgm:t>
        <a:bodyPr/>
        <a:lstStyle/>
        <a:p>
          <a:r>
            <a:rPr lang="en-US" dirty="0" smtClean="0"/>
            <a:t>Global</a:t>
          </a:r>
          <a:endParaRPr lang="en-US" dirty="0"/>
        </a:p>
      </dgm:t>
    </dgm:pt>
    <dgm:pt modelId="{C31827CC-4ACB-8A44-9326-884EB6D2D11F}" type="parTrans" cxnId="{C0D418C7-036D-914B-8A9D-3FD08A9FB39D}">
      <dgm:prSet/>
      <dgm:spPr/>
      <dgm:t>
        <a:bodyPr/>
        <a:lstStyle/>
        <a:p>
          <a:endParaRPr lang="en-US"/>
        </a:p>
      </dgm:t>
    </dgm:pt>
    <dgm:pt modelId="{1E7B6123-E394-A143-B06C-258C81D08082}" type="sibTrans" cxnId="{C0D418C7-036D-914B-8A9D-3FD08A9FB39D}">
      <dgm:prSet/>
      <dgm:spPr/>
      <dgm:t>
        <a:bodyPr/>
        <a:lstStyle/>
        <a:p>
          <a:endParaRPr lang="en-US"/>
        </a:p>
      </dgm:t>
    </dgm:pt>
    <dgm:pt modelId="{D132A400-057D-1749-925B-9E79DD2F0CE1}">
      <dgm:prSet phldrT="[Text]"/>
      <dgm:spPr/>
      <dgm:t>
        <a:bodyPr/>
        <a:lstStyle/>
        <a:p>
          <a:r>
            <a:rPr lang="en-US" dirty="0" smtClean="0"/>
            <a:t>Regional</a:t>
          </a:r>
          <a:endParaRPr lang="en-US" dirty="0"/>
        </a:p>
      </dgm:t>
    </dgm:pt>
    <dgm:pt modelId="{A93CAFD1-222F-6D40-9C25-41C28546A9C1}" type="parTrans" cxnId="{E5098321-3FBE-9C4C-AF5A-45D103FF492A}">
      <dgm:prSet/>
      <dgm:spPr/>
      <dgm:t>
        <a:bodyPr/>
        <a:lstStyle/>
        <a:p>
          <a:endParaRPr lang="en-US"/>
        </a:p>
      </dgm:t>
    </dgm:pt>
    <dgm:pt modelId="{E05AB75C-F0C2-374C-A246-BB7BFBD2BB93}" type="sibTrans" cxnId="{E5098321-3FBE-9C4C-AF5A-45D103FF492A}">
      <dgm:prSet/>
      <dgm:spPr/>
      <dgm:t>
        <a:bodyPr/>
        <a:lstStyle/>
        <a:p>
          <a:endParaRPr lang="en-US"/>
        </a:p>
      </dgm:t>
    </dgm:pt>
    <dgm:pt modelId="{8930F83E-0A45-4946-B600-E60257A7401F}">
      <dgm:prSet phldrT="[Text]"/>
      <dgm:spPr/>
      <dgm:t>
        <a:bodyPr/>
        <a:lstStyle/>
        <a:p>
          <a:endParaRPr lang="en-US" dirty="0"/>
        </a:p>
      </dgm:t>
    </dgm:pt>
    <dgm:pt modelId="{2778B269-6EA7-F941-8787-9F4A5D7731C2}" type="parTrans" cxnId="{ED400256-B3FE-1C46-BCFB-D9CF3050121A}">
      <dgm:prSet/>
      <dgm:spPr/>
      <dgm:t>
        <a:bodyPr/>
        <a:lstStyle/>
        <a:p>
          <a:endParaRPr lang="en-US"/>
        </a:p>
      </dgm:t>
    </dgm:pt>
    <dgm:pt modelId="{658E7D39-97FD-5C47-978A-3C6D70C82B62}" type="sibTrans" cxnId="{ED400256-B3FE-1C46-BCFB-D9CF3050121A}">
      <dgm:prSet/>
      <dgm:spPr/>
      <dgm:t>
        <a:bodyPr/>
        <a:lstStyle/>
        <a:p>
          <a:endParaRPr lang="en-US"/>
        </a:p>
      </dgm:t>
    </dgm:pt>
    <dgm:pt modelId="{1BE399C3-026E-C443-8209-54B98C61D247}">
      <dgm:prSet phldrT="[Text]"/>
      <dgm:spPr/>
      <dgm:t>
        <a:bodyPr/>
        <a:lstStyle/>
        <a:p>
          <a:endParaRPr lang="en-US" dirty="0"/>
        </a:p>
      </dgm:t>
    </dgm:pt>
    <dgm:pt modelId="{C11C587E-7395-AA40-8C90-39A0FDC9E5FA}" type="parTrans" cxnId="{50373B1E-8F93-BC4C-B0C6-8447292D9C6F}">
      <dgm:prSet/>
      <dgm:spPr/>
      <dgm:t>
        <a:bodyPr/>
        <a:lstStyle/>
        <a:p>
          <a:endParaRPr lang="en-US"/>
        </a:p>
      </dgm:t>
    </dgm:pt>
    <dgm:pt modelId="{E20461F5-880C-2142-B7D5-F53568C844FC}" type="sibTrans" cxnId="{50373B1E-8F93-BC4C-B0C6-8447292D9C6F}">
      <dgm:prSet/>
      <dgm:spPr/>
      <dgm:t>
        <a:bodyPr/>
        <a:lstStyle/>
        <a:p>
          <a:endParaRPr lang="en-US"/>
        </a:p>
      </dgm:t>
    </dgm:pt>
    <dgm:pt modelId="{676FCEFD-1C04-1945-849F-79F43E6346B7}">
      <dgm:prSet phldrT="[Text]"/>
      <dgm:spPr/>
      <dgm:t>
        <a:bodyPr/>
        <a:lstStyle/>
        <a:p>
          <a:endParaRPr lang="en-US" dirty="0"/>
        </a:p>
      </dgm:t>
    </dgm:pt>
    <dgm:pt modelId="{A062DFBB-0ADE-8F4D-9D7F-5929569E5841}" type="parTrans" cxnId="{81276486-5070-DC49-B9E1-948ADBD96E2F}">
      <dgm:prSet/>
      <dgm:spPr/>
      <dgm:t>
        <a:bodyPr/>
        <a:lstStyle/>
        <a:p>
          <a:endParaRPr lang="en-US"/>
        </a:p>
      </dgm:t>
    </dgm:pt>
    <dgm:pt modelId="{A2347CF6-17A2-B647-81DC-3D62AD47FC89}" type="sibTrans" cxnId="{81276486-5070-DC49-B9E1-948ADBD96E2F}">
      <dgm:prSet/>
      <dgm:spPr/>
      <dgm:t>
        <a:bodyPr/>
        <a:lstStyle/>
        <a:p>
          <a:endParaRPr lang="en-US"/>
        </a:p>
      </dgm:t>
    </dgm:pt>
    <dgm:pt modelId="{A71482C9-D895-364B-84D7-C4C73EB90D35}">
      <dgm:prSet phldrT="[Text]"/>
      <dgm:spPr/>
      <dgm:t>
        <a:bodyPr/>
        <a:lstStyle/>
        <a:p>
          <a:endParaRPr lang="en-US" dirty="0"/>
        </a:p>
      </dgm:t>
    </dgm:pt>
    <dgm:pt modelId="{5C47AB69-19C3-1740-B1F6-9FC62E578060}" type="parTrans" cxnId="{D027AE7B-9F62-5C45-B567-7EBDEAB40D5F}">
      <dgm:prSet/>
      <dgm:spPr/>
      <dgm:t>
        <a:bodyPr/>
        <a:lstStyle/>
        <a:p>
          <a:endParaRPr lang="en-US"/>
        </a:p>
      </dgm:t>
    </dgm:pt>
    <dgm:pt modelId="{71217454-A20E-0D4F-822C-3C8C3EA6FB4F}" type="sibTrans" cxnId="{D027AE7B-9F62-5C45-B567-7EBDEAB40D5F}">
      <dgm:prSet/>
      <dgm:spPr/>
      <dgm:t>
        <a:bodyPr/>
        <a:lstStyle/>
        <a:p>
          <a:endParaRPr lang="en-US"/>
        </a:p>
      </dgm:t>
    </dgm:pt>
    <dgm:pt modelId="{2DD8BFB8-1812-6E49-BC3D-D8EA4A73E015}">
      <dgm:prSet phldrT="[Text]"/>
      <dgm:spPr/>
      <dgm:t>
        <a:bodyPr/>
        <a:lstStyle/>
        <a:p>
          <a:r>
            <a:rPr lang="en-US" dirty="0" smtClean="0"/>
            <a:t>Processes</a:t>
          </a:r>
          <a:endParaRPr lang="en-US" dirty="0"/>
        </a:p>
      </dgm:t>
    </dgm:pt>
    <dgm:pt modelId="{A42DBABB-2404-B647-BFE6-B1A3FDE278D9}" type="parTrans" cxnId="{B7F1E32D-C08F-F048-AD63-2C5455B4243D}">
      <dgm:prSet/>
      <dgm:spPr/>
      <dgm:t>
        <a:bodyPr/>
        <a:lstStyle/>
        <a:p>
          <a:endParaRPr lang="en-US"/>
        </a:p>
      </dgm:t>
    </dgm:pt>
    <dgm:pt modelId="{753CC417-AE90-9F4B-A86F-D2BDCF43C421}" type="sibTrans" cxnId="{B7F1E32D-C08F-F048-AD63-2C5455B4243D}">
      <dgm:prSet/>
      <dgm:spPr/>
      <dgm:t>
        <a:bodyPr/>
        <a:lstStyle/>
        <a:p>
          <a:endParaRPr lang="en-US"/>
        </a:p>
      </dgm:t>
    </dgm:pt>
    <dgm:pt modelId="{CBCD50A1-8B7D-6C4E-A0C1-EE8837DC763E}">
      <dgm:prSet phldrT="[Text]"/>
      <dgm:spPr/>
      <dgm:t>
        <a:bodyPr/>
        <a:lstStyle/>
        <a:p>
          <a:r>
            <a:rPr lang="en-US" dirty="0" smtClean="0"/>
            <a:t>Stakeholder participation</a:t>
          </a:r>
          <a:endParaRPr lang="en-US" dirty="0"/>
        </a:p>
      </dgm:t>
    </dgm:pt>
    <dgm:pt modelId="{FF22AEE2-39B3-B84A-9589-33DB13A3C565}" type="parTrans" cxnId="{925065A7-C635-C34D-A42B-8A8398EB9E05}">
      <dgm:prSet/>
      <dgm:spPr/>
      <dgm:t>
        <a:bodyPr/>
        <a:lstStyle/>
        <a:p>
          <a:endParaRPr lang="en-US"/>
        </a:p>
      </dgm:t>
    </dgm:pt>
    <dgm:pt modelId="{B12295DD-E4A8-8045-9682-EE35CDE6AA72}" type="sibTrans" cxnId="{925065A7-C635-C34D-A42B-8A8398EB9E05}">
      <dgm:prSet/>
      <dgm:spPr/>
      <dgm:t>
        <a:bodyPr/>
        <a:lstStyle/>
        <a:p>
          <a:endParaRPr lang="en-US"/>
        </a:p>
      </dgm:t>
    </dgm:pt>
    <dgm:pt modelId="{386D152F-CDAD-3D4A-AB21-F92CEC7CB278}">
      <dgm:prSet phldrT="[Text]"/>
      <dgm:spPr/>
      <dgm:t>
        <a:bodyPr/>
        <a:lstStyle/>
        <a:p>
          <a:r>
            <a:rPr lang="en-US" dirty="0" smtClean="0"/>
            <a:t>Funding selection</a:t>
          </a:r>
          <a:endParaRPr lang="en-US" dirty="0"/>
        </a:p>
      </dgm:t>
    </dgm:pt>
    <dgm:pt modelId="{B492FEF2-E4DE-F949-9131-D374243202DA}" type="parTrans" cxnId="{F3972B27-FC9D-2C47-A69C-B407082FD713}">
      <dgm:prSet/>
      <dgm:spPr/>
      <dgm:t>
        <a:bodyPr/>
        <a:lstStyle/>
        <a:p>
          <a:endParaRPr lang="en-US"/>
        </a:p>
      </dgm:t>
    </dgm:pt>
    <dgm:pt modelId="{244DF764-4240-D245-AAFD-F641F6DB2914}" type="sibTrans" cxnId="{F3972B27-FC9D-2C47-A69C-B407082FD713}">
      <dgm:prSet/>
      <dgm:spPr/>
      <dgm:t>
        <a:bodyPr/>
        <a:lstStyle/>
        <a:p>
          <a:endParaRPr lang="en-US"/>
        </a:p>
      </dgm:t>
    </dgm:pt>
    <dgm:pt modelId="{5ABC3159-B900-2144-80D0-16F1B4A023C2}">
      <dgm:prSet phldrT="[Text]"/>
      <dgm:spPr/>
      <dgm:t>
        <a:bodyPr/>
        <a:lstStyle/>
        <a:p>
          <a:r>
            <a:rPr lang="en-US" dirty="0" smtClean="0"/>
            <a:t>National</a:t>
          </a:r>
          <a:endParaRPr lang="en-US" dirty="0"/>
        </a:p>
      </dgm:t>
    </dgm:pt>
    <dgm:pt modelId="{E8CDE5F7-BCD9-774E-A73F-D2C3E435DCA0}" type="parTrans" cxnId="{837BE6DC-B92C-0344-83AA-5273E2DBB5DC}">
      <dgm:prSet/>
      <dgm:spPr/>
      <dgm:t>
        <a:bodyPr/>
        <a:lstStyle/>
        <a:p>
          <a:endParaRPr lang="en-US"/>
        </a:p>
      </dgm:t>
    </dgm:pt>
    <dgm:pt modelId="{10BF3463-0AC5-B44F-A43C-2FA30E137C82}" type="sibTrans" cxnId="{837BE6DC-B92C-0344-83AA-5273E2DBB5DC}">
      <dgm:prSet/>
      <dgm:spPr/>
      <dgm:t>
        <a:bodyPr/>
        <a:lstStyle/>
        <a:p>
          <a:endParaRPr lang="en-US"/>
        </a:p>
      </dgm:t>
    </dgm:pt>
    <dgm:pt modelId="{D89B279D-E5B1-614A-B7FF-510530AFD0EE}">
      <dgm:prSet phldrT="[Text]"/>
      <dgm:spPr/>
      <dgm:t>
        <a:bodyPr/>
        <a:lstStyle/>
        <a:p>
          <a:r>
            <a:rPr lang="en-US" dirty="0" smtClean="0"/>
            <a:t>UNDP/UNEP/FAO gender policies</a:t>
          </a:r>
          <a:endParaRPr lang="en-US" dirty="0"/>
        </a:p>
      </dgm:t>
    </dgm:pt>
    <dgm:pt modelId="{AC76B7C0-8110-2B41-BAD3-68189936DBA5}">
      <dgm:prSet phldrT="[Text]"/>
      <dgm:spPr/>
      <dgm:t>
        <a:bodyPr/>
        <a:lstStyle/>
        <a:p>
          <a:r>
            <a:rPr lang="en-US" dirty="0" smtClean="0"/>
            <a:t>UN-REDD operational policies</a:t>
          </a:r>
          <a:endParaRPr lang="en-US" dirty="0"/>
        </a:p>
      </dgm:t>
    </dgm:pt>
    <dgm:pt modelId="{04512D2E-9216-0348-99AB-027297F15812}">
      <dgm:prSet phldrT="[Text]"/>
      <dgm:spPr/>
      <dgm:t>
        <a:bodyPr/>
        <a:lstStyle/>
        <a:p>
          <a:r>
            <a:rPr lang="en-US" dirty="0" smtClean="0"/>
            <a:t>Guidance &amp; tools</a:t>
          </a:r>
          <a:endParaRPr lang="en-US" dirty="0"/>
        </a:p>
      </dgm:t>
    </dgm:pt>
    <dgm:pt modelId="{0E93A126-37E0-BD44-9F6B-335B160F8814}" type="sibTrans" cxnId="{E7B1938A-11B4-644B-BAB6-4D46CC79C630}">
      <dgm:prSet/>
      <dgm:spPr/>
      <dgm:t>
        <a:bodyPr/>
        <a:lstStyle/>
        <a:p>
          <a:endParaRPr lang="en-US"/>
        </a:p>
      </dgm:t>
    </dgm:pt>
    <dgm:pt modelId="{76852090-5438-7645-A3A7-27EA6F084D0E}" type="parTrans" cxnId="{E7B1938A-11B4-644B-BAB6-4D46CC79C630}">
      <dgm:prSet/>
      <dgm:spPr/>
      <dgm:t>
        <a:bodyPr/>
        <a:lstStyle/>
        <a:p>
          <a:endParaRPr lang="en-US"/>
        </a:p>
      </dgm:t>
    </dgm:pt>
    <dgm:pt modelId="{9747D43E-80CA-4E4E-84CE-22FDC02403C7}" type="sibTrans" cxnId="{F376DF10-29EB-A94A-A7ED-5782E18B4880}">
      <dgm:prSet/>
      <dgm:spPr/>
      <dgm:t>
        <a:bodyPr/>
        <a:lstStyle/>
        <a:p>
          <a:endParaRPr lang="en-US"/>
        </a:p>
      </dgm:t>
    </dgm:pt>
    <dgm:pt modelId="{BB5C2E33-4E2C-834D-B294-701D56FC27CB}" type="parTrans" cxnId="{F376DF10-29EB-A94A-A7ED-5782E18B4880}">
      <dgm:prSet/>
      <dgm:spPr/>
      <dgm:t>
        <a:bodyPr/>
        <a:lstStyle/>
        <a:p>
          <a:endParaRPr lang="en-US"/>
        </a:p>
      </dgm:t>
    </dgm:pt>
    <dgm:pt modelId="{2CCD2F57-0D35-AC48-9345-8A6E8AFAD8AB}" type="sibTrans" cxnId="{DB27B5DA-55B0-C249-8F9B-1A5110AA33E4}">
      <dgm:prSet/>
      <dgm:spPr/>
      <dgm:t>
        <a:bodyPr/>
        <a:lstStyle/>
        <a:p>
          <a:endParaRPr lang="en-US"/>
        </a:p>
      </dgm:t>
    </dgm:pt>
    <dgm:pt modelId="{726A1578-9D34-664E-B3DA-316CA614EDCD}" type="parTrans" cxnId="{DB27B5DA-55B0-C249-8F9B-1A5110AA33E4}">
      <dgm:prSet/>
      <dgm:spPr/>
      <dgm:t>
        <a:bodyPr/>
        <a:lstStyle/>
        <a:p>
          <a:endParaRPr lang="en-US"/>
        </a:p>
      </dgm:t>
    </dgm:pt>
    <dgm:pt modelId="{57140201-6E84-A249-96FE-D93D6121F7C6}" type="pres">
      <dgm:prSet presAssocID="{E567D3EB-606F-E142-8C2B-09519ACFE84F}" presName="cycle" presStyleCnt="0">
        <dgm:presLayoutVars>
          <dgm:chMax val="1"/>
          <dgm:dir/>
          <dgm:animLvl val="ctr"/>
          <dgm:resizeHandles val="exact"/>
        </dgm:presLayoutVars>
      </dgm:prSet>
      <dgm:spPr/>
      <dgm:t>
        <a:bodyPr/>
        <a:lstStyle/>
        <a:p>
          <a:endParaRPr lang="en-US"/>
        </a:p>
      </dgm:t>
    </dgm:pt>
    <dgm:pt modelId="{334B513A-210C-6346-A18E-E2E51C688D18}" type="pres">
      <dgm:prSet presAssocID="{1ADB2285-D2A3-AD4A-80DA-32F64D29BC6B}" presName="centerShape" presStyleLbl="node0" presStyleIdx="0" presStyleCnt="1" custScaleX="117345" custScaleY="117983"/>
      <dgm:spPr/>
      <dgm:t>
        <a:bodyPr/>
        <a:lstStyle/>
        <a:p>
          <a:endParaRPr lang="en-US"/>
        </a:p>
      </dgm:t>
    </dgm:pt>
    <dgm:pt modelId="{6D703D9F-EAB3-DF4A-8ED8-EF432257F2CB}" type="pres">
      <dgm:prSet presAssocID="{76852090-5438-7645-A3A7-27EA6F084D0E}" presName="parTrans" presStyleLbl="bgSibTrans2D1" presStyleIdx="0" presStyleCnt="3"/>
      <dgm:spPr/>
      <dgm:t>
        <a:bodyPr/>
        <a:lstStyle/>
        <a:p>
          <a:endParaRPr lang="en-US"/>
        </a:p>
      </dgm:t>
    </dgm:pt>
    <dgm:pt modelId="{8CE62B83-4B02-D342-8306-88DC5FD81DDA}" type="pres">
      <dgm:prSet presAssocID="{04512D2E-9216-0348-99AB-027297F15812}" presName="node" presStyleLbl="node1" presStyleIdx="0" presStyleCnt="3">
        <dgm:presLayoutVars>
          <dgm:bulletEnabled val="1"/>
        </dgm:presLayoutVars>
      </dgm:prSet>
      <dgm:spPr/>
      <dgm:t>
        <a:bodyPr/>
        <a:lstStyle/>
        <a:p>
          <a:endParaRPr lang="en-US"/>
        </a:p>
      </dgm:t>
    </dgm:pt>
    <dgm:pt modelId="{DD09AE11-9586-B648-801C-035504604589}" type="pres">
      <dgm:prSet presAssocID="{A42DBABB-2404-B647-BFE6-B1A3FDE278D9}" presName="parTrans" presStyleLbl="bgSibTrans2D1" presStyleIdx="1" presStyleCnt="3"/>
      <dgm:spPr/>
      <dgm:t>
        <a:bodyPr/>
        <a:lstStyle/>
        <a:p>
          <a:endParaRPr lang="en-US"/>
        </a:p>
      </dgm:t>
    </dgm:pt>
    <dgm:pt modelId="{46C59647-C600-E143-9F31-71143282BD8F}" type="pres">
      <dgm:prSet presAssocID="{2DD8BFB8-1812-6E49-BC3D-D8EA4A73E015}" presName="node" presStyleLbl="node1" presStyleIdx="1" presStyleCnt="3" custRadScaleRad="102843" custRadScaleInc="763">
        <dgm:presLayoutVars>
          <dgm:bulletEnabled val="1"/>
        </dgm:presLayoutVars>
      </dgm:prSet>
      <dgm:spPr/>
      <dgm:t>
        <a:bodyPr/>
        <a:lstStyle/>
        <a:p>
          <a:endParaRPr lang="en-US"/>
        </a:p>
      </dgm:t>
    </dgm:pt>
    <dgm:pt modelId="{586C6553-6D8F-554D-BB92-A1D991C499DC}" type="pres">
      <dgm:prSet presAssocID="{A35349E2-B96A-A948-AD15-2498FA0FB650}" presName="parTrans" presStyleLbl="bgSibTrans2D1" presStyleIdx="2" presStyleCnt="3"/>
      <dgm:spPr/>
      <dgm:t>
        <a:bodyPr/>
        <a:lstStyle/>
        <a:p>
          <a:endParaRPr lang="en-US"/>
        </a:p>
      </dgm:t>
    </dgm:pt>
    <dgm:pt modelId="{0313D2F7-A619-7C4C-B2D8-42AEAFFDFDB4}" type="pres">
      <dgm:prSet presAssocID="{98230248-31BA-1F4C-BA45-5689CEB5C8C8}" presName="node" presStyleLbl="node1" presStyleIdx="2" presStyleCnt="3">
        <dgm:presLayoutVars>
          <dgm:bulletEnabled val="1"/>
        </dgm:presLayoutVars>
      </dgm:prSet>
      <dgm:spPr/>
      <dgm:t>
        <a:bodyPr/>
        <a:lstStyle/>
        <a:p>
          <a:endParaRPr lang="en-US"/>
        </a:p>
      </dgm:t>
    </dgm:pt>
  </dgm:ptLst>
  <dgm:cxnLst>
    <dgm:cxn modelId="{3D49F2AB-66BC-4030-8F02-68A5CD9A779D}" type="presOf" srcId="{2DD8BFB8-1812-6E49-BC3D-D8EA4A73E015}" destId="{46C59647-C600-E143-9F31-71143282BD8F}" srcOrd="0" destOrd="0" presId="urn:microsoft.com/office/officeart/2005/8/layout/radial4"/>
    <dgm:cxn modelId="{DB27B5DA-55B0-C249-8F9B-1A5110AA33E4}" srcId="{04512D2E-9216-0348-99AB-027297F15812}" destId="{AC76B7C0-8110-2B41-BAD3-68189936DBA5}" srcOrd="0" destOrd="0" parTransId="{726A1578-9D34-664E-B3DA-316CA614EDCD}" sibTransId="{2CCD2F57-0D35-AC48-9345-8A6E8AFAD8AB}"/>
    <dgm:cxn modelId="{E7B1938A-11B4-644B-BAB6-4D46CC79C630}" srcId="{1ADB2285-D2A3-AD4A-80DA-32F64D29BC6B}" destId="{04512D2E-9216-0348-99AB-027297F15812}" srcOrd="0" destOrd="0" parTransId="{76852090-5438-7645-A3A7-27EA6F084D0E}" sibTransId="{0E93A126-37E0-BD44-9F6B-335B160F8814}"/>
    <dgm:cxn modelId="{E5098321-3FBE-9C4C-AF5A-45D103FF492A}" srcId="{98230248-31BA-1F4C-BA45-5689CEB5C8C8}" destId="{D132A400-057D-1749-925B-9E79DD2F0CE1}" srcOrd="1" destOrd="0" parTransId="{A93CAFD1-222F-6D40-9C25-41C28546A9C1}" sibTransId="{E05AB75C-F0C2-374C-A246-BB7BFBD2BB93}"/>
    <dgm:cxn modelId="{EFDDBA12-0722-43B3-B396-7A2186560193}" type="presOf" srcId="{D89B279D-E5B1-614A-B7FF-510530AFD0EE}" destId="{8CE62B83-4B02-D342-8306-88DC5FD81DDA}" srcOrd="0" destOrd="2" presId="urn:microsoft.com/office/officeart/2005/8/layout/radial4"/>
    <dgm:cxn modelId="{8ACA2FA8-CF64-E44D-9979-870097D0E7CE}" srcId="{1ADB2285-D2A3-AD4A-80DA-32F64D29BC6B}" destId="{98230248-31BA-1F4C-BA45-5689CEB5C8C8}" srcOrd="2" destOrd="0" parTransId="{A35349E2-B96A-A948-AD15-2498FA0FB650}" sibTransId="{EFEA906E-B96C-4145-88C3-554A1D413575}"/>
    <dgm:cxn modelId="{83E8371E-D1DD-4D0D-8F58-4A680EA7DD5D}" type="presOf" srcId="{1ADB2285-D2A3-AD4A-80DA-32F64D29BC6B}" destId="{334B513A-210C-6346-A18E-E2E51C688D18}" srcOrd="0" destOrd="0" presId="urn:microsoft.com/office/officeart/2005/8/layout/radial4"/>
    <dgm:cxn modelId="{81276486-5070-DC49-B9E1-948ADBD96E2F}" srcId="{8930F83E-0A45-4946-B600-E60257A7401F}" destId="{676FCEFD-1C04-1945-849F-79F43E6346B7}" srcOrd="1" destOrd="0" parTransId="{A062DFBB-0ADE-8F4D-9D7F-5929569E5841}" sibTransId="{A2347CF6-17A2-B647-81DC-3D62AD47FC89}"/>
    <dgm:cxn modelId="{ED400256-B3FE-1C46-BCFB-D9CF3050121A}" srcId="{E567D3EB-606F-E142-8C2B-09519ACFE84F}" destId="{8930F83E-0A45-4946-B600-E60257A7401F}" srcOrd="1" destOrd="0" parTransId="{2778B269-6EA7-F941-8787-9F4A5D7731C2}" sibTransId="{658E7D39-97FD-5C47-978A-3C6D70C82B62}"/>
    <dgm:cxn modelId="{831A1876-DE1A-4097-8BEB-23B5FDB2E49A}" type="presOf" srcId="{E567D3EB-606F-E142-8C2B-09519ACFE84F}" destId="{57140201-6E84-A249-96FE-D93D6121F7C6}" srcOrd="0" destOrd="0" presId="urn:microsoft.com/office/officeart/2005/8/layout/radial4"/>
    <dgm:cxn modelId="{731FD1C7-E6D8-428F-8E80-B86F10CF1E51}" type="presOf" srcId="{A42DBABB-2404-B647-BFE6-B1A3FDE278D9}" destId="{DD09AE11-9586-B648-801C-035504604589}" srcOrd="0" destOrd="0" presId="urn:microsoft.com/office/officeart/2005/8/layout/radial4"/>
    <dgm:cxn modelId="{5CC49674-D1EA-4335-92B0-0168774052F4}" type="presOf" srcId="{386D152F-CDAD-3D4A-AB21-F92CEC7CB278}" destId="{46C59647-C600-E143-9F31-71143282BD8F}" srcOrd="0" destOrd="2" presId="urn:microsoft.com/office/officeart/2005/8/layout/radial4"/>
    <dgm:cxn modelId="{4600B85B-F479-43BD-AE8A-3C275774C46C}" type="presOf" srcId="{A35349E2-B96A-A948-AD15-2498FA0FB650}" destId="{586C6553-6D8F-554D-BB92-A1D991C499DC}" srcOrd="0" destOrd="0" presId="urn:microsoft.com/office/officeart/2005/8/layout/radial4"/>
    <dgm:cxn modelId="{F376DF10-29EB-A94A-A7ED-5782E18B4880}" srcId="{04512D2E-9216-0348-99AB-027297F15812}" destId="{D89B279D-E5B1-614A-B7FF-510530AFD0EE}" srcOrd="1" destOrd="0" parTransId="{BB5C2E33-4E2C-834D-B294-701D56FC27CB}" sibTransId="{9747D43E-80CA-4E4E-84CE-22FDC02403C7}"/>
    <dgm:cxn modelId="{50373B1E-8F93-BC4C-B0C6-8447292D9C6F}" srcId="{8930F83E-0A45-4946-B600-E60257A7401F}" destId="{1BE399C3-026E-C443-8209-54B98C61D247}" srcOrd="0" destOrd="0" parTransId="{C11C587E-7395-AA40-8C90-39A0FDC9E5FA}" sibTransId="{E20461F5-880C-2142-B7D5-F53568C844FC}"/>
    <dgm:cxn modelId="{CB42E727-41AE-4FA4-B2E5-9119ACD3FF37}" type="presOf" srcId="{76852090-5438-7645-A3A7-27EA6F084D0E}" destId="{6D703D9F-EAB3-DF4A-8ED8-EF432257F2CB}" srcOrd="0" destOrd="0" presId="urn:microsoft.com/office/officeart/2005/8/layout/radial4"/>
    <dgm:cxn modelId="{F17DEA8F-5679-4FF7-A4FE-10DD856DC7FA}" type="presOf" srcId="{5ABC3159-B900-2144-80D0-16F1B4A023C2}" destId="{0313D2F7-A619-7C4C-B2D8-42AEAFFDFDB4}" srcOrd="0" destOrd="3" presId="urn:microsoft.com/office/officeart/2005/8/layout/radial4"/>
    <dgm:cxn modelId="{8521A219-B2C6-4648-BBE7-5602A8B1804E}" type="presOf" srcId="{CBCD50A1-8B7D-6C4E-A0C1-EE8837DC763E}" destId="{46C59647-C600-E143-9F31-71143282BD8F}" srcOrd="0" destOrd="1" presId="urn:microsoft.com/office/officeart/2005/8/layout/radial4"/>
    <dgm:cxn modelId="{F06955CE-2F71-BC42-99C9-69F76C50928F}" srcId="{E567D3EB-606F-E142-8C2B-09519ACFE84F}" destId="{1ADB2285-D2A3-AD4A-80DA-32F64D29BC6B}" srcOrd="0" destOrd="0" parTransId="{FD00839E-B028-894F-A421-BB56A470BE44}" sibTransId="{1E2BAF23-2BE9-5E4A-94EA-945D43F62835}"/>
    <dgm:cxn modelId="{0A2EA5D6-141E-4FF2-9B16-DD6E8F113D05}" type="presOf" srcId="{AC76B7C0-8110-2B41-BAD3-68189936DBA5}" destId="{8CE62B83-4B02-D342-8306-88DC5FD81DDA}" srcOrd="0" destOrd="1" presId="urn:microsoft.com/office/officeart/2005/8/layout/radial4"/>
    <dgm:cxn modelId="{F3972B27-FC9D-2C47-A69C-B407082FD713}" srcId="{2DD8BFB8-1812-6E49-BC3D-D8EA4A73E015}" destId="{386D152F-CDAD-3D4A-AB21-F92CEC7CB278}" srcOrd="1" destOrd="0" parTransId="{B492FEF2-E4DE-F949-9131-D374243202DA}" sibTransId="{244DF764-4240-D245-AAFD-F641F6DB2914}"/>
    <dgm:cxn modelId="{837BE6DC-B92C-0344-83AA-5273E2DBB5DC}" srcId="{98230248-31BA-1F4C-BA45-5689CEB5C8C8}" destId="{5ABC3159-B900-2144-80D0-16F1B4A023C2}" srcOrd="2" destOrd="0" parTransId="{E8CDE5F7-BCD9-774E-A73F-D2C3E435DCA0}" sibTransId="{10BF3463-0AC5-B44F-A43C-2FA30E137C82}"/>
    <dgm:cxn modelId="{8859F999-0C0C-4666-8600-5BFA26505B11}" type="presOf" srcId="{D132A400-057D-1749-925B-9E79DD2F0CE1}" destId="{0313D2F7-A619-7C4C-B2D8-42AEAFFDFDB4}" srcOrd="0" destOrd="2" presId="urn:microsoft.com/office/officeart/2005/8/layout/radial4"/>
    <dgm:cxn modelId="{B7F1E32D-C08F-F048-AD63-2C5455B4243D}" srcId="{1ADB2285-D2A3-AD4A-80DA-32F64D29BC6B}" destId="{2DD8BFB8-1812-6E49-BC3D-D8EA4A73E015}" srcOrd="1" destOrd="0" parTransId="{A42DBABB-2404-B647-BFE6-B1A3FDE278D9}" sibTransId="{753CC417-AE90-9F4B-A86F-D2BDCF43C421}"/>
    <dgm:cxn modelId="{C0D418C7-036D-914B-8A9D-3FD08A9FB39D}" srcId="{98230248-31BA-1F4C-BA45-5689CEB5C8C8}" destId="{959BDFFC-389F-3245-87DB-E94C4086F207}" srcOrd="0" destOrd="0" parTransId="{C31827CC-4ACB-8A44-9326-884EB6D2D11F}" sibTransId="{1E7B6123-E394-A143-B06C-258C81D08082}"/>
    <dgm:cxn modelId="{D027AE7B-9F62-5C45-B567-7EBDEAB40D5F}" srcId="{8930F83E-0A45-4946-B600-E60257A7401F}" destId="{A71482C9-D895-364B-84D7-C4C73EB90D35}" srcOrd="2" destOrd="0" parTransId="{5C47AB69-19C3-1740-B1F6-9FC62E578060}" sibTransId="{71217454-A20E-0D4F-822C-3C8C3EA6FB4F}"/>
    <dgm:cxn modelId="{E0867EEC-46DA-4770-B087-A46D2DC78779}" type="presOf" srcId="{98230248-31BA-1F4C-BA45-5689CEB5C8C8}" destId="{0313D2F7-A619-7C4C-B2D8-42AEAFFDFDB4}" srcOrd="0" destOrd="0" presId="urn:microsoft.com/office/officeart/2005/8/layout/radial4"/>
    <dgm:cxn modelId="{59BBC310-97A6-4EB1-862C-81FBC9707246}" type="presOf" srcId="{04512D2E-9216-0348-99AB-027297F15812}" destId="{8CE62B83-4B02-D342-8306-88DC5FD81DDA}" srcOrd="0" destOrd="0" presId="urn:microsoft.com/office/officeart/2005/8/layout/radial4"/>
    <dgm:cxn modelId="{925065A7-C635-C34D-A42B-8A8398EB9E05}" srcId="{2DD8BFB8-1812-6E49-BC3D-D8EA4A73E015}" destId="{CBCD50A1-8B7D-6C4E-A0C1-EE8837DC763E}" srcOrd="0" destOrd="0" parTransId="{FF22AEE2-39B3-B84A-9589-33DB13A3C565}" sibTransId="{B12295DD-E4A8-8045-9682-EE35CDE6AA72}"/>
    <dgm:cxn modelId="{8F0665ED-15DF-4321-ABC7-2A14CAB8517F}" type="presOf" srcId="{959BDFFC-389F-3245-87DB-E94C4086F207}" destId="{0313D2F7-A619-7C4C-B2D8-42AEAFFDFDB4}" srcOrd="0" destOrd="1" presId="urn:microsoft.com/office/officeart/2005/8/layout/radial4"/>
    <dgm:cxn modelId="{1F62E6C5-E77B-4AD3-AC57-E0CB15C704F1}" type="presParOf" srcId="{57140201-6E84-A249-96FE-D93D6121F7C6}" destId="{334B513A-210C-6346-A18E-E2E51C688D18}" srcOrd="0" destOrd="0" presId="urn:microsoft.com/office/officeart/2005/8/layout/radial4"/>
    <dgm:cxn modelId="{B4F2DA2F-BE56-408C-A51C-7931F93B6ED2}" type="presParOf" srcId="{57140201-6E84-A249-96FE-D93D6121F7C6}" destId="{6D703D9F-EAB3-DF4A-8ED8-EF432257F2CB}" srcOrd="1" destOrd="0" presId="urn:microsoft.com/office/officeart/2005/8/layout/radial4"/>
    <dgm:cxn modelId="{93BD4E6D-DB4B-4594-B855-93E05371ECEE}" type="presParOf" srcId="{57140201-6E84-A249-96FE-D93D6121F7C6}" destId="{8CE62B83-4B02-D342-8306-88DC5FD81DDA}" srcOrd="2" destOrd="0" presId="urn:microsoft.com/office/officeart/2005/8/layout/radial4"/>
    <dgm:cxn modelId="{E35E5442-3EF0-4DDE-97F8-D031BACC977C}" type="presParOf" srcId="{57140201-6E84-A249-96FE-D93D6121F7C6}" destId="{DD09AE11-9586-B648-801C-035504604589}" srcOrd="3" destOrd="0" presId="urn:microsoft.com/office/officeart/2005/8/layout/radial4"/>
    <dgm:cxn modelId="{B5424C51-DA92-4F2D-8D38-66EE9378AA82}" type="presParOf" srcId="{57140201-6E84-A249-96FE-D93D6121F7C6}" destId="{46C59647-C600-E143-9F31-71143282BD8F}" srcOrd="4" destOrd="0" presId="urn:microsoft.com/office/officeart/2005/8/layout/radial4"/>
    <dgm:cxn modelId="{0DE30A2D-AFF6-4A77-AD85-776BD90F2316}" type="presParOf" srcId="{57140201-6E84-A249-96FE-D93D6121F7C6}" destId="{586C6553-6D8F-554D-BB92-A1D991C499DC}" srcOrd="5" destOrd="0" presId="urn:microsoft.com/office/officeart/2005/8/layout/radial4"/>
    <dgm:cxn modelId="{69E80EB5-C110-4021-919C-9F473BB1F775}" type="presParOf" srcId="{57140201-6E84-A249-96FE-D93D6121F7C6}" destId="{0313D2F7-A619-7C4C-B2D8-42AEAFFDFDB4}" srcOrd="6"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4B513A-210C-6346-A18E-E2E51C688D18}">
      <dsp:nvSpPr>
        <dsp:cNvPr id="0" name=""/>
        <dsp:cNvSpPr/>
      </dsp:nvSpPr>
      <dsp:spPr>
        <a:xfrm>
          <a:off x="2869666" y="2239758"/>
          <a:ext cx="2490267" cy="2503807"/>
        </a:xfrm>
        <a:prstGeom prst="ellipse">
          <a:avLst/>
        </a:prstGeom>
        <a:solidFill>
          <a:srgbClr val="008000">
            <a:alpha val="63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Outputs</a:t>
          </a:r>
        </a:p>
        <a:p>
          <a:pPr lvl="0" algn="ctr" defTabSz="755650">
            <a:lnSpc>
              <a:spcPct val="90000"/>
            </a:lnSpc>
            <a:spcBef>
              <a:spcPct val="0"/>
            </a:spcBef>
            <a:spcAft>
              <a:spcPct val="35000"/>
            </a:spcAft>
          </a:pPr>
          <a:r>
            <a:rPr lang="en-US" sz="1700" kern="1200" dirty="0" smtClean="0"/>
            <a:t>1. Summary of gender considerations</a:t>
          </a:r>
        </a:p>
        <a:p>
          <a:pPr lvl="0" algn="ctr" defTabSz="755650">
            <a:lnSpc>
              <a:spcPct val="90000"/>
            </a:lnSpc>
            <a:spcBef>
              <a:spcPct val="0"/>
            </a:spcBef>
            <a:spcAft>
              <a:spcPct val="35000"/>
            </a:spcAft>
          </a:pPr>
          <a:r>
            <a:rPr lang="en-US" sz="1700" kern="1200" dirty="0" smtClean="0"/>
            <a:t>2. Identification of gaps</a:t>
          </a:r>
          <a:endParaRPr lang="en-US" sz="1700" kern="1200" dirty="0"/>
        </a:p>
      </dsp:txBody>
      <dsp:txXfrm>
        <a:off x="2869666" y="2239758"/>
        <a:ext cx="2490267" cy="2503807"/>
      </dsp:txXfrm>
    </dsp:sp>
    <dsp:sp modelId="{6D703D9F-EAB3-DF4A-8ED8-EF432257F2CB}">
      <dsp:nvSpPr>
        <dsp:cNvPr id="0" name=""/>
        <dsp:cNvSpPr/>
      </dsp:nvSpPr>
      <dsp:spPr>
        <a:xfrm rot="12900000">
          <a:off x="1706047" y="2009899"/>
          <a:ext cx="1448923" cy="604820"/>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CE62B83-4B02-D342-8306-88DC5FD81DDA}">
      <dsp:nvSpPr>
        <dsp:cNvPr id="0" name=""/>
        <dsp:cNvSpPr/>
      </dsp:nvSpPr>
      <dsp:spPr>
        <a:xfrm>
          <a:off x="829031" y="1090347"/>
          <a:ext cx="2016067" cy="161285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t" anchorCtr="0">
          <a:noAutofit/>
        </a:bodyPr>
        <a:lstStyle/>
        <a:p>
          <a:pPr lvl="0" algn="l" defTabSz="889000">
            <a:lnSpc>
              <a:spcPct val="90000"/>
            </a:lnSpc>
            <a:spcBef>
              <a:spcPct val="0"/>
            </a:spcBef>
            <a:spcAft>
              <a:spcPct val="35000"/>
            </a:spcAft>
          </a:pPr>
          <a:r>
            <a:rPr lang="en-US" sz="2000" kern="1200" dirty="0" smtClean="0"/>
            <a:t>Guidance &amp; tools</a:t>
          </a:r>
          <a:endParaRPr lang="en-US" sz="2000" kern="1200" dirty="0"/>
        </a:p>
        <a:p>
          <a:pPr marL="171450" lvl="1" indent="-171450" algn="l" defTabSz="711200">
            <a:lnSpc>
              <a:spcPct val="90000"/>
            </a:lnSpc>
            <a:spcBef>
              <a:spcPct val="0"/>
            </a:spcBef>
            <a:spcAft>
              <a:spcPct val="15000"/>
            </a:spcAft>
            <a:buChar char="••"/>
          </a:pPr>
          <a:r>
            <a:rPr lang="en-US" sz="1600" kern="1200" dirty="0" smtClean="0"/>
            <a:t>UN-REDD operational policies</a:t>
          </a:r>
          <a:endParaRPr lang="en-US" sz="1600" kern="1200" dirty="0"/>
        </a:p>
        <a:p>
          <a:pPr marL="171450" lvl="1" indent="-171450" algn="l" defTabSz="711200">
            <a:lnSpc>
              <a:spcPct val="90000"/>
            </a:lnSpc>
            <a:spcBef>
              <a:spcPct val="0"/>
            </a:spcBef>
            <a:spcAft>
              <a:spcPct val="15000"/>
            </a:spcAft>
            <a:buChar char="••"/>
          </a:pPr>
          <a:r>
            <a:rPr lang="en-US" sz="1600" kern="1200" dirty="0" smtClean="0"/>
            <a:t>UNDP/UNEP/FAO gender policies</a:t>
          </a:r>
          <a:endParaRPr lang="en-US" sz="1600" kern="1200" dirty="0"/>
        </a:p>
      </dsp:txBody>
      <dsp:txXfrm>
        <a:off x="829031" y="1090347"/>
        <a:ext cx="2016067" cy="1612853"/>
      </dsp:txXfrm>
    </dsp:sp>
    <dsp:sp modelId="{DD09AE11-9586-B648-801C-035504604589}">
      <dsp:nvSpPr>
        <dsp:cNvPr id="0" name=""/>
        <dsp:cNvSpPr/>
      </dsp:nvSpPr>
      <dsp:spPr>
        <a:xfrm rot="16228248">
          <a:off x="3409359" y="1130980"/>
          <a:ext cx="1444708" cy="604820"/>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6C59647-C600-E143-9F31-71143282BD8F}">
      <dsp:nvSpPr>
        <dsp:cNvPr id="0" name=""/>
        <dsp:cNvSpPr/>
      </dsp:nvSpPr>
      <dsp:spPr>
        <a:xfrm>
          <a:off x="3129615" y="-95365"/>
          <a:ext cx="2016067" cy="161285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t" anchorCtr="0">
          <a:noAutofit/>
        </a:bodyPr>
        <a:lstStyle/>
        <a:p>
          <a:pPr lvl="0" algn="l" defTabSz="889000">
            <a:lnSpc>
              <a:spcPct val="90000"/>
            </a:lnSpc>
            <a:spcBef>
              <a:spcPct val="0"/>
            </a:spcBef>
            <a:spcAft>
              <a:spcPct val="35000"/>
            </a:spcAft>
          </a:pPr>
          <a:r>
            <a:rPr lang="en-US" sz="2000" kern="1200" dirty="0" smtClean="0"/>
            <a:t>Processes</a:t>
          </a:r>
          <a:endParaRPr lang="en-US" sz="2000" kern="1200" dirty="0"/>
        </a:p>
        <a:p>
          <a:pPr marL="171450" lvl="1" indent="-171450" algn="l" defTabSz="711200">
            <a:lnSpc>
              <a:spcPct val="90000"/>
            </a:lnSpc>
            <a:spcBef>
              <a:spcPct val="0"/>
            </a:spcBef>
            <a:spcAft>
              <a:spcPct val="15000"/>
            </a:spcAft>
            <a:buChar char="••"/>
          </a:pPr>
          <a:r>
            <a:rPr lang="en-US" sz="1600" kern="1200" dirty="0" smtClean="0"/>
            <a:t>Stakeholder participation</a:t>
          </a:r>
          <a:endParaRPr lang="en-US" sz="1600" kern="1200" dirty="0"/>
        </a:p>
        <a:p>
          <a:pPr marL="171450" lvl="1" indent="-171450" algn="l" defTabSz="711200">
            <a:lnSpc>
              <a:spcPct val="90000"/>
            </a:lnSpc>
            <a:spcBef>
              <a:spcPct val="0"/>
            </a:spcBef>
            <a:spcAft>
              <a:spcPct val="15000"/>
            </a:spcAft>
            <a:buChar char="••"/>
          </a:pPr>
          <a:r>
            <a:rPr lang="en-US" sz="1600" kern="1200" dirty="0" smtClean="0"/>
            <a:t>Funding selection</a:t>
          </a:r>
          <a:endParaRPr lang="en-US" sz="1600" kern="1200" dirty="0"/>
        </a:p>
      </dsp:txBody>
      <dsp:txXfrm>
        <a:off x="3129615" y="-95365"/>
        <a:ext cx="2016067" cy="1612853"/>
      </dsp:txXfrm>
    </dsp:sp>
    <dsp:sp modelId="{586C6553-6D8F-554D-BB92-A1D991C499DC}">
      <dsp:nvSpPr>
        <dsp:cNvPr id="0" name=""/>
        <dsp:cNvSpPr/>
      </dsp:nvSpPr>
      <dsp:spPr>
        <a:xfrm rot="19500000">
          <a:off x="5074629" y="2009899"/>
          <a:ext cx="1448923" cy="604820"/>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313D2F7-A619-7C4C-B2D8-42AEAFFDFDB4}">
      <dsp:nvSpPr>
        <dsp:cNvPr id="0" name=""/>
        <dsp:cNvSpPr/>
      </dsp:nvSpPr>
      <dsp:spPr>
        <a:xfrm>
          <a:off x="5384502" y="1090347"/>
          <a:ext cx="2016067" cy="161285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t" anchorCtr="0">
          <a:noAutofit/>
        </a:bodyPr>
        <a:lstStyle/>
        <a:p>
          <a:pPr lvl="0" algn="l" defTabSz="889000">
            <a:lnSpc>
              <a:spcPct val="90000"/>
            </a:lnSpc>
            <a:spcBef>
              <a:spcPct val="0"/>
            </a:spcBef>
            <a:spcAft>
              <a:spcPct val="35000"/>
            </a:spcAft>
          </a:pPr>
          <a:r>
            <a:rPr lang="en-US" sz="2000" kern="1200" dirty="0" smtClean="0"/>
            <a:t>Activities</a:t>
          </a:r>
          <a:endParaRPr lang="en-US" sz="2000" kern="1200" dirty="0"/>
        </a:p>
        <a:p>
          <a:pPr marL="171450" lvl="1" indent="-171450" algn="l" defTabSz="711200">
            <a:lnSpc>
              <a:spcPct val="90000"/>
            </a:lnSpc>
            <a:spcBef>
              <a:spcPct val="0"/>
            </a:spcBef>
            <a:spcAft>
              <a:spcPct val="15000"/>
            </a:spcAft>
            <a:buChar char="••"/>
          </a:pPr>
          <a:r>
            <a:rPr lang="en-US" sz="1600" kern="1200" dirty="0" smtClean="0"/>
            <a:t>Global</a:t>
          </a:r>
          <a:endParaRPr lang="en-US" sz="1600" kern="1200" dirty="0"/>
        </a:p>
        <a:p>
          <a:pPr marL="171450" lvl="1" indent="-171450" algn="l" defTabSz="711200">
            <a:lnSpc>
              <a:spcPct val="90000"/>
            </a:lnSpc>
            <a:spcBef>
              <a:spcPct val="0"/>
            </a:spcBef>
            <a:spcAft>
              <a:spcPct val="15000"/>
            </a:spcAft>
            <a:buChar char="••"/>
          </a:pPr>
          <a:r>
            <a:rPr lang="en-US" sz="1600" kern="1200" dirty="0" smtClean="0"/>
            <a:t>Regional</a:t>
          </a:r>
          <a:endParaRPr lang="en-US" sz="1600" kern="1200" dirty="0"/>
        </a:p>
        <a:p>
          <a:pPr marL="171450" lvl="1" indent="-171450" algn="l" defTabSz="711200">
            <a:lnSpc>
              <a:spcPct val="90000"/>
            </a:lnSpc>
            <a:spcBef>
              <a:spcPct val="0"/>
            </a:spcBef>
            <a:spcAft>
              <a:spcPct val="15000"/>
            </a:spcAft>
            <a:buChar char="••"/>
          </a:pPr>
          <a:r>
            <a:rPr lang="en-US" sz="1600" kern="1200" dirty="0" smtClean="0"/>
            <a:t>National</a:t>
          </a:r>
          <a:endParaRPr lang="en-US" sz="1600" kern="1200" dirty="0"/>
        </a:p>
      </dsp:txBody>
      <dsp:txXfrm>
        <a:off x="5384502" y="1090347"/>
        <a:ext cx="2016067" cy="161285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0646EE9-F5CB-4259-9116-4338160D7C3A}" type="datetimeFigureOut">
              <a:rPr lang="en-US"/>
              <a:pPr>
                <a:defRPr/>
              </a:pPr>
              <a:t>11/5/2012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a:p>
        </p:txBody>
      </p:sp>
    </p:spTree>
    <p:extLst>
      <p:ext uri="{BB962C8B-B14F-4D97-AF65-F5344CB8AC3E}">
        <p14:creationId xmlns="" xmlns:p14="http://schemas.microsoft.com/office/powerpoint/2010/main" val="40153138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-M&amp;E systems inform decision-making, promote transparency and accountability.</a:t>
            </a:r>
          </a:p>
          <a:p>
            <a:pPr lvl="0"/>
            <a:endParaRPr lang="en-US" dirty="0" smtClean="0">
              <a:effectLst/>
            </a:endParaRPr>
          </a:p>
          <a:p>
            <a:pPr lvl="0"/>
            <a:r>
              <a:rPr lang="en-US" sz="1200" kern="1200" dirty="0" smtClean="0">
                <a:solidFill>
                  <a:schemeClr val="tx1"/>
                </a:solidFill>
                <a:effectLst/>
                <a:latin typeface="+mn-lt"/>
                <a:ea typeface="+mn-ea"/>
                <a:cs typeface="+mn-cs"/>
              </a:rPr>
              <a:t>-Implementing gender-responsive M&amp;E systems will help:</a:t>
            </a:r>
            <a:endParaRPr lang="en-US" dirty="0" smtClean="0">
              <a:effectLst/>
            </a:endParaRPr>
          </a:p>
          <a:p>
            <a:pPr lvl="1"/>
            <a:r>
              <a:rPr lang="en-US" sz="1200" kern="1200" dirty="0" smtClean="0">
                <a:solidFill>
                  <a:schemeClr val="tx1"/>
                </a:solidFill>
                <a:effectLst/>
                <a:latin typeface="+mn-lt"/>
                <a:ea typeface="+mn-ea"/>
                <a:cs typeface="+mn-cs"/>
              </a:rPr>
              <a:t>Determine gendered dimensions of resource access and use. </a:t>
            </a:r>
            <a:endParaRPr lang="en-US" dirty="0" smtClean="0">
              <a:effectLst/>
            </a:endParaRPr>
          </a:p>
          <a:p>
            <a:pPr lvl="1"/>
            <a:r>
              <a:rPr lang="en-US" sz="1200" kern="1200" dirty="0" smtClean="0">
                <a:solidFill>
                  <a:schemeClr val="tx1"/>
                </a:solidFill>
                <a:effectLst/>
                <a:latin typeface="+mn-lt"/>
                <a:ea typeface="+mn-ea"/>
                <a:cs typeface="+mn-cs"/>
              </a:rPr>
              <a:t>Detail project effects on women and men.</a:t>
            </a:r>
            <a:endParaRPr lang="en-US" dirty="0" smtClean="0">
              <a:effectLst/>
            </a:endParaRPr>
          </a:p>
          <a:p>
            <a:pPr lvl="1"/>
            <a:r>
              <a:rPr lang="en-US" sz="1200" kern="1200" dirty="0" smtClean="0">
                <a:solidFill>
                  <a:schemeClr val="tx1"/>
                </a:solidFill>
                <a:effectLst/>
                <a:latin typeface="+mn-lt"/>
                <a:ea typeface="+mn-ea"/>
                <a:cs typeface="+mn-cs"/>
              </a:rPr>
              <a:t>Identify the drivers of deforestation.</a:t>
            </a:r>
            <a:endParaRPr lang="en-US" dirty="0" smtClean="0">
              <a:effectLst/>
            </a:endParaRPr>
          </a:p>
          <a:p>
            <a:pPr lvl="1"/>
            <a:r>
              <a:rPr lang="en-US" sz="1200" kern="1200" dirty="0" smtClean="0">
                <a:solidFill>
                  <a:schemeClr val="tx1"/>
                </a:solidFill>
                <a:effectLst/>
                <a:latin typeface="+mn-lt"/>
                <a:ea typeface="+mn-ea"/>
                <a:cs typeface="+mn-cs"/>
              </a:rPr>
              <a:t>New opportunities for sustainable forest management. </a:t>
            </a:r>
            <a:endParaRPr lang="en-US" dirty="0" smtClean="0">
              <a:effectLst/>
            </a:endParaRPr>
          </a:p>
          <a:p>
            <a:pPr lvl="1"/>
            <a:r>
              <a:rPr lang="en-US" sz="1200" kern="1200" dirty="0" smtClean="0">
                <a:solidFill>
                  <a:schemeClr val="tx1"/>
                </a:solidFill>
                <a:effectLst/>
                <a:latin typeface="+mn-lt"/>
                <a:ea typeface="+mn-ea"/>
                <a:cs typeface="+mn-cs"/>
              </a:rPr>
              <a:t>Lead to more effective REDD+ project implementation. </a:t>
            </a:r>
          </a:p>
          <a:p>
            <a:pPr lvl="1"/>
            <a:endParaRPr lang="en-US" dirty="0" smtClean="0">
              <a:effectLst/>
            </a:endParaRPr>
          </a:p>
          <a:p>
            <a:r>
              <a:rPr lang="en-US" sz="1200" kern="1200" dirty="0" smtClean="0">
                <a:solidFill>
                  <a:schemeClr val="tx1"/>
                </a:solidFill>
                <a:effectLst/>
                <a:latin typeface="+mn-lt"/>
                <a:ea typeface="+mn-ea"/>
                <a:cs typeface="+mn-cs"/>
              </a:rPr>
              <a:t>-At a minimum all data should be disaggregated by sex. Gender specific indicators should also be created to monitor, evaluate, and track progress of REDD+ policy/programme activities and impacts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Examples</a:t>
            </a:r>
            <a:r>
              <a:rPr lang="en-US" sz="1200" kern="1200" dirty="0" smtClean="0">
                <a:solidFill>
                  <a:schemeClr val="tx1"/>
                </a:solidFill>
                <a:effectLst/>
                <a:latin typeface="+mn-lt"/>
                <a:ea typeface="+mn-ea"/>
                <a:cs typeface="+mn-cs"/>
              </a:rPr>
              <a:t>: Use gender as an indicator to measure the impact of REDD+ activities</a:t>
            </a:r>
          </a:p>
          <a:p>
            <a:pPr lvl="1"/>
            <a:r>
              <a:rPr lang="en-US" sz="1200" kern="1200" dirty="0" smtClean="0">
                <a:solidFill>
                  <a:schemeClr val="tx1"/>
                </a:solidFill>
                <a:effectLst/>
                <a:latin typeface="+mn-lt"/>
                <a:ea typeface="+mn-ea"/>
                <a:cs typeface="+mn-cs"/>
              </a:rPr>
              <a:t>Number of women on REDD+ decision-making bodies?</a:t>
            </a:r>
          </a:p>
          <a:p>
            <a:pPr lvl="1"/>
            <a:r>
              <a:rPr lang="en-US" sz="1200" kern="1200" dirty="0" smtClean="0">
                <a:solidFill>
                  <a:schemeClr val="tx1"/>
                </a:solidFill>
                <a:effectLst/>
                <a:latin typeface="+mn-lt"/>
                <a:ea typeface="+mn-ea"/>
                <a:cs typeface="+mn-cs"/>
              </a:rPr>
              <a:t>Number of women directly receiving REDD+ benefits?</a:t>
            </a:r>
          </a:p>
          <a:p>
            <a:pPr lvl="1"/>
            <a:r>
              <a:rPr lang="en-US" sz="1200" kern="1200" dirty="0" smtClean="0">
                <a:solidFill>
                  <a:schemeClr val="tx1"/>
                </a:solidFill>
                <a:effectLst/>
                <a:latin typeface="+mn-lt"/>
                <a:ea typeface="+mn-ea"/>
                <a:cs typeface="+mn-cs"/>
              </a:rPr>
              <a:t>Number of children completing primary/secondary school?</a:t>
            </a: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290921-AE82-4B10-9C21-6CFB8963AE03}" type="slidenum">
              <a:rPr lang="en-US" smtClean="0"/>
              <a:pPr/>
              <a:t>10</a:t>
            </a:fld>
            <a:endParaRPr lang="en-US"/>
          </a:p>
        </p:txBody>
      </p:sp>
    </p:spTree>
    <p:extLst>
      <p:ext uri="{BB962C8B-B14F-4D97-AF65-F5344CB8AC3E}">
        <p14:creationId xmlns:p14="http://schemas.microsoft.com/office/powerpoint/2010/main" xmlns="" val="645523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-Meaningful gender equality and women’s empowerment activities require sufficient, dedicated funds throughout all phases of REDD+. </a:t>
            </a:r>
          </a:p>
          <a:p>
            <a:pPr lvl="0"/>
            <a:endParaRPr lang="en-US" dirty="0" smtClean="0">
              <a:effectLst/>
            </a:endParaRPr>
          </a:p>
          <a:p>
            <a:pPr lvl="0"/>
            <a:r>
              <a:rPr lang="en-US" sz="1200" kern="1200" dirty="0" smtClean="0">
                <a:solidFill>
                  <a:schemeClr val="tx1"/>
                </a:solidFill>
                <a:effectLst/>
                <a:latin typeface="+mn-lt"/>
                <a:ea typeface="+mn-ea"/>
                <a:cs typeface="+mn-cs"/>
              </a:rPr>
              <a:t>-Gender-responsive budgeting emphasizes the re-prioritizing of financial resources within activities rather than just increasing overall expenditures.</a:t>
            </a:r>
          </a:p>
          <a:p>
            <a:pPr lvl="0"/>
            <a:endParaRPr lang="en-US" dirty="0" smtClean="0">
              <a:effectLst/>
            </a:endParaRPr>
          </a:p>
          <a:p>
            <a:pPr lvl="0"/>
            <a:r>
              <a:rPr lang="en-US" sz="1200" kern="1200" dirty="0" smtClean="0">
                <a:solidFill>
                  <a:schemeClr val="tx1"/>
                </a:solidFill>
                <a:effectLst/>
                <a:latin typeface="+mn-lt"/>
                <a:ea typeface="+mn-ea"/>
                <a:cs typeface="+mn-cs"/>
              </a:rPr>
              <a:t>-It is needed to help address gender gaps in policies and programming, and help ensure that gender-responsive activities have the proper financial support.</a:t>
            </a:r>
            <a:endParaRPr lang="en-US" dirty="0" smtClean="0">
              <a:effectLst/>
            </a:endParaRP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290921-AE82-4B10-9C21-6CFB8963AE03}" type="slidenum">
              <a:rPr lang="en-US" smtClean="0"/>
              <a:pPr/>
              <a:t>11</a:t>
            </a:fld>
            <a:endParaRPr lang="en-US"/>
          </a:p>
        </p:txBody>
      </p:sp>
    </p:spTree>
    <p:extLst>
      <p:ext uri="{BB962C8B-B14F-4D97-AF65-F5344CB8AC3E}">
        <p14:creationId xmlns:p14="http://schemas.microsoft.com/office/powerpoint/2010/main" xmlns="" val="2421941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ensure gender is integrated fully in REDD+ programming, it is recommended that gender specialists are involved in and consulted throughout all phases of REDD+. As a way forward, it would be useful to partner with local gender expertise that can be called on to provide guidance and technical assistance. </a:t>
            </a:r>
            <a:endParaRPr lang="en-US" dirty="0" smtClean="0">
              <a:effectLst/>
            </a:endParaRPr>
          </a:p>
          <a:p>
            <a:pPr lvl="0"/>
            <a:endParaRPr lang="en-US" dirty="0" smtClean="0">
              <a:effectLst/>
            </a:endParaRPr>
          </a:p>
          <a:p>
            <a:pPr lvl="0"/>
            <a:r>
              <a:rPr lang="en-US" sz="1200" kern="1200" dirty="0" smtClean="0">
                <a:solidFill>
                  <a:schemeClr val="tx1"/>
                </a:solidFill>
                <a:effectLst/>
                <a:latin typeface="+mn-lt"/>
                <a:ea typeface="+mn-ea"/>
                <a:cs typeface="+mn-cs"/>
              </a:rPr>
              <a:t>-Technical social and gender expertise can help provide technical assistance in:</a:t>
            </a:r>
            <a:endParaRPr lang="en-US" dirty="0" smtClean="0">
              <a:effectLst/>
            </a:endParaRPr>
          </a:p>
          <a:p>
            <a:pPr lvl="1"/>
            <a:r>
              <a:rPr lang="en-US" sz="1200" kern="1200" dirty="0" smtClean="0">
                <a:solidFill>
                  <a:schemeClr val="tx1"/>
                </a:solidFill>
                <a:effectLst/>
                <a:latin typeface="+mn-lt"/>
                <a:ea typeface="+mn-ea"/>
                <a:cs typeface="+mn-cs"/>
              </a:rPr>
              <a:t>Mainstreaming of gender in REDD+ policies and programming.</a:t>
            </a:r>
            <a:endParaRPr lang="en-US" dirty="0" smtClean="0">
              <a:effectLst/>
            </a:endParaRPr>
          </a:p>
          <a:p>
            <a:pPr lvl="1"/>
            <a:r>
              <a:rPr lang="en-US" sz="1200" kern="1200" dirty="0" smtClean="0">
                <a:solidFill>
                  <a:schemeClr val="tx1"/>
                </a:solidFill>
                <a:effectLst/>
                <a:latin typeface="+mn-lt"/>
                <a:ea typeface="+mn-ea"/>
                <a:cs typeface="+mn-cs"/>
              </a:rPr>
              <a:t>Developing measurable gender indicators.</a:t>
            </a:r>
            <a:endParaRPr lang="en-US" dirty="0" smtClean="0">
              <a:effectLst/>
            </a:endParaRPr>
          </a:p>
          <a:p>
            <a:pPr lvl="1"/>
            <a:r>
              <a:rPr lang="en-US" sz="1200" kern="1200" dirty="0" smtClean="0">
                <a:solidFill>
                  <a:schemeClr val="tx1"/>
                </a:solidFill>
                <a:effectLst/>
                <a:latin typeface="+mn-lt"/>
                <a:ea typeface="+mn-ea"/>
                <a:cs typeface="+mn-cs"/>
              </a:rPr>
              <a:t>Facilitating stock-taking of progress on gender mainstreaming milestones.</a:t>
            </a:r>
            <a:endParaRPr lang="en-US" dirty="0" smtClean="0">
              <a:effectLst/>
            </a:endParaRP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290921-AE82-4B10-9C21-6CFB8963AE03}" type="slidenum">
              <a:rPr lang="en-US" smtClean="0"/>
              <a:pPr/>
              <a:t>12</a:t>
            </a:fld>
            <a:endParaRPr lang="en-US"/>
          </a:p>
        </p:txBody>
      </p:sp>
    </p:spTree>
    <p:extLst>
      <p:ext uri="{BB962C8B-B14F-4D97-AF65-F5344CB8AC3E}">
        <p14:creationId xmlns:p14="http://schemas.microsoft.com/office/powerpoint/2010/main" xmlns="" val="3270809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b="0" i="0" baseline="0" dirty="0" smtClean="0"/>
              <a:t>While Solange has discussed </a:t>
            </a:r>
            <a:r>
              <a:rPr lang="en-US" sz="1200" b="0" i="1" baseline="0" dirty="0" smtClean="0"/>
              <a:t>why</a:t>
            </a:r>
            <a:r>
              <a:rPr lang="en-US" sz="1200" b="0" i="0" baseline="0" dirty="0" smtClean="0"/>
              <a:t> gender roles are relevant for REDD+, and Beth has explained the ‘</a:t>
            </a:r>
            <a:r>
              <a:rPr lang="en-US" sz="1200" b="0" i="1" baseline="0" dirty="0" smtClean="0"/>
              <a:t>how to</a:t>
            </a:r>
            <a:r>
              <a:rPr lang="en-US" sz="1200" b="0" i="0" baseline="0" dirty="0" smtClean="0"/>
              <a:t>’ and entry points for how we can integrate gender considerations in practice, let’s now briefly introduce UN-REDD’s work on this topic:</a:t>
            </a:r>
          </a:p>
          <a:p>
            <a:pPr marL="0" marR="0" indent="0" algn="l" defTabSz="914400" rtl="0" eaLnBrk="1" fontAlgn="auto" latinLnBrk="0" hangingPunct="1">
              <a:lnSpc>
                <a:spcPct val="100000"/>
              </a:lnSpc>
              <a:spcBef>
                <a:spcPct val="0"/>
              </a:spcBef>
              <a:spcAft>
                <a:spcPts val="0"/>
              </a:spcAft>
              <a:buClrTx/>
              <a:buSzTx/>
              <a:buFontTx/>
              <a:buNone/>
              <a:tabLst/>
              <a:defRPr/>
            </a:pPr>
            <a:endParaRPr lang="en-US" sz="1200" b="0" i="0"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sz="1200" b="0" i="0" baseline="0" dirty="0" smtClean="0"/>
              <a:t>The UN-REDD </a:t>
            </a:r>
            <a:r>
              <a:rPr lang="en-US" sz="1200" b="0" i="0" baseline="0" dirty="0" err="1" smtClean="0"/>
              <a:t>Programme</a:t>
            </a:r>
            <a:r>
              <a:rPr lang="en-US" sz="1200" b="0" i="0" baseline="0" dirty="0" smtClean="0"/>
              <a:t> pre-released a report called </a:t>
            </a:r>
            <a:r>
              <a:rPr lang="en-GB" sz="1200" b="0" i="1" dirty="0" smtClean="0">
                <a:solidFill>
                  <a:schemeClr val="tx1"/>
                </a:solidFill>
              </a:rPr>
              <a:t>Business case for Mainstreaming Gender in REDD+ </a:t>
            </a:r>
            <a:r>
              <a:rPr lang="en-GB" sz="1200" b="0" dirty="0" smtClean="0">
                <a:solidFill>
                  <a:schemeClr val="tx1"/>
                </a:solidFill>
              </a:rPr>
              <a:t>at</a:t>
            </a:r>
            <a:r>
              <a:rPr lang="en-GB" sz="1200" b="0" baseline="0" dirty="0" smtClean="0">
                <a:solidFill>
                  <a:schemeClr val="tx1"/>
                </a:solidFill>
              </a:rPr>
              <a:t> the COP 17 in Durban in December 2011:</a:t>
            </a:r>
          </a:p>
          <a:p>
            <a:pPr marL="0" marR="0" indent="0" algn="l" defTabSz="914400" rtl="0" eaLnBrk="1" fontAlgn="auto" latinLnBrk="0" hangingPunct="1">
              <a:lnSpc>
                <a:spcPct val="100000"/>
              </a:lnSpc>
              <a:spcBef>
                <a:spcPct val="0"/>
              </a:spcBef>
              <a:spcAft>
                <a:spcPts val="0"/>
              </a:spcAft>
              <a:buClrTx/>
              <a:buSzTx/>
              <a:buFontTx/>
              <a:buNone/>
              <a:tabLst/>
              <a:defRPr/>
            </a:pPr>
            <a:endParaRPr lang="en-US" sz="1200" b="0" i="0" baseline="0" dirty="0" smtClean="0">
              <a:solidFill>
                <a:schemeClr val="tx1"/>
              </a:solidFill>
            </a:endParaRPr>
          </a:p>
          <a:p>
            <a:pPr marL="0" marR="0" indent="0" algn="l" defTabSz="914400" rtl="0" eaLnBrk="1" fontAlgn="auto" latinLnBrk="0" hangingPunct="1">
              <a:lnSpc>
                <a:spcPct val="100000"/>
              </a:lnSpc>
              <a:spcBef>
                <a:spcPct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 D</a:t>
            </a:r>
            <a:r>
              <a:rPr lang="en-US" sz="1200" kern="1200" dirty="0" smtClean="0">
                <a:solidFill>
                  <a:schemeClr val="tx1"/>
                </a:solidFill>
                <a:latin typeface="+mn-lt"/>
                <a:ea typeface="+mn-ea"/>
                <a:cs typeface="+mn-cs"/>
              </a:rPr>
              <a:t>emonstrates that in fact, in addition</a:t>
            </a:r>
            <a:r>
              <a:rPr lang="en-US" sz="1200" kern="1200" baseline="0" dirty="0" smtClean="0">
                <a:solidFill>
                  <a:schemeClr val="tx1"/>
                </a:solidFill>
                <a:latin typeface="+mn-lt"/>
                <a:ea typeface="+mn-ea"/>
                <a:cs typeface="+mn-cs"/>
              </a:rPr>
              <a:t> to gender equality and women’s empowerment being important from a Human Rights perspective, </a:t>
            </a:r>
            <a:r>
              <a:rPr lang="en-US" sz="1200" kern="1200" dirty="0" smtClean="0">
                <a:solidFill>
                  <a:schemeClr val="tx1"/>
                </a:solidFill>
                <a:latin typeface="+mn-lt"/>
                <a:ea typeface="+mn-ea"/>
                <a:cs typeface="+mn-cs"/>
              </a:rPr>
              <a:t>giving consideration to gender equality in each readiness component of REDD+ makes good business sense, as it will create a more stable investment environment for forest carbon assets, ensure permanence, and thereby reduce the risk of reversals for investors</a:t>
            </a:r>
          </a:p>
          <a:p>
            <a:pPr marL="0" marR="0" indent="0" algn="l" defTabSz="914400" rtl="0" eaLnBrk="1" fontAlgn="auto" latinLnBrk="0" hangingPunct="1">
              <a:lnSpc>
                <a:spcPct val="100000"/>
              </a:lnSpc>
              <a:spcBef>
                <a:spcPct val="0"/>
              </a:spcBef>
              <a:spcAft>
                <a:spcPts val="0"/>
              </a:spcAft>
              <a:buClrTx/>
              <a:buSzTx/>
              <a:buFont typeface="Arial" pitchFamily="34" charset="0"/>
              <a:buChar char="•"/>
              <a:tabLst/>
              <a:defRPr/>
            </a:pPr>
            <a:r>
              <a:rPr lang="en-US" sz="1200" i="0" dirty="0" smtClean="0"/>
              <a:t> Also</a:t>
            </a:r>
            <a:r>
              <a:rPr lang="en-US" sz="1200" i="0" baseline="0" dirty="0" smtClean="0"/>
              <a:t> d</a:t>
            </a:r>
            <a:r>
              <a:rPr lang="en-US" sz="1200" i="0" dirty="0" smtClean="0"/>
              <a:t>emonstrates that </a:t>
            </a:r>
            <a:r>
              <a:rPr lang="en-US" sz="1200" i="1" dirty="0" smtClean="0"/>
              <a:t>inclusive</a:t>
            </a:r>
            <a:r>
              <a:rPr lang="en-US" sz="1200" dirty="0" smtClean="0"/>
              <a:t> REDD+ systems have the potential to mitigate climate change while advancing sustainable development</a:t>
            </a:r>
          </a:p>
          <a:p>
            <a:pPr marL="628650" lvl="1" indent="-171450" eaLnBrk="1" hangingPunct="1">
              <a:spcBef>
                <a:spcPct val="0"/>
              </a:spcBef>
              <a:buFontTx/>
              <a:buNone/>
            </a:pPr>
            <a:endParaRPr lang="en-US" b="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latin typeface="+mn-lt"/>
                <a:ea typeface="+mn-ea"/>
                <a:cs typeface="+mn-cs"/>
              </a:rPr>
              <a:t>In fact,</a:t>
            </a:r>
            <a:r>
              <a:rPr lang="en-US" sz="1200" i="0" kern="1200" baseline="0" dirty="0" smtClean="0">
                <a:solidFill>
                  <a:schemeClr val="tx1"/>
                </a:solidFill>
                <a:latin typeface="+mn-lt"/>
                <a:ea typeface="+mn-ea"/>
                <a:cs typeface="+mn-cs"/>
              </a:rPr>
              <a:t> t</a:t>
            </a:r>
            <a:r>
              <a:rPr lang="en-US" sz="1200" i="0" kern="1200" dirty="0" smtClean="0">
                <a:solidFill>
                  <a:schemeClr val="tx1"/>
                </a:solidFill>
                <a:latin typeface="+mn-lt"/>
                <a:ea typeface="+mn-ea"/>
                <a:cs typeface="+mn-cs"/>
              </a:rPr>
              <a:t>he </a:t>
            </a:r>
            <a:r>
              <a:rPr lang="en-US" sz="1200" i="1" kern="1200" dirty="0" smtClean="0">
                <a:solidFill>
                  <a:schemeClr val="tx1"/>
                </a:solidFill>
                <a:latin typeface="+mn-lt"/>
                <a:ea typeface="+mn-ea"/>
                <a:cs typeface="+mn-cs"/>
              </a:rPr>
              <a:t>Business Case for</a:t>
            </a:r>
            <a:r>
              <a:rPr lang="en-US" sz="1200" i="1" kern="1200" baseline="0" dirty="0" smtClean="0">
                <a:solidFill>
                  <a:schemeClr val="tx1"/>
                </a:solidFill>
                <a:latin typeface="+mn-lt"/>
                <a:ea typeface="+mn-ea"/>
                <a:cs typeface="+mn-cs"/>
              </a:rPr>
              <a:t> Mainstreaming Gender in REDD+ </a:t>
            </a:r>
            <a:r>
              <a:rPr lang="en-US" sz="1200" i="0" kern="1200" dirty="0" smtClean="0">
                <a:solidFill>
                  <a:schemeClr val="tx1"/>
                </a:solidFill>
                <a:latin typeface="+mn-lt"/>
                <a:ea typeface="+mn-ea"/>
                <a:cs typeface="+mn-cs"/>
              </a:rPr>
              <a:t>report </a:t>
            </a:r>
            <a:r>
              <a:rPr lang="en-US" sz="1200" i="0" kern="1200" dirty="0" smtClean="0">
                <a:solidFill>
                  <a:schemeClr val="tx1"/>
                </a:solidFill>
                <a:latin typeface="+mn-lt"/>
                <a:ea typeface="+mn-ea"/>
                <a:cs typeface="+mn-cs"/>
              </a:rPr>
              <a:t>demonstrates that </a:t>
            </a:r>
            <a:r>
              <a:rPr lang="en-US" sz="1200" b="1" i="0" kern="1200" dirty="0" smtClean="0">
                <a:solidFill>
                  <a:schemeClr val="tx1"/>
                </a:solidFill>
                <a:latin typeface="+mn-lt"/>
                <a:ea typeface="+mn-ea"/>
                <a:cs typeface="+mn-cs"/>
              </a:rPr>
              <a:t>mainstreaming</a:t>
            </a:r>
            <a:r>
              <a:rPr lang="en-US" sz="1200" b="1" i="0" kern="1200" baseline="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gender </a:t>
            </a:r>
            <a:r>
              <a:rPr lang="en-US" sz="1200" b="1" i="0" kern="1200" dirty="0" smtClean="0">
                <a:solidFill>
                  <a:schemeClr val="tx1"/>
                </a:solidFill>
                <a:latin typeface="+mn-lt"/>
                <a:ea typeface="+mn-ea"/>
                <a:cs typeface="+mn-cs"/>
              </a:rPr>
              <a:t>in REDD+ activities can </a:t>
            </a:r>
            <a:r>
              <a:rPr lang="en-US" sz="1200" b="1" i="0" kern="1200" dirty="0" smtClean="0">
                <a:solidFill>
                  <a:schemeClr val="tx1"/>
                </a:solidFill>
                <a:latin typeface="+mn-lt"/>
                <a:ea typeface="+mn-ea"/>
                <a:cs typeface="+mn-cs"/>
              </a:rPr>
              <a:t>help </a:t>
            </a:r>
            <a:r>
              <a:rPr lang="en-US" sz="1200" b="1" i="0" kern="1200" dirty="0" smtClean="0">
                <a:solidFill>
                  <a:schemeClr val="tx1"/>
                </a:solidFill>
                <a:latin typeface="+mn-lt"/>
                <a:ea typeface="+mn-ea"/>
                <a:cs typeface="+mn-cs"/>
              </a:rPr>
              <a:t>improve the efficiency, </a:t>
            </a:r>
            <a:r>
              <a:rPr lang="en-US" sz="1200" b="1" i="0" kern="1200" dirty="0" smtClean="0">
                <a:solidFill>
                  <a:schemeClr val="tx1"/>
                </a:solidFill>
                <a:latin typeface="+mn-lt"/>
                <a:ea typeface="+mn-ea"/>
                <a:cs typeface="+mn-cs"/>
              </a:rPr>
              <a:t>efficacy</a:t>
            </a:r>
            <a:r>
              <a:rPr lang="en-US" sz="1200" b="1"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as well as</a:t>
            </a:r>
            <a:r>
              <a:rPr lang="en-US" sz="1200" b="1" i="0" kern="1200" dirty="0" smtClean="0">
                <a:solidFill>
                  <a:schemeClr val="tx1"/>
                </a:solidFill>
                <a:latin typeface="+mn-lt"/>
                <a:ea typeface="+mn-ea"/>
                <a:cs typeface="+mn-cs"/>
              </a:rPr>
              <a:t> the long-term sustainability of REDD+. </a:t>
            </a:r>
            <a:endParaRPr lang="en-US" sz="1200" b="1"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latin typeface="+mn-lt"/>
                <a:ea typeface="+mn-ea"/>
                <a:cs typeface="+mn-cs"/>
              </a:rPr>
              <a:t>For example, </a:t>
            </a:r>
            <a:r>
              <a:rPr lang="en-US" sz="1200" b="0" kern="1200" baseline="0" dirty="0" smtClean="0">
                <a:solidFill>
                  <a:schemeClr val="tx1"/>
                </a:solidFill>
                <a:effectLst/>
                <a:latin typeface="+mn-lt"/>
                <a:ea typeface="+mn-ea"/>
                <a:cs typeface="+mn-cs"/>
              </a:rPr>
              <a:t>if REDD+ strategies are inclusive and incorporate gender considerations, they will help create ownership among local and national stakeholders (including women and IPs) as well as ensure that such strategies are planned and implemented efficiently and sustainably. </a:t>
            </a:r>
            <a:endParaRPr lang="en-US" sz="120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smtClean="0">
                <a:solidFill>
                  <a:schemeClr val="tx1"/>
                </a:solidFill>
                <a:latin typeface="+mn-lt"/>
                <a:ea typeface="+mn-ea"/>
                <a:cs typeface="+mn-cs"/>
              </a:rPr>
              <a:t>The Business Case also shows that integrating gender considerations in REDD+ processes leads to Multiple Benefits, both social and environmental.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latin typeface="+mn-lt"/>
                <a:ea typeface="+mn-ea"/>
                <a:cs typeface="+mn-cs"/>
              </a:rPr>
              <a:t>One concrete example: Women’s Community Forestry User Groups (CFUGs) protected the forest against illegal logging. (Case Example from field trip during ‘the Scoping Dialogue on Inclusion and Exclusion of Women in the Forestry Sector’ in Nepal, Sept. 2012).</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kern="1200" baseline="0" dirty="0" smtClean="0">
                <a:solidFill>
                  <a:schemeClr val="tx1"/>
                </a:solidFill>
                <a:latin typeface="+mn-lt"/>
                <a:ea typeface="+mn-ea"/>
                <a:cs typeface="+mn-cs"/>
              </a:rPr>
              <a:t> The women had been </a:t>
            </a:r>
            <a:r>
              <a:rPr lang="en-US" sz="1200" i="1" kern="1200" baseline="0" dirty="0" smtClean="0">
                <a:solidFill>
                  <a:schemeClr val="tx1"/>
                </a:solidFill>
                <a:latin typeface="+mn-lt"/>
                <a:ea typeface="+mn-ea"/>
                <a:cs typeface="+mn-cs"/>
              </a:rPr>
              <a:t>informed</a:t>
            </a:r>
            <a:r>
              <a:rPr lang="en-US" sz="1200" i="0" kern="1200" baseline="0" dirty="0" smtClean="0">
                <a:solidFill>
                  <a:schemeClr val="tx1"/>
                </a:solidFill>
                <a:latin typeface="+mn-lt"/>
                <a:ea typeface="+mn-ea"/>
                <a:cs typeface="+mn-cs"/>
              </a:rPr>
              <a:t> about sustainable management of forests and REDD+, and they had been </a:t>
            </a:r>
            <a:r>
              <a:rPr lang="en-US" sz="1200" i="1" kern="1200" baseline="0" dirty="0" smtClean="0">
                <a:solidFill>
                  <a:schemeClr val="tx1"/>
                </a:solidFill>
                <a:latin typeface="+mn-lt"/>
                <a:ea typeface="+mn-ea"/>
                <a:cs typeface="+mn-cs"/>
              </a:rPr>
              <a:t>empowered</a:t>
            </a:r>
            <a:r>
              <a:rPr lang="en-US" sz="1200" i="0" kern="1200" baseline="0" dirty="0" smtClean="0">
                <a:solidFill>
                  <a:schemeClr val="tx1"/>
                </a:solidFill>
                <a:latin typeface="+mn-lt"/>
                <a:ea typeface="+mn-ea"/>
                <a:cs typeface="+mn-cs"/>
              </a:rPr>
              <a:t> to participate in the sustainable management of the forest, which the community also received benefits from. They therefore both had </a:t>
            </a:r>
            <a:r>
              <a:rPr lang="en-US" sz="1200" i="1" kern="1200" baseline="0" dirty="0" smtClean="0">
                <a:solidFill>
                  <a:schemeClr val="tx1"/>
                </a:solidFill>
                <a:latin typeface="+mn-lt"/>
                <a:ea typeface="+mn-ea"/>
                <a:cs typeface="+mn-cs"/>
              </a:rPr>
              <a:t>understanding</a:t>
            </a:r>
            <a:r>
              <a:rPr lang="en-US" sz="1200" i="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interest </a:t>
            </a:r>
            <a:r>
              <a:rPr lang="en-US" sz="1200" i="0" kern="1200" baseline="0" dirty="0" smtClean="0">
                <a:solidFill>
                  <a:schemeClr val="tx1"/>
                </a:solidFill>
                <a:latin typeface="+mn-lt"/>
                <a:ea typeface="+mn-ea"/>
                <a:cs typeface="+mn-cs"/>
              </a:rPr>
              <a:t>and </a:t>
            </a:r>
            <a:r>
              <a:rPr lang="en-US" sz="1200" i="1" kern="1200" baseline="0" dirty="0" smtClean="0">
                <a:solidFill>
                  <a:schemeClr val="tx1"/>
                </a:solidFill>
                <a:latin typeface="+mn-lt"/>
                <a:ea typeface="+mn-ea"/>
                <a:cs typeface="+mn-cs"/>
              </a:rPr>
              <a:t>resources </a:t>
            </a:r>
            <a:r>
              <a:rPr lang="en-US" sz="1200" i="0" kern="1200" baseline="0" dirty="0" smtClean="0">
                <a:solidFill>
                  <a:schemeClr val="tx1"/>
                </a:solidFill>
                <a:latin typeface="+mn-lt"/>
                <a:ea typeface="+mn-ea"/>
                <a:cs typeface="+mn-cs"/>
              </a:rPr>
              <a:t>to contribute to the continuation of the sustainable management of the forest.  </a:t>
            </a:r>
            <a:endParaRPr lang="en-US" sz="1200" i="0" kern="1200" dirty="0" smtClean="0">
              <a:solidFill>
                <a:schemeClr val="tx1"/>
              </a:solidFill>
              <a:latin typeface="+mn-lt"/>
              <a:ea typeface="+mn-ea"/>
              <a:cs typeface="+mn-cs"/>
            </a:endParaRPr>
          </a:p>
          <a:p>
            <a:endParaRPr lang="en-US" sz="1200" b="0" i="1"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Other examples:</a:t>
            </a:r>
            <a:endParaRPr lang="en-US" sz="1200" b="1" i="0" u="none" strike="noStrike" kern="1200" baseline="0" dirty="0" smtClean="0">
              <a:solidFill>
                <a:schemeClr val="tx1"/>
              </a:solidFill>
              <a:effectLst/>
              <a:latin typeface="+mn-lt"/>
              <a:ea typeface="+mn-ea"/>
              <a:cs typeface="+mn-cs"/>
            </a:endParaRPr>
          </a:p>
          <a:p>
            <a:pPr lvl="0" fontAlgn="base">
              <a:buFont typeface="Arial" pitchFamily="34" charset="0"/>
              <a:buChar char="•"/>
            </a:pP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‘green belt’ movement in Kenya, where women have planted </a:t>
            </a:r>
            <a:r>
              <a:rPr lang="en-US" sz="1200" kern="1200" dirty="0" smtClean="0">
                <a:solidFill>
                  <a:schemeClr val="tx1"/>
                </a:solidFill>
                <a:effectLst/>
                <a:latin typeface="+mn-lt"/>
                <a:ea typeface="+mn-ea"/>
                <a:cs typeface="+mn-cs"/>
              </a:rPr>
              <a:t>over </a:t>
            </a:r>
            <a:r>
              <a:rPr lang="en-US" sz="1200" kern="1200" dirty="0" smtClean="0">
                <a:solidFill>
                  <a:schemeClr val="tx1"/>
                </a:solidFill>
                <a:effectLst/>
                <a:latin typeface="+mn-lt"/>
                <a:ea typeface="+mn-ea"/>
                <a:cs typeface="+mn-cs"/>
              </a:rPr>
              <a:t>40 million trees since 1977, shows the economic and environmental impacts that organized women with access to land can achieve. </a:t>
            </a:r>
            <a:endParaRPr lang="en-US" sz="1200" b="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effectLst/>
                <a:latin typeface="+mn-lt"/>
                <a:ea typeface="+mn-ea"/>
                <a:cs typeface="+mn-cs"/>
              </a:rPr>
              <a:t> The </a:t>
            </a:r>
            <a:r>
              <a:rPr lang="en-US" sz="1200" b="0" kern="1200" dirty="0" err="1" smtClean="0">
                <a:solidFill>
                  <a:schemeClr val="tx1"/>
                </a:solidFill>
                <a:effectLst/>
                <a:latin typeface="+mn-lt"/>
                <a:ea typeface="+mn-ea"/>
                <a:cs typeface="+mn-cs"/>
              </a:rPr>
              <a:t>Bolsa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Floresta</a:t>
            </a:r>
            <a:r>
              <a:rPr lang="en-US" sz="1200" b="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programme in Amazonas is one of the world’s largest REDD+ schemes. Led by the Amazonas Sustainable </a:t>
            </a:r>
            <a:r>
              <a:rPr lang="en-US" sz="1200" kern="1200" dirty="0" smtClean="0">
                <a:solidFill>
                  <a:schemeClr val="tx1"/>
                </a:solidFill>
                <a:effectLst/>
                <a:latin typeface="+mn-lt"/>
                <a:ea typeface="+mn-ea"/>
                <a:cs typeface="+mn-cs"/>
              </a:rPr>
              <a:t>Foundation </a:t>
            </a:r>
            <a:r>
              <a:rPr lang="en-US" sz="1200" kern="1200" dirty="0" smtClean="0">
                <a:solidFill>
                  <a:schemeClr val="tx1"/>
                </a:solidFill>
                <a:effectLst/>
                <a:latin typeface="+mn-lt"/>
                <a:ea typeface="+mn-ea"/>
                <a:cs typeface="+mn-cs"/>
              </a:rPr>
              <a:t>(FAS), the scheme </a:t>
            </a:r>
            <a:r>
              <a:rPr lang="en-US" sz="1200" kern="1200" dirty="0" err="1" smtClean="0">
                <a:solidFill>
                  <a:schemeClr val="tx1"/>
                </a:solidFill>
                <a:effectLst/>
                <a:latin typeface="+mn-lt"/>
                <a:ea typeface="+mn-ea"/>
                <a:cs typeface="+mn-cs"/>
              </a:rPr>
              <a:t>centres</a:t>
            </a:r>
            <a:r>
              <a:rPr lang="en-US" sz="1200" kern="1200" dirty="0" smtClean="0">
                <a:solidFill>
                  <a:schemeClr val="tx1"/>
                </a:solidFill>
                <a:effectLst/>
                <a:latin typeface="+mn-lt"/>
                <a:ea typeface="+mn-ea"/>
                <a:cs typeface="+mn-cs"/>
              </a:rPr>
              <a:t> on a deliberate choice to make payments for reducing emissions directly to women. Alongside these </a:t>
            </a:r>
            <a:r>
              <a:rPr lang="en-US" sz="1200" kern="1200" dirty="0" smtClean="0">
                <a:solidFill>
                  <a:schemeClr val="tx1"/>
                </a:solidFill>
                <a:effectLst/>
                <a:latin typeface="+mn-lt"/>
                <a:ea typeface="+mn-ea"/>
                <a:cs typeface="+mn-cs"/>
              </a:rPr>
              <a:t>women-</a:t>
            </a:r>
            <a:r>
              <a:rPr lang="en-US" sz="1200" kern="1200" dirty="0" err="1" smtClean="0">
                <a:solidFill>
                  <a:schemeClr val="tx1"/>
                </a:solidFill>
                <a:effectLst/>
                <a:latin typeface="+mn-lt"/>
                <a:ea typeface="+mn-ea"/>
                <a:cs typeface="+mn-cs"/>
              </a:rPr>
              <a:t>centred</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payments, the programme also includes investments in education and health services, which promote the active involvement </a:t>
            </a:r>
            <a:r>
              <a:rPr lang="en-US" sz="1200" kern="1200" dirty="0" smtClean="0">
                <a:solidFill>
                  <a:schemeClr val="tx1"/>
                </a:solidFill>
                <a:effectLst/>
                <a:latin typeface="+mn-lt"/>
                <a:ea typeface="+mn-ea"/>
                <a:cs typeface="+mn-cs"/>
              </a:rPr>
              <a:t>of </a:t>
            </a:r>
            <a:r>
              <a:rPr lang="en-US" sz="1200" kern="1200" dirty="0" smtClean="0">
                <a:solidFill>
                  <a:schemeClr val="tx1"/>
                </a:solidFill>
                <a:effectLst/>
                <a:latin typeface="+mn-lt"/>
                <a:ea typeface="+mn-ea"/>
                <a:cs typeface="+mn-cs"/>
              </a:rPr>
              <a:t>women. </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290921-AE82-4B10-9C21-6CFB8963AE03}" type="slidenum">
              <a:rPr lang="en-US" smtClean="0"/>
              <a:pPr/>
              <a:t>14</a:t>
            </a:fld>
            <a:endParaRPr lang="en-US"/>
          </a:p>
        </p:txBody>
      </p:sp>
    </p:spTree>
    <p:extLst>
      <p:ext uri="{BB962C8B-B14F-4D97-AF65-F5344CB8AC3E}">
        <p14:creationId xmlns:p14="http://schemas.microsoft.com/office/powerpoint/2010/main" xmlns="" val="834588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While the </a:t>
            </a:r>
            <a:r>
              <a:rPr lang="en-US" dirty="0" smtClean="0"/>
              <a:t>Business</a:t>
            </a:r>
            <a:r>
              <a:rPr lang="en-US" baseline="0" dirty="0" smtClean="0"/>
              <a:t> Case report </a:t>
            </a:r>
            <a:r>
              <a:rPr lang="en-US" baseline="0" dirty="0" smtClean="0"/>
              <a:t>addressed </a:t>
            </a:r>
            <a:r>
              <a:rPr lang="en-US" i="1" baseline="0" dirty="0" smtClean="0"/>
              <a:t>why </a:t>
            </a:r>
            <a:r>
              <a:rPr lang="en-US" sz="1200" kern="1200" dirty="0" smtClean="0">
                <a:solidFill>
                  <a:schemeClr val="tx1"/>
                </a:solidFill>
                <a:latin typeface="+mn-lt"/>
                <a:ea typeface="+mn-ea"/>
                <a:cs typeface="+mn-cs"/>
              </a:rPr>
              <a:t>gender equality and women’s empowerment </a:t>
            </a:r>
            <a:r>
              <a:rPr lang="en-US" sz="1200" kern="1200" dirty="0" smtClean="0">
                <a:solidFill>
                  <a:schemeClr val="tx1"/>
                </a:solidFill>
                <a:latin typeface="+mn-lt"/>
                <a:ea typeface="+mn-ea"/>
                <a:cs typeface="+mn-cs"/>
              </a:rPr>
              <a:t>is</a:t>
            </a:r>
            <a:r>
              <a:rPr lang="en-U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relevant for </a:t>
            </a:r>
            <a:r>
              <a:rPr lang="en-US" sz="1200" kern="1200" baseline="0" dirty="0" smtClean="0">
                <a:solidFill>
                  <a:schemeClr val="tx1"/>
                </a:solidFill>
                <a:latin typeface="+mn-lt"/>
                <a:ea typeface="+mn-ea"/>
                <a:cs typeface="+mn-cs"/>
              </a:rPr>
              <a:t>REDD+, the </a:t>
            </a:r>
            <a:r>
              <a:rPr lang="en-US" sz="1200" kern="1200" baseline="0" dirty="0" smtClean="0">
                <a:solidFill>
                  <a:schemeClr val="tx1"/>
                </a:solidFill>
                <a:latin typeface="+mn-lt"/>
                <a:ea typeface="+mn-ea"/>
                <a:cs typeface="+mn-cs"/>
              </a:rPr>
              <a:t>UN-REDD Programme is now in a process to ensure that we </a:t>
            </a:r>
            <a:r>
              <a:rPr lang="en-US" sz="1200" i="1" kern="1200" baseline="0" dirty="0" smtClean="0">
                <a:solidFill>
                  <a:schemeClr val="tx1"/>
                </a:solidFill>
                <a:latin typeface="+mn-lt"/>
                <a:ea typeface="+mn-ea"/>
                <a:cs typeface="+mn-cs"/>
              </a:rPr>
              <a:t>integrate gender considerations in </a:t>
            </a:r>
            <a:r>
              <a:rPr lang="en-US" sz="1200" i="1" kern="1200" baseline="0" dirty="0" smtClean="0">
                <a:solidFill>
                  <a:schemeClr val="tx1"/>
                </a:solidFill>
                <a:latin typeface="+mn-lt"/>
                <a:ea typeface="+mn-ea"/>
                <a:cs typeface="+mn-cs"/>
              </a:rPr>
              <a:t>the best way</a:t>
            </a:r>
            <a:r>
              <a:rPr lang="en-US" sz="1200" kern="1200" baseline="0" dirty="0" smtClean="0">
                <a:solidFill>
                  <a:schemeClr val="tx1"/>
                </a:solidFill>
                <a:latin typeface="+mn-lt"/>
                <a:ea typeface="+mn-ea"/>
                <a:cs typeface="+mn-cs"/>
              </a:rPr>
              <a:t>, to ensure that REDD+ is as effective, efficient and sustainable as it can be. </a:t>
            </a:r>
            <a:r>
              <a:rPr lang="en-US" baseline="0" dirty="0" smtClean="0"/>
              <a:t> </a:t>
            </a:r>
          </a:p>
          <a:p>
            <a:pPr>
              <a:buFontTx/>
              <a:buNone/>
            </a:pPr>
            <a:endParaRPr lang="en-US" b="0" baseline="0" dirty="0" smtClean="0"/>
          </a:p>
          <a:p>
            <a:pPr>
              <a:buFontTx/>
              <a:buNone/>
            </a:pPr>
            <a:r>
              <a:rPr lang="en-US" b="0" baseline="0" dirty="0" smtClean="0"/>
              <a:t>- First, we are looking at how we can ensure integration </a:t>
            </a:r>
            <a:r>
              <a:rPr lang="en-US" b="0" baseline="0" dirty="0" smtClean="0"/>
              <a:t>of a gender perspective in </a:t>
            </a:r>
            <a:r>
              <a:rPr lang="en-US" b="0" baseline="0" dirty="0" smtClean="0"/>
              <a:t>the UN-REDD </a:t>
            </a:r>
            <a:r>
              <a:rPr lang="en-US" b="0" baseline="0" dirty="0" err="1" smtClean="0"/>
              <a:t>Programme’s</a:t>
            </a:r>
            <a:r>
              <a:rPr lang="en-US" b="0" baseline="0" dirty="0" smtClean="0"/>
              <a:t> </a:t>
            </a:r>
            <a:r>
              <a:rPr lang="en-US" b="0" baseline="0" dirty="0" smtClean="0"/>
              <a:t>own activities.</a:t>
            </a:r>
          </a:p>
          <a:p>
            <a:pPr>
              <a:buFontTx/>
              <a:buChar char="-"/>
            </a:pPr>
            <a:endParaRPr lang="en-US" b="0" baseline="0" dirty="0" smtClean="0"/>
          </a:p>
          <a:p>
            <a:pPr>
              <a:buFontTx/>
              <a:buChar char="-"/>
            </a:pPr>
            <a:r>
              <a:rPr lang="en-US" b="0" baseline="0" dirty="0" smtClean="0"/>
              <a:t> Secondly,</a:t>
            </a:r>
            <a:r>
              <a:rPr lang="en-US" baseline="0" dirty="0" smtClean="0"/>
              <a:t> </a:t>
            </a:r>
            <a:r>
              <a:rPr lang="en-US" baseline="0" dirty="0" smtClean="0"/>
              <a:t>we will </a:t>
            </a:r>
            <a:r>
              <a:rPr lang="en-US" baseline="0" dirty="0" smtClean="0"/>
              <a:t>produce </a:t>
            </a:r>
            <a:r>
              <a:rPr lang="en-US" baseline="0" dirty="0" smtClean="0"/>
              <a:t>a Guidance Note with recommendations to </a:t>
            </a:r>
            <a:r>
              <a:rPr lang="en-US" baseline="0" dirty="0" smtClean="0"/>
              <a:t>countries </a:t>
            </a:r>
            <a:r>
              <a:rPr lang="en-US" baseline="0" dirty="0" smtClean="0"/>
              <a:t>on </a:t>
            </a:r>
            <a:r>
              <a:rPr lang="en-US" i="0" baseline="0" dirty="0" smtClean="0"/>
              <a:t>how</a:t>
            </a:r>
            <a:r>
              <a:rPr lang="en-US" baseline="0" dirty="0" smtClean="0"/>
              <a:t> it is possible to ensure </a:t>
            </a:r>
            <a:r>
              <a:rPr lang="en-US" baseline="0" dirty="0" smtClean="0"/>
              <a:t>more effective and sustainable REDD</a:t>
            </a:r>
            <a:r>
              <a:rPr lang="en-US" baseline="0" dirty="0" smtClean="0"/>
              <a:t>+ </a:t>
            </a:r>
            <a:r>
              <a:rPr lang="en-US" baseline="0" dirty="0" smtClean="0"/>
              <a:t>processes by </a:t>
            </a:r>
            <a:r>
              <a:rPr lang="en-US" baseline="0" dirty="0" smtClean="0"/>
              <a:t>integrating gender equality and women’s empowerment principles.</a:t>
            </a:r>
          </a:p>
          <a:p>
            <a:pPr>
              <a:buFontTx/>
              <a:buNone/>
            </a:pPr>
            <a:r>
              <a:rPr lang="en-US" baseline="0" dirty="0" smtClean="0"/>
              <a:t> </a:t>
            </a:r>
          </a:p>
          <a:p>
            <a:pPr>
              <a:buFontTx/>
              <a:buNone/>
            </a:pPr>
            <a:r>
              <a:rPr lang="en-US" i="1" baseline="0" dirty="0" smtClean="0"/>
              <a:t>Beth </a:t>
            </a:r>
            <a:r>
              <a:rPr lang="en-US" i="1" baseline="0" dirty="0" smtClean="0"/>
              <a:t>has already outlined some ways of doing this, </a:t>
            </a:r>
            <a:r>
              <a:rPr lang="en-US" i="1" baseline="0" dirty="0" smtClean="0"/>
              <a:t>but we want to build on that and make a practical tool, a more comprehensive </a:t>
            </a:r>
            <a:r>
              <a:rPr lang="en-US" i="1" baseline="0" dirty="0" smtClean="0"/>
              <a:t>Guidance </a:t>
            </a:r>
            <a:r>
              <a:rPr lang="en-US" i="1" baseline="0" dirty="0" smtClean="0"/>
              <a:t>Note, </a:t>
            </a:r>
            <a:r>
              <a:rPr lang="en-US" i="1" baseline="0" dirty="0" smtClean="0"/>
              <a:t>on how to </a:t>
            </a:r>
            <a:r>
              <a:rPr lang="en-US" i="1" baseline="0" dirty="0" smtClean="0"/>
              <a:t>make REDD</a:t>
            </a:r>
            <a:r>
              <a:rPr lang="en-US" i="1" baseline="0" dirty="0" smtClean="0"/>
              <a:t>+ strategies </a:t>
            </a:r>
            <a:r>
              <a:rPr lang="en-US" i="1" baseline="0" dirty="0" smtClean="0"/>
              <a:t>more </a:t>
            </a:r>
            <a:r>
              <a:rPr lang="en-US" sz="1200" i="1" kern="1200" dirty="0" smtClean="0">
                <a:solidFill>
                  <a:schemeClr val="tx1"/>
                </a:solidFill>
                <a:latin typeface="+mn-lt"/>
                <a:ea typeface="+mn-ea"/>
                <a:cs typeface="+mn-cs"/>
              </a:rPr>
              <a:t>effective</a:t>
            </a:r>
            <a:r>
              <a:rPr lang="en-US" sz="1200" i="1" kern="1200" dirty="0" smtClean="0">
                <a:solidFill>
                  <a:schemeClr val="tx1"/>
                </a:solidFill>
                <a:latin typeface="+mn-lt"/>
                <a:ea typeface="+mn-ea"/>
                <a:cs typeface="+mn-cs"/>
              </a:rPr>
              <a:t>, equitable, and </a:t>
            </a:r>
            <a:r>
              <a:rPr lang="en-US" sz="1200" i="1" kern="1200" dirty="0" smtClean="0">
                <a:solidFill>
                  <a:schemeClr val="tx1"/>
                </a:solidFill>
                <a:latin typeface="+mn-lt"/>
                <a:ea typeface="+mn-ea"/>
                <a:cs typeface="+mn-cs"/>
              </a:rPr>
              <a:t>sustainable by</a:t>
            </a:r>
            <a:r>
              <a:rPr lang="en-US" sz="1200" i="1" kern="1200" baseline="0" dirty="0" smtClean="0">
                <a:solidFill>
                  <a:schemeClr val="tx1"/>
                </a:solidFill>
                <a:latin typeface="+mn-lt"/>
                <a:ea typeface="+mn-ea"/>
                <a:cs typeface="+mn-cs"/>
              </a:rPr>
              <a:t> integrating gender considerations</a:t>
            </a:r>
            <a:r>
              <a:rPr lang="en-US" sz="1200" i="1" kern="1200" dirty="0" smtClean="0">
                <a:solidFill>
                  <a:schemeClr val="tx1"/>
                </a:solidFill>
                <a:latin typeface="+mn-lt"/>
                <a:ea typeface="+mn-ea"/>
                <a:cs typeface="+mn-cs"/>
              </a:rPr>
              <a:t>.</a:t>
            </a:r>
            <a:endParaRPr lang="en-US" i="1" baseline="0" dirty="0" smtClean="0"/>
          </a:p>
          <a:p>
            <a:pPr>
              <a:buFontTx/>
              <a:buChar char="-"/>
            </a:pP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290921-AE82-4B10-9C21-6CFB8963AE0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We</a:t>
            </a:r>
            <a:r>
              <a:rPr lang="en-US" b="1" baseline="0" dirty="0" smtClean="0"/>
              <a:t> have started the </a:t>
            </a:r>
            <a:r>
              <a:rPr lang="en-US" b="1" i="1" baseline="0" dirty="0" smtClean="0"/>
              <a:t>first process</a:t>
            </a:r>
            <a:r>
              <a:rPr lang="en-US" b="1" baseline="0" dirty="0" smtClean="0"/>
              <a:t>: </a:t>
            </a:r>
            <a:r>
              <a:rPr lang="en-US" sz="1200" b="1" kern="1200" baseline="0" dirty="0" smtClean="0">
                <a:solidFill>
                  <a:schemeClr val="tx1"/>
                </a:solidFill>
                <a:latin typeface="+mn-lt"/>
                <a:ea typeface="+mn-ea"/>
                <a:cs typeface="+mn-cs"/>
              </a:rPr>
              <a:t>a “gender screening’” of the UN-REDD </a:t>
            </a:r>
            <a:r>
              <a:rPr lang="en-US" sz="1200" b="1" kern="1200" baseline="0" dirty="0" err="1" smtClean="0">
                <a:solidFill>
                  <a:schemeClr val="tx1"/>
                </a:solidFill>
                <a:latin typeface="+mn-lt"/>
                <a:ea typeface="+mn-ea"/>
                <a:cs typeface="+mn-cs"/>
              </a:rPr>
              <a:t>Programme</a:t>
            </a:r>
            <a:endParaRPr lang="en-US" sz="1200" b="0" kern="1200" baseline="0" dirty="0" smtClean="0">
              <a:solidFill>
                <a:schemeClr val="tx1"/>
              </a:solidFill>
              <a:latin typeface="+mn-lt"/>
              <a:ea typeface="+mn-ea"/>
              <a:cs typeface="+mn-cs"/>
            </a:endParaRPr>
          </a:p>
          <a:p>
            <a:pPr eaLnBrk="1" hangingPunct="1">
              <a:spcBef>
                <a:spcPct val="0"/>
              </a:spcBef>
              <a:buFontTx/>
              <a:buChar char="-"/>
            </a:pPr>
            <a:r>
              <a:rPr lang="en-US" sz="1200" b="0" kern="1200" baseline="0" dirty="0" smtClean="0">
                <a:solidFill>
                  <a:schemeClr val="tx1"/>
                </a:solidFill>
                <a:latin typeface="+mn-lt"/>
                <a:ea typeface="+mn-ea"/>
                <a:cs typeface="+mn-cs"/>
              </a:rPr>
              <a:t>to see </a:t>
            </a:r>
            <a:r>
              <a:rPr lang="en-US" sz="1200" kern="1200" dirty="0" smtClean="0">
                <a:solidFill>
                  <a:schemeClr val="tx1"/>
                </a:solidFill>
                <a:latin typeface="+mn-lt"/>
                <a:ea typeface="+mn-ea"/>
                <a:cs typeface="+mn-cs"/>
              </a:rPr>
              <a:t>the extent to which the UN-REDD Programme currently mainstreams gender considerations within its</a:t>
            </a:r>
            <a:r>
              <a:rPr lang="en-US" sz="1200" kern="1200" baseline="0" dirty="0" smtClean="0">
                <a:solidFill>
                  <a:schemeClr val="tx1"/>
                </a:solidFill>
                <a:latin typeface="+mn-lt"/>
                <a:ea typeface="+mn-ea"/>
                <a:cs typeface="+mn-cs"/>
              </a:rPr>
              <a:t> activities </a:t>
            </a:r>
            <a:r>
              <a:rPr lang="en-US" sz="1200" kern="1200" dirty="0" smtClean="0">
                <a:solidFill>
                  <a:schemeClr val="tx1"/>
                </a:solidFill>
                <a:latin typeface="+mn-lt"/>
                <a:ea typeface="+mn-ea"/>
                <a:cs typeface="+mn-cs"/>
              </a:rPr>
              <a:t>at the global, regional and national level.</a:t>
            </a:r>
          </a:p>
          <a:p>
            <a:pPr eaLnBrk="1" hangingPunct="1">
              <a:spcBef>
                <a:spcPct val="0"/>
              </a:spcBef>
              <a:buFontTx/>
              <a:buNone/>
            </a:pPr>
            <a:endParaRPr lang="en-US" b="1"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b="0" dirty="0" smtClean="0"/>
              <a:t>As you can see in</a:t>
            </a:r>
            <a:r>
              <a:rPr lang="en-US" b="0" baseline="0" dirty="0" smtClean="0"/>
              <a:t> the diagram, t</a:t>
            </a:r>
            <a:r>
              <a:rPr lang="en-US" sz="1200" kern="1200" dirty="0" smtClean="0">
                <a:solidFill>
                  <a:schemeClr val="tx1"/>
                </a:solidFill>
                <a:effectLst/>
                <a:latin typeface="+mn-lt"/>
                <a:ea typeface="+mn-ea"/>
                <a:cs typeface="+mn-cs"/>
              </a:rPr>
              <a:t>his screening will consist of a process with three main input types:</a:t>
            </a:r>
          </a:p>
          <a:p>
            <a:r>
              <a:rPr lang="en-US" sz="1200" kern="1200" dirty="0" smtClean="0">
                <a:solidFill>
                  <a:schemeClr val="tx1"/>
                </a:solidFill>
                <a:effectLst/>
                <a:latin typeface="+mn-lt"/>
                <a:ea typeface="+mn-ea"/>
                <a:cs typeface="+mn-cs"/>
              </a:rPr>
              <a:t> </a:t>
            </a:r>
          </a:p>
          <a:p>
            <a:pPr lvl="0"/>
            <a:r>
              <a:rPr lang="en-US" sz="1200" u="sng" kern="1200" dirty="0" smtClean="0">
                <a:solidFill>
                  <a:schemeClr val="tx1"/>
                </a:solidFill>
                <a:effectLst/>
                <a:latin typeface="+mn-lt"/>
                <a:ea typeface="+mn-ea"/>
                <a:cs typeface="+mn-cs"/>
              </a:rPr>
              <a:t>Guidance</a:t>
            </a:r>
            <a:r>
              <a:rPr lang="en-US" sz="1200" u="sng" kern="1200" baseline="0" dirty="0" smtClean="0">
                <a:solidFill>
                  <a:schemeClr val="tx1"/>
                </a:solidFill>
                <a:effectLst/>
                <a:latin typeface="+mn-lt"/>
                <a:ea typeface="+mn-ea"/>
                <a:cs typeface="+mn-cs"/>
              </a:rPr>
              <a:t> and tools</a:t>
            </a:r>
            <a:r>
              <a:rPr lang="en-US" sz="1200" u="sng"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Overall policies / guidelines</a:t>
            </a:r>
            <a:r>
              <a:rPr lang="en-US" sz="1200" kern="1200" baseline="0" dirty="0" smtClean="0">
                <a:solidFill>
                  <a:schemeClr val="tx1"/>
                </a:solidFill>
                <a:effectLst/>
                <a:latin typeface="+mn-lt"/>
                <a:ea typeface="+mn-ea"/>
                <a:cs typeface="+mn-cs"/>
              </a:rPr>
              <a:t> and tools </a:t>
            </a:r>
            <a:r>
              <a:rPr lang="en-US" sz="1200" kern="1200" dirty="0" smtClean="0">
                <a:solidFill>
                  <a:schemeClr val="tx1"/>
                </a:solidFill>
                <a:effectLst/>
                <a:latin typeface="+mn-lt"/>
                <a:ea typeface="+mn-ea"/>
                <a:cs typeface="+mn-cs"/>
              </a:rPr>
              <a:t>within the UN-REDD Programme;  </a:t>
            </a:r>
          </a:p>
          <a:p>
            <a:pPr lvl="1"/>
            <a:r>
              <a:rPr lang="en-US" sz="1200" kern="1200" dirty="0" smtClean="0">
                <a:solidFill>
                  <a:schemeClr val="tx1"/>
                </a:solidFill>
                <a:effectLst/>
                <a:latin typeface="+mn-lt"/>
                <a:ea typeface="+mn-ea"/>
                <a:cs typeface="+mn-cs"/>
              </a:rPr>
              <a:t>Gender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policies / guidelines within the three UN-REDD organizations (UNDP, UNEP and FAO</a:t>
            </a:r>
            <a:r>
              <a:rPr lang="en-US" sz="1200" kern="1200" dirty="0" smtClean="0">
                <a:solidFill>
                  <a:schemeClr val="tx1"/>
                </a:solidFill>
                <a:effectLst/>
                <a:latin typeface="+mn-lt"/>
                <a:ea typeface="+mn-ea"/>
                <a:cs typeface="+mn-cs"/>
              </a:rPr>
              <a:t>)</a:t>
            </a:r>
          </a:p>
          <a:p>
            <a:pPr lvl="1"/>
            <a:endParaRPr lang="en-US" sz="1200" kern="1200" dirty="0" smtClean="0">
              <a:solidFill>
                <a:schemeClr val="tx1"/>
              </a:solidFill>
              <a:effectLst/>
              <a:latin typeface="+mn-lt"/>
              <a:ea typeface="+mn-ea"/>
              <a:cs typeface="+mn-cs"/>
            </a:endParaRPr>
          </a:p>
          <a:p>
            <a:pPr lvl="0"/>
            <a:r>
              <a:rPr lang="en-US" sz="1200" u="sng" kern="1200" dirty="0" smtClean="0">
                <a:solidFill>
                  <a:schemeClr val="tx1"/>
                </a:solidFill>
                <a:effectLst/>
                <a:latin typeface="+mn-lt"/>
                <a:ea typeface="+mn-ea"/>
                <a:cs typeface="+mn-cs"/>
              </a:rPr>
              <a:t>Processes</a:t>
            </a:r>
            <a:r>
              <a:rPr lang="en-US" sz="1200" u="sng"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UN-REDD processes for stakeholder participation in decision-making and technical bodies; </a:t>
            </a:r>
          </a:p>
          <a:p>
            <a:pPr lvl="1"/>
            <a:r>
              <a:rPr lang="en-US" sz="1200" kern="1200" dirty="0" smtClean="0">
                <a:solidFill>
                  <a:schemeClr val="tx1"/>
                </a:solidFill>
                <a:effectLst/>
                <a:latin typeface="+mn-lt"/>
                <a:ea typeface="+mn-ea"/>
                <a:cs typeface="+mn-cs"/>
              </a:rPr>
              <a:t>Funding selection and</a:t>
            </a:r>
            <a:r>
              <a:rPr lang="en-US" sz="1200" kern="1200" baseline="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he prioritization of UN-REDD </a:t>
            </a:r>
            <a:r>
              <a:rPr lang="en-US" sz="1200" kern="1200" dirty="0" smtClean="0">
                <a:solidFill>
                  <a:schemeClr val="tx1"/>
                </a:solidFill>
                <a:effectLst/>
                <a:latin typeface="+mn-lt"/>
                <a:ea typeface="+mn-ea"/>
                <a:cs typeface="+mn-cs"/>
              </a:rPr>
              <a:t>funding</a:t>
            </a:r>
          </a:p>
          <a:p>
            <a:pPr lvl="1"/>
            <a:endParaRPr lang="en-US" sz="1200" kern="1200" dirty="0" smtClean="0">
              <a:solidFill>
                <a:schemeClr val="tx1"/>
              </a:solidFill>
              <a:effectLst/>
              <a:latin typeface="+mn-lt"/>
              <a:ea typeface="+mn-ea"/>
              <a:cs typeface="+mn-cs"/>
            </a:endParaRPr>
          </a:p>
          <a:p>
            <a:pPr lvl="0"/>
            <a:r>
              <a:rPr lang="en-US" sz="1200" u="sng" kern="1200" dirty="0" smtClean="0">
                <a:solidFill>
                  <a:schemeClr val="tx1"/>
                </a:solidFill>
                <a:effectLst/>
                <a:latin typeface="+mn-lt"/>
                <a:ea typeface="+mn-ea"/>
                <a:cs typeface="+mn-cs"/>
              </a:rPr>
              <a:t>Activities:</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Gender-responsiveness</a:t>
            </a:r>
            <a:r>
              <a:rPr lang="en-US" sz="1200" kern="1200" baseline="0" dirty="0" smtClean="0">
                <a:solidFill>
                  <a:schemeClr val="tx1"/>
                </a:solidFill>
                <a:effectLst/>
                <a:latin typeface="+mn-lt"/>
                <a:ea typeface="+mn-ea"/>
                <a:cs typeface="+mn-cs"/>
              </a:rPr>
              <a:t> of</a:t>
            </a:r>
            <a:r>
              <a:rPr lang="en-US" sz="1200" kern="1200" dirty="0" smtClean="0">
                <a:solidFill>
                  <a:schemeClr val="tx1"/>
                </a:solidFill>
                <a:effectLst/>
                <a:latin typeface="+mn-lt"/>
                <a:ea typeface="+mn-ea"/>
                <a:cs typeface="+mn-cs"/>
              </a:rPr>
              <a:t> activities supported at the global,</a:t>
            </a:r>
            <a:r>
              <a:rPr lang="en-US" sz="1200" kern="1200" baseline="0" dirty="0" smtClean="0">
                <a:solidFill>
                  <a:schemeClr val="tx1"/>
                </a:solidFill>
                <a:effectLst/>
                <a:latin typeface="+mn-lt"/>
                <a:ea typeface="+mn-ea"/>
                <a:cs typeface="+mn-cs"/>
              </a:rPr>
              <a:t> regional and national </a:t>
            </a:r>
            <a:r>
              <a:rPr lang="en-US" sz="1200" kern="1200" baseline="0" dirty="0" smtClean="0">
                <a:solidFill>
                  <a:schemeClr val="tx1"/>
                </a:solidFill>
                <a:effectLst/>
                <a:latin typeface="+mn-lt"/>
                <a:ea typeface="+mn-ea"/>
                <a:cs typeface="+mn-cs"/>
              </a:rPr>
              <a:t>level</a:t>
            </a:r>
            <a:endParaRPr lang="en-US" b="0"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endParaRPr lang="en-US" b="1" dirty="0" smtClean="0"/>
          </a:p>
          <a:p>
            <a:pPr eaLnBrk="1" hangingPunct="1">
              <a:spcBef>
                <a:spcPct val="0"/>
              </a:spcBef>
              <a:buFontTx/>
              <a:buNone/>
            </a:pPr>
            <a:r>
              <a:rPr lang="en-US" b="1" dirty="0" smtClean="0"/>
              <a:t>After</a:t>
            </a:r>
            <a:r>
              <a:rPr lang="en-US" b="1" baseline="0" dirty="0" smtClean="0"/>
              <a:t> this, </a:t>
            </a:r>
            <a:r>
              <a:rPr lang="en-US" sz="1200" kern="1200" dirty="0" smtClean="0">
                <a:solidFill>
                  <a:schemeClr val="tx1"/>
                </a:solidFill>
                <a:latin typeface="+mn-lt"/>
                <a:ea typeface="+mn-ea"/>
                <a:cs typeface="+mn-cs"/>
              </a:rPr>
              <a:t>we will identify </a:t>
            </a:r>
            <a:r>
              <a:rPr lang="en-US" sz="1200" u="sng" kern="1200" dirty="0" smtClean="0">
                <a:solidFill>
                  <a:schemeClr val="tx1"/>
                </a:solidFill>
                <a:latin typeface="+mn-lt"/>
                <a:ea typeface="+mn-ea"/>
                <a:cs typeface="+mn-cs"/>
              </a:rPr>
              <a:t>entry points </a:t>
            </a:r>
            <a:r>
              <a:rPr lang="en-US" sz="1200" kern="1200" dirty="0" smtClean="0">
                <a:solidFill>
                  <a:schemeClr val="tx1"/>
                </a:solidFill>
                <a:latin typeface="+mn-lt"/>
                <a:ea typeface="+mn-ea"/>
                <a:cs typeface="+mn-cs"/>
              </a:rPr>
              <a:t>for where we can </a:t>
            </a:r>
            <a:r>
              <a:rPr lang="en-US" sz="1200" i="1" kern="1200" dirty="0" smtClean="0">
                <a:solidFill>
                  <a:schemeClr val="tx1"/>
                </a:solidFill>
                <a:latin typeface="+mn-lt"/>
                <a:ea typeface="+mn-ea"/>
                <a:cs typeface="+mn-cs"/>
              </a:rPr>
              <a:t>strengthen</a:t>
            </a:r>
            <a:r>
              <a:rPr lang="en-US" sz="1200" kern="1200" dirty="0" smtClean="0">
                <a:solidFill>
                  <a:schemeClr val="tx1"/>
                </a:solidFill>
                <a:latin typeface="+mn-lt"/>
                <a:ea typeface="+mn-ea"/>
                <a:cs typeface="+mn-cs"/>
              </a:rPr>
              <a:t> the gender perspective and strengthen</a:t>
            </a:r>
            <a:r>
              <a:rPr lang="en-US" sz="1200" kern="1200" baseline="0" dirty="0" smtClean="0">
                <a:solidFill>
                  <a:schemeClr val="tx1"/>
                </a:solidFill>
                <a:latin typeface="+mn-lt"/>
                <a:ea typeface="+mn-ea"/>
                <a:cs typeface="+mn-cs"/>
              </a:rPr>
              <a:t> REDD+ sustainability</a:t>
            </a:r>
            <a:r>
              <a:rPr lang="en-US" sz="1200" kern="1200" dirty="0" smtClean="0">
                <a:solidFill>
                  <a:schemeClr val="tx1"/>
                </a:solidFill>
                <a:latin typeface="+mn-lt"/>
                <a:ea typeface="+mn-ea"/>
                <a:cs typeface="+mn-cs"/>
              </a:rPr>
              <a:t>; and we will discuss</a:t>
            </a:r>
            <a:r>
              <a:rPr lang="en-US" sz="1200" kern="1200" baseline="0" dirty="0" smtClean="0">
                <a:solidFill>
                  <a:schemeClr val="tx1"/>
                </a:solidFill>
                <a:latin typeface="+mn-lt"/>
                <a:ea typeface="+mn-ea"/>
                <a:cs typeface="+mn-cs"/>
              </a:rPr>
              <a:t> where we can make improvements.</a:t>
            </a:r>
          </a:p>
          <a:p>
            <a:pPr eaLnBrk="1" hangingPunct="1">
              <a:spcBef>
                <a:spcPct val="0"/>
              </a:spcBef>
              <a:buFontTx/>
              <a:buNone/>
            </a:pPr>
            <a:endParaRPr lang="en-US" sz="1200" kern="1200" baseline="0" dirty="0" smtClean="0">
              <a:solidFill>
                <a:schemeClr val="tx1"/>
              </a:solidFill>
              <a:latin typeface="+mn-lt"/>
              <a:ea typeface="+mn-ea"/>
              <a:cs typeface="+mn-cs"/>
            </a:endParaRPr>
          </a:p>
          <a:p>
            <a:pPr eaLnBrk="1" hangingPunct="1">
              <a:spcBef>
                <a:spcPct val="0"/>
              </a:spcBef>
              <a:buFontTx/>
              <a:buNone/>
            </a:pPr>
            <a:r>
              <a:rPr lang="en-US" sz="1200" b="1" kern="1200" baseline="0" dirty="0" smtClean="0">
                <a:solidFill>
                  <a:schemeClr val="tx1"/>
                </a:solidFill>
                <a:latin typeface="+mn-lt"/>
                <a:ea typeface="+mn-ea"/>
                <a:cs typeface="+mn-cs"/>
              </a:rPr>
              <a:t>And finally, after this exercise,</a:t>
            </a:r>
            <a:r>
              <a:rPr lang="en-US" sz="1200" b="0" kern="1200" baseline="0" dirty="0" smtClean="0">
                <a:solidFill>
                  <a:schemeClr val="tx1"/>
                </a:solidFill>
                <a:latin typeface="+mn-lt"/>
                <a:ea typeface="+mn-ea"/>
                <a:cs typeface="+mn-cs"/>
              </a:rPr>
              <a:t> as mentioned we will also </a:t>
            </a:r>
            <a:r>
              <a:rPr lang="en-US" sz="1200" kern="1200" dirty="0" smtClean="0">
                <a:solidFill>
                  <a:schemeClr val="tx1"/>
                </a:solidFill>
                <a:latin typeface="+mn-lt"/>
                <a:ea typeface="+mn-ea"/>
                <a:cs typeface="+mn-cs"/>
              </a:rPr>
              <a:t>produce </a:t>
            </a:r>
            <a:r>
              <a:rPr lang="en-US" sz="1200" kern="1200" dirty="0" smtClean="0">
                <a:solidFill>
                  <a:schemeClr val="tx1"/>
                </a:solidFill>
                <a:latin typeface="+mn-lt"/>
                <a:ea typeface="+mn-ea"/>
                <a:cs typeface="+mn-cs"/>
              </a:rPr>
              <a:t>a Guidance </a:t>
            </a:r>
            <a:r>
              <a:rPr lang="en-US" sz="1200" kern="1200" dirty="0" smtClean="0">
                <a:solidFill>
                  <a:schemeClr val="tx1"/>
                </a:solidFill>
                <a:latin typeface="+mn-lt"/>
                <a:ea typeface="+mn-ea"/>
                <a:cs typeface="+mn-cs"/>
              </a:rPr>
              <a:t>Note with recommendations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how to integrate gender mainstreaming in the typical </a:t>
            </a:r>
            <a:r>
              <a:rPr lang="en-US" sz="1200" kern="1200" dirty="0" err="1" smtClean="0">
                <a:solidFill>
                  <a:schemeClr val="tx1"/>
                </a:solidFill>
                <a:latin typeface="+mn-lt"/>
                <a:ea typeface="+mn-ea"/>
                <a:cs typeface="+mn-cs"/>
              </a:rPr>
              <a:t>programme</a:t>
            </a:r>
            <a:r>
              <a:rPr lang="en-US" sz="1200" kern="1200" dirty="0" smtClean="0">
                <a:solidFill>
                  <a:schemeClr val="tx1"/>
                </a:solidFill>
                <a:latin typeface="+mn-lt"/>
                <a:ea typeface="+mn-ea"/>
                <a:cs typeface="+mn-cs"/>
              </a:rPr>
              <a:t> activities and processes.</a:t>
            </a:r>
          </a:p>
          <a:p>
            <a:pPr marL="0" marR="0" indent="0" algn="l" defTabSz="914400" rtl="0" eaLnBrk="1" fontAlgn="auto" latinLnBrk="0" hangingPunct="1">
              <a:lnSpc>
                <a:spcPct val="100000"/>
              </a:lnSpc>
              <a:spcBef>
                <a:spcPct val="0"/>
              </a:spcBef>
              <a:spcAft>
                <a:spcPts val="0"/>
              </a:spcAft>
              <a:buClrTx/>
              <a:buSzTx/>
              <a:buFontTx/>
              <a:buNone/>
              <a:tabLst/>
              <a:defRPr/>
            </a:pPr>
            <a:r>
              <a:rPr lang="en-US" b="1" dirty="0" smtClean="0"/>
              <a:t/>
            </a:r>
            <a:br>
              <a:rPr lang="en-US" b="1" dirty="0" smtClean="0"/>
            </a:br>
            <a:r>
              <a:rPr lang="en-US" b="1" dirty="0" smtClean="0"/>
              <a:t>In</a:t>
            </a:r>
            <a:r>
              <a:rPr lang="en-US" b="1" baseline="0" dirty="0" smtClean="0"/>
              <a:t> addition to this work, </a:t>
            </a:r>
            <a:r>
              <a:rPr lang="en-US" b="1" dirty="0" smtClean="0"/>
              <a:t>you</a:t>
            </a:r>
            <a:r>
              <a:rPr lang="en-US" b="1" baseline="0" dirty="0" smtClean="0"/>
              <a:t> will hear more about UN-REDD’s work on gender and REDD+ on </a:t>
            </a:r>
            <a:r>
              <a:rPr lang="en-US" b="1" u="sng" baseline="0" dirty="0" smtClean="0"/>
              <a:t>regional</a:t>
            </a:r>
            <a:r>
              <a:rPr lang="en-US" b="1" baseline="0" dirty="0" smtClean="0"/>
              <a:t> and </a:t>
            </a:r>
            <a:r>
              <a:rPr lang="en-US" b="1" u="sng" baseline="0" dirty="0" smtClean="0"/>
              <a:t>country</a:t>
            </a:r>
            <a:r>
              <a:rPr lang="en-US" b="1" baseline="0" dirty="0" smtClean="0"/>
              <a:t> levels- in two days, in the presentation on the </a:t>
            </a:r>
            <a:r>
              <a:rPr lang="en-US" b="1" baseline="0" dirty="0" smtClean="0"/>
              <a:t>27</a:t>
            </a:r>
            <a:r>
              <a:rPr lang="en-US" b="1" baseline="30000" dirty="0" smtClean="0"/>
              <a:t>th </a:t>
            </a:r>
            <a:r>
              <a:rPr lang="en-US" b="1" baseline="0" dirty="0" smtClean="0"/>
              <a:t>of October at the Policy Board</a:t>
            </a:r>
            <a:r>
              <a:rPr lang="en-US" b="1" baseline="30000" dirty="0" smtClean="0"/>
              <a:t> </a:t>
            </a:r>
            <a:r>
              <a:rPr lang="en-US" b="1" baseline="0" dirty="0" smtClean="0"/>
              <a:t>. </a:t>
            </a:r>
            <a:endParaRPr lang="en-US" b="1" baseline="0" dirty="0" smtClean="0"/>
          </a:p>
          <a:p>
            <a:pPr eaLnBrk="1" hangingPunct="1">
              <a:spcBef>
                <a:spcPct val="0"/>
              </a:spcBef>
              <a:buFontTx/>
              <a:buNone/>
            </a:pPr>
            <a:endParaRPr lang="en-US" b="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As mentioned by Veerle</a:t>
            </a:r>
            <a:r>
              <a:rPr lang="en-US" baseline="0" dirty="0" smtClean="0"/>
              <a:t> in her introduction, we are very interested in hearing your experiences and your thoughts. </a:t>
            </a:r>
            <a:endParaRPr lang="en-US" baseline="0" dirty="0" smtClean="0"/>
          </a:p>
          <a:p>
            <a:pPr eaLnBrk="1" hangingPunct="1">
              <a:spcBef>
                <a:spcPct val="0"/>
              </a:spcBef>
            </a:pPr>
            <a:endParaRPr lang="en-US" baseline="0" dirty="0" smtClean="0"/>
          </a:p>
          <a:p>
            <a:pPr eaLnBrk="1" hangingPunct="1">
              <a:spcBef>
                <a:spcPct val="0"/>
              </a:spcBef>
            </a:pPr>
            <a:r>
              <a:rPr lang="en-US" baseline="0" dirty="0" smtClean="0"/>
              <a:t>This </a:t>
            </a:r>
            <a:r>
              <a:rPr lang="en-US" baseline="0" dirty="0" smtClean="0"/>
              <a:t>is also a </a:t>
            </a:r>
            <a:r>
              <a:rPr lang="en-US" baseline="0" dirty="0" smtClean="0"/>
              <a:t>good </a:t>
            </a:r>
            <a:r>
              <a:rPr lang="en-US" baseline="0" dirty="0" smtClean="0"/>
              <a:t>time to </a:t>
            </a:r>
            <a:r>
              <a:rPr lang="en-US" baseline="0" dirty="0" smtClean="0"/>
              <a:t>give </a:t>
            </a:r>
            <a:r>
              <a:rPr lang="en-US" baseline="0" dirty="0" smtClean="0"/>
              <a:t>inputs, since we are in the process of strengthening the </a:t>
            </a:r>
            <a:r>
              <a:rPr lang="en-US" baseline="0" dirty="0" smtClean="0"/>
              <a:t>integration of </a:t>
            </a:r>
            <a:r>
              <a:rPr lang="en-US" baseline="0" dirty="0" smtClean="0"/>
              <a:t>gender </a:t>
            </a:r>
            <a:r>
              <a:rPr lang="en-US" baseline="0" dirty="0" smtClean="0"/>
              <a:t>considerations in </a:t>
            </a:r>
            <a:r>
              <a:rPr lang="en-US" baseline="0" dirty="0" smtClean="0"/>
              <a:t>the UN-REDD Programme. </a:t>
            </a:r>
          </a:p>
          <a:p>
            <a:pPr eaLnBrk="1" hangingPunct="1">
              <a:spcBef>
                <a:spcPct val="0"/>
              </a:spcBef>
            </a:pPr>
            <a:endParaRPr lang="en-US" baseline="0" dirty="0" smtClean="0"/>
          </a:p>
          <a:p>
            <a:pPr eaLnBrk="1" hangingPunct="1">
              <a:spcBef>
                <a:spcPct val="0"/>
              </a:spcBef>
            </a:pPr>
            <a:r>
              <a:rPr lang="en-US" baseline="0" dirty="0" smtClean="0"/>
              <a:t>So, please feel free to share whatever thoughts or questions you have regarding gender, women’s empowerment and REDD+. </a:t>
            </a:r>
          </a:p>
          <a:p>
            <a:pPr eaLnBrk="1" hangingPunct="1">
              <a:spcBef>
                <a:spcPct val="0"/>
              </a:spcBef>
            </a:pPr>
            <a:endParaRPr lang="en-US" b="0" baseline="0" dirty="0" smtClean="0"/>
          </a:p>
          <a:p>
            <a:pPr eaLnBrk="1" hangingPunct="1">
              <a:spcBef>
                <a:spcPct val="0"/>
              </a:spcBef>
            </a:pPr>
            <a:r>
              <a:rPr lang="en-US" b="0" baseline="0" dirty="0" smtClean="0"/>
              <a:t>Thank you!</a:t>
            </a:r>
            <a:endParaRPr lang="en-US" b="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Women are the primary users of forests </a:t>
            </a:r>
          </a:p>
          <a:p>
            <a:pPr lvl="1">
              <a:buFont typeface="Arial" pitchFamily="34" charset="0"/>
              <a:buChar char="•"/>
            </a:pPr>
            <a:r>
              <a:rPr lang="en-US" sz="1200" kern="1200" dirty="0" smtClean="0">
                <a:solidFill>
                  <a:schemeClr val="tx1"/>
                </a:solidFill>
                <a:effectLst/>
                <a:latin typeface="+mn-lt"/>
                <a:ea typeface="+mn-ea"/>
                <a:cs typeface="+mn-cs"/>
              </a:rPr>
              <a:t> For </a:t>
            </a:r>
            <a:r>
              <a:rPr lang="en-US" sz="1200" kern="1200" dirty="0" smtClean="0">
                <a:solidFill>
                  <a:schemeClr val="tx1"/>
                </a:solidFill>
                <a:effectLst/>
                <a:latin typeface="+mn-lt"/>
                <a:ea typeface="+mn-ea"/>
                <a:cs typeface="+mn-cs"/>
              </a:rPr>
              <a:t>example, in Sub-Saharan Africa, the commercialization of some forest products is exclusively the domain of women (Brown and </a:t>
            </a:r>
            <a:r>
              <a:rPr lang="en-US" sz="1200" kern="1200" dirty="0" err="1" smtClean="0">
                <a:solidFill>
                  <a:schemeClr val="tx1"/>
                </a:solidFill>
                <a:effectLst/>
                <a:latin typeface="+mn-lt"/>
                <a:ea typeface="+mn-ea"/>
                <a:cs typeface="+mn-cs"/>
              </a:rPr>
              <a:t>Lassoie</a:t>
            </a:r>
            <a:r>
              <a:rPr lang="en-US" sz="1200" kern="1200" dirty="0" smtClean="0">
                <a:solidFill>
                  <a:schemeClr val="tx1"/>
                </a:solidFill>
                <a:effectLst/>
                <a:latin typeface="+mn-lt"/>
                <a:ea typeface="+mn-ea"/>
                <a:cs typeface="+mn-cs"/>
              </a:rPr>
              <a:t> 2010</a:t>
            </a:r>
            <a:r>
              <a:rPr lang="en-US" sz="1200" kern="1200" dirty="0" smtClean="0">
                <a:solidFill>
                  <a:schemeClr val="tx1"/>
                </a:solidFill>
                <a:effectLst/>
                <a:latin typeface="+mn-lt"/>
                <a:ea typeface="+mn-ea"/>
                <a:cs typeface="+mn-cs"/>
              </a:rPr>
              <a:t>).</a:t>
            </a:r>
          </a:p>
          <a:p>
            <a:pPr lvl="1">
              <a:buFont typeface="Arial" pitchFamily="34" charset="0"/>
              <a:buChar char="•"/>
            </a:pPr>
            <a:r>
              <a:rPr lang="en-US" sz="1200" kern="1200" dirty="0" smtClean="0">
                <a:solidFill>
                  <a:schemeClr val="tx1"/>
                </a:solidFill>
                <a:effectLst/>
                <a:latin typeface="+mn-lt"/>
                <a:ea typeface="+mn-ea"/>
                <a:cs typeface="+mn-cs"/>
              </a:rPr>
              <a:t> Markets </a:t>
            </a:r>
            <a:r>
              <a:rPr lang="en-US" sz="1200" kern="1200" dirty="0" smtClean="0">
                <a:solidFill>
                  <a:schemeClr val="tx1"/>
                </a:solidFill>
                <a:effectLst/>
                <a:latin typeface="+mn-lt"/>
                <a:ea typeface="+mn-ea"/>
                <a:cs typeface="+mn-cs"/>
              </a:rPr>
              <a:t>for NTFPs in the Congo Basin are organized and dominated by women who specialize in the sale of NTFPs and food crops while men specialize in the marketing of cocoa and coffee (</a:t>
            </a:r>
            <a:r>
              <a:rPr lang="en-US" sz="1200" kern="1200" dirty="0" err="1" smtClean="0">
                <a:solidFill>
                  <a:schemeClr val="tx1"/>
                </a:solidFill>
                <a:effectLst/>
                <a:latin typeface="+mn-lt"/>
                <a:ea typeface="+mn-ea"/>
                <a:cs typeface="+mn-cs"/>
              </a:rPr>
              <a:t>Ndoye</a:t>
            </a:r>
            <a:r>
              <a:rPr lang="en-US" sz="1200" kern="1200" dirty="0" smtClean="0">
                <a:solidFill>
                  <a:schemeClr val="tx1"/>
                </a:solidFill>
                <a:effectLst/>
                <a:latin typeface="+mn-lt"/>
                <a:ea typeface="+mn-ea"/>
                <a:cs typeface="+mn-cs"/>
              </a:rPr>
              <a:t> et al. 1997/98, </a:t>
            </a:r>
            <a:r>
              <a:rPr lang="en-US" sz="1200" kern="1200" dirty="0" err="1" smtClean="0">
                <a:solidFill>
                  <a:schemeClr val="tx1"/>
                </a:solidFill>
                <a:effectLst/>
                <a:latin typeface="+mn-lt"/>
                <a:ea typeface="+mn-ea"/>
                <a:cs typeface="+mn-cs"/>
              </a:rPr>
              <a:t>Nkem</a:t>
            </a:r>
            <a:r>
              <a:rPr lang="en-US" sz="1200" kern="1200" dirty="0" smtClean="0">
                <a:solidFill>
                  <a:schemeClr val="tx1"/>
                </a:solidFill>
                <a:effectLst/>
                <a:latin typeface="+mn-lt"/>
                <a:ea typeface="+mn-ea"/>
                <a:cs typeface="+mn-cs"/>
              </a:rPr>
              <a:t> et al. 2010</a:t>
            </a:r>
            <a:r>
              <a:rPr lang="en-US" sz="1200" kern="1200" dirty="0" smtClean="0">
                <a:solidFill>
                  <a:schemeClr val="tx1"/>
                </a:solidFill>
                <a:effectLst/>
                <a:latin typeface="+mn-lt"/>
                <a:ea typeface="+mn-ea"/>
                <a:cs typeface="+mn-cs"/>
              </a:rPr>
              <a:t>).</a:t>
            </a:r>
          </a:p>
          <a:p>
            <a:pPr lvl="1">
              <a:buFont typeface="Arial" pitchFamily="34" charset="0"/>
              <a:buChar char="•"/>
            </a:pPr>
            <a:r>
              <a:rPr lang="en-US" sz="1200" kern="1200" dirty="0" smtClean="0">
                <a:solidFill>
                  <a:schemeClr val="tx1"/>
                </a:solidFill>
                <a:effectLst/>
                <a:latin typeface="+mn-lt"/>
                <a:ea typeface="+mn-ea"/>
                <a:cs typeface="+mn-cs"/>
              </a:rPr>
              <a:t> A </a:t>
            </a:r>
            <a:r>
              <a:rPr lang="en-US" sz="1200" kern="1200" dirty="0" smtClean="0">
                <a:solidFill>
                  <a:schemeClr val="tx1"/>
                </a:solidFill>
                <a:effectLst/>
                <a:latin typeface="+mn-lt"/>
                <a:ea typeface="+mn-ea"/>
                <a:cs typeface="+mn-cs"/>
              </a:rPr>
              <a:t>study of 25 markets in the humid forest zone of Cameroon showed that 89 percent of the NTFP traders were women (</a:t>
            </a:r>
            <a:r>
              <a:rPr lang="en-US" sz="1200" kern="1200" dirty="0" err="1" smtClean="0">
                <a:solidFill>
                  <a:schemeClr val="tx1"/>
                </a:solidFill>
                <a:effectLst/>
                <a:latin typeface="+mn-lt"/>
                <a:ea typeface="+mn-ea"/>
                <a:cs typeface="+mn-cs"/>
              </a:rPr>
              <a:t>Awono</a:t>
            </a:r>
            <a:r>
              <a:rPr lang="en-US" sz="1200" kern="1200" dirty="0" smtClean="0">
                <a:solidFill>
                  <a:schemeClr val="tx1"/>
                </a:solidFill>
                <a:effectLst/>
                <a:latin typeface="+mn-lt"/>
                <a:ea typeface="+mn-ea"/>
                <a:cs typeface="+mn-cs"/>
              </a:rPr>
              <a:t> et al. 2010</a:t>
            </a:r>
            <a:r>
              <a:rPr lang="en-US" sz="1200" kern="1200" dirty="0" smtClean="0">
                <a:solidFill>
                  <a:schemeClr val="tx1"/>
                </a:solidFill>
                <a:effectLst/>
                <a:latin typeface="+mn-lt"/>
                <a:ea typeface="+mn-ea"/>
                <a:cs typeface="+mn-cs"/>
              </a:rPr>
              <a:t>).</a:t>
            </a:r>
          </a:p>
          <a:p>
            <a:pPr lvl="1">
              <a:buFont typeface="Arial" pitchFamily="34" charset="0"/>
              <a:buChar char="•"/>
            </a:pPr>
            <a:r>
              <a:rPr lang="en-US" sz="1200" kern="1200" dirty="0" smtClean="0">
                <a:solidFill>
                  <a:schemeClr val="tx1"/>
                </a:solidFill>
                <a:effectLst/>
                <a:latin typeface="+mn-lt"/>
                <a:ea typeface="+mn-ea"/>
                <a:cs typeface="+mn-cs"/>
              </a:rPr>
              <a:t> Men </a:t>
            </a:r>
            <a:r>
              <a:rPr lang="en-US" sz="1200" kern="1200" dirty="0" smtClean="0">
                <a:solidFill>
                  <a:schemeClr val="tx1"/>
                </a:solidFill>
                <a:effectLst/>
                <a:latin typeface="+mn-lt"/>
                <a:ea typeface="+mn-ea"/>
                <a:cs typeface="+mn-cs"/>
              </a:rPr>
              <a:t>and women often use the resource in different ways: for different crops, grazing, and gathering on land for timber, fruits, leaves, </a:t>
            </a:r>
            <a:r>
              <a:rPr lang="en-US" sz="1200" kern="1200" dirty="0" smtClean="0">
                <a:solidFill>
                  <a:schemeClr val="tx1"/>
                </a:solidFill>
                <a:effectLst/>
                <a:latin typeface="+mn-lt"/>
                <a:ea typeface="+mn-ea"/>
                <a:cs typeface="+mn-cs"/>
              </a:rPr>
              <a:t>firewood</a:t>
            </a:r>
            <a:r>
              <a:rPr lang="en-US" sz="1200" kern="1200" dirty="0" smtClean="0">
                <a:solidFill>
                  <a:schemeClr val="tx1"/>
                </a:solidFill>
                <a:effectLst/>
                <a:latin typeface="+mn-lt"/>
                <a:ea typeface="+mn-ea"/>
                <a:cs typeface="+mn-cs"/>
              </a:rPr>
              <a:t>, shade, or other products from trees, as well </a:t>
            </a:r>
            <a:r>
              <a:rPr lang="en-US" sz="1200" kern="1200" dirty="0" smtClean="0">
                <a:solidFill>
                  <a:schemeClr val="tx1"/>
                </a:solidFill>
                <a:effectLst/>
                <a:latin typeface="+mn-lt"/>
                <a:ea typeface="+mn-ea"/>
                <a:cs typeface="+mn-cs"/>
              </a:rPr>
              <a:t>as; </a:t>
            </a:r>
            <a:r>
              <a:rPr lang="en-US" sz="1200" kern="1200" dirty="0" smtClean="0">
                <a:solidFill>
                  <a:schemeClr val="tx1"/>
                </a:solidFill>
                <a:effectLst/>
                <a:latin typeface="+mn-lt"/>
                <a:ea typeface="+mn-ea"/>
                <a:cs typeface="+mn-cs"/>
              </a:rPr>
              <a:t>for irrigating, washing, watering animals, or other enterprises using water;  </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Meinzen</a:t>
            </a:r>
            <a:r>
              <a:rPr lang="en-US" sz="1200" kern="1200" dirty="0" smtClean="0">
                <a:solidFill>
                  <a:schemeClr val="tx1"/>
                </a:solidFill>
                <a:effectLst/>
                <a:latin typeface="+mn-lt"/>
                <a:ea typeface="+mn-ea"/>
                <a:cs typeface="+mn-cs"/>
              </a:rPr>
              <a:t>-Dick et al, 1997).</a:t>
            </a:r>
          </a:p>
          <a:p>
            <a:pPr lvl="0">
              <a:buFont typeface="Arial" pitchFamily="34" charset="0"/>
              <a:buChar char="•"/>
            </a:pPr>
            <a:endParaRPr lang="en-US" sz="1200" kern="1200" dirty="0" smtClean="0">
              <a:solidFill>
                <a:schemeClr val="tx1"/>
              </a:solidFill>
              <a:effectLst/>
              <a:latin typeface="+mn-lt"/>
              <a:ea typeface="+mn-ea"/>
              <a:cs typeface="+mn-cs"/>
            </a:endParaRPr>
          </a:p>
          <a:p>
            <a:pPr>
              <a:buFont typeface="Arial" pitchFamily="34" charset="0"/>
              <a:buNone/>
            </a:pPr>
            <a:r>
              <a:rPr lang="en-US" sz="1200" b="1" kern="1200" dirty="0" smtClean="0">
                <a:solidFill>
                  <a:schemeClr val="tx1"/>
                </a:solidFill>
                <a:effectLst/>
                <a:latin typeface="+mn-lt"/>
                <a:ea typeface="+mn-ea"/>
                <a:cs typeface="+mn-cs"/>
              </a:rPr>
              <a:t>Women </a:t>
            </a:r>
            <a:r>
              <a:rPr lang="en-US" sz="1200" b="1" kern="1200" dirty="0" smtClean="0">
                <a:solidFill>
                  <a:schemeClr val="tx1"/>
                </a:solidFill>
                <a:effectLst/>
                <a:latin typeface="+mn-lt"/>
                <a:ea typeface="+mn-ea"/>
                <a:cs typeface="+mn-cs"/>
              </a:rPr>
              <a:t>are holders of valuable knowledge and skills in regards to forest management such as food, fodder, fuel, and </a:t>
            </a:r>
            <a:r>
              <a:rPr lang="en-US" sz="1200" b="1" kern="1200" dirty="0" smtClean="0">
                <a:solidFill>
                  <a:schemeClr val="tx1"/>
                </a:solidFill>
                <a:effectLst/>
                <a:latin typeface="+mn-lt"/>
                <a:ea typeface="+mn-ea"/>
                <a:cs typeface="+mn-cs"/>
              </a:rPr>
              <a:t>medicine</a:t>
            </a:r>
            <a:endParaRPr lang="en-US" sz="1200" b="1" kern="1200" dirty="0" smtClean="0">
              <a:solidFill>
                <a:schemeClr val="tx1"/>
              </a:solidFill>
              <a:effectLst/>
              <a:latin typeface="+mn-lt"/>
              <a:ea typeface="+mn-ea"/>
              <a:cs typeface="+mn-cs"/>
            </a:endParaRPr>
          </a:p>
          <a:p>
            <a:pPr lvl="0"/>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However</a:t>
            </a:r>
            <a:r>
              <a:rPr lang="en-US" sz="1200" b="0" kern="1200" dirty="0" smtClean="0">
                <a:solidFill>
                  <a:schemeClr val="tx1"/>
                </a:solidFill>
                <a:effectLst/>
                <a:latin typeface="+mn-lt"/>
                <a:ea typeface="+mn-ea"/>
                <a:cs typeface="+mn-cs"/>
              </a:rPr>
              <a:t>,</a:t>
            </a:r>
            <a:r>
              <a:rPr lang="en-US" sz="1200" b="0" kern="1200" baseline="0" dirty="0" smtClean="0">
                <a:solidFill>
                  <a:schemeClr val="tx1"/>
                </a:solidFill>
                <a:effectLst/>
                <a:latin typeface="+mn-lt"/>
                <a:ea typeface="+mn-ea"/>
                <a:cs typeface="+mn-cs"/>
              </a:rPr>
              <a:t> d</a:t>
            </a:r>
            <a:r>
              <a:rPr lang="en-US" sz="1200" b="0" kern="1200" dirty="0" smtClean="0">
                <a:solidFill>
                  <a:schemeClr val="tx1"/>
                </a:solidFill>
                <a:effectLst/>
                <a:latin typeface="+mn-lt"/>
                <a:ea typeface="+mn-ea"/>
                <a:cs typeface="+mn-cs"/>
              </a:rPr>
              <a:t>espite </a:t>
            </a:r>
            <a:r>
              <a:rPr lang="en-US" sz="1200" b="0" kern="1200" dirty="0" smtClean="0">
                <a:solidFill>
                  <a:schemeClr val="tx1"/>
                </a:solidFill>
                <a:effectLst/>
                <a:latin typeface="+mn-lt"/>
                <a:ea typeface="+mn-ea"/>
                <a:cs typeface="+mn-cs"/>
              </a:rPr>
              <a:t>the fact that women are primary users of the forests; frequently they are also </a:t>
            </a:r>
            <a:r>
              <a:rPr lang="en-US" sz="1200" b="1" kern="1200" dirty="0" smtClean="0">
                <a:solidFill>
                  <a:schemeClr val="tx1"/>
                </a:solidFill>
                <a:effectLst/>
                <a:latin typeface="+mn-lt"/>
                <a:ea typeface="+mn-ea"/>
                <a:cs typeface="+mn-cs"/>
              </a:rPr>
              <a:t>the most marginalized </a:t>
            </a:r>
            <a:r>
              <a:rPr lang="en-US" sz="1200" b="0" kern="1200" dirty="0" smtClean="0">
                <a:solidFill>
                  <a:schemeClr val="tx1"/>
                </a:solidFill>
                <a:effectLst/>
                <a:latin typeface="+mn-lt"/>
                <a:ea typeface="+mn-ea"/>
                <a:cs typeface="+mn-cs"/>
              </a:rPr>
              <a:t>of community members with respect to decision-making regarding forest </a:t>
            </a:r>
            <a:r>
              <a:rPr lang="en-US" sz="1200" b="0" kern="1200" dirty="0" smtClean="0">
                <a:solidFill>
                  <a:schemeClr val="tx1"/>
                </a:solidFill>
                <a:effectLst/>
                <a:latin typeface="+mn-lt"/>
                <a:ea typeface="+mn-ea"/>
                <a:cs typeface="+mn-cs"/>
              </a:rPr>
              <a:t>management. </a:t>
            </a:r>
            <a:endParaRPr lang="en-US" sz="12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lvl="0" fontAlgn="base"/>
            <a:r>
              <a:rPr lang="en-US" sz="1200" kern="1200" dirty="0" smtClean="0">
                <a:solidFill>
                  <a:schemeClr val="tx1"/>
                </a:solidFill>
                <a:effectLst/>
                <a:latin typeface="+mn-lt"/>
                <a:ea typeface="+mn-ea"/>
                <a:cs typeface="+mn-cs"/>
              </a:rPr>
              <a:t>Forests provide livelihoods, subsistence and income to more than 1.6 billion of the global poor. Women constitute 70% of the poor worldwide (FAO 2007). </a:t>
            </a:r>
            <a:endParaRPr lang="en-US" sz="1200" kern="1200" dirty="0" smtClean="0">
              <a:solidFill>
                <a:schemeClr val="tx1"/>
              </a:solidFill>
              <a:effectLst/>
              <a:latin typeface="+mn-lt"/>
              <a:ea typeface="+mn-ea"/>
              <a:cs typeface="+mn-cs"/>
            </a:endParaRPr>
          </a:p>
          <a:p>
            <a:pPr lvl="0" fontAlgn="base"/>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Although women are the primary users of the forests and have valuable knowledge in forest management,</a:t>
            </a:r>
            <a:r>
              <a:rPr lang="en-US" sz="1200" b="1" kern="1200" dirty="0" smtClean="0">
                <a:solidFill>
                  <a:schemeClr val="tx1"/>
                </a:solidFill>
                <a:effectLst/>
                <a:latin typeface="+mn-lt"/>
                <a:ea typeface="+mn-ea"/>
                <a:cs typeface="+mn-cs"/>
              </a:rPr>
              <a:t> they do not have security of access to and control of land and natural resources in general</a:t>
            </a:r>
            <a:r>
              <a:rPr lang="en-US" sz="1200" b="1" kern="1200" dirty="0" smtClean="0">
                <a:solidFill>
                  <a:schemeClr val="tx1"/>
                </a:solidFill>
                <a:effectLst/>
                <a:latin typeface="+mn-lt"/>
                <a:ea typeface="+mn-ea"/>
                <a:cs typeface="+mn-cs"/>
              </a:rPr>
              <a:t>.</a:t>
            </a:r>
            <a:endParaRPr lang="en-US" sz="1200" b="1" kern="1200" dirty="0" smtClean="0">
              <a:solidFill>
                <a:schemeClr val="tx1"/>
              </a:solidFill>
              <a:effectLst/>
              <a:latin typeface="+mn-lt"/>
              <a:ea typeface="+mn-ea"/>
              <a:cs typeface="+mn-cs"/>
            </a:endParaRPr>
          </a:p>
          <a:p>
            <a:pPr lvl="1">
              <a:buFont typeface="Arial" pitchFamily="34" charset="0"/>
              <a:buChar char="•"/>
            </a:pPr>
            <a:r>
              <a:rPr lang="en-US" sz="1200" kern="1200" dirty="0" smtClean="0">
                <a:solidFill>
                  <a:schemeClr val="tx1"/>
                </a:solidFill>
                <a:effectLst/>
                <a:latin typeface="+mn-lt"/>
                <a:ea typeface="+mn-ea"/>
                <a:cs typeface="+mn-cs"/>
              </a:rPr>
              <a:t> Women </a:t>
            </a:r>
            <a:r>
              <a:rPr lang="en-US" sz="1200" kern="1200" dirty="0" smtClean="0">
                <a:solidFill>
                  <a:schemeClr val="tx1"/>
                </a:solidFill>
                <a:effectLst/>
                <a:latin typeface="+mn-lt"/>
                <a:ea typeface="+mn-ea"/>
                <a:cs typeface="+mn-cs"/>
              </a:rPr>
              <a:t>in the world own less than 10% of land (FAO 2007)</a:t>
            </a:r>
          </a:p>
          <a:p>
            <a:pPr lvl="1">
              <a:buFont typeface="Arial" pitchFamily="34" charset="0"/>
              <a:buChar char="•"/>
            </a:pPr>
            <a:r>
              <a:rPr lang="en-US" sz="1200" kern="1200" dirty="0" smtClean="0">
                <a:solidFill>
                  <a:schemeClr val="tx1"/>
                </a:solidFill>
                <a:effectLst/>
                <a:latin typeface="+mn-lt"/>
                <a:ea typeface="+mn-ea"/>
                <a:cs typeface="+mn-cs"/>
              </a:rPr>
              <a:t> Women </a:t>
            </a:r>
            <a:r>
              <a:rPr lang="en-US" sz="1200" kern="1200" dirty="0" smtClean="0">
                <a:solidFill>
                  <a:schemeClr val="tx1"/>
                </a:solidFill>
                <a:effectLst/>
                <a:latin typeface="+mn-lt"/>
                <a:ea typeface="+mn-ea"/>
                <a:cs typeface="+mn-cs"/>
              </a:rPr>
              <a:t>in Africa own around just 2% of agricultural land </a:t>
            </a:r>
            <a:r>
              <a:rPr lang="en-GB" sz="1200" kern="1200" dirty="0" smtClean="0">
                <a:solidFill>
                  <a:schemeClr val="tx1"/>
                </a:solidFill>
                <a:effectLst/>
                <a:latin typeface="+mn-lt"/>
                <a:ea typeface="+mn-ea"/>
                <a:cs typeface="+mn-cs"/>
              </a:rPr>
              <a:t>(Centre for Public Health 2011)</a:t>
            </a:r>
            <a:endParaRPr lang="en-US" sz="1200" kern="1200" dirty="0" smtClean="0">
              <a:solidFill>
                <a:schemeClr val="tx1"/>
              </a:solidFill>
              <a:effectLst/>
              <a:latin typeface="+mn-lt"/>
              <a:ea typeface="+mn-ea"/>
              <a:cs typeface="+mn-cs"/>
            </a:endParaRPr>
          </a:p>
          <a:p>
            <a:pPr lvl="1">
              <a:buFont typeface="Arial" pitchFamily="34" charset="0"/>
              <a:buChar char="•"/>
            </a:pPr>
            <a:r>
              <a:rPr lang="en-US" sz="1200" kern="1200" dirty="0" smtClean="0">
                <a:solidFill>
                  <a:schemeClr val="tx1"/>
                </a:solidFill>
                <a:effectLst/>
                <a:latin typeface="+mn-lt"/>
                <a:ea typeface="+mn-ea"/>
                <a:cs typeface="+mn-cs"/>
              </a:rPr>
              <a:t>I n </a:t>
            </a:r>
            <a:r>
              <a:rPr lang="en-US" sz="1200" kern="1200" dirty="0" smtClean="0">
                <a:solidFill>
                  <a:schemeClr val="tx1"/>
                </a:solidFill>
                <a:effectLst/>
                <a:latin typeface="+mn-lt"/>
                <a:ea typeface="+mn-ea"/>
                <a:cs typeface="+mn-cs"/>
              </a:rPr>
              <a:t>many instances, women have access to land, but limited control over it, since they do not own it and cannot make decisions on its use (Denton 2002).</a:t>
            </a:r>
          </a:p>
          <a:p>
            <a:pPr lvl="0" fontAlgn="base"/>
            <a:endParaRPr lang="en-US" sz="1200" kern="1200" dirty="0" smtClean="0">
              <a:solidFill>
                <a:schemeClr val="tx1"/>
              </a:solidFill>
              <a:effectLst/>
              <a:latin typeface="+mn-lt"/>
              <a:ea typeface="+mn-ea"/>
              <a:cs typeface="+mn-cs"/>
            </a:endParaRPr>
          </a:p>
          <a:p>
            <a:pPr lvl="2"/>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290921-AE82-4B10-9C21-6CFB8963AE03}" type="slidenum">
              <a:rPr lang="en-US" smtClean="0"/>
              <a:pPr/>
              <a:t>2</a:t>
            </a:fld>
            <a:endParaRPr lang="en-US"/>
          </a:p>
        </p:txBody>
      </p:sp>
    </p:spTree>
    <p:extLst>
      <p:ext uri="{BB962C8B-B14F-4D97-AF65-F5344CB8AC3E}">
        <p14:creationId xmlns:p14="http://schemas.microsoft.com/office/powerpoint/2010/main" xmlns="" val="4221178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u="sng" dirty="0" smtClean="0"/>
              <a:t>Given the gender differences</a:t>
            </a:r>
            <a:r>
              <a:rPr lang="en-US" dirty="0" smtClean="0"/>
              <a:t>, men and women may experience the effects of climate change and REDD+ policies differently. </a:t>
            </a:r>
            <a:r>
              <a:rPr lang="en-US" b="0" dirty="0" smtClean="0"/>
              <a:t>W</a:t>
            </a:r>
            <a:r>
              <a:rPr lang="en-US" dirty="0" smtClean="0"/>
              <a:t>omen</a:t>
            </a:r>
            <a:r>
              <a:rPr lang="en-US" baseline="0" dirty="0" smtClean="0"/>
              <a:t> </a:t>
            </a:r>
            <a:r>
              <a:rPr lang="en-US" baseline="0" dirty="0" smtClean="0"/>
              <a:t>and men have different roles, responsibilities and priorities in communities, thus they could feel the effects </a:t>
            </a:r>
            <a:r>
              <a:rPr lang="en-US" baseline="0" dirty="0" smtClean="0"/>
              <a:t>of REDD</a:t>
            </a:r>
            <a:r>
              <a:rPr lang="en-US" baseline="0" dirty="0" smtClean="0"/>
              <a:t>+ </a:t>
            </a:r>
            <a:r>
              <a:rPr lang="en-US" baseline="0" dirty="0" smtClean="0"/>
              <a:t>strategies differently.</a:t>
            </a:r>
            <a:endParaRPr lang="en-US" dirty="0" smtClean="0"/>
          </a:p>
          <a:p>
            <a:pPr lvl="0"/>
            <a:r>
              <a:rPr lang="en-US" dirty="0" smtClean="0"/>
              <a:t>	</a:t>
            </a:r>
          </a:p>
          <a:p>
            <a:pPr lvl="0"/>
            <a:r>
              <a:rPr lang="en-US" b="1" u="sng" dirty="0" smtClean="0"/>
              <a:t>Given women’s dependence on natural resources</a:t>
            </a:r>
            <a:r>
              <a:rPr lang="en-US" dirty="0" smtClean="0"/>
              <a:t>, they may be adversely affected by climate change policies on REDD+ that may limit women’s access to forest resources (Gurung and Quesada 2009, Terry 2009).</a:t>
            </a:r>
          </a:p>
          <a:p>
            <a:pPr lvl="0"/>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Example:</a:t>
            </a:r>
            <a:r>
              <a:rPr lang="en-US" b="1" baseline="0" dirty="0" smtClean="0"/>
              <a:t> </a:t>
            </a:r>
            <a:r>
              <a:rPr lang="en-US" baseline="0" dirty="0" smtClean="0"/>
              <a:t>If a government institutes a REDD+ strategy without taking gender concerns into consideration, women could experience different effects on their daily livelihood activities (i.e. collecting firewood and income generating activities around NFTPs) </a:t>
            </a:r>
            <a:endParaRPr lang="en-US" dirty="0" smtClean="0"/>
          </a:p>
          <a:p>
            <a:endParaRPr lang="en-US" dirty="0" smtClean="0"/>
          </a:p>
          <a:p>
            <a:pPr lvl="0"/>
            <a:r>
              <a:rPr lang="en-US" b="1" u="sng" dirty="0" smtClean="0"/>
              <a:t>It is important to ensure that gender dimensions are addressed </a:t>
            </a:r>
            <a:r>
              <a:rPr lang="en-US" dirty="0" smtClean="0"/>
              <a:t>in issues of climate change, property rights, forest management and distribution of carbon benefits because </a:t>
            </a:r>
            <a:r>
              <a:rPr lang="en-US" b="1" dirty="0" smtClean="0">
                <a:solidFill>
                  <a:srgbClr val="FF0000"/>
                </a:solidFill>
              </a:rPr>
              <a:t>gender-differentiated needs, uses and knowledge have critical influence on REDD+ policy and programming on the ground.</a:t>
            </a:r>
          </a:p>
          <a:p>
            <a:pPr lvl="0"/>
            <a:endParaRPr lang="en-US" b="1" dirty="0" smtClean="0">
              <a:solidFill>
                <a:srgbClr val="FF0000"/>
              </a:solidFill>
            </a:endParaRPr>
          </a:p>
          <a:p>
            <a:pPr lvl="0"/>
            <a:endParaRPr lang="en-US" b="1" dirty="0" smtClean="0">
              <a:solidFill>
                <a:srgbClr val="FF0000"/>
              </a:solidFill>
            </a:endParaRP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290921-AE82-4B10-9C21-6CFB8963AE03}" type="slidenum">
              <a:rPr lang="en-US" smtClean="0"/>
              <a:pPr/>
              <a:t>3</a:t>
            </a:fld>
            <a:endParaRPr lang="en-US"/>
          </a:p>
        </p:txBody>
      </p:sp>
    </p:spTree>
    <p:extLst>
      <p:ext uri="{BB962C8B-B14F-4D97-AF65-F5344CB8AC3E}">
        <p14:creationId xmlns:p14="http://schemas.microsoft.com/office/powerpoint/2010/main" xmlns="" val="2249702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baseline="0" dirty="0" smtClean="0">
                <a:solidFill>
                  <a:schemeClr val="tx1"/>
                </a:solidFill>
                <a:effectLst/>
                <a:latin typeface="+mn-lt"/>
                <a:ea typeface="+mn-ea"/>
                <a:cs typeface="+mn-cs"/>
              </a:rPr>
              <a:t>U</a:t>
            </a:r>
            <a:r>
              <a:rPr lang="en-US" sz="1200" b="1" kern="1200" dirty="0" smtClean="0">
                <a:solidFill>
                  <a:schemeClr val="tx1"/>
                </a:solidFill>
                <a:effectLst/>
                <a:latin typeface="+mn-lt"/>
                <a:ea typeface="+mn-ea"/>
                <a:cs typeface="+mn-cs"/>
              </a:rPr>
              <a:t>nclear </a:t>
            </a:r>
            <a:r>
              <a:rPr lang="en-US" sz="1200" b="1" kern="1200" dirty="0" smtClean="0">
                <a:solidFill>
                  <a:schemeClr val="tx1"/>
                </a:solidFill>
                <a:effectLst/>
                <a:latin typeface="+mn-lt"/>
                <a:ea typeface="+mn-ea"/>
                <a:cs typeface="+mn-cs"/>
              </a:rPr>
              <a:t>or insecure tenure </a:t>
            </a:r>
            <a:r>
              <a:rPr lang="en-US" sz="1200" kern="1200" dirty="0" smtClean="0">
                <a:solidFill>
                  <a:schemeClr val="tx1"/>
                </a:solidFill>
                <a:effectLst/>
                <a:latin typeface="+mn-lt"/>
                <a:ea typeface="+mn-ea"/>
                <a:cs typeface="+mn-cs"/>
              </a:rPr>
              <a:t>may itself promote deforestation because resource users may have little incentive to protect the resource if they feel they have no stake in it. Unclear or insecure tenure also makes local people (men and women) vulnerable to dispossession as land value increase (</a:t>
            </a:r>
            <a:r>
              <a:rPr lang="en-US" sz="1200" kern="1200" dirty="0" err="1" smtClean="0">
                <a:solidFill>
                  <a:schemeClr val="tx1"/>
                </a:solidFill>
                <a:effectLst/>
                <a:latin typeface="+mn-lt"/>
                <a:ea typeface="+mn-ea"/>
                <a:cs typeface="+mn-cs"/>
              </a:rPr>
              <a:t>Cotula</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Mayers</a:t>
            </a:r>
            <a:r>
              <a:rPr lang="en-US" sz="1200" kern="1200" dirty="0" smtClean="0">
                <a:solidFill>
                  <a:schemeClr val="tx1"/>
                </a:solidFill>
                <a:effectLst/>
                <a:latin typeface="+mn-lt"/>
                <a:ea typeface="+mn-ea"/>
                <a:cs typeface="+mn-cs"/>
              </a:rPr>
              <a:t> 2009).</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 many places women have little leeway to change land use because often they </a:t>
            </a:r>
            <a:r>
              <a:rPr lang="en-US" sz="1200" b="1" kern="1200" dirty="0" smtClean="0">
                <a:solidFill>
                  <a:schemeClr val="tx1"/>
                </a:solidFill>
                <a:effectLst/>
                <a:latin typeface="+mn-lt"/>
                <a:ea typeface="+mn-ea"/>
                <a:cs typeface="+mn-cs"/>
              </a:rPr>
              <a:t>do not legally own land</a:t>
            </a:r>
            <a:r>
              <a:rPr lang="en-US" sz="1200" kern="1200" dirty="0" smtClean="0">
                <a:solidFill>
                  <a:schemeClr val="tx1"/>
                </a:solidFill>
                <a:effectLst/>
                <a:latin typeface="+mn-lt"/>
                <a:ea typeface="+mn-ea"/>
                <a:cs typeface="+mn-cs"/>
              </a:rPr>
              <a:t>. REDD+ readiness processes must consider how strategic interventions will impact these embedded inequities. </a:t>
            </a:r>
            <a:r>
              <a:rPr lang="en-US" sz="1200" b="0" kern="1200" dirty="0" smtClean="0">
                <a:solidFill>
                  <a:schemeClr val="tx1"/>
                </a:solidFill>
                <a:effectLst/>
                <a:latin typeface="+mn-lt"/>
                <a:ea typeface="+mn-ea"/>
                <a:cs typeface="+mn-cs"/>
              </a:rPr>
              <a:t>For </a:t>
            </a:r>
            <a:r>
              <a:rPr lang="en-US" sz="1200" b="0" kern="1200" dirty="0" smtClean="0">
                <a:solidFill>
                  <a:schemeClr val="tx1"/>
                </a:solidFill>
                <a:effectLst/>
                <a:latin typeface="+mn-lt"/>
                <a:ea typeface="+mn-ea"/>
                <a:cs typeface="+mn-cs"/>
              </a:rPr>
              <a:t>example, </a:t>
            </a:r>
            <a:r>
              <a:rPr lang="en-US" sz="1200" kern="1200" dirty="0" smtClean="0">
                <a:solidFill>
                  <a:schemeClr val="tx1"/>
                </a:solidFill>
                <a:effectLst/>
                <a:latin typeface="+mn-lt"/>
                <a:ea typeface="+mn-ea"/>
                <a:cs typeface="+mn-cs"/>
              </a:rPr>
              <a:t>where tenure is weak, it</a:t>
            </a:r>
            <a:r>
              <a:rPr lang="en-US" sz="1200" kern="1200" baseline="0" dirty="0" smtClean="0">
                <a:solidFill>
                  <a:schemeClr val="tx1"/>
                </a:solidFill>
                <a:effectLst/>
                <a:latin typeface="+mn-lt"/>
                <a:ea typeface="+mn-ea"/>
                <a:cs typeface="+mn-cs"/>
              </a:rPr>
              <a:t> is often</a:t>
            </a:r>
            <a:r>
              <a:rPr lang="en-US" sz="1200" kern="1200" dirty="0" smtClean="0">
                <a:solidFill>
                  <a:schemeClr val="tx1"/>
                </a:solidFill>
                <a:effectLst/>
                <a:latin typeface="+mn-lt"/>
                <a:ea typeface="+mn-ea"/>
                <a:cs typeface="+mn-cs"/>
              </a:rPr>
              <a:t> women </a:t>
            </a:r>
            <a:r>
              <a:rPr lang="en-US" sz="1200" kern="1200" dirty="0" smtClean="0">
                <a:solidFill>
                  <a:schemeClr val="tx1"/>
                </a:solidFill>
                <a:effectLst/>
                <a:latin typeface="+mn-lt"/>
                <a:ea typeface="+mn-ea"/>
                <a:cs typeface="+mn-cs"/>
              </a:rPr>
              <a:t>who</a:t>
            </a:r>
            <a:r>
              <a:rPr lang="en-US" sz="1200" kern="1200" baseline="0" dirty="0" smtClean="0">
                <a:solidFill>
                  <a:schemeClr val="tx1"/>
                </a:solidFill>
                <a:effectLst/>
                <a:latin typeface="+mn-lt"/>
                <a:ea typeface="+mn-ea"/>
                <a:cs typeface="+mn-cs"/>
              </a:rPr>
              <a:t> are </a:t>
            </a:r>
            <a:r>
              <a:rPr lang="en-US" sz="1200" kern="1200" dirty="0" smtClean="0">
                <a:solidFill>
                  <a:schemeClr val="tx1"/>
                </a:solidFill>
                <a:effectLst/>
                <a:latin typeface="+mn-lt"/>
                <a:ea typeface="+mn-ea"/>
                <a:cs typeface="+mn-cs"/>
              </a:rPr>
              <a:t>pushed </a:t>
            </a:r>
            <a:r>
              <a:rPr lang="en-US" sz="1200" kern="1200" dirty="0" smtClean="0">
                <a:solidFill>
                  <a:schemeClr val="tx1"/>
                </a:solidFill>
                <a:effectLst/>
                <a:latin typeface="+mn-lt"/>
                <a:ea typeface="+mn-ea"/>
                <a:cs typeface="+mn-cs"/>
              </a:rPr>
              <a:t>to marginal </a:t>
            </a:r>
            <a:r>
              <a:rPr lang="en-US" sz="1200" kern="1200" dirty="0" smtClean="0">
                <a:solidFill>
                  <a:schemeClr val="tx1"/>
                </a:solidFill>
                <a:effectLst/>
                <a:latin typeface="+mn-lt"/>
                <a:ea typeface="+mn-ea"/>
                <a:cs typeface="+mn-cs"/>
              </a:rPr>
              <a:t>land.</a:t>
            </a:r>
            <a:r>
              <a:rPr lang="en-US" sz="1200" kern="1200" baseline="0" dirty="0" smtClean="0">
                <a:solidFill>
                  <a:schemeClr val="tx1"/>
                </a:solidFill>
                <a:effectLst/>
                <a:latin typeface="+mn-lt"/>
                <a:ea typeface="+mn-ea"/>
                <a:cs typeface="+mn-cs"/>
              </a:rPr>
              <a:t> Moreover, REDD+ benefit distribution systems that do not take gender considerations into account could reinforce gender inequalities </a:t>
            </a:r>
            <a:r>
              <a:rPr lang="en-US" sz="1200" kern="1200" dirty="0" smtClean="0">
                <a:solidFill>
                  <a:schemeClr val="tx1"/>
                </a:solidFill>
                <a:effectLst/>
                <a:latin typeface="+mn-lt"/>
                <a:ea typeface="+mn-ea"/>
                <a:cs typeface="+mn-cs"/>
              </a:rPr>
              <a:t>(IIED </a:t>
            </a:r>
            <a:r>
              <a:rPr lang="en-US" sz="1200" kern="1200" dirty="0" smtClean="0">
                <a:solidFill>
                  <a:schemeClr val="tx1"/>
                </a:solidFill>
                <a:effectLst/>
                <a:latin typeface="+mn-lt"/>
                <a:ea typeface="+mn-ea"/>
                <a:cs typeface="+mn-cs"/>
              </a:rPr>
              <a:t>2012). </a:t>
            </a: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290921-AE82-4B10-9C21-6CFB8963AE03}" type="slidenum">
              <a:rPr lang="en-US" smtClean="0"/>
              <a:pPr/>
              <a:t>4</a:t>
            </a:fld>
            <a:endParaRPr lang="en-US"/>
          </a:p>
        </p:txBody>
      </p:sp>
    </p:spTree>
    <p:extLst>
      <p:ext uri="{BB962C8B-B14F-4D97-AF65-F5344CB8AC3E}">
        <p14:creationId xmlns:p14="http://schemas.microsoft.com/office/powerpoint/2010/main" xmlns="" val="672152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US" sz="1200" b="1"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integration both men and women’s roles</a:t>
            </a:r>
            <a:r>
              <a:rPr lang="en-US" sz="1200" b="1" kern="1200" baseline="0" dirty="0" smtClean="0">
                <a:solidFill>
                  <a:schemeClr val="tx1"/>
                </a:solidFill>
                <a:effectLst/>
                <a:latin typeface="+mn-lt"/>
                <a:ea typeface="+mn-ea"/>
                <a:cs typeface="+mn-cs"/>
              </a:rPr>
              <a:t> and responsibilities as well as </a:t>
            </a:r>
            <a:r>
              <a:rPr lang="en-US" sz="1200" b="1" kern="1200" dirty="0" smtClean="0">
                <a:solidFill>
                  <a:schemeClr val="tx1"/>
                </a:solidFill>
                <a:effectLst/>
                <a:latin typeface="+mn-lt"/>
                <a:ea typeface="+mn-ea"/>
                <a:cs typeface="+mn-cs"/>
              </a:rPr>
              <a:t>unique knowledge, skills and experience of women is vital to successful REDD+-related initiatives </a:t>
            </a:r>
            <a:r>
              <a:rPr lang="en-US" sz="1200" b="0" kern="1200" dirty="0" smtClean="0">
                <a:solidFill>
                  <a:schemeClr val="tx1"/>
                </a:solidFill>
                <a:effectLst/>
                <a:latin typeface="+mn-lt"/>
                <a:ea typeface="+mn-ea"/>
                <a:cs typeface="+mn-cs"/>
              </a:rPr>
              <a:t>(IUCN 2009</a:t>
            </a:r>
            <a:r>
              <a:rPr lang="en-US" sz="1200" b="0" kern="1200" dirty="0" smtClean="0">
                <a:solidFill>
                  <a:schemeClr val="tx1"/>
                </a:solidFill>
                <a:effectLst/>
                <a:latin typeface="+mn-lt"/>
                <a:ea typeface="+mn-ea"/>
                <a:cs typeface="+mn-cs"/>
              </a:rPr>
              <a:t>).</a:t>
            </a:r>
            <a:endParaRPr lang="en-US" sz="1200" b="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With </a:t>
            </a:r>
            <a:r>
              <a:rPr lang="en-US" sz="1200" kern="1200" dirty="0" smtClean="0">
                <a:solidFill>
                  <a:schemeClr val="tx1"/>
                </a:solidFill>
                <a:effectLst/>
                <a:latin typeface="+mn-lt"/>
                <a:ea typeface="+mn-ea"/>
                <a:cs typeface="+mn-cs"/>
              </a:rPr>
              <a:t>respect to biodiversity</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 example, women’s subsistence activities and knowledge of the forest can add value to community forestry activities, such as species monitoring, soil management and forest restoration functions, and thereby contribute positively to the sustainable management of forests or enhancement of forest carbon stocks. This is particularly relevant in the context of non-timber forest products and food security (UN-REDD 2011</a:t>
            </a:r>
            <a:r>
              <a:rPr lang="en-US" sz="1200" kern="1200" dirty="0" smtClean="0">
                <a:solidFill>
                  <a:schemeClr val="tx1"/>
                </a:solidFill>
                <a:effectLst/>
                <a:latin typeface="+mn-lt"/>
                <a:ea typeface="+mn-ea"/>
                <a:cs typeface="+mn-cs"/>
              </a:rPr>
              <a:t>).</a:t>
            </a:r>
          </a:p>
          <a:p>
            <a:pPr lvl="0"/>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t>
            </a:r>
            <a:r>
              <a:rPr lang="en-US" sz="1200" kern="1200" dirty="0" smtClean="0">
                <a:solidFill>
                  <a:schemeClr val="tx1"/>
                </a:solidFill>
                <a:effectLst/>
                <a:latin typeface="+mn-lt"/>
                <a:ea typeface="+mn-ea"/>
                <a:cs typeface="+mn-cs"/>
              </a:rPr>
              <a:t>some areas of southern and West Africa (Burkina </a:t>
            </a:r>
            <a:r>
              <a:rPr lang="en-US" sz="1200" kern="1200" dirty="0" smtClean="0">
                <a:solidFill>
                  <a:schemeClr val="tx1"/>
                </a:solidFill>
                <a:effectLst/>
                <a:latin typeface="+mn-lt"/>
                <a:ea typeface="+mn-ea"/>
                <a:cs typeface="+mn-cs"/>
              </a:rPr>
              <a:t>Faso)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 </a:t>
            </a:r>
            <a:r>
              <a:rPr lang="en-US" sz="1200" kern="1200" dirty="0" smtClean="0">
                <a:solidFill>
                  <a:schemeClr val="tx1"/>
                </a:solidFill>
                <a:effectLst/>
                <a:latin typeface="+mn-lt"/>
                <a:ea typeface="+mn-ea"/>
                <a:cs typeface="+mn-cs"/>
              </a:rPr>
              <a:t>instance, women use non-timber forest products (NTFPs) to produce high-value </a:t>
            </a:r>
            <a:r>
              <a:rPr lang="en-US" sz="1200" kern="1200" dirty="0" smtClean="0">
                <a:solidFill>
                  <a:schemeClr val="tx1"/>
                </a:solidFill>
                <a:effectLst/>
                <a:latin typeface="+mn-lt"/>
                <a:ea typeface="+mn-ea"/>
                <a:cs typeface="+mn-cs"/>
              </a:rPr>
              <a:t>goods </a:t>
            </a:r>
            <a:r>
              <a:rPr lang="en-US" sz="1200" kern="1200" dirty="0" smtClean="0">
                <a:solidFill>
                  <a:schemeClr val="tx1"/>
                </a:solidFill>
                <a:effectLst/>
                <a:latin typeface="+mn-lt"/>
                <a:ea typeface="+mn-ea"/>
                <a:cs typeface="+mn-cs"/>
              </a:rPr>
              <a:t>such as </a:t>
            </a:r>
            <a:r>
              <a:rPr lang="en-US" sz="1200" kern="1200" dirty="0" err="1" smtClean="0">
                <a:solidFill>
                  <a:schemeClr val="tx1"/>
                </a:solidFill>
                <a:effectLst/>
                <a:latin typeface="+mn-lt"/>
                <a:ea typeface="+mn-ea"/>
                <a:cs typeface="+mn-cs"/>
              </a:rPr>
              <a:t>shea</a:t>
            </a:r>
            <a:r>
              <a:rPr lang="en-US" sz="1200" kern="1200" dirty="0" smtClean="0">
                <a:solidFill>
                  <a:schemeClr val="tx1"/>
                </a:solidFill>
                <a:effectLst/>
                <a:latin typeface="+mn-lt"/>
                <a:ea typeface="+mn-ea"/>
                <a:cs typeface="+mn-cs"/>
              </a:rPr>
              <a:t> butter for the cosmetic and natural health industries. These may provide models to inform social benefits of REDD+, </a:t>
            </a:r>
            <a:r>
              <a:rPr lang="en-US" sz="1200" kern="1200" dirty="0" smtClean="0">
                <a:solidFill>
                  <a:schemeClr val="tx1"/>
                </a:solidFill>
                <a:effectLst/>
                <a:latin typeface="+mn-lt"/>
                <a:ea typeface="+mn-ea"/>
                <a:cs typeface="+mn-cs"/>
              </a:rPr>
              <a:t>specifically </a:t>
            </a:r>
            <a:r>
              <a:rPr lang="en-US" sz="1200" kern="1200" dirty="0" smtClean="0">
                <a:solidFill>
                  <a:schemeClr val="tx1"/>
                </a:solidFill>
                <a:effectLst/>
                <a:latin typeface="+mn-lt"/>
                <a:ea typeface="+mn-ea"/>
                <a:cs typeface="+mn-cs"/>
              </a:rPr>
              <a:t>with regards to livelihoods and poverty </a:t>
            </a:r>
            <a:r>
              <a:rPr lang="en-US" sz="1200" kern="1200" dirty="0" smtClean="0">
                <a:solidFill>
                  <a:schemeClr val="tx1"/>
                </a:solidFill>
                <a:effectLst/>
                <a:latin typeface="+mn-lt"/>
                <a:ea typeface="+mn-ea"/>
                <a:cs typeface="+mn-cs"/>
              </a:rPr>
              <a:t>reduction.</a:t>
            </a:r>
            <a:endParaRPr lang="en-US" sz="1200" kern="1200" dirty="0" smtClean="0">
              <a:solidFill>
                <a:schemeClr val="tx1"/>
              </a:solidFill>
              <a:effectLst/>
              <a:latin typeface="+mn-lt"/>
              <a:ea typeface="+mn-ea"/>
              <a:cs typeface="+mn-cs"/>
            </a:endParaRPr>
          </a:p>
          <a:p>
            <a:pPr lvl="0" fontAlgn="base"/>
            <a:endParaRPr lang="en-US" sz="1200" kern="1200" dirty="0" smtClean="0">
              <a:solidFill>
                <a:schemeClr val="tx1"/>
              </a:solidFill>
              <a:effectLst/>
              <a:latin typeface="+mn-lt"/>
              <a:ea typeface="+mn-ea"/>
              <a:cs typeface="+mn-cs"/>
            </a:endParaRPr>
          </a:p>
          <a:p>
            <a:pPr lvl="0" fontAlgn="base"/>
            <a:r>
              <a:rPr lang="en-US" sz="1200" b="1" kern="1200" dirty="0" smtClean="0">
                <a:solidFill>
                  <a:schemeClr val="tx1"/>
                </a:solidFill>
                <a:effectLst/>
                <a:latin typeface="+mn-lt"/>
                <a:ea typeface="+mn-ea"/>
                <a:cs typeface="+mn-cs"/>
              </a:rPr>
              <a:t>Understanding the varying roles played by men and women throughout the value chain</a:t>
            </a:r>
            <a:r>
              <a:rPr lang="en-US" sz="1200" kern="1200" dirty="0" smtClean="0">
                <a:solidFill>
                  <a:schemeClr val="tx1"/>
                </a:solidFill>
                <a:effectLst/>
                <a:latin typeface="+mn-lt"/>
                <a:ea typeface="+mn-ea"/>
                <a:cs typeface="+mn-cs"/>
              </a:rPr>
              <a:t> (i.e. from planting the tree, collecting forest products, processing, and commercialization) not only enables a more accurate definition of the problem — who is driving deforestation, where and how — but also helps identify potential solutions and allows interventions to be tailored to deliver ‘the right REDD+ to the right target group’ (IIED 2011).</a:t>
            </a:r>
          </a:p>
          <a:p>
            <a:pPr lvl="0" fontAlgn="base"/>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290921-AE82-4B10-9C21-6CFB8963AE03}" type="slidenum">
              <a:rPr lang="en-US" smtClean="0"/>
              <a:pPr/>
              <a:t>5</a:t>
            </a:fld>
            <a:endParaRPr lang="en-US"/>
          </a:p>
        </p:txBody>
      </p:sp>
    </p:spTree>
    <p:extLst>
      <p:ext uri="{BB962C8B-B14F-4D97-AF65-F5344CB8AC3E}">
        <p14:creationId xmlns:p14="http://schemas.microsoft.com/office/powerpoint/2010/main" xmlns="" val="221458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None/>
            </a:pPr>
            <a:r>
              <a:rPr lang="en-US" sz="1200" u="sng" dirty="0" smtClean="0"/>
              <a:t>It is crucial that the REDD+ framework ensures that:</a:t>
            </a:r>
          </a:p>
          <a:p>
            <a:pPr marL="0" indent="0" fontAlgn="base">
              <a:buNone/>
            </a:pPr>
            <a:endParaRPr lang="en-US" u="sng" dirty="0" smtClean="0"/>
          </a:p>
          <a:p>
            <a:pPr lvl="0" fontAlgn="base"/>
            <a:r>
              <a:rPr lang="en-US" sz="1200" b="1" dirty="0" smtClean="0"/>
              <a:t>Women will have equitable access </a:t>
            </a:r>
            <a:r>
              <a:rPr lang="en-US" sz="1200" dirty="0" smtClean="0"/>
              <a:t>to available funds, sharing of benefits, to carbon markets for women’s entrepreneurship in green businesses</a:t>
            </a:r>
          </a:p>
          <a:p>
            <a:pPr marL="0" lvl="0" indent="0" fontAlgn="base">
              <a:buNone/>
            </a:pPr>
            <a:endParaRPr lang="en-US" sz="800" dirty="0" smtClean="0"/>
          </a:p>
          <a:p>
            <a:pPr lvl="0" fontAlgn="base"/>
            <a:r>
              <a:rPr lang="en-US" sz="1200" b="1" dirty="0" smtClean="0">
                <a:solidFill>
                  <a:srgbClr val="00B050"/>
                </a:solidFill>
              </a:rPr>
              <a:t>Women’s rights to forests and land resources are recognized</a:t>
            </a:r>
          </a:p>
          <a:p>
            <a:pPr lvl="0" fontAlgn="base"/>
            <a:endParaRPr lang="en-US" sz="800" dirty="0" smtClean="0"/>
          </a:p>
          <a:p>
            <a:pPr lvl="0" fontAlgn="base"/>
            <a:r>
              <a:rPr lang="en-US" sz="1200" b="1" dirty="0" smtClean="0">
                <a:solidFill>
                  <a:srgbClr val="0070C0"/>
                </a:solidFill>
              </a:rPr>
              <a:t>Good practices are promoted and gender inequality between men and women  are not perpetuated or exacerbated</a:t>
            </a:r>
          </a:p>
          <a:p>
            <a:pPr lvl="0" fontAlgn="base"/>
            <a:endParaRPr lang="en-US" sz="800" dirty="0" smtClean="0"/>
          </a:p>
          <a:p>
            <a:r>
              <a:rPr lang="en-US" sz="1200" b="1" dirty="0" smtClean="0"/>
              <a:t>Women’s role as leaders, participants and beneficiaries in REDD+ </a:t>
            </a:r>
            <a:r>
              <a:rPr lang="en-US" sz="1200" dirty="0" smtClean="0"/>
              <a:t>is carefully considered and reflected at every stage of policy and </a:t>
            </a:r>
            <a:r>
              <a:rPr lang="en-US" sz="1200" dirty="0" err="1" smtClean="0"/>
              <a:t>programme</a:t>
            </a:r>
            <a:r>
              <a:rPr lang="en-US" sz="1200" dirty="0" smtClean="0"/>
              <a:t> development, from design through implementation and evaluation</a:t>
            </a: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290921-AE82-4B10-9C21-6CFB8963AE03}" type="slidenum">
              <a:rPr lang="en-US" smtClean="0"/>
              <a:pPr/>
              <a:t>6</a:t>
            </a:fld>
            <a:endParaRPr lang="en-US"/>
          </a:p>
        </p:txBody>
      </p:sp>
    </p:spTree>
    <p:extLst>
      <p:ext uri="{BB962C8B-B14F-4D97-AF65-F5344CB8AC3E}">
        <p14:creationId xmlns:p14="http://schemas.microsoft.com/office/powerpoint/2010/main" xmlns="" val="710059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kern="1200" dirty="0" smtClean="0">
                <a:solidFill>
                  <a:schemeClr val="tx1"/>
                </a:solidFill>
                <a:effectLst/>
                <a:latin typeface="+mn-lt"/>
                <a:ea typeface="+mn-ea"/>
                <a:cs typeface="+mn-cs"/>
              </a:rPr>
              <a:t>To</a:t>
            </a:r>
            <a:r>
              <a:rPr lang="en-US" sz="1200" b="0" u="none" kern="1200" baseline="0" dirty="0" smtClean="0">
                <a:solidFill>
                  <a:schemeClr val="tx1"/>
                </a:solidFill>
                <a:effectLst/>
                <a:latin typeface="+mn-lt"/>
                <a:ea typeface="+mn-ea"/>
                <a:cs typeface="+mn-cs"/>
              </a:rPr>
              <a:t> ensure REDD+ frameworks are gender-responsive, key entry points in REDD+ activities exist to integrate gender equality and women’s empowerment concerns.  When building in these concerns into REDD+ work, it is essential to ensure that women’s and men’s participation is meaningful. </a:t>
            </a:r>
            <a:r>
              <a:rPr lang="en-US" sz="1200" b="0" u="none" kern="1200" dirty="0" smtClean="0">
                <a:solidFill>
                  <a:schemeClr val="tx1"/>
                </a:solidFill>
                <a:effectLst/>
                <a:latin typeface="+mn-lt"/>
                <a:ea typeface="+mn-ea"/>
                <a:cs typeface="+mn-cs"/>
              </a:rPr>
              <a:t>Rather than just including women into REDD+ activities</a:t>
            </a:r>
            <a:r>
              <a:rPr lang="en-US" sz="1200" b="0" u="none" kern="1200" baseline="0" dirty="0" smtClean="0">
                <a:solidFill>
                  <a:schemeClr val="tx1"/>
                </a:solidFill>
                <a:effectLst/>
                <a:latin typeface="+mn-lt"/>
                <a:ea typeface="+mn-ea"/>
                <a:cs typeface="+mn-cs"/>
              </a:rPr>
              <a:t> it is making sure that such activities </a:t>
            </a:r>
            <a:r>
              <a:rPr lang="en-US" sz="1200" b="0" u="none" kern="1200" dirty="0" smtClean="0">
                <a:solidFill>
                  <a:schemeClr val="tx1"/>
                </a:solidFill>
                <a:effectLst/>
                <a:latin typeface="+mn-lt"/>
                <a:ea typeface="+mn-ea"/>
                <a:cs typeface="+mn-cs"/>
              </a:rPr>
              <a:t>account for gender differences, and address</a:t>
            </a:r>
            <a:r>
              <a:rPr lang="en-US" sz="1200" b="0" u="none" kern="1200" baseline="0" dirty="0" smtClean="0">
                <a:solidFill>
                  <a:schemeClr val="tx1"/>
                </a:solidFill>
                <a:effectLst/>
                <a:latin typeface="+mn-lt"/>
                <a:ea typeface="+mn-ea"/>
                <a:cs typeface="+mn-cs"/>
              </a:rPr>
              <a:t> </a:t>
            </a:r>
            <a:r>
              <a:rPr lang="en-US" sz="1200" b="0" u="none" kern="1200" dirty="0" smtClean="0">
                <a:solidFill>
                  <a:schemeClr val="tx1"/>
                </a:solidFill>
                <a:effectLst/>
                <a:latin typeface="+mn-lt"/>
                <a:ea typeface="+mn-ea"/>
                <a:cs typeface="+mn-cs"/>
              </a:rPr>
              <a:t>equity and fairness concerns in REDD+ processes, policies, and </a:t>
            </a:r>
            <a:r>
              <a:rPr lang="en-US" sz="1200" b="0" u="none" kern="1200" dirty="0" err="1" smtClean="0">
                <a:solidFill>
                  <a:schemeClr val="tx1"/>
                </a:solidFill>
                <a:effectLst/>
                <a:latin typeface="+mn-lt"/>
                <a:ea typeface="+mn-ea"/>
                <a:cs typeface="+mn-cs"/>
              </a:rPr>
              <a:t>programmes</a:t>
            </a:r>
            <a:r>
              <a:rPr lang="en-US" sz="1200" b="0" u="none" kern="1200" dirty="0" smtClean="0">
                <a:solidFill>
                  <a:schemeClr val="tx1"/>
                </a:solidFill>
                <a:effectLst/>
                <a:latin typeface="+mn-lt"/>
                <a:ea typeface="+mn-ea"/>
                <a:cs typeface="+mn-cs"/>
              </a:rPr>
              <a:t> at all levels. </a:t>
            </a:r>
            <a:endParaRPr lang="en-US" sz="1200" b="0" u="non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The key</a:t>
            </a:r>
            <a:r>
              <a:rPr lang="en-US" sz="1200" u="sng" kern="1200" baseline="0" dirty="0" smtClean="0">
                <a:solidFill>
                  <a:schemeClr val="tx1"/>
                </a:solidFill>
                <a:effectLst/>
                <a:latin typeface="+mn-lt"/>
                <a:ea typeface="+mn-ea"/>
                <a:cs typeface="+mn-cs"/>
              </a:rPr>
              <a:t> entry points include:</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-Women, as well as men, must be seen as strong agents of change who possess specific knowledge and skills which can be harnessed to help promote sustainable and effective REDD+ outcomes and inform UN-REDD programmatic and policy interventions.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-Failing to target and involve both women and men equitably in REDD+ responses lessens the reach of program impacts and benefits and accordingly their success, sustainability and efficiency gains.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-As</a:t>
            </a:r>
            <a:r>
              <a:rPr lang="en-US" sz="1200" kern="1200" baseline="0" dirty="0" smtClean="0">
                <a:solidFill>
                  <a:schemeClr val="tx1"/>
                </a:solidFill>
                <a:effectLst/>
                <a:latin typeface="+mn-lt"/>
                <a:ea typeface="+mn-ea"/>
                <a:cs typeface="+mn-cs"/>
              </a:rPr>
              <a:t> such, </a:t>
            </a:r>
            <a:r>
              <a:rPr lang="en-US" sz="1200" kern="1200" dirty="0" smtClean="0">
                <a:solidFill>
                  <a:schemeClr val="tx1"/>
                </a:solidFill>
                <a:effectLst/>
                <a:latin typeface="+mn-lt"/>
                <a:ea typeface="+mn-ea"/>
                <a:cs typeface="+mn-cs"/>
              </a:rPr>
              <a:t>some basic key entry points for the integration of gender equality and women’s empowerment considerations into UN-REDD’s work and REDD+ strategies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include 1) engaging women and men as key stakeholders in all phases of decision-making, at all levels; 2) conducting a gender analysis; 3) ensuring monitoring and evaluation processes are gender-sensitive; 4) allocating adequate financial resources to mainstream gender; and 5) including technical social and gender expertise in all REDD+ phases.</a:t>
            </a:r>
            <a:endParaRPr lang="en-US"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290921-AE82-4B10-9C21-6CFB8963AE03}" type="slidenum">
              <a:rPr lang="en-US" smtClean="0"/>
              <a:pPr/>
              <a:t>7</a:t>
            </a:fld>
            <a:endParaRPr lang="en-US"/>
          </a:p>
        </p:txBody>
      </p:sp>
    </p:spTree>
    <p:extLst>
      <p:ext uri="{BB962C8B-B14F-4D97-AF65-F5344CB8AC3E}">
        <p14:creationId xmlns:p14="http://schemas.microsoft.com/office/powerpoint/2010/main" xmlns="" val="1227110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0"/>
            <a:r>
              <a:rPr lang="en-US" sz="1200" kern="1200" dirty="0" smtClean="0">
                <a:solidFill>
                  <a:schemeClr val="tx1"/>
                </a:solidFill>
                <a:effectLst/>
                <a:latin typeface="+mn-lt"/>
                <a:ea typeface="+mn-ea"/>
                <a:cs typeface="+mn-cs"/>
              </a:rPr>
              <a:t>-Given </a:t>
            </a:r>
            <a:r>
              <a:rPr lang="en-US" sz="1200" b="1" kern="1200" dirty="0" smtClean="0">
                <a:solidFill>
                  <a:schemeClr val="tx1"/>
                </a:solidFill>
                <a:effectLst/>
                <a:latin typeface="+mn-lt"/>
                <a:ea typeface="+mn-ea"/>
                <a:cs typeface="+mn-cs"/>
              </a:rPr>
              <a:t>local actors </a:t>
            </a:r>
            <a:r>
              <a:rPr lang="en-US" sz="1200" kern="1200" dirty="0" smtClean="0">
                <a:solidFill>
                  <a:schemeClr val="tx1"/>
                </a:solidFill>
                <a:effectLst/>
                <a:latin typeface="+mn-lt"/>
                <a:ea typeface="+mn-ea"/>
                <a:cs typeface="+mn-cs"/>
              </a:rPr>
              <a:t>reliance on forests, it is essential that they are consulted with, effectively participate in and understand the livelihood benefits of REDD+ </a:t>
            </a:r>
            <a:r>
              <a:rPr lang="en-US" sz="1200" kern="1200" dirty="0" err="1" smtClean="0">
                <a:solidFill>
                  <a:schemeClr val="tx1"/>
                </a:solidFill>
                <a:effectLst/>
                <a:latin typeface="+mn-lt"/>
                <a:ea typeface="+mn-ea"/>
                <a:cs typeface="+mn-cs"/>
              </a:rPr>
              <a:t>programmes</a:t>
            </a:r>
            <a:r>
              <a:rPr lang="en-U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b="0" i="1" kern="1200" dirty="0" smtClean="0">
                <a:solidFill>
                  <a:schemeClr val="tx1"/>
                </a:solidFill>
                <a:effectLst/>
                <a:latin typeface="+mn-lt"/>
                <a:ea typeface="+mn-ea"/>
                <a:cs typeface="+mn-cs"/>
              </a:rPr>
              <a:t>Example</a:t>
            </a:r>
            <a:r>
              <a:rPr lang="en-US" sz="1200" b="1" kern="1200" dirty="0" smtClean="0">
                <a:solidFill>
                  <a:schemeClr val="tx1"/>
                </a:solidFill>
                <a:effectLst/>
                <a:latin typeface="+mn-lt"/>
                <a:ea typeface="+mn-ea"/>
                <a:cs typeface="+mn-cs"/>
              </a:rPr>
              <a:t>:</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Consider using women-only interviews and men/women only group consultations</a:t>
            </a:r>
          </a:p>
          <a:p>
            <a:pPr lvl="0"/>
            <a:endParaRPr lang="en-US" dirty="0" smtClean="0">
              <a:effectLst/>
            </a:endParaRPr>
          </a:p>
          <a:p>
            <a:pPr lvl="0"/>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Broadening the reach </a:t>
            </a:r>
            <a:r>
              <a:rPr lang="en-US" sz="1200" kern="1200" dirty="0" smtClean="0">
                <a:solidFill>
                  <a:schemeClr val="tx1"/>
                </a:solidFill>
                <a:effectLst/>
                <a:latin typeface="+mn-lt"/>
                <a:ea typeface="+mn-ea"/>
                <a:cs typeface="+mn-cs"/>
              </a:rPr>
              <a:t>of such consultations </a:t>
            </a:r>
            <a:r>
              <a:rPr lang="en-US" sz="1200" kern="1200" dirty="0" smtClean="0">
                <a:solidFill>
                  <a:schemeClr val="tx1"/>
                </a:solidFill>
                <a:effectLst/>
                <a:latin typeface="+mn-lt"/>
                <a:ea typeface="+mn-ea"/>
                <a:cs typeface="+mn-cs"/>
              </a:rPr>
              <a:t>can;</a:t>
            </a:r>
            <a:r>
              <a:rPr lang="en-US" sz="1200" kern="1200" baseline="0" dirty="0" smtClean="0">
                <a:solidFill>
                  <a:schemeClr val="tx1"/>
                </a:solidFill>
                <a:effectLst/>
                <a:latin typeface="+mn-lt"/>
                <a:ea typeface="+mn-ea"/>
                <a:cs typeface="+mn-cs"/>
              </a:rPr>
              <a:t> </a:t>
            </a:r>
          </a:p>
          <a:p>
            <a:pPr lvl="0">
              <a:buFont typeface="Arial" pitchFamily="34" charset="0"/>
              <a:buChar char="•"/>
            </a:pPr>
            <a:r>
              <a:rPr lang="en-US" sz="120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nform </a:t>
            </a:r>
            <a:r>
              <a:rPr lang="en-US" sz="1200" kern="1200" dirty="0" smtClean="0">
                <a:solidFill>
                  <a:schemeClr val="tx1"/>
                </a:solidFill>
                <a:effectLst/>
                <a:latin typeface="+mn-lt"/>
                <a:ea typeface="+mn-ea"/>
                <a:cs typeface="+mn-cs"/>
              </a:rPr>
              <a:t>project design to more accurately take into account the distinct needs, opinions, talents and contributions of both women and </a:t>
            </a:r>
            <a:r>
              <a:rPr lang="en-US" sz="1200" kern="1200" dirty="0" smtClean="0">
                <a:solidFill>
                  <a:schemeClr val="tx1"/>
                </a:solidFill>
                <a:effectLst/>
                <a:latin typeface="+mn-lt"/>
                <a:ea typeface="+mn-ea"/>
                <a:cs typeface="+mn-cs"/>
              </a:rPr>
              <a:t>men. </a:t>
            </a:r>
          </a:p>
          <a:p>
            <a:pPr lvl="0">
              <a:buFont typeface="Arial" pitchFamily="34" charset="0"/>
              <a:buChar char="•"/>
            </a:pPr>
            <a:r>
              <a:rPr lang="en-US" sz="1200" kern="1200" dirty="0" smtClean="0">
                <a:solidFill>
                  <a:schemeClr val="tx1"/>
                </a:solidFill>
                <a:effectLst/>
                <a:latin typeface="+mn-lt"/>
                <a:ea typeface="+mn-ea"/>
                <a:cs typeface="+mn-cs"/>
              </a:rPr>
              <a:t> Increase </a:t>
            </a:r>
            <a:r>
              <a:rPr lang="en-US" sz="1200" kern="1200" dirty="0" smtClean="0">
                <a:solidFill>
                  <a:schemeClr val="tx1"/>
                </a:solidFill>
                <a:effectLst/>
                <a:latin typeface="+mn-lt"/>
                <a:ea typeface="+mn-ea"/>
                <a:cs typeface="+mn-cs"/>
              </a:rPr>
              <a:t>the likelihood of attaining REDD+ </a:t>
            </a:r>
            <a:r>
              <a:rPr lang="en-US" sz="1200" kern="1200" dirty="0" err="1" smtClean="0">
                <a:solidFill>
                  <a:schemeClr val="tx1"/>
                </a:solidFill>
                <a:effectLst/>
                <a:latin typeface="+mn-lt"/>
                <a:ea typeface="+mn-ea"/>
                <a:cs typeface="+mn-cs"/>
              </a:rPr>
              <a:t>programme</a:t>
            </a:r>
            <a:r>
              <a:rPr lang="en-US" sz="1200" kern="1200" dirty="0" smtClean="0">
                <a:solidFill>
                  <a:schemeClr val="tx1"/>
                </a:solidFill>
                <a:effectLst/>
                <a:latin typeface="+mn-lt"/>
                <a:ea typeface="+mn-ea"/>
                <a:cs typeface="+mn-cs"/>
              </a:rPr>
              <a:t> support, ownership and sustainability</a:t>
            </a:r>
            <a:r>
              <a:rPr lang="en-US" sz="1200" kern="1200" dirty="0" smtClean="0">
                <a:solidFill>
                  <a:schemeClr val="tx1"/>
                </a:solidFill>
                <a:effectLst/>
                <a:latin typeface="+mn-lt"/>
                <a:ea typeface="+mn-ea"/>
                <a:cs typeface="+mn-cs"/>
              </a:rPr>
              <a:t>.</a:t>
            </a:r>
          </a:p>
          <a:p>
            <a:pPr lvl="0">
              <a:buFont typeface="Arial" pitchFamily="34" charset="0"/>
              <a:buChar char="•"/>
            </a:pPr>
            <a:r>
              <a:rPr lang="en-US" sz="1200" kern="1200" dirty="0" smtClean="0">
                <a:solidFill>
                  <a:schemeClr val="tx1"/>
                </a:solidFill>
                <a:effectLst/>
                <a:latin typeface="+mn-lt"/>
                <a:ea typeface="+mn-ea"/>
                <a:cs typeface="+mn-cs"/>
              </a:rPr>
              <a:t> Improve </a:t>
            </a:r>
            <a:r>
              <a:rPr lang="en-US" sz="1200" kern="1200" dirty="0" smtClean="0">
                <a:solidFill>
                  <a:schemeClr val="tx1"/>
                </a:solidFill>
                <a:effectLst/>
                <a:latin typeface="+mn-lt"/>
                <a:ea typeface="+mn-ea"/>
                <a:cs typeface="+mn-cs"/>
              </a:rPr>
              <a:t>programme efficiency and help achieve programme objectives.</a:t>
            </a:r>
            <a:r>
              <a:rPr lang="en-US" sz="800" kern="1200" dirty="0" smtClean="0">
                <a:solidFill>
                  <a:schemeClr val="tx1"/>
                </a:solidFill>
                <a:effectLst/>
                <a:latin typeface="+mn-lt"/>
                <a:ea typeface="+mn-ea"/>
                <a:cs typeface="+mn-cs"/>
              </a:rPr>
              <a:t> </a:t>
            </a:r>
          </a:p>
          <a:p>
            <a:endParaRPr lang="en-US" sz="800" b="1" kern="1200" dirty="0" smtClean="0">
              <a:solidFill>
                <a:schemeClr val="tx1"/>
              </a:solidFill>
              <a:effectLst/>
              <a:latin typeface="+mn-lt"/>
              <a:ea typeface="+mn-ea"/>
              <a:cs typeface="+mn-cs"/>
            </a:endParaRPr>
          </a:p>
          <a:p>
            <a:r>
              <a:rPr lang="en-US" sz="800" b="0" i="1" kern="1200" dirty="0" smtClean="0">
                <a:solidFill>
                  <a:schemeClr val="tx1"/>
                </a:solidFill>
                <a:effectLst/>
                <a:latin typeface="+mn-lt"/>
                <a:ea typeface="+mn-ea"/>
                <a:cs typeface="+mn-cs"/>
              </a:rPr>
              <a:t>Examples:  </a:t>
            </a:r>
          </a:p>
          <a:p>
            <a:pPr>
              <a:buFont typeface="Arial" pitchFamily="34" charset="0"/>
              <a:buChar char="•"/>
            </a:pP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Ensure </a:t>
            </a:r>
            <a:r>
              <a:rPr lang="en-US" sz="1200" kern="1200" dirty="0" smtClean="0">
                <a:solidFill>
                  <a:schemeClr val="tx1"/>
                </a:solidFill>
                <a:effectLst/>
                <a:latin typeface="+mn-lt"/>
                <a:ea typeface="+mn-ea"/>
                <a:cs typeface="+mn-cs"/>
              </a:rPr>
              <a:t>information is disseminated via multiple media outlets (in local languages) and accessible to CSO, IPs, private sector </a:t>
            </a:r>
            <a:r>
              <a:rPr lang="en-US" sz="1200" kern="1200" dirty="0" smtClean="0">
                <a:solidFill>
                  <a:schemeClr val="tx1"/>
                </a:solidFill>
                <a:effectLst/>
                <a:latin typeface="+mn-lt"/>
                <a:ea typeface="+mn-ea"/>
                <a:cs typeface="+mn-cs"/>
              </a:rPr>
              <a:t>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community </a:t>
            </a:r>
            <a:r>
              <a:rPr lang="en-US" sz="1200" kern="1200" dirty="0" smtClean="0">
                <a:solidFill>
                  <a:schemeClr val="tx1"/>
                </a:solidFill>
                <a:effectLst/>
                <a:latin typeface="+mn-lt"/>
                <a:ea typeface="+mn-ea"/>
                <a:cs typeface="+mn-cs"/>
              </a:rPr>
              <a:t>and women groups on </a:t>
            </a:r>
            <a:r>
              <a:rPr lang="en-US" sz="1200" kern="1200" dirty="0" smtClean="0">
                <a:solidFill>
                  <a:schemeClr val="tx1"/>
                </a:solidFill>
                <a:effectLst/>
                <a:latin typeface="+mn-lt"/>
                <a:ea typeface="+mn-ea"/>
                <a:cs typeface="+mn-cs"/>
              </a:rPr>
              <a:t>REDD+ </a:t>
            </a:r>
            <a:r>
              <a:rPr lang="en-US" sz="1200" kern="1200" dirty="0" smtClean="0">
                <a:solidFill>
                  <a:schemeClr val="tx1"/>
                </a:solidFill>
                <a:effectLst/>
                <a:latin typeface="+mn-lt"/>
                <a:ea typeface="+mn-ea"/>
                <a:cs typeface="+mn-cs"/>
              </a:rPr>
              <a:t>activities to engage broader engagement (also enforces transparency)</a:t>
            </a:r>
          </a:p>
          <a:p>
            <a:pPr>
              <a:buFont typeface="Arial" pitchFamily="34" charset="0"/>
              <a:buChar char="•"/>
            </a:pP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Need </a:t>
            </a:r>
            <a:r>
              <a:rPr lang="en-US" sz="1200" kern="1200" dirty="0" smtClean="0">
                <a:solidFill>
                  <a:schemeClr val="tx1"/>
                </a:solidFill>
                <a:effectLst/>
                <a:latin typeface="+mn-lt"/>
                <a:ea typeface="+mn-ea"/>
                <a:cs typeface="+mn-cs"/>
              </a:rPr>
              <a:t>to build capacity of IPs and government officials and community groups to participate at all levels of REDD+ processes and to</a:t>
            </a:r>
            <a:r>
              <a:rPr lang="en-US" sz="1200" kern="1200" baseline="0" dirty="0" smtClean="0">
                <a:solidFill>
                  <a:schemeClr val="tx1"/>
                </a:solidFill>
                <a:effectLst/>
                <a:latin typeface="+mn-lt"/>
                <a:ea typeface="+mn-ea"/>
                <a:cs typeface="+mn-cs"/>
              </a:rPr>
              <a:t> do so</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through a </a:t>
            </a:r>
            <a:r>
              <a:rPr lang="en-US" sz="1200" kern="1200" dirty="0" smtClean="0">
                <a:solidFill>
                  <a:schemeClr val="tx1"/>
                </a:solidFill>
                <a:effectLst/>
                <a:latin typeface="+mn-lt"/>
                <a:ea typeface="+mn-ea"/>
                <a:cs typeface="+mn-cs"/>
              </a:rPr>
              <a:t>gender responsive lens</a:t>
            </a:r>
          </a:p>
          <a:p>
            <a:pPr>
              <a:buFont typeface="Arial" pitchFamily="34" charset="0"/>
              <a:buChar char="•"/>
            </a:pP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Link </a:t>
            </a:r>
            <a:r>
              <a:rPr lang="en-US" sz="1200" kern="1200" dirty="0" smtClean="0">
                <a:solidFill>
                  <a:schemeClr val="tx1"/>
                </a:solidFill>
                <a:effectLst/>
                <a:latin typeface="+mn-lt"/>
                <a:ea typeface="+mn-ea"/>
                <a:cs typeface="+mn-cs"/>
              </a:rPr>
              <a:t>up with government ministries responsible for women’s empowerment (</a:t>
            </a:r>
            <a:r>
              <a:rPr lang="en-US" sz="1200" kern="1200" dirty="0" err="1" smtClean="0">
                <a:solidFill>
                  <a:schemeClr val="tx1"/>
                </a:solidFill>
                <a:effectLst/>
                <a:latin typeface="+mn-lt"/>
                <a:ea typeface="+mn-ea"/>
                <a:cs typeface="+mn-cs"/>
              </a:rPr>
              <a:t>eg</a:t>
            </a:r>
            <a:r>
              <a:rPr lang="en-US" sz="1200" kern="1200" dirty="0" smtClean="0">
                <a:solidFill>
                  <a:schemeClr val="tx1"/>
                </a:solidFill>
                <a:effectLst/>
                <a:latin typeface="+mn-lt"/>
                <a:ea typeface="+mn-ea"/>
                <a:cs typeface="+mn-cs"/>
              </a:rPr>
              <a:t> Human Rights Commission) and women’s organizations</a:t>
            </a:r>
          </a:p>
          <a:p>
            <a:endParaRPr lang="en-US" dirty="0" smtClean="0">
              <a:effectLst/>
            </a:endParaRPr>
          </a:p>
          <a:p>
            <a:pPr lvl="0"/>
            <a:r>
              <a:rPr lang="en-US" sz="1200" kern="1200" dirty="0" smtClean="0">
                <a:solidFill>
                  <a:schemeClr val="tx1"/>
                </a:solidFill>
                <a:effectLst/>
                <a:latin typeface="+mn-lt"/>
                <a:ea typeface="+mn-ea"/>
                <a:cs typeface="+mn-cs"/>
              </a:rPr>
              <a:t>-Critical in this process is ensuring </a:t>
            </a:r>
            <a:r>
              <a:rPr lang="en-US" sz="1200" b="1" kern="1200" dirty="0" smtClean="0">
                <a:solidFill>
                  <a:schemeClr val="tx1"/>
                </a:solidFill>
                <a:effectLst/>
                <a:latin typeface="+mn-lt"/>
                <a:ea typeface="+mn-ea"/>
                <a:cs typeface="+mn-cs"/>
              </a:rPr>
              <a:t>women are actively involved in and can influence decision-making processes</a:t>
            </a:r>
            <a:r>
              <a:rPr lang="en-U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Steps </a:t>
            </a:r>
            <a:r>
              <a:rPr lang="en-US" sz="1200" kern="1200" dirty="0" smtClean="0">
                <a:solidFill>
                  <a:schemeClr val="tx1"/>
                </a:solidFill>
                <a:effectLst/>
                <a:latin typeface="+mn-lt"/>
                <a:ea typeface="+mn-ea"/>
                <a:cs typeface="+mn-cs"/>
              </a:rPr>
              <a:t>to help this effort </a:t>
            </a:r>
            <a:r>
              <a:rPr lang="en-US" sz="1200" kern="1200" dirty="0" smtClean="0">
                <a:solidFill>
                  <a:schemeClr val="tx1"/>
                </a:solidFill>
                <a:effectLst/>
                <a:latin typeface="+mn-lt"/>
                <a:ea typeface="+mn-ea"/>
                <a:cs typeface="+mn-cs"/>
              </a:rPr>
              <a:t>include: </a:t>
            </a:r>
          </a:p>
          <a:p>
            <a:pPr lvl="0">
              <a:buFont typeface="Arial" pitchFamily="34" charset="0"/>
              <a:buChar char="•"/>
            </a:pPr>
            <a:r>
              <a:rPr lang="en-US" sz="1200" kern="1200" dirty="0" smtClean="0">
                <a:solidFill>
                  <a:schemeClr val="tx1"/>
                </a:solidFill>
                <a:effectLst/>
                <a:latin typeface="+mn-lt"/>
                <a:ea typeface="+mn-ea"/>
                <a:cs typeface="+mn-cs"/>
              </a:rPr>
              <a:t> Be </a:t>
            </a:r>
            <a:r>
              <a:rPr lang="en-US" sz="1200" kern="1200" dirty="0" smtClean="0">
                <a:solidFill>
                  <a:schemeClr val="tx1"/>
                </a:solidFill>
                <a:effectLst/>
                <a:latin typeface="+mn-lt"/>
                <a:ea typeface="+mn-ea"/>
                <a:cs typeface="+mn-cs"/>
              </a:rPr>
              <a:t>aware of and account for their gendered roles within the community via a community mapping or gender analysis. </a:t>
            </a:r>
            <a:endParaRPr lang="en-US" sz="1200" kern="1200" dirty="0" smtClean="0">
              <a:solidFill>
                <a:schemeClr val="tx1"/>
              </a:solidFill>
              <a:effectLst/>
              <a:latin typeface="+mn-lt"/>
              <a:ea typeface="+mn-ea"/>
              <a:cs typeface="+mn-cs"/>
            </a:endParaRPr>
          </a:p>
          <a:p>
            <a:pPr lvl="0">
              <a:buFont typeface="Arial" pitchFamily="34" charset="0"/>
              <a:buChar char="•"/>
            </a:pPr>
            <a:r>
              <a:rPr lang="en-US" sz="1200" kern="1200" dirty="0" smtClean="0">
                <a:solidFill>
                  <a:schemeClr val="tx1"/>
                </a:solidFill>
                <a:effectLst/>
                <a:latin typeface="+mn-lt"/>
                <a:ea typeface="+mn-ea"/>
                <a:cs typeface="+mn-cs"/>
              </a:rPr>
              <a:t> Design </a:t>
            </a:r>
            <a:r>
              <a:rPr lang="en-US" sz="1200" kern="1200" dirty="0" smtClean="0">
                <a:solidFill>
                  <a:schemeClr val="tx1"/>
                </a:solidFill>
                <a:effectLst/>
                <a:latin typeface="+mn-lt"/>
                <a:ea typeface="+mn-ea"/>
                <a:cs typeface="+mn-cs"/>
              </a:rPr>
              <a:t>and conduct workshops, training, awareness-raising and capacity building activities and consultations, etc. to account for contributions and constraints of both women and </a:t>
            </a:r>
            <a:r>
              <a:rPr lang="en-US" sz="1200" kern="1200" dirty="0" smtClean="0">
                <a:solidFill>
                  <a:schemeClr val="tx1"/>
                </a:solidFill>
                <a:effectLst/>
                <a:latin typeface="+mn-lt"/>
                <a:ea typeface="+mn-ea"/>
                <a:cs typeface="+mn-cs"/>
              </a:rPr>
              <a:t>men.</a:t>
            </a:r>
          </a:p>
          <a:p>
            <a:pPr lvl="0">
              <a:buFont typeface="Arial" pitchFamily="34" charset="0"/>
              <a:buChar char="•"/>
            </a:pPr>
            <a:r>
              <a:rPr lang="en-US" sz="1200" kern="1200" dirty="0" smtClean="0">
                <a:solidFill>
                  <a:schemeClr val="tx1"/>
                </a:solidFill>
                <a:effectLst/>
                <a:latin typeface="+mn-lt"/>
                <a:ea typeface="+mn-ea"/>
                <a:cs typeface="+mn-cs"/>
              </a:rPr>
              <a:t> Institute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quotas </a:t>
            </a:r>
            <a:r>
              <a:rPr lang="en-US" sz="1200" kern="1200" dirty="0" smtClean="0">
                <a:solidFill>
                  <a:schemeClr val="tx1"/>
                </a:solidFill>
                <a:effectLst/>
                <a:latin typeface="+mn-lt"/>
                <a:ea typeface="+mn-ea"/>
                <a:cs typeface="+mn-cs"/>
              </a:rPr>
              <a:t>(example</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in Nepal and UN-REDD </a:t>
            </a:r>
            <a:r>
              <a:rPr lang="en-US" sz="1200" kern="1200" baseline="0" dirty="0" smtClean="0">
                <a:solidFill>
                  <a:schemeClr val="tx1"/>
                </a:solidFill>
                <a:effectLst/>
                <a:latin typeface="+mn-lt"/>
                <a:ea typeface="+mn-ea"/>
                <a:cs typeface="+mn-cs"/>
              </a:rPr>
              <a:t>countries) and </a:t>
            </a:r>
            <a:r>
              <a:rPr lang="en-US" sz="1200" kern="1200" baseline="0" dirty="0" smtClean="0">
                <a:solidFill>
                  <a:schemeClr val="tx1"/>
                </a:solidFill>
                <a:effectLst/>
                <a:latin typeface="+mn-lt"/>
                <a:ea typeface="+mn-ea"/>
                <a:cs typeface="+mn-cs"/>
              </a:rPr>
              <a:t>build capacity of women attending decision making meetings to understand and be able to speak to the issues relevant to them.</a:t>
            </a:r>
          </a:p>
          <a:p>
            <a:pPr>
              <a:buFont typeface="Arial" pitchFamily="34" charset="0"/>
              <a:buNone/>
            </a:pPr>
            <a:endParaRPr lang="en-US" sz="1200" i="1" kern="1200" baseline="0" dirty="0" smtClean="0">
              <a:solidFill>
                <a:schemeClr val="tx1"/>
              </a:solidFill>
              <a:effectLst/>
              <a:latin typeface="+mn-lt"/>
              <a:ea typeface="+mn-ea"/>
              <a:cs typeface="+mn-cs"/>
            </a:endParaRPr>
          </a:p>
          <a:p>
            <a:pPr>
              <a:buFont typeface="Arial" pitchFamily="34" charset="0"/>
              <a:buNone/>
            </a:pPr>
            <a:r>
              <a:rPr lang="en-US" sz="1200" i="1" kern="1200" baseline="0" dirty="0" smtClean="0">
                <a:solidFill>
                  <a:schemeClr val="tx1"/>
                </a:solidFill>
                <a:effectLst/>
                <a:latin typeface="+mn-lt"/>
                <a:ea typeface="+mn-ea"/>
                <a:cs typeface="+mn-cs"/>
              </a:rPr>
              <a:t>Example</a:t>
            </a:r>
            <a:r>
              <a:rPr lang="en-US" sz="1200" i="1" kern="1200" baseline="0" dirty="0" smtClean="0">
                <a:solidFill>
                  <a:schemeClr val="tx1"/>
                </a:solidFill>
                <a:effectLst/>
                <a:latin typeface="+mn-lt"/>
                <a:ea typeface="+mn-ea"/>
                <a:cs typeface="+mn-cs"/>
              </a:rPr>
              <a:t>: </a:t>
            </a:r>
          </a:p>
          <a:p>
            <a:pPr>
              <a:buFont typeface="Arial" pitchFamily="34" charset="0"/>
              <a:buChar char="•"/>
            </a:pPr>
            <a:r>
              <a:rPr lang="en-US" sz="1200" kern="1200" dirty="0" smtClean="0">
                <a:solidFill>
                  <a:schemeClr val="tx1"/>
                </a:solidFill>
                <a:effectLst/>
                <a:latin typeface="+mn-lt"/>
                <a:ea typeface="+mn-ea"/>
                <a:cs typeface="+mn-cs"/>
              </a:rPr>
              <a:t>Clearly </a:t>
            </a:r>
            <a:r>
              <a:rPr lang="en-US" sz="1200" kern="1200" dirty="0" smtClean="0">
                <a:solidFill>
                  <a:schemeClr val="tx1"/>
                </a:solidFill>
                <a:effectLst/>
                <a:latin typeface="+mn-lt"/>
                <a:ea typeface="+mn-ea"/>
                <a:cs typeface="+mn-cs"/>
              </a:rPr>
              <a:t>target women as project beneficiaries, i.e. </a:t>
            </a:r>
            <a:r>
              <a:rPr lang="en-US" sz="1200" kern="1200" dirty="0" smtClean="0">
                <a:solidFill>
                  <a:schemeClr val="tx1"/>
                </a:solidFill>
                <a:effectLst/>
                <a:latin typeface="+mn-lt"/>
                <a:ea typeface="+mn-ea"/>
                <a:cs typeface="+mn-cs"/>
              </a:rPr>
              <a:t>women’s </a:t>
            </a:r>
            <a:r>
              <a:rPr lang="en-US" sz="1200" kern="1200" dirty="0" smtClean="0">
                <a:solidFill>
                  <a:schemeClr val="tx1"/>
                </a:solidFill>
                <a:effectLst/>
                <a:latin typeface="+mn-lt"/>
                <a:ea typeface="+mn-ea"/>
                <a:cs typeface="+mn-cs"/>
              </a:rPr>
              <a:t>names on land titles and certificates</a:t>
            </a:r>
          </a:p>
          <a:p>
            <a:pPr>
              <a:buFont typeface="Arial" pitchFamily="34" charset="0"/>
              <a:buChar char="•"/>
            </a:pPr>
            <a:r>
              <a:rPr lang="en-US" sz="1200" kern="1200" dirty="0" smtClean="0">
                <a:solidFill>
                  <a:schemeClr val="tx1"/>
                </a:solidFill>
                <a:effectLst/>
                <a:latin typeface="+mn-lt"/>
                <a:ea typeface="+mn-ea"/>
                <a:cs typeface="+mn-cs"/>
              </a:rPr>
              <a:t>Be </a:t>
            </a:r>
            <a:r>
              <a:rPr lang="en-US" sz="1200" kern="1200" dirty="0" smtClean="0">
                <a:solidFill>
                  <a:schemeClr val="tx1"/>
                </a:solidFill>
                <a:effectLst/>
                <a:latin typeface="+mn-lt"/>
                <a:ea typeface="+mn-ea"/>
                <a:cs typeface="+mn-cs"/>
              </a:rPr>
              <a:t>aware of gender balance in government institutions</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women </a:t>
            </a:r>
            <a:r>
              <a:rPr lang="en-US" sz="1200" kern="1200" dirty="0" smtClean="0">
                <a:solidFill>
                  <a:schemeClr val="tx1"/>
                </a:solidFill>
                <a:effectLst/>
                <a:latin typeface="+mn-lt"/>
                <a:ea typeface="+mn-ea"/>
                <a:cs typeface="+mn-cs"/>
              </a:rPr>
              <a:t>are often under-represented in Forestry Agencies, in both administrative </a:t>
            </a:r>
            <a:r>
              <a:rPr lang="en-US" sz="1200" kern="1200" dirty="0" smtClean="0">
                <a:solidFill>
                  <a:schemeClr val="tx1"/>
                </a:solidFill>
                <a:effectLst/>
                <a:latin typeface="+mn-lt"/>
                <a:ea typeface="+mn-ea"/>
                <a:cs typeface="+mn-cs"/>
              </a:rPr>
              <a:t>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management </a:t>
            </a:r>
            <a:r>
              <a:rPr lang="en-US" sz="1200" kern="1200" dirty="0" smtClean="0">
                <a:solidFill>
                  <a:schemeClr val="tx1"/>
                </a:solidFill>
                <a:effectLst/>
                <a:latin typeface="+mn-lt"/>
                <a:ea typeface="+mn-ea"/>
                <a:cs typeface="+mn-cs"/>
              </a:rPr>
              <a:t>positions</a:t>
            </a:r>
          </a:p>
          <a:p>
            <a:pPr lvl="1"/>
            <a:endParaRPr lang="en-US" dirty="0" smtClean="0">
              <a:effectLst/>
            </a:endParaRP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290921-AE82-4B10-9C21-6CFB8963AE03}" type="slidenum">
              <a:rPr lang="en-US" smtClean="0"/>
              <a:pPr/>
              <a:t>8</a:t>
            </a:fld>
            <a:endParaRPr lang="en-US"/>
          </a:p>
        </p:txBody>
      </p:sp>
    </p:spTree>
    <p:extLst>
      <p:ext uri="{BB962C8B-B14F-4D97-AF65-F5344CB8AC3E}">
        <p14:creationId xmlns:p14="http://schemas.microsoft.com/office/powerpoint/2010/main" xmlns="" val="3581634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 gender analysis is ideally conducted during </a:t>
            </a:r>
            <a:r>
              <a:rPr lang="en-US" sz="1200" kern="1200" dirty="0" err="1" smtClean="0">
                <a:solidFill>
                  <a:schemeClr val="tx1"/>
                </a:solidFill>
                <a:effectLst/>
                <a:latin typeface="+mn-lt"/>
                <a:ea typeface="+mn-ea"/>
                <a:cs typeface="+mn-cs"/>
              </a:rPr>
              <a:t>programme</a:t>
            </a:r>
            <a:r>
              <a:rPr lang="en-US" sz="1200" kern="1200" dirty="0" smtClean="0">
                <a:solidFill>
                  <a:schemeClr val="tx1"/>
                </a:solidFill>
                <a:effectLst/>
                <a:latin typeface="+mn-lt"/>
                <a:ea typeface="+mn-ea"/>
                <a:cs typeface="+mn-cs"/>
              </a:rPr>
              <a:t> design to identify the national policies/strategies and local context in which REDD+ stakeholders are operating as well as provide baseline data for monitoring.</a:t>
            </a:r>
            <a:endParaRPr lang="en-US" dirty="0" smtClean="0">
              <a:effectLst/>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-Such an assessment would analyze the stakeholders’ roles, needs, priorities and opportunities within their given socio-economic and political context.</a:t>
            </a:r>
            <a:endParaRPr lang="en-US" dirty="0" smtClean="0">
              <a:effectLst/>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-Depending on scope and depth, it would also help identify the gender-defined differences in access to and control over resources; power dynamics between women and men; and different social, economic, and political inequalities and opportunities faced by women and men in areas potentially and/or are affected by REDD+ strategies</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290921-AE82-4B10-9C21-6CFB8963AE03}" type="slidenum">
              <a:rPr lang="en-US" smtClean="0"/>
              <a:pPr/>
              <a:t>9</a:t>
            </a:fld>
            <a:endParaRPr lang="en-US"/>
          </a:p>
        </p:txBody>
      </p:sp>
    </p:spTree>
    <p:extLst>
      <p:ext uri="{BB962C8B-B14F-4D97-AF65-F5344CB8AC3E}">
        <p14:creationId xmlns:p14="http://schemas.microsoft.com/office/powerpoint/2010/main" xmlns="" val="8087595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www.un-redd.org/" TargetMode="External"/><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hyperlink" Target="mailto:un-redd@un-redd.or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flipV="1">
            <a:off x="131763" y="142875"/>
            <a:ext cx="8858250" cy="6572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pic>
        <p:nvPicPr>
          <p:cNvPr id="5" name="Picture 2" descr="C:\Documents and Settings\Isabelle\Desktop\UNEP\UN-REDD Programme Communication Strategy\Logos\Low Res Logos\FAO,UNEP and UNDP logos.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6650038" y="5741988"/>
            <a:ext cx="2043112" cy="803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0" y="0"/>
            <a:ext cx="9144000" cy="457200"/>
          </a:xfrm>
          <a:prstGeom prst="rect">
            <a:avLst/>
          </a:prstGeom>
          <a:noFill/>
          <a:ln w="9525">
            <a:noFill/>
            <a:miter lim="800000"/>
            <a:headEnd/>
            <a:tailEnd/>
          </a:ln>
          <a:effectLst/>
        </p:spPr>
        <p:txBody>
          <a:bodyPr wrap="none" anchor="ctr">
            <a:spAutoFit/>
          </a:bodyPr>
          <a:lstStyle/>
          <a:p>
            <a:pPr fontAlgn="auto">
              <a:spcBef>
                <a:spcPts val="0"/>
              </a:spcBef>
              <a:spcAft>
                <a:spcPts val="0"/>
              </a:spcAft>
              <a:defRPr/>
            </a:pPr>
            <a:endParaRPr lang="en-GB">
              <a:solidFill>
                <a:prstClr val="black"/>
              </a:solidFill>
              <a:latin typeface="Calibri"/>
              <a:ea typeface="ＭＳ Ｐゴシック" charset="0"/>
            </a:endParaRPr>
          </a:p>
        </p:txBody>
      </p:sp>
      <p:sp>
        <p:nvSpPr>
          <p:cNvPr id="7" name="Rectangle 6"/>
          <p:cNvSpPr>
            <a:spLocks noChangeArrowheads="1"/>
          </p:cNvSpPr>
          <p:nvPr userDrawn="1"/>
        </p:nvSpPr>
        <p:spPr bwMode="auto">
          <a:xfrm>
            <a:off x="0" y="828675"/>
            <a:ext cx="9144000" cy="0"/>
          </a:xfrm>
          <a:prstGeom prst="rect">
            <a:avLst/>
          </a:prstGeom>
          <a:noFill/>
          <a:ln w="9525">
            <a:noFill/>
            <a:miter lim="800000"/>
            <a:headEnd/>
            <a:tailEnd/>
          </a:ln>
          <a:effectLst/>
        </p:spPr>
        <p:txBody>
          <a:bodyPr wrap="none" anchor="ctr">
            <a:spAutoFit/>
          </a:bodyPr>
          <a:lstStyle/>
          <a:p>
            <a:pPr algn="ctr">
              <a:defRPr/>
            </a:pPr>
            <a:r>
              <a:rPr lang="fr-FR" sz="1600">
                <a:solidFill>
                  <a:prstClr val="black"/>
                </a:solidFill>
                <a:ea typeface="Calibri" pitchFamily="34" charset="0"/>
                <a:cs typeface="Times New Roman" pitchFamily="18" charset="0"/>
              </a:rPr>
              <a:t>     </a:t>
            </a:r>
            <a:endParaRPr lang="fr-FR">
              <a:solidFill>
                <a:prstClr val="black"/>
              </a:solidFill>
              <a:ea typeface="ＭＳ Ｐゴシック" charset="0"/>
            </a:endParaRPr>
          </a:p>
        </p:txBody>
      </p:sp>
      <p:sp>
        <p:nvSpPr>
          <p:cNvPr id="8" name="Rectangle 7"/>
          <p:cNvSpPr>
            <a:spLocks noChangeArrowheads="1"/>
          </p:cNvSpPr>
          <p:nvPr userDrawn="1"/>
        </p:nvSpPr>
        <p:spPr bwMode="auto">
          <a:xfrm>
            <a:off x="0" y="1295400"/>
            <a:ext cx="9144000" cy="0"/>
          </a:xfrm>
          <a:prstGeom prst="rect">
            <a:avLst/>
          </a:prstGeom>
          <a:noFill/>
          <a:ln w="9525">
            <a:noFill/>
            <a:miter lim="800000"/>
            <a:headEnd/>
            <a:tailEnd/>
          </a:ln>
          <a:effectLst/>
        </p:spPr>
        <p:txBody>
          <a:bodyPr wrap="none" anchor="ctr">
            <a:spAutoFit/>
          </a:bodyPr>
          <a:lstStyle/>
          <a:p>
            <a:pPr algn="ctr">
              <a:defRPr/>
            </a:pPr>
            <a:r>
              <a:rPr lang="fr-FR" sz="1600">
                <a:solidFill>
                  <a:prstClr val="black"/>
                </a:solidFill>
                <a:ea typeface="Calibri" pitchFamily="34" charset="0"/>
                <a:cs typeface="Times New Roman" pitchFamily="18" charset="0"/>
              </a:rPr>
              <a:t>    </a:t>
            </a:r>
            <a:endParaRPr lang="fr-FR">
              <a:solidFill>
                <a:prstClr val="black"/>
              </a:solidFill>
              <a:ea typeface="ＭＳ Ｐゴシック" charset="0"/>
            </a:endParaRPr>
          </a:p>
        </p:txBody>
      </p:sp>
      <p:sp>
        <p:nvSpPr>
          <p:cNvPr id="9" name="Freeform 8"/>
          <p:cNvSpPr/>
          <p:nvPr userDrawn="1"/>
        </p:nvSpPr>
        <p:spPr>
          <a:xfrm flipH="1">
            <a:off x="569913" y="3482975"/>
            <a:ext cx="7718425" cy="293688"/>
          </a:xfrm>
          <a:custGeom>
            <a:avLst/>
            <a:gdLst>
              <a:gd name="connsiteX0" fmla="*/ 0 w 4781550"/>
              <a:gd name="connsiteY0" fmla="*/ 0 h 352425"/>
              <a:gd name="connsiteX1" fmla="*/ 4781550 w 4781550"/>
              <a:gd name="connsiteY1" fmla="*/ 9525 h 352425"/>
              <a:gd name="connsiteX2" fmla="*/ 4781550 w 4781550"/>
              <a:gd name="connsiteY2" fmla="*/ 352425 h 352425"/>
              <a:gd name="connsiteX3" fmla="*/ 0 w 4781550"/>
              <a:gd name="connsiteY3" fmla="*/ 0 h 352425"/>
            </a:gdLst>
            <a:ahLst/>
            <a:cxnLst>
              <a:cxn ang="0">
                <a:pos x="connsiteX0" y="connsiteY0"/>
              </a:cxn>
              <a:cxn ang="0">
                <a:pos x="connsiteX1" y="connsiteY1"/>
              </a:cxn>
              <a:cxn ang="0">
                <a:pos x="connsiteX2" y="connsiteY2"/>
              </a:cxn>
              <a:cxn ang="0">
                <a:pos x="connsiteX3" y="connsiteY3"/>
              </a:cxn>
            </a:cxnLst>
            <a:rect l="l" t="t" r="r" b="b"/>
            <a:pathLst>
              <a:path w="4781550" h="352425">
                <a:moveTo>
                  <a:pt x="0" y="0"/>
                </a:moveTo>
                <a:lnTo>
                  <a:pt x="4781550" y="9525"/>
                </a:lnTo>
                <a:lnTo>
                  <a:pt x="4781550" y="352425"/>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latin typeface="Calibri"/>
            </a:endParaRPr>
          </a:p>
        </p:txBody>
      </p:sp>
      <p:pic>
        <p:nvPicPr>
          <p:cNvPr id="10" name="Picture 3" descr="C:\Documents and Settings\Isabelle\Desktop\UNEP\UN-REDD Programme Communication Strategy\Logos\Low Res Logos\UN-REDD logo.jp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450850" y="339725"/>
            <a:ext cx="2360613" cy="1014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 name="Title 1"/>
          <p:cNvSpPr>
            <a:spLocks noGrp="1"/>
          </p:cNvSpPr>
          <p:nvPr>
            <p:ph type="title"/>
          </p:nvPr>
        </p:nvSpPr>
        <p:spPr>
          <a:xfrm>
            <a:off x="517792" y="2115745"/>
            <a:ext cx="6389783" cy="1362075"/>
          </a:xfrm>
        </p:spPr>
        <p:txBody>
          <a:bodyPr anchor="b">
            <a:noAutofit/>
          </a:bodyPr>
          <a:lstStyle>
            <a:lvl1pPr algn="l">
              <a:defRPr sz="4000" b="1" cap="none"/>
            </a:lvl1pPr>
          </a:lstStyle>
          <a:p>
            <a:r>
              <a:rPr lang="en-US" dirty="0" smtClean="0"/>
              <a:t>Click to edit Master title style</a:t>
            </a:r>
            <a:endParaRPr lang="en-GB" dirty="0"/>
          </a:p>
        </p:txBody>
      </p:sp>
      <p:sp>
        <p:nvSpPr>
          <p:cNvPr id="42" name="Text Placeholder 2"/>
          <p:cNvSpPr>
            <a:spLocks noGrp="1"/>
          </p:cNvSpPr>
          <p:nvPr>
            <p:ph type="body" idx="1"/>
          </p:nvPr>
        </p:nvSpPr>
        <p:spPr>
          <a:xfrm>
            <a:off x="539009" y="3798935"/>
            <a:ext cx="5272070" cy="57149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 xmlns:p14="http://schemas.microsoft.com/office/powerpoint/2010/main" val="821183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flipV="1">
            <a:off x="131763" y="142875"/>
            <a:ext cx="8858250" cy="6572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3" name="Rectangle 2"/>
          <p:cNvSpPr>
            <a:spLocks noChangeArrowheads="1"/>
          </p:cNvSpPr>
          <p:nvPr userDrawn="1"/>
        </p:nvSpPr>
        <p:spPr bwMode="auto">
          <a:xfrm>
            <a:off x="0" y="0"/>
            <a:ext cx="9144000" cy="457200"/>
          </a:xfrm>
          <a:prstGeom prst="rect">
            <a:avLst/>
          </a:prstGeom>
          <a:noFill/>
          <a:ln w="9525">
            <a:noFill/>
            <a:miter lim="800000"/>
            <a:headEnd/>
            <a:tailEnd/>
          </a:ln>
          <a:effectLst/>
        </p:spPr>
        <p:txBody>
          <a:bodyPr wrap="none" anchor="ctr">
            <a:spAutoFit/>
          </a:bodyPr>
          <a:lstStyle/>
          <a:p>
            <a:pPr fontAlgn="auto">
              <a:spcBef>
                <a:spcPts val="0"/>
              </a:spcBef>
              <a:spcAft>
                <a:spcPts val="0"/>
              </a:spcAft>
              <a:defRPr/>
            </a:pPr>
            <a:endParaRPr lang="en-GB">
              <a:solidFill>
                <a:prstClr val="black"/>
              </a:solidFill>
              <a:latin typeface="Calibri"/>
              <a:ea typeface="ＭＳ Ｐゴシック" charset="0"/>
            </a:endParaRPr>
          </a:p>
        </p:txBody>
      </p:sp>
      <p:sp>
        <p:nvSpPr>
          <p:cNvPr id="4" name="Rectangle 3"/>
          <p:cNvSpPr>
            <a:spLocks noChangeArrowheads="1"/>
          </p:cNvSpPr>
          <p:nvPr userDrawn="1"/>
        </p:nvSpPr>
        <p:spPr bwMode="auto">
          <a:xfrm>
            <a:off x="0" y="828675"/>
            <a:ext cx="9144000" cy="0"/>
          </a:xfrm>
          <a:prstGeom prst="rect">
            <a:avLst/>
          </a:prstGeom>
          <a:noFill/>
          <a:ln w="9525">
            <a:noFill/>
            <a:miter lim="800000"/>
            <a:headEnd/>
            <a:tailEnd/>
          </a:ln>
          <a:effectLst/>
        </p:spPr>
        <p:txBody>
          <a:bodyPr wrap="none" anchor="ctr">
            <a:spAutoFit/>
          </a:bodyPr>
          <a:lstStyle/>
          <a:p>
            <a:pPr algn="ctr">
              <a:defRPr/>
            </a:pPr>
            <a:r>
              <a:rPr lang="fr-FR" sz="1600">
                <a:solidFill>
                  <a:prstClr val="black"/>
                </a:solidFill>
                <a:ea typeface="Calibri" pitchFamily="34" charset="0"/>
                <a:cs typeface="Times New Roman" pitchFamily="18" charset="0"/>
              </a:rPr>
              <a:t>     </a:t>
            </a:r>
            <a:endParaRPr lang="fr-FR">
              <a:solidFill>
                <a:prstClr val="black"/>
              </a:solidFill>
              <a:ea typeface="ＭＳ Ｐゴシック" charset="0"/>
            </a:endParaRPr>
          </a:p>
        </p:txBody>
      </p:sp>
      <p:sp>
        <p:nvSpPr>
          <p:cNvPr id="5" name="Rectangle 4"/>
          <p:cNvSpPr>
            <a:spLocks noChangeArrowheads="1"/>
          </p:cNvSpPr>
          <p:nvPr userDrawn="1"/>
        </p:nvSpPr>
        <p:spPr bwMode="auto">
          <a:xfrm>
            <a:off x="0" y="1295400"/>
            <a:ext cx="9144000" cy="0"/>
          </a:xfrm>
          <a:prstGeom prst="rect">
            <a:avLst/>
          </a:prstGeom>
          <a:noFill/>
          <a:ln w="9525">
            <a:noFill/>
            <a:miter lim="800000"/>
            <a:headEnd/>
            <a:tailEnd/>
          </a:ln>
          <a:effectLst/>
        </p:spPr>
        <p:txBody>
          <a:bodyPr wrap="none" anchor="ctr">
            <a:spAutoFit/>
          </a:bodyPr>
          <a:lstStyle/>
          <a:p>
            <a:pPr algn="ctr">
              <a:defRPr/>
            </a:pPr>
            <a:r>
              <a:rPr lang="fr-FR" sz="1600">
                <a:solidFill>
                  <a:prstClr val="black"/>
                </a:solidFill>
                <a:ea typeface="Calibri" pitchFamily="34" charset="0"/>
                <a:cs typeface="Times New Roman" pitchFamily="18" charset="0"/>
              </a:rPr>
              <a:t>    </a:t>
            </a:r>
            <a:endParaRPr lang="fr-FR">
              <a:solidFill>
                <a:prstClr val="black"/>
              </a:solidFill>
              <a:ea typeface="ＭＳ Ｐゴシック" charset="0"/>
            </a:endParaRPr>
          </a:p>
        </p:txBody>
      </p:sp>
      <p:sp>
        <p:nvSpPr>
          <p:cNvPr id="6" name="Freeform 5"/>
          <p:cNvSpPr/>
          <p:nvPr userDrawn="1"/>
        </p:nvSpPr>
        <p:spPr>
          <a:xfrm flipH="1">
            <a:off x="569913" y="3482975"/>
            <a:ext cx="7718425" cy="293688"/>
          </a:xfrm>
          <a:custGeom>
            <a:avLst/>
            <a:gdLst>
              <a:gd name="connsiteX0" fmla="*/ 0 w 4781550"/>
              <a:gd name="connsiteY0" fmla="*/ 0 h 352425"/>
              <a:gd name="connsiteX1" fmla="*/ 4781550 w 4781550"/>
              <a:gd name="connsiteY1" fmla="*/ 9525 h 352425"/>
              <a:gd name="connsiteX2" fmla="*/ 4781550 w 4781550"/>
              <a:gd name="connsiteY2" fmla="*/ 352425 h 352425"/>
              <a:gd name="connsiteX3" fmla="*/ 0 w 4781550"/>
              <a:gd name="connsiteY3" fmla="*/ 0 h 352425"/>
            </a:gdLst>
            <a:ahLst/>
            <a:cxnLst>
              <a:cxn ang="0">
                <a:pos x="connsiteX0" y="connsiteY0"/>
              </a:cxn>
              <a:cxn ang="0">
                <a:pos x="connsiteX1" y="connsiteY1"/>
              </a:cxn>
              <a:cxn ang="0">
                <a:pos x="connsiteX2" y="connsiteY2"/>
              </a:cxn>
              <a:cxn ang="0">
                <a:pos x="connsiteX3" y="connsiteY3"/>
              </a:cxn>
            </a:cxnLst>
            <a:rect l="l" t="t" r="r" b="b"/>
            <a:pathLst>
              <a:path w="4781550" h="352425">
                <a:moveTo>
                  <a:pt x="0" y="0"/>
                </a:moveTo>
                <a:lnTo>
                  <a:pt x="4781550" y="9525"/>
                </a:lnTo>
                <a:lnTo>
                  <a:pt x="4781550" y="352425"/>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latin typeface="Calibri"/>
            </a:endParaRPr>
          </a:p>
        </p:txBody>
      </p:sp>
      <p:pic>
        <p:nvPicPr>
          <p:cNvPr id="7" name="Picture 3" descr="C:\Documents and Settings\Isabelle\Desktop\UNEP\UN-REDD Programme Communication Strategy\Logos\Low Res Logos\UN-REDD logo.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6875463" y="5864225"/>
            <a:ext cx="2039937" cy="874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userDrawn="1"/>
        </p:nvSpPr>
        <p:spPr>
          <a:xfrm>
            <a:off x="558800" y="2767013"/>
            <a:ext cx="5567363" cy="708025"/>
          </a:xfrm>
          <a:prstGeom prst="rect">
            <a:avLst/>
          </a:prstGeom>
        </p:spPr>
        <p:txBody>
          <a:bodyPr>
            <a:spAutoFit/>
          </a:bodyPr>
          <a:lstStyle/>
          <a:p>
            <a:pPr>
              <a:defRPr/>
            </a:pPr>
            <a:r>
              <a:rPr lang="en-US" sz="4000" b="1" dirty="0">
                <a:solidFill>
                  <a:srgbClr val="595959"/>
                </a:solidFill>
                <a:latin typeface="Franklin Gothic Book" pitchFamily="34" charset="0"/>
                <a:ea typeface="ＭＳ Ｐゴシック" charset="0"/>
              </a:rPr>
              <a:t>Thank you for listening!</a:t>
            </a:r>
            <a:endParaRPr lang="en-GB" sz="4000" b="1" dirty="0">
              <a:solidFill>
                <a:srgbClr val="595959"/>
              </a:solidFill>
              <a:latin typeface="Franklin Gothic Book" pitchFamily="34" charset="0"/>
              <a:ea typeface="ＭＳ Ｐゴシック" charset="0"/>
            </a:endParaRPr>
          </a:p>
        </p:txBody>
      </p:sp>
    </p:spTree>
    <p:extLst>
      <p:ext uri="{BB962C8B-B14F-4D97-AF65-F5344CB8AC3E}">
        <p14:creationId xmlns="" xmlns:p14="http://schemas.microsoft.com/office/powerpoint/2010/main" val="2637517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p:cNvSpPr/>
          <p:nvPr userDrawn="1"/>
        </p:nvSpPr>
        <p:spPr>
          <a:xfrm flipV="1">
            <a:off x="2422525" y="119063"/>
            <a:ext cx="6615113" cy="6626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5" name="Rectangle 4"/>
          <p:cNvSpPr>
            <a:spLocks noChangeArrowheads="1"/>
          </p:cNvSpPr>
          <p:nvPr userDrawn="1"/>
        </p:nvSpPr>
        <p:spPr bwMode="auto">
          <a:xfrm>
            <a:off x="0" y="0"/>
            <a:ext cx="9144000" cy="457200"/>
          </a:xfrm>
          <a:prstGeom prst="rect">
            <a:avLst/>
          </a:prstGeom>
          <a:noFill/>
          <a:ln w="9525">
            <a:noFill/>
            <a:miter lim="800000"/>
            <a:headEnd/>
            <a:tailEnd/>
          </a:ln>
          <a:effectLst/>
        </p:spPr>
        <p:txBody>
          <a:bodyPr wrap="none" anchor="ctr">
            <a:spAutoFit/>
          </a:bodyPr>
          <a:lstStyle/>
          <a:p>
            <a:pPr fontAlgn="auto">
              <a:spcBef>
                <a:spcPts val="0"/>
              </a:spcBef>
              <a:spcAft>
                <a:spcPts val="0"/>
              </a:spcAft>
              <a:defRPr/>
            </a:pPr>
            <a:endParaRPr lang="en-GB">
              <a:solidFill>
                <a:prstClr val="black"/>
              </a:solidFill>
              <a:latin typeface="Calibri"/>
              <a:ea typeface="ＭＳ Ｐゴシック" charset="0"/>
            </a:endParaRPr>
          </a:p>
        </p:txBody>
      </p:sp>
      <p:sp>
        <p:nvSpPr>
          <p:cNvPr id="6" name="Rectangle 5"/>
          <p:cNvSpPr>
            <a:spLocks noChangeArrowheads="1"/>
          </p:cNvSpPr>
          <p:nvPr userDrawn="1"/>
        </p:nvSpPr>
        <p:spPr bwMode="auto">
          <a:xfrm>
            <a:off x="0" y="828675"/>
            <a:ext cx="9144000" cy="0"/>
          </a:xfrm>
          <a:prstGeom prst="rect">
            <a:avLst/>
          </a:prstGeom>
          <a:noFill/>
          <a:ln w="9525">
            <a:noFill/>
            <a:miter lim="800000"/>
            <a:headEnd/>
            <a:tailEnd/>
          </a:ln>
          <a:effectLst/>
        </p:spPr>
        <p:txBody>
          <a:bodyPr wrap="none" anchor="ctr">
            <a:spAutoFit/>
          </a:bodyPr>
          <a:lstStyle/>
          <a:p>
            <a:pPr algn="ctr">
              <a:defRPr/>
            </a:pPr>
            <a:r>
              <a:rPr lang="fr-FR" sz="1600">
                <a:solidFill>
                  <a:prstClr val="black"/>
                </a:solidFill>
                <a:ea typeface="Calibri" pitchFamily="34" charset="0"/>
                <a:cs typeface="Times New Roman" pitchFamily="18" charset="0"/>
              </a:rPr>
              <a:t>     </a:t>
            </a:r>
            <a:endParaRPr lang="fr-FR">
              <a:solidFill>
                <a:prstClr val="black"/>
              </a:solidFill>
              <a:ea typeface="ＭＳ Ｐゴシック" charset="0"/>
            </a:endParaRPr>
          </a:p>
        </p:txBody>
      </p:sp>
      <p:sp>
        <p:nvSpPr>
          <p:cNvPr id="7" name="Rectangle 6"/>
          <p:cNvSpPr>
            <a:spLocks noChangeArrowheads="1"/>
          </p:cNvSpPr>
          <p:nvPr userDrawn="1"/>
        </p:nvSpPr>
        <p:spPr bwMode="auto">
          <a:xfrm>
            <a:off x="0" y="1295400"/>
            <a:ext cx="9144000" cy="0"/>
          </a:xfrm>
          <a:prstGeom prst="rect">
            <a:avLst/>
          </a:prstGeom>
          <a:noFill/>
          <a:ln w="9525">
            <a:noFill/>
            <a:miter lim="800000"/>
            <a:headEnd/>
            <a:tailEnd/>
          </a:ln>
          <a:effectLst/>
        </p:spPr>
        <p:txBody>
          <a:bodyPr wrap="none" anchor="ctr">
            <a:spAutoFit/>
          </a:bodyPr>
          <a:lstStyle/>
          <a:p>
            <a:pPr algn="ctr">
              <a:defRPr/>
            </a:pPr>
            <a:r>
              <a:rPr lang="fr-FR" sz="1600">
                <a:solidFill>
                  <a:prstClr val="black"/>
                </a:solidFill>
                <a:ea typeface="Calibri" pitchFamily="34" charset="0"/>
                <a:cs typeface="Times New Roman" pitchFamily="18" charset="0"/>
              </a:rPr>
              <a:t>    </a:t>
            </a:r>
            <a:endParaRPr lang="fr-FR">
              <a:solidFill>
                <a:prstClr val="black"/>
              </a:solidFill>
              <a:ea typeface="ＭＳ Ｐゴシック" charset="0"/>
            </a:endParaRPr>
          </a:p>
        </p:txBody>
      </p:sp>
      <p:sp>
        <p:nvSpPr>
          <p:cNvPr id="8" name="Freeform 7"/>
          <p:cNvSpPr/>
          <p:nvPr userDrawn="1"/>
        </p:nvSpPr>
        <p:spPr>
          <a:xfrm flipH="1">
            <a:off x="500063" y="3506788"/>
            <a:ext cx="8358187" cy="214312"/>
          </a:xfrm>
          <a:custGeom>
            <a:avLst/>
            <a:gdLst>
              <a:gd name="connsiteX0" fmla="*/ 0 w 4781550"/>
              <a:gd name="connsiteY0" fmla="*/ 0 h 352425"/>
              <a:gd name="connsiteX1" fmla="*/ 4781550 w 4781550"/>
              <a:gd name="connsiteY1" fmla="*/ 9525 h 352425"/>
              <a:gd name="connsiteX2" fmla="*/ 4781550 w 4781550"/>
              <a:gd name="connsiteY2" fmla="*/ 352425 h 352425"/>
              <a:gd name="connsiteX3" fmla="*/ 0 w 4781550"/>
              <a:gd name="connsiteY3" fmla="*/ 0 h 352425"/>
            </a:gdLst>
            <a:ahLst/>
            <a:cxnLst>
              <a:cxn ang="0">
                <a:pos x="connsiteX0" y="connsiteY0"/>
              </a:cxn>
              <a:cxn ang="0">
                <a:pos x="connsiteX1" y="connsiteY1"/>
              </a:cxn>
              <a:cxn ang="0">
                <a:pos x="connsiteX2" y="connsiteY2"/>
              </a:cxn>
              <a:cxn ang="0">
                <a:pos x="connsiteX3" y="connsiteY3"/>
              </a:cxn>
            </a:cxnLst>
            <a:rect l="l" t="t" r="r" b="b"/>
            <a:pathLst>
              <a:path w="4781550" h="352425">
                <a:moveTo>
                  <a:pt x="0" y="0"/>
                </a:moveTo>
                <a:lnTo>
                  <a:pt x="4781550" y="9525"/>
                </a:lnTo>
                <a:lnTo>
                  <a:pt x="4781550" y="352425"/>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latin typeface="Calibri"/>
            </a:endParaRPr>
          </a:p>
        </p:txBody>
      </p:sp>
      <p:pic>
        <p:nvPicPr>
          <p:cNvPr id="9" name="Picture 2" descr="F:\low res images\10055131-Venezuela-Lineair.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79375" y="3508375"/>
            <a:ext cx="2286000" cy="1647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3" descr="F:\low res images\Biodiversity---Frog.jp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80963" y="5218113"/>
            <a:ext cx="2286000" cy="158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8" descr="F:\low res images\Technical-Capacity-Building.jpg"/>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92075" y="1785938"/>
            <a:ext cx="2286000" cy="1647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2" descr="C:\Documents and Settings\Isabelle\Desktop\UNEP\UN-REDD Programme Communication Strategy\UNEP Pictures\High Resolution Images\Low Res iStock_copy.JPG"/>
          <p:cNvPicPr>
            <a:picLocks noChangeAspect="1" noChangeArrowheads="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92075" y="76200"/>
            <a:ext cx="2286000" cy="1647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2" descr="C:\Documents and Settings\Isabelle\Desktop\UNEP\UN-REDD Programme Communication Strategy\Logos\Low Res Logos\FAO,UNEP and UNDP logos.jpg"/>
          <p:cNvPicPr>
            <a:picLocks noChangeAspect="1" noChangeArrowheads="1"/>
          </p:cNvPicPr>
          <p:nvPr userDrawn="1"/>
        </p:nvPicPr>
        <p:blipFill>
          <a:blip r:embed="rId6" cstate="print">
            <a:extLst>
              <a:ext uri="{28A0092B-C50C-407E-A947-70E740481C1C}">
                <a14:useLocalDpi xmlns="" xmlns:a14="http://schemas.microsoft.com/office/drawing/2010/main" val="0"/>
              </a:ext>
            </a:extLst>
          </a:blip>
          <a:srcRect/>
          <a:stretch>
            <a:fillRect/>
          </a:stretch>
        </p:blipFill>
        <p:spPr bwMode="auto">
          <a:xfrm>
            <a:off x="6650038" y="5741988"/>
            <a:ext cx="2043112" cy="803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3" descr="C:\Documents and Settings\Isabelle\Desktop\UNEP\UN-REDD Programme Communication Strategy\Logos\Low Res Logos\UN-REDD logo.jpg"/>
          <p:cNvPicPr>
            <a:picLocks noChangeAspect="1" noChangeArrowheads="1"/>
          </p:cNvPicPr>
          <p:nvPr userDrawn="1"/>
        </p:nvPicPr>
        <p:blipFill>
          <a:blip r:embed="rId7" cstate="print">
            <a:extLst>
              <a:ext uri="{28A0092B-C50C-407E-A947-70E740481C1C}">
                <a14:useLocalDpi xmlns="" xmlns:a14="http://schemas.microsoft.com/office/drawing/2010/main" val="0"/>
              </a:ext>
            </a:extLst>
          </a:blip>
          <a:srcRect/>
          <a:stretch>
            <a:fillRect/>
          </a:stretch>
        </p:blipFill>
        <p:spPr bwMode="auto">
          <a:xfrm>
            <a:off x="6411913" y="246063"/>
            <a:ext cx="2360612" cy="1012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 name="Title 1"/>
          <p:cNvSpPr>
            <a:spLocks noGrp="1"/>
          </p:cNvSpPr>
          <p:nvPr>
            <p:ph type="title"/>
          </p:nvPr>
        </p:nvSpPr>
        <p:spPr>
          <a:xfrm>
            <a:off x="2522862" y="2060661"/>
            <a:ext cx="6389783" cy="1362075"/>
          </a:xfrm>
        </p:spPr>
        <p:txBody>
          <a:bodyPr anchor="b">
            <a:noAutofit/>
          </a:bodyPr>
          <a:lstStyle>
            <a:lvl1pPr algn="l">
              <a:defRPr sz="4000" b="1" cap="none"/>
            </a:lvl1pPr>
          </a:lstStyle>
          <a:p>
            <a:r>
              <a:rPr lang="en-US" dirty="0" smtClean="0"/>
              <a:t>Click to edit Master title style</a:t>
            </a:r>
            <a:endParaRPr lang="en-GB" dirty="0"/>
          </a:p>
        </p:txBody>
      </p:sp>
      <p:sp>
        <p:nvSpPr>
          <p:cNvPr id="42" name="Text Placeholder 2"/>
          <p:cNvSpPr>
            <a:spLocks noGrp="1"/>
          </p:cNvSpPr>
          <p:nvPr>
            <p:ph type="body" idx="1"/>
          </p:nvPr>
        </p:nvSpPr>
        <p:spPr>
          <a:xfrm>
            <a:off x="2563538" y="3786201"/>
            <a:ext cx="5272070" cy="57149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 xmlns:p14="http://schemas.microsoft.com/office/powerpoint/2010/main" val="3795702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2428875" y="1785938"/>
            <a:ext cx="6643688" cy="5000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5" name="Rectangle 4"/>
          <p:cNvSpPr/>
          <p:nvPr userDrawn="1"/>
        </p:nvSpPr>
        <p:spPr>
          <a:xfrm>
            <a:off x="2428875" y="71438"/>
            <a:ext cx="6643688" cy="1643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latin typeface="Calibri"/>
            </a:endParaRPr>
          </a:p>
        </p:txBody>
      </p:sp>
      <p:pic>
        <p:nvPicPr>
          <p:cNvPr id="6" name="Picture 2" descr="F:\low res images\10055131-Venezuela-Lineair.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79375" y="3508375"/>
            <a:ext cx="2286000" cy="1647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3" descr="F:\low res images\Biodiversity---Frog.jp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80963" y="5218113"/>
            <a:ext cx="2286000" cy="158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2" descr="C:\Documents and Settings\Isabelle\Desktop\UNEP\UN-REDD Programme Communication Strategy\UNEP Pictures\High Resolution Images\Low Res iStock_copy.JPG"/>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92075" y="76200"/>
            <a:ext cx="2286000" cy="1647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3" descr="C:\Documents and Settings\Isabelle\Desktop\UNEP\UN-REDD Programme Communication Strategy\Logos\Low Res Logos\UN-REDD logo.jpg"/>
          <p:cNvPicPr>
            <a:picLocks noChangeAspect="1" noChangeArrowheads="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6875463" y="5864225"/>
            <a:ext cx="2039937" cy="874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8" descr="F:\low res images\Technical-Capacity-Building.jpg"/>
          <p:cNvPicPr>
            <a:picLocks noChangeAspect="1" noChangeArrowheads="1"/>
          </p:cNvPicPr>
          <p:nvPr userDrawn="1"/>
        </p:nvPicPr>
        <p:blipFill>
          <a:blip r:embed="rId6" cstate="print">
            <a:extLst>
              <a:ext uri="{28A0092B-C50C-407E-A947-70E740481C1C}">
                <a14:useLocalDpi xmlns="" xmlns:a14="http://schemas.microsoft.com/office/drawing/2010/main" val="0"/>
              </a:ext>
            </a:extLst>
          </a:blip>
          <a:srcRect/>
          <a:stretch>
            <a:fillRect/>
          </a:stretch>
        </p:blipFill>
        <p:spPr bwMode="auto">
          <a:xfrm>
            <a:off x="92075" y="1785938"/>
            <a:ext cx="2286000" cy="1647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544896" y="1857709"/>
            <a:ext cx="6313384" cy="4576142"/>
          </a:xfrm>
        </p:spPr>
        <p:txBody>
          <a:bodyPr/>
          <a:lstStyle>
            <a:lvl1pPr>
              <a:defRPr>
                <a:solidFill>
                  <a:schemeClr val="tx1">
                    <a:lumMod val="95000"/>
                    <a:lumOff val="5000"/>
                  </a:schemeClr>
                </a:solidFill>
              </a:defRPr>
            </a:lvl1pPr>
            <a:lvl2pPr>
              <a:defRPr/>
            </a:lvl2pPr>
          </a:lstStyle>
          <a:p>
            <a:pPr lvl="0"/>
            <a:r>
              <a:rPr lang="en-US" smtClean="0"/>
              <a:t>Click to edit Master text styles</a:t>
            </a:r>
          </a:p>
          <a:p>
            <a:pPr lvl="1"/>
            <a:r>
              <a:rPr lang="en-US" smtClean="0"/>
              <a:t>Second level</a:t>
            </a:r>
          </a:p>
          <a:p>
            <a:pPr lvl="2"/>
            <a:r>
              <a:rPr lang="en-US" smtClean="0"/>
              <a:t>Third level</a:t>
            </a:r>
          </a:p>
        </p:txBody>
      </p:sp>
      <p:sp>
        <p:nvSpPr>
          <p:cNvPr id="19" name="Title 1"/>
          <p:cNvSpPr>
            <a:spLocks noGrp="1"/>
          </p:cNvSpPr>
          <p:nvPr>
            <p:ph type="title"/>
          </p:nvPr>
        </p:nvSpPr>
        <p:spPr>
          <a:xfrm>
            <a:off x="2445745" y="132201"/>
            <a:ext cx="6544019" cy="1531345"/>
          </a:xfrm>
        </p:spPr>
        <p:txBody>
          <a:bodyPr/>
          <a:lstStyle>
            <a:lvl1pPr algn="ctr">
              <a:defRPr b="0"/>
            </a:lvl1pPr>
          </a:lstStyle>
          <a:p>
            <a:r>
              <a:rPr lang="en-US" dirty="0" smtClean="0"/>
              <a:t>Click to edit Master title style</a:t>
            </a:r>
            <a:endParaRPr lang="en-GB" dirty="0"/>
          </a:p>
        </p:txBody>
      </p:sp>
    </p:spTree>
    <p:extLst>
      <p:ext uri="{BB962C8B-B14F-4D97-AF65-F5344CB8AC3E}">
        <p14:creationId xmlns="" xmlns:p14="http://schemas.microsoft.com/office/powerpoint/2010/main" val="1270198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userDrawn="1"/>
        </p:nvSpPr>
        <p:spPr>
          <a:xfrm>
            <a:off x="120650" y="1784350"/>
            <a:ext cx="8907463" cy="5002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5" name="Rectangle 4"/>
          <p:cNvSpPr/>
          <p:nvPr userDrawn="1"/>
        </p:nvSpPr>
        <p:spPr>
          <a:xfrm>
            <a:off x="2428875" y="71438"/>
            <a:ext cx="6583363" cy="1643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latin typeface="Calibri"/>
            </a:endParaRPr>
          </a:p>
        </p:txBody>
      </p:sp>
      <p:pic>
        <p:nvPicPr>
          <p:cNvPr id="6" name="Picture 12" descr="C:\Documents and Settings\Isabelle\Desktop\UNEP\UN-REDD Programme Communication Strategy\UNEP Pictures\High Resolution Images\Low Res iStock_copy.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92075" y="76200"/>
            <a:ext cx="2286000" cy="1647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3" descr="C:\Documents and Settings\Isabelle\Desktop\UNEP\UN-REDD Programme Communication Strategy\Logos\Low Res Logos\UN-REDD logo.jp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6875463" y="5864225"/>
            <a:ext cx="2039937" cy="874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Content Placeholder 2"/>
          <p:cNvSpPr>
            <a:spLocks noGrp="1"/>
          </p:cNvSpPr>
          <p:nvPr>
            <p:ph idx="1"/>
          </p:nvPr>
        </p:nvSpPr>
        <p:spPr>
          <a:xfrm>
            <a:off x="285720" y="1857364"/>
            <a:ext cx="8715436" cy="4643470"/>
          </a:xfrm>
        </p:spPr>
        <p:txBody>
          <a:bodyPr/>
          <a:lstStyle>
            <a:lvl1pPr>
              <a:defRPr>
                <a:solidFill>
                  <a:schemeClr val="tx1">
                    <a:lumMod val="95000"/>
                    <a:lumOff val="5000"/>
                  </a:schemeClr>
                </a:solidFill>
              </a:defRPr>
            </a:lvl1pPr>
            <a:lvl2pPr>
              <a:defRPr/>
            </a:lvl2pPr>
          </a:lstStyle>
          <a:p>
            <a:pPr lvl="0"/>
            <a:r>
              <a:rPr lang="en-US" smtClean="0"/>
              <a:t>Click to edit Master text styles</a:t>
            </a:r>
          </a:p>
          <a:p>
            <a:pPr lvl="1"/>
            <a:r>
              <a:rPr lang="en-US" smtClean="0"/>
              <a:t>Second level</a:t>
            </a:r>
          </a:p>
          <a:p>
            <a:pPr lvl="2"/>
            <a:r>
              <a:rPr lang="en-US" smtClean="0"/>
              <a:t>Third level</a:t>
            </a:r>
          </a:p>
        </p:txBody>
      </p:sp>
      <p:sp>
        <p:nvSpPr>
          <p:cNvPr id="13" name="Title 1"/>
          <p:cNvSpPr>
            <a:spLocks noGrp="1"/>
          </p:cNvSpPr>
          <p:nvPr>
            <p:ph type="title"/>
          </p:nvPr>
        </p:nvSpPr>
        <p:spPr>
          <a:xfrm>
            <a:off x="2445745" y="132201"/>
            <a:ext cx="6544019" cy="1531345"/>
          </a:xfrm>
        </p:spPr>
        <p:txBody>
          <a:bodyPr/>
          <a:lstStyle>
            <a:lvl1pPr algn="ctr">
              <a:defRPr b="0"/>
            </a:lvl1pPr>
          </a:lstStyle>
          <a:p>
            <a:r>
              <a:rPr lang="en-US" dirty="0" smtClean="0"/>
              <a:t>Click to edit Master title style</a:t>
            </a:r>
            <a:endParaRPr lang="en-GB" dirty="0"/>
          </a:p>
        </p:txBody>
      </p:sp>
    </p:spTree>
    <p:extLst>
      <p:ext uri="{BB962C8B-B14F-4D97-AF65-F5344CB8AC3E}">
        <p14:creationId xmlns="" xmlns:p14="http://schemas.microsoft.com/office/powerpoint/2010/main" val="4044027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6"/>
          <p:cNvSpPr/>
          <p:nvPr userDrawn="1"/>
        </p:nvSpPr>
        <p:spPr>
          <a:xfrm>
            <a:off x="2428875" y="71438"/>
            <a:ext cx="6572250" cy="1643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latin typeface="Calibri"/>
            </a:endParaRPr>
          </a:p>
        </p:txBody>
      </p:sp>
      <p:sp>
        <p:nvSpPr>
          <p:cNvPr id="8" name="Rectangle 7"/>
          <p:cNvSpPr/>
          <p:nvPr userDrawn="1"/>
        </p:nvSpPr>
        <p:spPr>
          <a:xfrm>
            <a:off x="7143750" y="6040438"/>
            <a:ext cx="2143125" cy="746125"/>
          </a:xfrm>
          <a:prstGeom prst="rect">
            <a:avLst/>
          </a:prstGeom>
        </p:spPr>
        <p:txBody>
          <a:bodyPr>
            <a:spAutoFit/>
          </a:bodyPr>
          <a:lstStyle/>
          <a:p>
            <a:pPr>
              <a:defRPr/>
            </a:pPr>
            <a:r>
              <a:rPr lang="fr-FR" sz="2800" dirty="0">
                <a:solidFill>
                  <a:srgbClr val="0099CC"/>
                </a:solidFill>
                <a:ea typeface="Calibri" pitchFamily="34" charset="0"/>
                <a:cs typeface="FrutigerLT-Roman" charset="0"/>
              </a:rPr>
              <a:t>UN</a:t>
            </a:r>
            <a:r>
              <a:rPr lang="fr-FR" sz="2800" dirty="0">
                <a:solidFill>
                  <a:srgbClr val="DA1F28"/>
                </a:solidFill>
                <a:ea typeface="Calibri" pitchFamily="34" charset="0"/>
                <a:cs typeface="FrutigerLT-Roman" charset="0"/>
              </a:rPr>
              <a:t>-REDD</a:t>
            </a:r>
          </a:p>
          <a:p>
            <a:pPr>
              <a:defRPr/>
            </a:pPr>
            <a:r>
              <a:rPr lang="fr-FR" sz="1450" dirty="0">
                <a:solidFill>
                  <a:srgbClr val="DA1F28"/>
                </a:solidFill>
                <a:ea typeface="Calibri" pitchFamily="34" charset="0"/>
                <a:cs typeface="Frutiger-Roman" charset="0"/>
              </a:rPr>
              <a:t>P R O G R A M M E</a:t>
            </a:r>
            <a:r>
              <a:rPr lang="en-GB" sz="1450" dirty="0">
                <a:solidFill>
                  <a:srgbClr val="DA1F28"/>
                </a:solidFill>
                <a:ea typeface="ＭＳ Ｐゴシック" charset="0"/>
              </a:rPr>
              <a:t> </a:t>
            </a:r>
          </a:p>
        </p:txBody>
      </p:sp>
      <p:pic>
        <p:nvPicPr>
          <p:cNvPr id="9" name="Picture 12" descr="C:\Documents and Settings\Isabelle\Desktop\UNEP\UN-REDD Programme Communication Strategy\UNEP Pictures\High Resolution Images\Low Res iStock_copy.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92075" y="76200"/>
            <a:ext cx="2286000" cy="1647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3" descr="C:\Documents and Settings\Isabelle\Desktop\UNEP\UN-REDD Programme Communication Strategy\Logos\Low Res Logos\UN-REDD logo.jp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6875463" y="5864225"/>
            <a:ext cx="2039937" cy="874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Content Placeholder 5"/>
          <p:cNvSpPr>
            <a:spLocks noGrp="1"/>
          </p:cNvSpPr>
          <p:nvPr>
            <p:ph sz="quarter" idx="4"/>
          </p:nvPr>
        </p:nvSpPr>
        <p:spPr>
          <a:xfrm>
            <a:off x="4660135" y="2541319"/>
            <a:ext cx="4351662" cy="4178970"/>
          </a:xfrm>
          <a:solidFill>
            <a:schemeClr val="bg1"/>
          </a:solidFill>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ext Placeholder 2"/>
          <p:cNvSpPr>
            <a:spLocks noGrp="1"/>
          </p:cNvSpPr>
          <p:nvPr>
            <p:ph type="body" idx="1"/>
          </p:nvPr>
        </p:nvSpPr>
        <p:spPr>
          <a:xfrm>
            <a:off x="107593" y="1821226"/>
            <a:ext cx="4464407" cy="639762"/>
          </a:xfrm>
          <a:solidFill>
            <a:schemeClr val="bg1"/>
          </a:solidFill>
        </p:spPr>
        <p:txBody>
          <a:bodyPr anchor="ctr"/>
          <a:lstStyle>
            <a:lvl1pPr marL="0" indent="0" algn="ctr">
              <a:buNone/>
              <a:defRPr sz="2400" b="0">
                <a:solidFill>
                  <a:schemeClr val="tx1">
                    <a:lumMod val="75000"/>
                    <a:lumOff val="25000"/>
                  </a:schemeClr>
                </a:solidFill>
                <a:latin typeface="Franklin Gothic Book"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18754" y="2541320"/>
            <a:ext cx="4441372" cy="4178111"/>
          </a:xfrm>
          <a:solidFill>
            <a:schemeClr val="bg1"/>
          </a:solidFill>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8260" y="1813389"/>
            <a:ext cx="4351662" cy="639762"/>
          </a:xfrm>
          <a:solidFill>
            <a:schemeClr val="bg1"/>
          </a:solidFill>
        </p:spPr>
        <p:txBody>
          <a:bodyPr anchor="ctr"/>
          <a:lstStyle>
            <a:lvl1pPr marL="0" indent="0" algn="ctr">
              <a:buNone/>
              <a:defRPr sz="2400" b="0">
                <a:solidFill>
                  <a:schemeClr val="tx1">
                    <a:lumMod val="75000"/>
                    <a:lumOff val="25000"/>
                  </a:schemeClr>
                </a:solidFill>
                <a:latin typeface="Franklin Gothic Book"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Title 1"/>
          <p:cNvSpPr>
            <a:spLocks noGrp="1"/>
          </p:cNvSpPr>
          <p:nvPr>
            <p:ph type="title"/>
          </p:nvPr>
        </p:nvSpPr>
        <p:spPr>
          <a:xfrm>
            <a:off x="2445745" y="132201"/>
            <a:ext cx="6544019" cy="1531345"/>
          </a:xfrm>
        </p:spPr>
        <p:txBody>
          <a:bodyPr/>
          <a:lstStyle>
            <a:lvl1pPr algn="ctr">
              <a:defRPr b="0"/>
            </a:lvl1pPr>
          </a:lstStyle>
          <a:p>
            <a:r>
              <a:rPr lang="en-US" dirty="0" smtClean="0"/>
              <a:t>Click to edit Master title style</a:t>
            </a:r>
            <a:endParaRPr lang="en-GB" dirty="0"/>
          </a:p>
        </p:txBody>
      </p:sp>
    </p:spTree>
    <p:extLst>
      <p:ext uri="{BB962C8B-B14F-4D97-AF65-F5344CB8AC3E}">
        <p14:creationId xmlns="" xmlns:p14="http://schemas.microsoft.com/office/powerpoint/2010/main" val="545276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Rectangle 4"/>
          <p:cNvSpPr/>
          <p:nvPr userDrawn="1"/>
        </p:nvSpPr>
        <p:spPr>
          <a:xfrm>
            <a:off x="2428875" y="71438"/>
            <a:ext cx="6572250" cy="1643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latin typeface="Calibri"/>
            </a:endParaRPr>
          </a:p>
        </p:txBody>
      </p:sp>
      <p:sp>
        <p:nvSpPr>
          <p:cNvPr id="6" name="Rectangle 5"/>
          <p:cNvSpPr/>
          <p:nvPr userDrawn="1"/>
        </p:nvSpPr>
        <p:spPr>
          <a:xfrm>
            <a:off x="7143750" y="6040438"/>
            <a:ext cx="2143125" cy="746125"/>
          </a:xfrm>
          <a:prstGeom prst="rect">
            <a:avLst/>
          </a:prstGeom>
        </p:spPr>
        <p:txBody>
          <a:bodyPr>
            <a:spAutoFit/>
          </a:bodyPr>
          <a:lstStyle/>
          <a:p>
            <a:pPr>
              <a:defRPr/>
            </a:pPr>
            <a:r>
              <a:rPr lang="fr-FR" sz="2800" dirty="0">
                <a:solidFill>
                  <a:srgbClr val="0099CC"/>
                </a:solidFill>
                <a:ea typeface="Calibri" pitchFamily="34" charset="0"/>
                <a:cs typeface="FrutigerLT-Roman" charset="0"/>
              </a:rPr>
              <a:t>UN</a:t>
            </a:r>
            <a:r>
              <a:rPr lang="fr-FR" sz="2800" dirty="0">
                <a:solidFill>
                  <a:srgbClr val="DA1F28"/>
                </a:solidFill>
                <a:ea typeface="Calibri" pitchFamily="34" charset="0"/>
                <a:cs typeface="FrutigerLT-Roman" charset="0"/>
              </a:rPr>
              <a:t>-REDD</a:t>
            </a:r>
          </a:p>
          <a:p>
            <a:pPr>
              <a:defRPr/>
            </a:pPr>
            <a:r>
              <a:rPr lang="fr-FR" sz="1450" dirty="0">
                <a:solidFill>
                  <a:srgbClr val="DA1F28"/>
                </a:solidFill>
                <a:ea typeface="Calibri" pitchFamily="34" charset="0"/>
                <a:cs typeface="Frutiger-Roman" charset="0"/>
              </a:rPr>
              <a:t>P R O G R A M M E</a:t>
            </a:r>
            <a:r>
              <a:rPr lang="en-GB" sz="1450" dirty="0">
                <a:solidFill>
                  <a:srgbClr val="DA1F28"/>
                </a:solidFill>
                <a:ea typeface="ＭＳ Ｐゴシック" charset="0"/>
              </a:rPr>
              <a:t> </a:t>
            </a:r>
          </a:p>
        </p:txBody>
      </p:sp>
      <p:pic>
        <p:nvPicPr>
          <p:cNvPr id="7" name="Picture 12" descr="C:\Documents and Settings\Isabelle\Desktop\UNEP\UN-REDD Programme Communication Strategy\UNEP Pictures\High Resolution Images\Low Res iStock_copy.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92075" y="76200"/>
            <a:ext cx="2286000" cy="1647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3" descr="C:\Documents and Settings\Isabelle\Desktop\UNEP\UN-REDD Programme Communication Strategy\Logos\Low Res Logos\UN-REDD logo.jp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6875463" y="5864225"/>
            <a:ext cx="2039937" cy="874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437975" y="1809163"/>
            <a:ext cx="6585698" cy="4923001"/>
          </a:xfrm>
          <a:solidFill>
            <a:schemeClr val="bg1"/>
          </a:solidFill>
        </p:spPr>
        <p:txBody>
          <a:bodyPr>
            <a:normAutofit/>
          </a:bodyPr>
          <a:lstStyle>
            <a:lvl1pPr>
              <a:defRPr sz="2400"/>
            </a:lvl1pPr>
            <a:lvl2pPr>
              <a:defRPr sz="2000"/>
            </a:lvl2pPr>
            <a:lvl3pPr>
              <a:defRPr sz="18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77117" y="1806766"/>
            <a:ext cx="2269476" cy="4913523"/>
          </a:xfrm>
          <a:solidFill>
            <a:schemeClr val="bg1"/>
          </a:solidFill>
        </p:spPr>
        <p:txBody>
          <a:bodyPr anchor="ctr"/>
          <a:lstStyle>
            <a:lvl1pPr marL="0" indent="0" algn="ctr">
              <a:buNone/>
              <a:defRPr lang="en-US" sz="2000" b="0" kern="1200" dirty="0" smtClean="0">
                <a:solidFill>
                  <a:srgbClr val="595959"/>
                </a:solidFill>
                <a:latin typeface="Franklin Gothic Book" pitchFamily="34" charset="0"/>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
          <p:cNvSpPr>
            <a:spLocks noGrp="1"/>
          </p:cNvSpPr>
          <p:nvPr>
            <p:ph type="title"/>
          </p:nvPr>
        </p:nvSpPr>
        <p:spPr>
          <a:xfrm>
            <a:off x="2445745" y="132201"/>
            <a:ext cx="6544019" cy="1531345"/>
          </a:xfrm>
        </p:spPr>
        <p:txBody>
          <a:bodyPr/>
          <a:lstStyle>
            <a:lvl1pPr algn="ctr">
              <a:defRPr b="0"/>
            </a:lvl1pPr>
          </a:lstStyle>
          <a:p>
            <a:r>
              <a:rPr lang="en-US" dirty="0" smtClean="0"/>
              <a:t>Click to edit Master title style</a:t>
            </a:r>
            <a:endParaRPr lang="en-GB" dirty="0"/>
          </a:p>
        </p:txBody>
      </p:sp>
    </p:spTree>
    <p:extLst>
      <p:ext uri="{BB962C8B-B14F-4D97-AF65-F5344CB8AC3E}">
        <p14:creationId xmlns="" xmlns:p14="http://schemas.microsoft.com/office/powerpoint/2010/main" val="426530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4"/>
          <p:cNvSpPr/>
          <p:nvPr userDrawn="1"/>
        </p:nvSpPr>
        <p:spPr>
          <a:xfrm>
            <a:off x="2428875" y="1785938"/>
            <a:ext cx="6572250" cy="5000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6" name="Rectangle 5"/>
          <p:cNvSpPr/>
          <p:nvPr userDrawn="1"/>
        </p:nvSpPr>
        <p:spPr>
          <a:xfrm>
            <a:off x="2422525" y="71438"/>
            <a:ext cx="6578600" cy="1643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latin typeface="Calibri"/>
            </a:endParaRPr>
          </a:p>
        </p:txBody>
      </p:sp>
      <p:pic>
        <p:nvPicPr>
          <p:cNvPr id="7" name="Picture 5" descr="C:\Documents and Settings\Isabelle\Desktop\UNEP\UN-REDD Programme Communication Strategy\UNEP Pictures\High Resolution Images\Low Res iStock_copy.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92075" y="76200"/>
            <a:ext cx="2286000" cy="1647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2434728" y="1813295"/>
            <a:ext cx="6527190" cy="488495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9" name="Title 1"/>
          <p:cNvSpPr>
            <a:spLocks noGrp="1"/>
          </p:cNvSpPr>
          <p:nvPr>
            <p:ph type="title"/>
          </p:nvPr>
        </p:nvSpPr>
        <p:spPr>
          <a:xfrm>
            <a:off x="2445745" y="132201"/>
            <a:ext cx="6544019" cy="1531345"/>
          </a:xfrm>
        </p:spPr>
        <p:txBody>
          <a:bodyPr/>
          <a:lstStyle>
            <a:lvl1pPr algn="ctr">
              <a:defRPr b="0"/>
            </a:lvl1pPr>
          </a:lstStyle>
          <a:p>
            <a:r>
              <a:rPr lang="en-US" dirty="0" smtClean="0"/>
              <a:t>Click to edit Master title style</a:t>
            </a:r>
            <a:endParaRPr lang="en-GB" dirty="0"/>
          </a:p>
        </p:txBody>
      </p:sp>
      <p:sp>
        <p:nvSpPr>
          <p:cNvPr id="10" name="Text Placeholder 3"/>
          <p:cNvSpPr>
            <a:spLocks noGrp="1"/>
          </p:cNvSpPr>
          <p:nvPr>
            <p:ph type="body" sz="half" idx="10"/>
          </p:nvPr>
        </p:nvSpPr>
        <p:spPr>
          <a:xfrm>
            <a:off x="77117" y="1781300"/>
            <a:ext cx="2269476" cy="5005450"/>
          </a:xfrm>
          <a:solidFill>
            <a:schemeClr val="bg1"/>
          </a:solidFill>
        </p:spPr>
        <p:txBody>
          <a:bodyPr anchor="ctr"/>
          <a:lstStyle>
            <a:lvl1pPr marL="0" indent="0" algn="ctr">
              <a:buNone/>
              <a:defRPr lang="en-US" sz="2000" b="0" kern="1200" dirty="0" smtClean="0">
                <a:solidFill>
                  <a:srgbClr val="595959"/>
                </a:solidFill>
                <a:latin typeface="Franklin Gothic Book" pitchFamily="34" charset="0"/>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 xmlns:p14="http://schemas.microsoft.com/office/powerpoint/2010/main" val="3657690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p:nvPr userDrawn="1"/>
        </p:nvSpPr>
        <p:spPr>
          <a:xfrm flipV="1">
            <a:off x="131763" y="142875"/>
            <a:ext cx="8858250" cy="6572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4" name="Rectangle 3"/>
          <p:cNvSpPr>
            <a:spLocks noChangeArrowheads="1"/>
          </p:cNvSpPr>
          <p:nvPr userDrawn="1"/>
        </p:nvSpPr>
        <p:spPr bwMode="auto">
          <a:xfrm>
            <a:off x="0" y="0"/>
            <a:ext cx="9144000" cy="457200"/>
          </a:xfrm>
          <a:prstGeom prst="rect">
            <a:avLst/>
          </a:prstGeom>
          <a:noFill/>
          <a:ln w="9525">
            <a:noFill/>
            <a:miter lim="800000"/>
            <a:headEnd/>
            <a:tailEnd/>
          </a:ln>
          <a:effectLst/>
        </p:spPr>
        <p:txBody>
          <a:bodyPr wrap="none" anchor="ctr">
            <a:spAutoFit/>
          </a:bodyPr>
          <a:lstStyle/>
          <a:p>
            <a:pPr fontAlgn="auto">
              <a:spcBef>
                <a:spcPts val="0"/>
              </a:spcBef>
              <a:spcAft>
                <a:spcPts val="0"/>
              </a:spcAft>
              <a:defRPr/>
            </a:pPr>
            <a:endParaRPr lang="en-GB">
              <a:solidFill>
                <a:prstClr val="black"/>
              </a:solidFill>
              <a:latin typeface="Calibri"/>
              <a:ea typeface="ＭＳ Ｐゴシック" charset="0"/>
            </a:endParaRPr>
          </a:p>
        </p:txBody>
      </p:sp>
      <p:sp>
        <p:nvSpPr>
          <p:cNvPr id="5" name="Rectangle 4"/>
          <p:cNvSpPr>
            <a:spLocks noChangeArrowheads="1"/>
          </p:cNvSpPr>
          <p:nvPr userDrawn="1"/>
        </p:nvSpPr>
        <p:spPr bwMode="auto">
          <a:xfrm>
            <a:off x="0" y="828675"/>
            <a:ext cx="9144000" cy="0"/>
          </a:xfrm>
          <a:prstGeom prst="rect">
            <a:avLst/>
          </a:prstGeom>
          <a:noFill/>
          <a:ln w="9525">
            <a:noFill/>
            <a:miter lim="800000"/>
            <a:headEnd/>
            <a:tailEnd/>
          </a:ln>
          <a:effectLst/>
        </p:spPr>
        <p:txBody>
          <a:bodyPr wrap="none" anchor="ctr">
            <a:spAutoFit/>
          </a:bodyPr>
          <a:lstStyle/>
          <a:p>
            <a:pPr algn="ctr">
              <a:defRPr/>
            </a:pPr>
            <a:r>
              <a:rPr lang="fr-FR" sz="1600">
                <a:solidFill>
                  <a:prstClr val="black"/>
                </a:solidFill>
                <a:ea typeface="Calibri" pitchFamily="34" charset="0"/>
                <a:cs typeface="Times New Roman" pitchFamily="18" charset="0"/>
              </a:rPr>
              <a:t>     </a:t>
            </a:r>
            <a:endParaRPr lang="fr-FR">
              <a:solidFill>
                <a:prstClr val="black"/>
              </a:solidFill>
              <a:ea typeface="ＭＳ Ｐゴシック" charset="0"/>
            </a:endParaRPr>
          </a:p>
        </p:txBody>
      </p:sp>
      <p:sp>
        <p:nvSpPr>
          <p:cNvPr id="6" name="Rectangle 5"/>
          <p:cNvSpPr>
            <a:spLocks noChangeArrowheads="1"/>
          </p:cNvSpPr>
          <p:nvPr userDrawn="1"/>
        </p:nvSpPr>
        <p:spPr bwMode="auto">
          <a:xfrm>
            <a:off x="0" y="1295400"/>
            <a:ext cx="9144000" cy="0"/>
          </a:xfrm>
          <a:prstGeom prst="rect">
            <a:avLst/>
          </a:prstGeom>
          <a:noFill/>
          <a:ln w="9525">
            <a:noFill/>
            <a:miter lim="800000"/>
            <a:headEnd/>
            <a:tailEnd/>
          </a:ln>
          <a:effectLst/>
        </p:spPr>
        <p:txBody>
          <a:bodyPr wrap="none" anchor="ctr">
            <a:spAutoFit/>
          </a:bodyPr>
          <a:lstStyle/>
          <a:p>
            <a:pPr algn="ctr">
              <a:defRPr/>
            </a:pPr>
            <a:r>
              <a:rPr lang="fr-FR" sz="1600">
                <a:solidFill>
                  <a:prstClr val="black"/>
                </a:solidFill>
                <a:ea typeface="Calibri" pitchFamily="34" charset="0"/>
                <a:cs typeface="Times New Roman" pitchFamily="18" charset="0"/>
              </a:rPr>
              <a:t>    </a:t>
            </a:r>
            <a:endParaRPr lang="fr-FR">
              <a:solidFill>
                <a:prstClr val="black"/>
              </a:solidFill>
              <a:ea typeface="ＭＳ Ｐゴシック" charset="0"/>
            </a:endParaRPr>
          </a:p>
        </p:txBody>
      </p:sp>
      <p:sp>
        <p:nvSpPr>
          <p:cNvPr id="7" name="Freeform 6"/>
          <p:cNvSpPr/>
          <p:nvPr userDrawn="1"/>
        </p:nvSpPr>
        <p:spPr>
          <a:xfrm flipH="1">
            <a:off x="569913" y="3482975"/>
            <a:ext cx="7718425" cy="293688"/>
          </a:xfrm>
          <a:custGeom>
            <a:avLst/>
            <a:gdLst>
              <a:gd name="connsiteX0" fmla="*/ 0 w 4781550"/>
              <a:gd name="connsiteY0" fmla="*/ 0 h 352425"/>
              <a:gd name="connsiteX1" fmla="*/ 4781550 w 4781550"/>
              <a:gd name="connsiteY1" fmla="*/ 9525 h 352425"/>
              <a:gd name="connsiteX2" fmla="*/ 4781550 w 4781550"/>
              <a:gd name="connsiteY2" fmla="*/ 352425 h 352425"/>
              <a:gd name="connsiteX3" fmla="*/ 0 w 4781550"/>
              <a:gd name="connsiteY3" fmla="*/ 0 h 352425"/>
            </a:gdLst>
            <a:ahLst/>
            <a:cxnLst>
              <a:cxn ang="0">
                <a:pos x="connsiteX0" y="connsiteY0"/>
              </a:cxn>
              <a:cxn ang="0">
                <a:pos x="connsiteX1" y="connsiteY1"/>
              </a:cxn>
              <a:cxn ang="0">
                <a:pos x="connsiteX2" y="connsiteY2"/>
              </a:cxn>
              <a:cxn ang="0">
                <a:pos x="connsiteX3" y="connsiteY3"/>
              </a:cxn>
            </a:cxnLst>
            <a:rect l="l" t="t" r="r" b="b"/>
            <a:pathLst>
              <a:path w="4781550" h="352425">
                <a:moveTo>
                  <a:pt x="0" y="0"/>
                </a:moveTo>
                <a:lnTo>
                  <a:pt x="4781550" y="9525"/>
                </a:lnTo>
                <a:lnTo>
                  <a:pt x="4781550" y="352425"/>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latin typeface="Calibri"/>
            </a:endParaRPr>
          </a:p>
        </p:txBody>
      </p:sp>
      <p:pic>
        <p:nvPicPr>
          <p:cNvPr id="8" name="Picture 3" descr="C:\Documents and Settings\Isabelle\Desktop\UNEP\UN-REDD Programme Communication Strategy\Logos\Low Res Logos\UN-REDD logo.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6875463" y="5864225"/>
            <a:ext cx="2039937" cy="874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 name="Title 1"/>
          <p:cNvSpPr>
            <a:spLocks noGrp="1"/>
          </p:cNvSpPr>
          <p:nvPr>
            <p:ph type="title"/>
          </p:nvPr>
        </p:nvSpPr>
        <p:spPr>
          <a:xfrm>
            <a:off x="517792" y="2115745"/>
            <a:ext cx="6389783" cy="1362075"/>
          </a:xfrm>
        </p:spPr>
        <p:txBody>
          <a:bodyPr anchor="b">
            <a:noAutofit/>
          </a:bodyPr>
          <a:lstStyle>
            <a:lvl1pPr algn="l">
              <a:defRPr sz="4000" b="1" cap="none"/>
            </a:lvl1pPr>
          </a:lstStyle>
          <a:p>
            <a:r>
              <a:rPr lang="en-US" dirty="0" smtClean="0"/>
              <a:t>Click to edit Master title style</a:t>
            </a:r>
            <a:endParaRPr lang="en-GB" dirty="0"/>
          </a:p>
        </p:txBody>
      </p:sp>
    </p:spTree>
    <p:extLst>
      <p:ext uri="{BB962C8B-B14F-4D97-AF65-F5344CB8AC3E}">
        <p14:creationId xmlns="" xmlns:p14="http://schemas.microsoft.com/office/powerpoint/2010/main" val="781792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Rectangle 1"/>
          <p:cNvSpPr/>
          <p:nvPr userDrawn="1"/>
        </p:nvSpPr>
        <p:spPr>
          <a:xfrm flipV="1">
            <a:off x="142875" y="142875"/>
            <a:ext cx="8858250" cy="6572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3" name="Rectangle 2"/>
          <p:cNvSpPr>
            <a:spLocks noChangeArrowheads="1"/>
          </p:cNvSpPr>
          <p:nvPr userDrawn="1"/>
        </p:nvSpPr>
        <p:spPr bwMode="auto">
          <a:xfrm>
            <a:off x="0" y="0"/>
            <a:ext cx="9144000" cy="457200"/>
          </a:xfrm>
          <a:prstGeom prst="rect">
            <a:avLst/>
          </a:prstGeom>
          <a:noFill/>
          <a:ln w="9525">
            <a:noFill/>
            <a:miter lim="800000"/>
            <a:headEnd/>
            <a:tailEnd/>
          </a:ln>
          <a:effectLst/>
        </p:spPr>
        <p:txBody>
          <a:bodyPr wrap="none" anchor="ctr">
            <a:spAutoFit/>
          </a:bodyPr>
          <a:lstStyle/>
          <a:p>
            <a:pPr fontAlgn="auto">
              <a:spcBef>
                <a:spcPts val="0"/>
              </a:spcBef>
              <a:spcAft>
                <a:spcPts val="0"/>
              </a:spcAft>
              <a:defRPr/>
            </a:pPr>
            <a:endParaRPr lang="en-GB">
              <a:solidFill>
                <a:prstClr val="black"/>
              </a:solidFill>
              <a:latin typeface="Calibri"/>
              <a:ea typeface="ＭＳ Ｐゴシック" charset="0"/>
            </a:endParaRPr>
          </a:p>
        </p:txBody>
      </p:sp>
      <p:sp>
        <p:nvSpPr>
          <p:cNvPr id="4" name="Rectangle 3"/>
          <p:cNvSpPr>
            <a:spLocks noChangeArrowheads="1"/>
          </p:cNvSpPr>
          <p:nvPr userDrawn="1"/>
        </p:nvSpPr>
        <p:spPr bwMode="auto">
          <a:xfrm>
            <a:off x="0" y="828675"/>
            <a:ext cx="9144000" cy="0"/>
          </a:xfrm>
          <a:prstGeom prst="rect">
            <a:avLst/>
          </a:prstGeom>
          <a:noFill/>
          <a:ln w="9525">
            <a:noFill/>
            <a:miter lim="800000"/>
            <a:headEnd/>
            <a:tailEnd/>
          </a:ln>
          <a:effectLst/>
        </p:spPr>
        <p:txBody>
          <a:bodyPr wrap="none" anchor="ctr">
            <a:spAutoFit/>
          </a:bodyPr>
          <a:lstStyle/>
          <a:p>
            <a:pPr algn="ctr">
              <a:defRPr/>
            </a:pPr>
            <a:r>
              <a:rPr lang="fr-FR" sz="1600">
                <a:solidFill>
                  <a:prstClr val="black"/>
                </a:solidFill>
                <a:ea typeface="Calibri" pitchFamily="34" charset="0"/>
                <a:cs typeface="Times New Roman" pitchFamily="18" charset="0"/>
              </a:rPr>
              <a:t>     </a:t>
            </a:r>
            <a:endParaRPr lang="fr-FR">
              <a:solidFill>
                <a:prstClr val="black"/>
              </a:solidFill>
              <a:ea typeface="ＭＳ Ｐゴシック" charset="0"/>
            </a:endParaRPr>
          </a:p>
        </p:txBody>
      </p:sp>
      <p:sp>
        <p:nvSpPr>
          <p:cNvPr id="5" name="Rectangle 4"/>
          <p:cNvSpPr>
            <a:spLocks noChangeArrowheads="1"/>
          </p:cNvSpPr>
          <p:nvPr userDrawn="1"/>
        </p:nvSpPr>
        <p:spPr bwMode="auto">
          <a:xfrm>
            <a:off x="0" y="1295400"/>
            <a:ext cx="9144000" cy="0"/>
          </a:xfrm>
          <a:prstGeom prst="rect">
            <a:avLst/>
          </a:prstGeom>
          <a:noFill/>
          <a:ln w="9525">
            <a:noFill/>
            <a:miter lim="800000"/>
            <a:headEnd/>
            <a:tailEnd/>
          </a:ln>
          <a:effectLst/>
        </p:spPr>
        <p:txBody>
          <a:bodyPr wrap="none" anchor="ctr">
            <a:spAutoFit/>
          </a:bodyPr>
          <a:lstStyle/>
          <a:p>
            <a:pPr algn="ctr">
              <a:defRPr/>
            </a:pPr>
            <a:r>
              <a:rPr lang="fr-FR" sz="1600">
                <a:solidFill>
                  <a:prstClr val="black"/>
                </a:solidFill>
                <a:ea typeface="Calibri" pitchFamily="34" charset="0"/>
                <a:cs typeface="Times New Roman" pitchFamily="18" charset="0"/>
              </a:rPr>
              <a:t>    </a:t>
            </a:r>
            <a:endParaRPr lang="fr-FR">
              <a:solidFill>
                <a:prstClr val="black"/>
              </a:solidFill>
              <a:ea typeface="ＭＳ Ｐゴシック" charset="0"/>
            </a:endParaRPr>
          </a:p>
        </p:txBody>
      </p:sp>
      <p:sp>
        <p:nvSpPr>
          <p:cNvPr id="6" name="Freeform 5"/>
          <p:cNvSpPr/>
          <p:nvPr userDrawn="1"/>
        </p:nvSpPr>
        <p:spPr>
          <a:xfrm flipH="1">
            <a:off x="569913" y="3482975"/>
            <a:ext cx="7718425" cy="293688"/>
          </a:xfrm>
          <a:custGeom>
            <a:avLst/>
            <a:gdLst>
              <a:gd name="connsiteX0" fmla="*/ 0 w 4781550"/>
              <a:gd name="connsiteY0" fmla="*/ 0 h 352425"/>
              <a:gd name="connsiteX1" fmla="*/ 4781550 w 4781550"/>
              <a:gd name="connsiteY1" fmla="*/ 9525 h 352425"/>
              <a:gd name="connsiteX2" fmla="*/ 4781550 w 4781550"/>
              <a:gd name="connsiteY2" fmla="*/ 352425 h 352425"/>
              <a:gd name="connsiteX3" fmla="*/ 0 w 4781550"/>
              <a:gd name="connsiteY3" fmla="*/ 0 h 352425"/>
            </a:gdLst>
            <a:ahLst/>
            <a:cxnLst>
              <a:cxn ang="0">
                <a:pos x="connsiteX0" y="connsiteY0"/>
              </a:cxn>
              <a:cxn ang="0">
                <a:pos x="connsiteX1" y="connsiteY1"/>
              </a:cxn>
              <a:cxn ang="0">
                <a:pos x="connsiteX2" y="connsiteY2"/>
              </a:cxn>
              <a:cxn ang="0">
                <a:pos x="connsiteX3" y="connsiteY3"/>
              </a:cxn>
            </a:cxnLst>
            <a:rect l="l" t="t" r="r" b="b"/>
            <a:pathLst>
              <a:path w="4781550" h="352425">
                <a:moveTo>
                  <a:pt x="0" y="0"/>
                </a:moveTo>
                <a:lnTo>
                  <a:pt x="4781550" y="9525"/>
                </a:lnTo>
                <a:lnTo>
                  <a:pt x="4781550" y="352425"/>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latin typeface="Calibri"/>
            </a:endParaRPr>
          </a:p>
        </p:txBody>
      </p:sp>
      <p:pic>
        <p:nvPicPr>
          <p:cNvPr id="7" name="Picture 3" descr="C:\Documents and Settings\Isabelle\Desktop\UNEP\UN-REDD Programme Communication Strategy\Logos\Low Res Logos\UN-REDD logo.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6875463" y="5864225"/>
            <a:ext cx="2039937" cy="874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itle 1"/>
          <p:cNvSpPr txBox="1">
            <a:spLocks/>
          </p:cNvSpPr>
          <p:nvPr userDrawn="1"/>
        </p:nvSpPr>
        <p:spPr bwMode="auto">
          <a:xfrm>
            <a:off x="4179888" y="3871913"/>
            <a:ext cx="4014787" cy="1543050"/>
          </a:xfrm>
          <a:prstGeom prst="rect">
            <a:avLst/>
          </a:prstGeom>
          <a:noFill/>
          <a:ln w="9525">
            <a:noFill/>
            <a:miter lim="800000"/>
            <a:headEnd/>
            <a:tailEnd/>
          </a:ln>
        </p:spPr>
        <p:txBody>
          <a:bodyPr anchor="b"/>
          <a:lstStyle>
            <a:lvl1pPr algn="l">
              <a:defRPr sz="4400" b="1" cap="none" baseline="0"/>
            </a:lvl1pPr>
          </a:lstStyle>
          <a:p>
            <a:pPr eaLnBrk="0" hangingPunct="0">
              <a:defRPr/>
            </a:pPr>
            <a:r>
              <a:rPr lang="en-US" sz="2400" dirty="0" smtClean="0">
                <a:solidFill>
                  <a:srgbClr val="595959"/>
                </a:solidFill>
                <a:latin typeface="Franklin Gothic Book" pitchFamily="34" charset="0"/>
                <a:ea typeface="ＭＳ Ｐゴシック" charset="0"/>
              </a:rPr>
              <a:t>Visit	</a:t>
            </a:r>
            <a:r>
              <a:rPr lang="en-US" sz="2400" dirty="0" smtClean="0">
                <a:solidFill>
                  <a:srgbClr val="0099CC"/>
                </a:solidFill>
                <a:latin typeface="Franklin Gothic Book" pitchFamily="34" charset="0"/>
                <a:ea typeface="ＭＳ Ｐゴシック" charset="0"/>
                <a:hlinkClick r:id="rId3"/>
              </a:rPr>
              <a:t>www.un-redd.org</a:t>
            </a:r>
            <a:endParaRPr lang="en-US" sz="2400" dirty="0" smtClean="0">
              <a:solidFill>
                <a:srgbClr val="0099CC"/>
              </a:solidFill>
              <a:latin typeface="Franklin Gothic Book" pitchFamily="34" charset="0"/>
              <a:ea typeface="ＭＳ Ｐゴシック" charset="0"/>
            </a:endParaRPr>
          </a:p>
          <a:p>
            <a:pPr eaLnBrk="0" hangingPunct="0">
              <a:defRPr/>
            </a:pPr>
            <a:r>
              <a:rPr lang="en-US" sz="2400" dirty="0" smtClean="0">
                <a:solidFill>
                  <a:srgbClr val="595959"/>
                </a:solidFill>
                <a:latin typeface="Franklin Gothic Book" pitchFamily="34" charset="0"/>
                <a:ea typeface="ＭＳ Ｐゴシック" charset="0"/>
              </a:rPr>
              <a:t>Email	</a:t>
            </a:r>
            <a:r>
              <a:rPr lang="en-US" sz="2400" dirty="0" smtClean="0">
                <a:solidFill>
                  <a:srgbClr val="595959"/>
                </a:solidFill>
                <a:latin typeface="Franklin Gothic Book" pitchFamily="34" charset="0"/>
                <a:ea typeface="ＭＳ Ｐゴシック" charset="0"/>
                <a:hlinkClick r:id="rId4"/>
              </a:rPr>
              <a:t>un-redd@un-redd.org</a:t>
            </a:r>
            <a:endParaRPr lang="en-US" sz="2400" dirty="0" smtClean="0">
              <a:solidFill>
                <a:srgbClr val="595959"/>
              </a:solidFill>
              <a:latin typeface="Franklin Gothic Book" pitchFamily="34" charset="0"/>
              <a:ea typeface="ＭＳ Ｐゴシック" charset="0"/>
            </a:endParaRPr>
          </a:p>
          <a:p>
            <a:pPr eaLnBrk="0" hangingPunct="0">
              <a:defRPr/>
            </a:pPr>
            <a:endParaRPr lang="en-US" sz="2400" dirty="0" smtClean="0">
              <a:solidFill>
                <a:srgbClr val="595959"/>
              </a:solidFill>
              <a:latin typeface="Franklin Gothic Book" pitchFamily="34" charset="0"/>
              <a:ea typeface="ＭＳ Ｐゴシック" charset="0"/>
            </a:endParaRPr>
          </a:p>
          <a:p>
            <a:pPr eaLnBrk="0" hangingPunct="0">
              <a:defRPr/>
            </a:pPr>
            <a:r>
              <a:rPr lang="en-US" sz="2400" dirty="0" smtClean="0">
                <a:solidFill>
                  <a:srgbClr val="595959"/>
                </a:solidFill>
                <a:latin typeface="Franklin Gothic Book" pitchFamily="34" charset="0"/>
                <a:ea typeface="ＭＳ Ｐゴシック" charset="0"/>
              </a:rPr>
              <a:t> </a:t>
            </a:r>
            <a:endParaRPr lang="en-GB" sz="2400" dirty="0">
              <a:solidFill>
                <a:srgbClr val="595959"/>
              </a:solidFill>
              <a:latin typeface="Franklin Gothic Book" pitchFamily="34" charset="0"/>
              <a:ea typeface="ＭＳ Ｐゴシック" charset="0"/>
            </a:endParaRPr>
          </a:p>
        </p:txBody>
      </p:sp>
      <p:sp>
        <p:nvSpPr>
          <p:cNvPr id="9" name="Rectangle 8"/>
          <p:cNvSpPr/>
          <p:nvPr userDrawn="1"/>
        </p:nvSpPr>
        <p:spPr>
          <a:xfrm>
            <a:off x="558800" y="2767013"/>
            <a:ext cx="5567363" cy="708025"/>
          </a:xfrm>
          <a:prstGeom prst="rect">
            <a:avLst/>
          </a:prstGeom>
        </p:spPr>
        <p:txBody>
          <a:bodyPr>
            <a:spAutoFit/>
          </a:bodyPr>
          <a:lstStyle/>
          <a:p>
            <a:r>
              <a:rPr lang="en-US" sz="4000" b="1" smtClean="0">
                <a:solidFill>
                  <a:srgbClr val="595959"/>
                </a:solidFill>
                <a:latin typeface="Franklin Gothic Book" charset="0"/>
                <a:ea typeface="ＭＳ Ｐゴシック" charset="0"/>
              </a:rPr>
              <a:t>For more information…</a:t>
            </a:r>
            <a:endParaRPr lang="en-GB" sz="4000" b="1" smtClean="0">
              <a:solidFill>
                <a:srgbClr val="595959"/>
              </a:solidFill>
              <a:latin typeface="Franklin Gothic Book" charset="0"/>
              <a:ea typeface="ＭＳ Ｐゴシック" charset="0"/>
            </a:endParaRPr>
          </a:p>
        </p:txBody>
      </p:sp>
    </p:spTree>
    <p:extLst>
      <p:ext uri="{BB962C8B-B14F-4D97-AF65-F5344CB8AC3E}">
        <p14:creationId xmlns="" xmlns:p14="http://schemas.microsoft.com/office/powerpoint/2010/main" val="1323256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99CC">
            <a:alpha val="10196"/>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57213"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642938" y="1785938"/>
            <a:ext cx="8043862" cy="434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 xmlns:p14="http://schemas.microsoft.com/office/powerpoint/2010/main" val="2242312581"/>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Lst>
  <p:txStyles>
    <p:titleStyle>
      <a:lvl1pPr algn="l" rtl="0" eaLnBrk="0" fontAlgn="base" hangingPunct="0">
        <a:spcBef>
          <a:spcPct val="0"/>
        </a:spcBef>
        <a:spcAft>
          <a:spcPct val="0"/>
        </a:spcAft>
        <a:defRPr sz="4000" b="1" kern="1200">
          <a:solidFill>
            <a:srgbClr val="595959"/>
          </a:solidFill>
          <a:latin typeface="Franklin Gothic Book" pitchFamily="34" charset="0"/>
          <a:ea typeface="ＭＳ Ｐゴシック" charset="0"/>
          <a:cs typeface="+mj-cs"/>
        </a:defRPr>
      </a:lvl1pPr>
      <a:lvl2pPr algn="l" rtl="0" eaLnBrk="0" fontAlgn="base" hangingPunct="0">
        <a:spcBef>
          <a:spcPct val="0"/>
        </a:spcBef>
        <a:spcAft>
          <a:spcPct val="0"/>
        </a:spcAft>
        <a:defRPr sz="4000" b="1">
          <a:solidFill>
            <a:srgbClr val="595959"/>
          </a:solidFill>
          <a:latin typeface="Franklin Gothic Book" pitchFamily="34" charset="0"/>
          <a:ea typeface="ＭＳ Ｐゴシック" charset="0"/>
        </a:defRPr>
      </a:lvl2pPr>
      <a:lvl3pPr algn="l" rtl="0" eaLnBrk="0" fontAlgn="base" hangingPunct="0">
        <a:spcBef>
          <a:spcPct val="0"/>
        </a:spcBef>
        <a:spcAft>
          <a:spcPct val="0"/>
        </a:spcAft>
        <a:defRPr sz="4000" b="1">
          <a:solidFill>
            <a:srgbClr val="595959"/>
          </a:solidFill>
          <a:latin typeface="Franklin Gothic Book" pitchFamily="34" charset="0"/>
          <a:ea typeface="ＭＳ Ｐゴシック" charset="0"/>
        </a:defRPr>
      </a:lvl3pPr>
      <a:lvl4pPr algn="l" rtl="0" eaLnBrk="0" fontAlgn="base" hangingPunct="0">
        <a:spcBef>
          <a:spcPct val="0"/>
        </a:spcBef>
        <a:spcAft>
          <a:spcPct val="0"/>
        </a:spcAft>
        <a:defRPr sz="4000" b="1">
          <a:solidFill>
            <a:srgbClr val="595959"/>
          </a:solidFill>
          <a:latin typeface="Franklin Gothic Book" pitchFamily="34" charset="0"/>
          <a:ea typeface="ＭＳ Ｐゴシック" charset="0"/>
        </a:defRPr>
      </a:lvl4pPr>
      <a:lvl5pPr algn="l" rtl="0" eaLnBrk="0" fontAlgn="base" hangingPunct="0">
        <a:spcBef>
          <a:spcPct val="0"/>
        </a:spcBef>
        <a:spcAft>
          <a:spcPct val="0"/>
        </a:spcAft>
        <a:defRPr sz="4000" b="1">
          <a:solidFill>
            <a:srgbClr val="595959"/>
          </a:solidFill>
          <a:latin typeface="Franklin Gothic Book" pitchFamily="34" charset="0"/>
          <a:ea typeface="ＭＳ Ｐゴシック" charset="0"/>
        </a:defRPr>
      </a:lvl5pPr>
      <a:lvl6pPr marL="457200" algn="l" rtl="0" fontAlgn="base">
        <a:spcBef>
          <a:spcPct val="0"/>
        </a:spcBef>
        <a:spcAft>
          <a:spcPct val="0"/>
        </a:spcAft>
        <a:defRPr sz="4000" b="1">
          <a:solidFill>
            <a:srgbClr val="595959"/>
          </a:solidFill>
          <a:latin typeface="Franklin Gothic Book" pitchFamily="34" charset="0"/>
        </a:defRPr>
      </a:lvl6pPr>
      <a:lvl7pPr marL="914400" algn="l" rtl="0" fontAlgn="base">
        <a:spcBef>
          <a:spcPct val="0"/>
        </a:spcBef>
        <a:spcAft>
          <a:spcPct val="0"/>
        </a:spcAft>
        <a:defRPr sz="4000" b="1">
          <a:solidFill>
            <a:srgbClr val="595959"/>
          </a:solidFill>
          <a:latin typeface="Franklin Gothic Book" pitchFamily="34" charset="0"/>
        </a:defRPr>
      </a:lvl7pPr>
      <a:lvl8pPr marL="1371600" algn="l" rtl="0" fontAlgn="base">
        <a:spcBef>
          <a:spcPct val="0"/>
        </a:spcBef>
        <a:spcAft>
          <a:spcPct val="0"/>
        </a:spcAft>
        <a:defRPr sz="4000" b="1">
          <a:solidFill>
            <a:srgbClr val="595959"/>
          </a:solidFill>
          <a:latin typeface="Franklin Gothic Book" pitchFamily="34" charset="0"/>
        </a:defRPr>
      </a:lvl8pPr>
      <a:lvl9pPr marL="1828800" algn="l" rtl="0" fontAlgn="base">
        <a:spcBef>
          <a:spcPct val="0"/>
        </a:spcBef>
        <a:spcAft>
          <a:spcPct val="0"/>
        </a:spcAft>
        <a:defRPr sz="4000" b="1">
          <a:solidFill>
            <a:srgbClr val="595959"/>
          </a:solidFill>
          <a:latin typeface="Franklin Gothic Book" pitchFamily="34" charset="0"/>
        </a:defRPr>
      </a:lvl9pPr>
    </p:titleStyle>
    <p:bodyStyle>
      <a:lvl1pPr marL="342900" indent="-342900" algn="l" rtl="0" eaLnBrk="0" fontAlgn="base" hangingPunct="0">
        <a:spcBef>
          <a:spcPct val="20000"/>
        </a:spcBef>
        <a:spcAft>
          <a:spcPct val="0"/>
        </a:spcAft>
        <a:buClr>
          <a:srgbClr val="C00000"/>
        </a:buClr>
        <a:buFont typeface="Arial" charset="0"/>
        <a:buChar char="•"/>
        <a:defRPr sz="24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rgbClr val="C00000"/>
        </a:buClr>
        <a:buFont typeface="Arial" charset="0"/>
        <a:buChar char="–"/>
        <a:defRPr sz="2000" kern="1200">
          <a:solidFill>
            <a:srgbClr val="595959"/>
          </a:solidFill>
          <a:latin typeface="+mn-lt"/>
          <a:ea typeface="ＭＳ Ｐゴシック" charset="0"/>
          <a:cs typeface="+mn-cs"/>
        </a:defRPr>
      </a:lvl2pPr>
      <a:lvl3pPr marL="1143000" indent="-228600" algn="l" rtl="0" eaLnBrk="0" fontAlgn="base" hangingPunct="0">
        <a:spcBef>
          <a:spcPct val="20000"/>
        </a:spcBef>
        <a:spcAft>
          <a:spcPct val="0"/>
        </a:spcAft>
        <a:buClr>
          <a:srgbClr val="C00000"/>
        </a:buClr>
        <a:buFont typeface="Arial" charset="0"/>
        <a:buChar char="•"/>
        <a:defRPr sz="2400" kern="1200">
          <a:solidFill>
            <a:srgbClr val="7F7F7F"/>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522538" y="2060575"/>
            <a:ext cx="6389687" cy="1362075"/>
          </a:xfrm>
        </p:spPr>
        <p:txBody>
          <a:bodyPr/>
          <a:lstStyle/>
          <a:p>
            <a:pPr algn="ctr"/>
            <a:r>
              <a:rPr lang="en-GB" sz="3000" dirty="0" smtClean="0">
                <a:solidFill>
                  <a:schemeClr val="tx1"/>
                </a:solidFill>
                <a:latin typeface="+mj-lt"/>
              </a:rPr>
              <a:t>Gender Equality and Women’s Empowerment – Strengthening the Sustainability of REDD+</a:t>
            </a:r>
            <a:endParaRPr lang="en-GB" sz="3000" dirty="0">
              <a:solidFill>
                <a:schemeClr val="tx1"/>
              </a:solidFill>
              <a:latin typeface="+mj-lt"/>
            </a:endParaRPr>
          </a:p>
        </p:txBody>
      </p:sp>
      <p:sp>
        <p:nvSpPr>
          <p:cNvPr id="3" name="Text Placeholder 2"/>
          <p:cNvSpPr>
            <a:spLocks noGrp="1"/>
          </p:cNvSpPr>
          <p:nvPr>
            <p:ph type="body" idx="1"/>
          </p:nvPr>
        </p:nvSpPr>
        <p:spPr>
          <a:xfrm>
            <a:off x="2563812" y="3786188"/>
            <a:ext cx="6283305" cy="771525"/>
          </a:xfrm>
        </p:spPr>
        <p:txBody>
          <a:bodyPr/>
          <a:lstStyle/>
          <a:p>
            <a:pPr algn="ctr">
              <a:buFont typeface="Arial" pitchFamily="34" charset="0"/>
              <a:buNone/>
              <a:defRPr/>
            </a:pPr>
            <a:r>
              <a:rPr lang="en-GB" dirty="0" smtClean="0">
                <a:solidFill>
                  <a:schemeClr val="tx1"/>
                </a:solidFill>
                <a:ea typeface="+mn-ea"/>
              </a:rPr>
              <a:t>UN-REDD Programme Ninth Policy Board Meeting</a:t>
            </a:r>
          </a:p>
          <a:p>
            <a:pPr algn="ctr" eaLnBrk="1" hangingPunct="1">
              <a:defRPr/>
            </a:pPr>
            <a:r>
              <a:rPr lang="en-US" dirty="0" smtClean="0">
                <a:solidFill>
                  <a:schemeClr val="tx1"/>
                </a:solidFill>
              </a:rPr>
              <a:t>Brazzaville, Republic of the Congo, 25 October 2012</a:t>
            </a:r>
          </a:p>
          <a:p>
            <a:pPr>
              <a:buFont typeface="Arial" pitchFamily="34" charset="0"/>
              <a:buNone/>
              <a:defRPr/>
            </a:pPr>
            <a:endParaRPr lang="en-GB" b="1" dirty="0">
              <a:ea typeface="+mn-ea"/>
            </a:endParaRPr>
          </a:p>
        </p:txBody>
      </p:sp>
      <p:pic>
        <p:nvPicPr>
          <p:cNvPr id="12292" name="Picture 4" descr="3 agencies.jpe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70663" y="5480050"/>
            <a:ext cx="2297112" cy="1087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487364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006221"/>
            <a:ext cx="5579660" cy="4699379"/>
          </a:xfrm>
        </p:spPr>
        <p:txBody>
          <a:bodyPr>
            <a:normAutofit/>
          </a:bodyPr>
          <a:lstStyle/>
          <a:p>
            <a:r>
              <a:rPr lang="en-US" sz="2600" dirty="0" smtClean="0">
                <a:solidFill>
                  <a:schemeClr val="tx1"/>
                </a:solidFill>
              </a:rPr>
              <a:t>Gender-responsive </a:t>
            </a:r>
            <a:r>
              <a:rPr lang="en-US" sz="2600" dirty="0">
                <a:solidFill>
                  <a:schemeClr val="tx1"/>
                </a:solidFill>
              </a:rPr>
              <a:t>M&amp;E systems will </a:t>
            </a:r>
            <a:r>
              <a:rPr lang="en-US" sz="2600" dirty="0" smtClean="0">
                <a:solidFill>
                  <a:schemeClr val="tx1"/>
                </a:solidFill>
              </a:rPr>
              <a:t>help</a:t>
            </a:r>
            <a:r>
              <a:rPr lang="en-US" sz="2600" dirty="0">
                <a:solidFill>
                  <a:schemeClr val="tx1"/>
                </a:solidFill>
              </a:rPr>
              <a:t> </a:t>
            </a:r>
            <a:r>
              <a:rPr lang="en-US" sz="2600" dirty="0" smtClean="0">
                <a:solidFill>
                  <a:schemeClr val="tx1"/>
                </a:solidFill>
              </a:rPr>
              <a:t>identify the gendered </a:t>
            </a:r>
            <a:r>
              <a:rPr lang="en-US" sz="2600" dirty="0">
                <a:solidFill>
                  <a:schemeClr val="tx1"/>
                </a:solidFill>
              </a:rPr>
              <a:t>dimensions </a:t>
            </a:r>
            <a:r>
              <a:rPr lang="en-US" sz="2600" dirty="0" smtClean="0">
                <a:solidFill>
                  <a:schemeClr val="tx1"/>
                </a:solidFill>
              </a:rPr>
              <a:t>of REDD+ strategies </a:t>
            </a:r>
          </a:p>
          <a:p>
            <a:pPr>
              <a:buNone/>
            </a:pPr>
            <a:r>
              <a:rPr lang="en-US" sz="2600" dirty="0" smtClean="0">
                <a:solidFill>
                  <a:schemeClr val="tx1"/>
                </a:solidFill>
              </a:rPr>
              <a:t>		 - and promote effective </a:t>
            </a:r>
            <a:r>
              <a:rPr lang="en-US" sz="2600" dirty="0" err="1" smtClean="0">
                <a:solidFill>
                  <a:schemeClr val="tx1"/>
                </a:solidFill>
              </a:rPr>
              <a:t>programme</a:t>
            </a:r>
            <a:r>
              <a:rPr lang="en-US" sz="2600" dirty="0" smtClean="0">
                <a:solidFill>
                  <a:schemeClr val="tx1"/>
                </a:solidFill>
              </a:rPr>
              <a:t> implementation</a:t>
            </a:r>
          </a:p>
          <a:p>
            <a:pPr>
              <a:buNone/>
            </a:pPr>
            <a:endParaRPr lang="en-US" sz="2600" dirty="0" smtClean="0">
              <a:solidFill>
                <a:schemeClr val="tx1"/>
              </a:solidFill>
            </a:endParaRPr>
          </a:p>
          <a:p>
            <a:r>
              <a:rPr lang="en-US" sz="2600" dirty="0">
                <a:solidFill>
                  <a:schemeClr val="tx1"/>
                </a:solidFill>
              </a:rPr>
              <a:t>G</a:t>
            </a:r>
            <a:r>
              <a:rPr lang="en-US" sz="2600" dirty="0" smtClean="0">
                <a:solidFill>
                  <a:schemeClr val="tx1"/>
                </a:solidFill>
              </a:rPr>
              <a:t>ender-responsive  </a:t>
            </a:r>
            <a:r>
              <a:rPr lang="en-US" sz="2600" dirty="0">
                <a:solidFill>
                  <a:schemeClr val="tx1"/>
                </a:solidFill>
              </a:rPr>
              <a:t>M</a:t>
            </a:r>
            <a:r>
              <a:rPr lang="en-US" sz="2600" dirty="0" smtClean="0">
                <a:solidFill>
                  <a:schemeClr val="tx1"/>
                </a:solidFill>
              </a:rPr>
              <a:t>&amp;E systems should:</a:t>
            </a:r>
          </a:p>
          <a:p>
            <a:pPr lvl="1"/>
            <a:r>
              <a:rPr lang="en-US" sz="2600" i="1" dirty="0" smtClean="0">
                <a:solidFill>
                  <a:schemeClr val="tx1"/>
                </a:solidFill>
              </a:rPr>
              <a:t>Disaggregate data by sex </a:t>
            </a:r>
          </a:p>
          <a:p>
            <a:pPr lvl="1"/>
            <a:r>
              <a:rPr lang="en-US" sz="2600" dirty="0" smtClean="0">
                <a:solidFill>
                  <a:schemeClr val="tx1"/>
                </a:solidFill>
              </a:rPr>
              <a:t>Create </a:t>
            </a:r>
            <a:r>
              <a:rPr lang="en-US" sz="2600" i="1" dirty="0" smtClean="0">
                <a:solidFill>
                  <a:schemeClr val="tx1"/>
                </a:solidFill>
              </a:rPr>
              <a:t>gender indicators</a:t>
            </a:r>
            <a:endParaRPr lang="en-US" sz="2600" i="1" dirty="0">
              <a:solidFill>
                <a:schemeClr val="tx1"/>
              </a:solidFill>
            </a:endParaRPr>
          </a:p>
        </p:txBody>
      </p:sp>
      <p:sp>
        <p:nvSpPr>
          <p:cNvPr id="3" name="Title 2"/>
          <p:cNvSpPr>
            <a:spLocks noGrp="1"/>
          </p:cNvSpPr>
          <p:nvPr>
            <p:ph type="title"/>
          </p:nvPr>
        </p:nvSpPr>
        <p:spPr/>
        <p:txBody>
          <a:bodyPr>
            <a:normAutofit fontScale="90000"/>
          </a:bodyPr>
          <a:lstStyle/>
          <a:p>
            <a:r>
              <a:rPr lang="en-US" dirty="0">
                <a:solidFill>
                  <a:schemeClr val="tx1"/>
                </a:solidFill>
                <a:latin typeface="+mj-lt"/>
              </a:rPr>
              <a:t>Ensure monitoring and evaluation processes are gender-sensitive</a:t>
            </a:r>
          </a:p>
        </p:txBody>
      </p:sp>
      <p:pic>
        <p:nvPicPr>
          <p:cNvPr id="5" name="Picture 5"/>
          <p:cNvPicPr>
            <a:picLocks noChangeAspect="1" noChangeArrowheads="1"/>
          </p:cNvPicPr>
          <p:nvPr/>
        </p:nvPicPr>
        <p:blipFill>
          <a:blip r:embed="rId3" cstate="print"/>
          <a:srcRect l="22543" r="9128"/>
          <a:stretch>
            <a:fillRect/>
          </a:stretch>
        </p:blipFill>
        <p:spPr bwMode="auto">
          <a:xfrm>
            <a:off x="5715000" y="2084696"/>
            <a:ext cx="3036888" cy="3898900"/>
          </a:xfrm>
          <a:prstGeom prst="rect">
            <a:avLst/>
          </a:prstGeom>
          <a:noFill/>
          <a:ln w="9525">
            <a:noFill/>
            <a:miter lim="800000"/>
            <a:headEnd/>
            <a:tailEnd/>
          </a:ln>
        </p:spPr>
      </p:pic>
    </p:spTree>
    <p:extLst>
      <p:ext uri="{BB962C8B-B14F-4D97-AF65-F5344CB8AC3E}">
        <p14:creationId xmlns:p14="http://schemas.microsoft.com/office/powerpoint/2010/main" xmlns="" val="8863171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7546" y="1937982"/>
            <a:ext cx="5254388" cy="4691418"/>
          </a:xfrm>
        </p:spPr>
        <p:txBody>
          <a:bodyPr>
            <a:normAutofit/>
          </a:bodyPr>
          <a:lstStyle/>
          <a:p>
            <a:pPr lvl="0"/>
            <a:r>
              <a:rPr lang="en-US" sz="3000" dirty="0" smtClean="0">
                <a:solidFill>
                  <a:schemeClr val="tx1"/>
                </a:solidFill>
              </a:rPr>
              <a:t>Gender </a:t>
            </a:r>
            <a:r>
              <a:rPr lang="en-US" sz="3000" dirty="0">
                <a:solidFill>
                  <a:schemeClr val="tx1"/>
                </a:solidFill>
              </a:rPr>
              <a:t>equality </a:t>
            </a:r>
            <a:r>
              <a:rPr lang="en-US" sz="3000" dirty="0" smtClean="0">
                <a:solidFill>
                  <a:schemeClr val="tx1"/>
                </a:solidFill>
              </a:rPr>
              <a:t>activities require </a:t>
            </a:r>
            <a:r>
              <a:rPr lang="en-US" sz="3000" i="1" dirty="0">
                <a:solidFill>
                  <a:schemeClr val="tx1"/>
                </a:solidFill>
              </a:rPr>
              <a:t>sufficient, dedicated funds</a:t>
            </a:r>
            <a:r>
              <a:rPr lang="en-US" sz="3000" dirty="0">
                <a:solidFill>
                  <a:schemeClr val="tx1"/>
                </a:solidFill>
              </a:rPr>
              <a:t> throughout all phases of REDD</a:t>
            </a:r>
            <a:r>
              <a:rPr lang="en-US" sz="3000" dirty="0" smtClean="0">
                <a:solidFill>
                  <a:schemeClr val="tx1"/>
                </a:solidFill>
              </a:rPr>
              <a:t>+ </a:t>
            </a:r>
          </a:p>
          <a:p>
            <a:pPr lvl="0">
              <a:buNone/>
            </a:pPr>
            <a:endParaRPr lang="en-US" sz="3000" dirty="0">
              <a:solidFill>
                <a:schemeClr val="tx1"/>
              </a:solidFill>
            </a:endParaRPr>
          </a:p>
          <a:p>
            <a:pPr lvl="0"/>
            <a:r>
              <a:rPr lang="en-US" sz="3000" dirty="0" smtClean="0">
                <a:solidFill>
                  <a:schemeClr val="tx1"/>
                </a:solidFill>
              </a:rPr>
              <a:t>Gender-responsive budgeting:</a:t>
            </a:r>
          </a:p>
          <a:p>
            <a:pPr lvl="1"/>
            <a:r>
              <a:rPr lang="en-US" dirty="0" smtClean="0">
                <a:solidFill>
                  <a:schemeClr val="tx1"/>
                </a:solidFill>
              </a:rPr>
              <a:t>Involves </a:t>
            </a:r>
            <a:r>
              <a:rPr lang="en-US" i="1" dirty="0" smtClean="0">
                <a:solidFill>
                  <a:schemeClr val="tx1"/>
                </a:solidFill>
              </a:rPr>
              <a:t>re-prioritizing </a:t>
            </a:r>
            <a:r>
              <a:rPr lang="en-US" i="1" dirty="0">
                <a:solidFill>
                  <a:schemeClr val="tx1"/>
                </a:solidFill>
              </a:rPr>
              <a:t>of financial resources </a:t>
            </a:r>
            <a:r>
              <a:rPr lang="en-US" dirty="0">
                <a:solidFill>
                  <a:schemeClr val="tx1"/>
                </a:solidFill>
              </a:rPr>
              <a:t>within </a:t>
            </a:r>
            <a:r>
              <a:rPr lang="en-US" dirty="0" smtClean="0">
                <a:solidFill>
                  <a:schemeClr val="tx1"/>
                </a:solidFill>
              </a:rPr>
              <a:t>activities rather than just increasing overall expenditures</a:t>
            </a:r>
            <a:endParaRPr lang="en-US" dirty="0">
              <a:solidFill>
                <a:schemeClr val="tx1"/>
              </a:solidFill>
            </a:endParaRPr>
          </a:p>
          <a:p>
            <a:pPr lvl="1"/>
            <a:r>
              <a:rPr lang="en-US" dirty="0" smtClean="0">
                <a:solidFill>
                  <a:schemeClr val="tx1"/>
                </a:solidFill>
              </a:rPr>
              <a:t>Helps address </a:t>
            </a:r>
            <a:r>
              <a:rPr lang="en-US" dirty="0">
                <a:solidFill>
                  <a:schemeClr val="tx1"/>
                </a:solidFill>
              </a:rPr>
              <a:t>gender gaps </a:t>
            </a:r>
            <a:r>
              <a:rPr lang="en-US" dirty="0" smtClean="0">
                <a:solidFill>
                  <a:schemeClr val="tx1"/>
                </a:solidFill>
              </a:rPr>
              <a:t>in programming</a:t>
            </a:r>
            <a:endParaRPr lang="en-US" dirty="0">
              <a:solidFill>
                <a:schemeClr val="tx1"/>
              </a:solidFill>
            </a:endParaRPr>
          </a:p>
        </p:txBody>
      </p:sp>
      <p:sp>
        <p:nvSpPr>
          <p:cNvPr id="3" name="Title 2"/>
          <p:cNvSpPr>
            <a:spLocks noGrp="1"/>
          </p:cNvSpPr>
          <p:nvPr>
            <p:ph type="title"/>
          </p:nvPr>
        </p:nvSpPr>
        <p:spPr>
          <a:xfrm>
            <a:off x="2470068" y="0"/>
            <a:ext cx="6673932" cy="1852551"/>
          </a:xfrm>
        </p:spPr>
        <p:txBody>
          <a:bodyPr>
            <a:normAutofit/>
          </a:bodyPr>
          <a:lstStyle/>
          <a:p>
            <a:r>
              <a:rPr lang="en-GB" sz="3200" dirty="0">
                <a:solidFill>
                  <a:schemeClr val="tx1"/>
                </a:solidFill>
                <a:latin typeface="+mj-lt"/>
              </a:rPr>
              <a:t>Allocate adequate financial resources to </a:t>
            </a:r>
            <a:r>
              <a:rPr lang="en-US" sz="3200" dirty="0" smtClean="0">
                <a:solidFill>
                  <a:schemeClr val="tx1"/>
                </a:solidFill>
                <a:latin typeface="+mj-lt"/>
              </a:rPr>
              <a:t>ensure </a:t>
            </a:r>
            <a:r>
              <a:rPr lang="en-US" sz="3200" dirty="0">
                <a:solidFill>
                  <a:schemeClr val="tx1"/>
                </a:solidFill>
                <a:latin typeface="+mj-lt"/>
              </a:rPr>
              <a:t>gender equity in REDD</a:t>
            </a:r>
            <a:r>
              <a:rPr lang="en-US" sz="3200" dirty="0" smtClean="0">
                <a:solidFill>
                  <a:schemeClr val="tx1"/>
                </a:solidFill>
                <a:latin typeface="+mj-lt"/>
              </a:rPr>
              <a:t>+ </a:t>
            </a:r>
            <a:endParaRPr lang="en-US" sz="3200" dirty="0">
              <a:solidFill>
                <a:schemeClr val="tx1"/>
              </a:solidFill>
              <a:latin typeface="+mj-lt"/>
            </a:endParaRPr>
          </a:p>
        </p:txBody>
      </p:sp>
      <p:pic>
        <p:nvPicPr>
          <p:cNvPr id="1026" name="Picture 2" descr="C:\Users\elizabeth.eggerts\Desktop\budgetcalculato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43600" y="2267802"/>
            <a:ext cx="2667000" cy="344719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814361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0250" y="1815152"/>
            <a:ext cx="8700905" cy="4890448"/>
          </a:xfrm>
        </p:spPr>
        <p:txBody>
          <a:bodyPr>
            <a:normAutofit/>
          </a:bodyPr>
          <a:lstStyle/>
          <a:p>
            <a:pPr marL="342900" lvl="1" indent="-342900">
              <a:buFont typeface="Arial" pitchFamily="34" charset="0"/>
              <a:buChar char="•"/>
            </a:pPr>
            <a:r>
              <a:rPr lang="en-US" sz="2800" dirty="0" smtClean="0">
                <a:solidFill>
                  <a:schemeClr val="tx1"/>
                </a:solidFill>
              </a:rPr>
              <a:t>Consult with gender specialists throughout all phases of REDD+</a:t>
            </a:r>
          </a:p>
          <a:p>
            <a:pPr marL="1200150" lvl="3" indent="-342900">
              <a:buFont typeface="Wingdings" pitchFamily="2" charset="2"/>
              <a:buChar char="Ø"/>
            </a:pPr>
            <a:r>
              <a:rPr lang="en-US" sz="2800" dirty="0" smtClean="0">
                <a:solidFill>
                  <a:schemeClr val="tx1"/>
                </a:solidFill>
              </a:rPr>
              <a:t> Partner with </a:t>
            </a:r>
            <a:r>
              <a:rPr lang="en-US" sz="2800" i="1" dirty="0" smtClean="0">
                <a:solidFill>
                  <a:schemeClr val="tx1"/>
                </a:solidFill>
              </a:rPr>
              <a:t>local gender expertise </a:t>
            </a:r>
          </a:p>
          <a:p>
            <a:pPr>
              <a:buNone/>
            </a:pPr>
            <a:r>
              <a:rPr lang="en-US" dirty="0" smtClean="0">
                <a:solidFill>
                  <a:schemeClr val="tx1"/>
                </a:solidFill>
              </a:rPr>
              <a:t>	</a:t>
            </a:r>
          </a:p>
          <a:p>
            <a:pPr>
              <a:buNone/>
            </a:pPr>
            <a:r>
              <a:rPr lang="en-US" u="sng" dirty="0" smtClean="0">
                <a:solidFill>
                  <a:schemeClr val="tx1"/>
                </a:solidFill>
              </a:rPr>
              <a:t>Gender expertise </a:t>
            </a:r>
            <a:r>
              <a:rPr lang="en-US" u="sng" dirty="0">
                <a:solidFill>
                  <a:schemeClr val="tx1"/>
                </a:solidFill>
              </a:rPr>
              <a:t>can help provide technical assistance in</a:t>
            </a:r>
            <a:r>
              <a:rPr lang="en-US" u="sng" dirty="0" smtClean="0">
                <a:solidFill>
                  <a:schemeClr val="tx1"/>
                </a:solidFill>
              </a:rPr>
              <a:t>:</a:t>
            </a:r>
            <a:endParaRPr lang="en-US" dirty="0">
              <a:solidFill>
                <a:schemeClr val="tx1"/>
              </a:solidFill>
            </a:endParaRPr>
          </a:p>
          <a:p>
            <a:pPr lvl="1">
              <a:lnSpc>
                <a:spcPct val="150000"/>
              </a:lnSpc>
            </a:pPr>
            <a:r>
              <a:rPr lang="en-US" sz="2400" i="1" dirty="0">
                <a:solidFill>
                  <a:schemeClr val="tx1"/>
                </a:solidFill>
              </a:rPr>
              <a:t>Mainstreaming </a:t>
            </a:r>
            <a:r>
              <a:rPr lang="en-US" sz="2400" i="1" dirty="0" smtClean="0">
                <a:solidFill>
                  <a:schemeClr val="tx1"/>
                </a:solidFill>
              </a:rPr>
              <a:t>gender </a:t>
            </a:r>
            <a:r>
              <a:rPr lang="en-US" sz="2400" dirty="0">
                <a:solidFill>
                  <a:schemeClr val="tx1"/>
                </a:solidFill>
              </a:rPr>
              <a:t>in REDD+ </a:t>
            </a:r>
            <a:r>
              <a:rPr lang="en-US" sz="2400" dirty="0" smtClean="0">
                <a:solidFill>
                  <a:schemeClr val="tx1"/>
                </a:solidFill>
              </a:rPr>
              <a:t>strategies </a:t>
            </a:r>
          </a:p>
          <a:p>
            <a:pPr lvl="1">
              <a:lnSpc>
                <a:spcPct val="150000"/>
              </a:lnSpc>
            </a:pPr>
            <a:r>
              <a:rPr lang="en-US" sz="2400" dirty="0" smtClean="0">
                <a:solidFill>
                  <a:schemeClr val="tx1"/>
                </a:solidFill>
              </a:rPr>
              <a:t>Developing </a:t>
            </a:r>
            <a:r>
              <a:rPr lang="en-US" sz="2400" i="1" dirty="0">
                <a:solidFill>
                  <a:schemeClr val="tx1"/>
                </a:solidFill>
              </a:rPr>
              <a:t>measurable gender </a:t>
            </a:r>
            <a:r>
              <a:rPr lang="en-US" sz="2400" i="1" dirty="0" smtClean="0">
                <a:solidFill>
                  <a:schemeClr val="tx1"/>
                </a:solidFill>
              </a:rPr>
              <a:t>indicators</a:t>
            </a:r>
            <a:endParaRPr lang="en-US" sz="2400" i="1" dirty="0">
              <a:solidFill>
                <a:schemeClr val="tx1"/>
              </a:solidFill>
            </a:endParaRPr>
          </a:p>
          <a:p>
            <a:pPr lvl="1">
              <a:lnSpc>
                <a:spcPct val="150000"/>
              </a:lnSpc>
            </a:pPr>
            <a:r>
              <a:rPr lang="en-US" sz="2400" dirty="0">
                <a:solidFill>
                  <a:schemeClr val="tx1"/>
                </a:solidFill>
              </a:rPr>
              <a:t>Facilitating </a:t>
            </a:r>
            <a:r>
              <a:rPr lang="en-US" sz="2400" i="1" dirty="0">
                <a:solidFill>
                  <a:schemeClr val="tx1"/>
                </a:solidFill>
              </a:rPr>
              <a:t>stock-taking of progress </a:t>
            </a:r>
            <a:r>
              <a:rPr lang="en-US" sz="2400" dirty="0">
                <a:solidFill>
                  <a:schemeClr val="tx1"/>
                </a:solidFill>
              </a:rPr>
              <a:t>on gender mainstreaming </a:t>
            </a:r>
            <a:r>
              <a:rPr lang="en-US" sz="2400" dirty="0" smtClean="0">
                <a:solidFill>
                  <a:schemeClr val="tx1"/>
                </a:solidFill>
              </a:rPr>
              <a:t>milestones</a:t>
            </a:r>
            <a:endParaRPr lang="en-US" sz="2400" dirty="0">
              <a:solidFill>
                <a:schemeClr val="tx1"/>
              </a:solidFill>
            </a:endParaRPr>
          </a:p>
        </p:txBody>
      </p:sp>
      <p:sp>
        <p:nvSpPr>
          <p:cNvPr id="3" name="Title 2"/>
          <p:cNvSpPr>
            <a:spLocks noGrp="1"/>
          </p:cNvSpPr>
          <p:nvPr>
            <p:ph type="title"/>
          </p:nvPr>
        </p:nvSpPr>
        <p:spPr>
          <a:xfrm>
            <a:off x="2018805" y="132201"/>
            <a:ext cx="7445830" cy="1620399"/>
          </a:xfrm>
        </p:spPr>
        <p:txBody>
          <a:bodyPr>
            <a:normAutofit/>
          </a:bodyPr>
          <a:lstStyle/>
          <a:p>
            <a:r>
              <a:rPr lang="en-US" sz="3300" dirty="0" smtClean="0">
                <a:solidFill>
                  <a:schemeClr val="tx1"/>
                </a:solidFill>
                <a:latin typeface="+mj-lt"/>
              </a:rPr>
              <a:t>Involve </a:t>
            </a:r>
            <a:r>
              <a:rPr lang="en-US" sz="3300" dirty="0">
                <a:solidFill>
                  <a:schemeClr val="tx1"/>
                </a:solidFill>
                <a:latin typeface="+mj-lt"/>
              </a:rPr>
              <a:t>technical </a:t>
            </a:r>
            <a:r>
              <a:rPr lang="en-US" sz="3300" dirty="0" smtClean="0">
                <a:solidFill>
                  <a:schemeClr val="tx1"/>
                </a:solidFill>
                <a:latin typeface="+mj-lt"/>
              </a:rPr>
              <a:t>social and gender </a:t>
            </a:r>
            <a:r>
              <a:rPr lang="en-US" sz="3300" dirty="0">
                <a:solidFill>
                  <a:schemeClr val="tx1"/>
                </a:solidFill>
                <a:latin typeface="+mj-lt"/>
              </a:rPr>
              <a:t>expertise </a:t>
            </a:r>
            <a:r>
              <a:rPr lang="en-US" sz="3300" dirty="0" smtClean="0">
                <a:solidFill>
                  <a:schemeClr val="tx1"/>
                </a:solidFill>
                <a:latin typeface="+mj-lt"/>
              </a:rPr>
              <a:t>in REDD+ activities</a:t>
            </a:r>
            <a:endParaRPr lang="en-US" sz="3300" dirty="0">
              <a:solidFill>
                <a:schemeClr val="tx1"/>
              </a:solidFill>
              <a:latin typeface="+mj-lt"/>
            </a:endParaRPr>
          </a:p>
        </p:txBody>
      </p:sp>
    </p:spTree>
    <p:extLst>
      <p:ext uri="{BB962C8B-B14F-4D97-AF65-F5344CB8AC3E}">
        <p14:creationId xmlns:p14="http://schemas.microsoft.com/office/powerpoint/2010/main" xmlns="" val="18442508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1069" y="1524000"/>
            <a:ext cx="5609230" cy="5181600"/>
          </a:xfrm>
        </p:spPr>
        <p:txBody>
          <a:bodyPr>
            <a:normAutofit fontScale="62500" lnSpcReduction="20000"/>
          </a:bodyPr>
          <a:lstStyle/>
          <a:p>
            <a:endParaRPr lang="en-US" sz="4200" dirty="0" smtClean="0"/>
          </a:p>
          <a:p>
            <a:r>
              <a:rPr lang="en-US" sz="4700" dirty="0"/>
              <a:t>Published in December </a:t>
            </a:r>
            <a:r>
              <a:rPr lang="en-US" sz="4700" dirty="0" smtClean="0"/>
              <a:t>2011</a:t>
            </a:r>
            <a:endParaRPr lang="en-US" sz="2200" dirty="0" smtClean="0"/>
          </a:p>
          <a:p>
            <a:endParaRPr lang="en-US" sz="2500" dirty="0">
              <a:solidFill>
                <a:schemeClr val="tx1"/>
              </a:solidFill>
            </a:endParaRPr>
          </a:p>
          <a:p>
            <a:r>
              <a:rPr lang="en-US" sz="4700" dirty="0" smtClean="0">
                <a:solidFill>
                  <a:schemeClr val="tx1"/>
                </a:solidFill>
              </a:rPr>
              <a:t>Demonstrates :</a:t>
            </a:r>
          </a:p>
          <a:p>
            <a:pPr lvl="1"/>
            <a:r>
              <a:rPr lang="en-US" sz="4300" dirty="0" smtClean="0">
                <a:solidFill>
                  <a:schemeClr val="tx1"/>
                </a:solidFill>
              </a:rPr>
              <a:t>Gender equality in REDD+ will </a:t>
            </a:r>
            <a:r>
              <a:rPr lang="en-US" sz="4300" dirty="0">
                <a:solidFill>
                  <a:schemeClr val="tx1"/>
                </a:solidFill>
              </a:rPr>
              <a:t>create </a:t>
            </a:r>
            <a:r>
              <a:rPr lang="en-US" sz="4300" i="1" dirty="0">
                <a:solidFill>
                  <a:schemeClr val="tx1"/>
                </a:solidFill>
              </a:rPr>
              <a:t>a more stable investment </a:t>
            </a:r>
            <a:r>
              <a:rPr lang="en-US" sz="4300" i="1" dirty="0" smtClean="0">
                <a:solidFill>
                  <a:schemeClr val="tx1"/>
                </a:solidFill>
              </a:rPr>
              <a:t>environment, </a:t>
            </a:r>
            <a:r>
              <a:rPr lang="en-US" sz="4300" i="1" dirty="0">
                <a:solidFill>
                  <a:schemeClr val="tx1"/>
                </a:solidFill>
              </a:rPr>
              <a:t>ensure permanence, and </a:t>
            </a:r>
            <a:r>
              <a:rPr lang="en-US" sz="4300" i="1" dirty="0" smtClean="0">
                <a:solidFill>
                  <a:schemeClr val="tx1"/>
                </a:solidFill>
              </a:rPr>
              <a:t>reduce </a:t>
            </a:r>
            <a:r>
              <a:rPr lang="en-US" sz="4300" i="1" dirty="0">
                <a:solidFill>
                  <a:schemeClr val="tx1"/>
                </a:solidFill>
              </a:rPr>
              <a:t>the risk of reversals</a:t>
            </a:r>
            <a:r>
              <a:rPr lang="en-US" sz="4300" dirty="0">
                <a:solidFill>
                  <a:schemeClr val="tx1"/>
                </a:solidFill>
              </a:rPr>
              <a:t> </a:t>
            </a:r>
            <a:r>
              <a:rPr lang="en-US" sz="4300" dirty="0" smtClean="0">
                <a:solidFill>
                  <a:schemeClr val="tx1"/>
                </a:solidFill>
              </a:rPr>
              <a:t>for investors </a:t>
            </a:r>
          </a:p>
          <a:p>
            <a:pPr lvl="1">
              <a:buNone/>
            </a:pPr>
            <a:endParaRPr lang="en-US" sz="4300" dirty="0" smtClean="0">
              <a:solidFill>
                <a:schemeClr val="tx1"/>
              </a:solidFill>
            </a:endParaRPr>
          </a:p>
          <a:p>
            <a:pPr lvl="1"/>
            <a:r>
              <a:rPr lang="en-US" sz="4400" i="1" dirty="0" smtClean="0">
                <a:solidFill>
                  <a:schemeClr val="tx1"/>
                </a:solidFill>
              </a:rPr>
              <a:t>Inclusive</a:t>
            </a:r>
            <a:r>
              <a:rPr lang="en-US" sz="4400" dirty="0" smtClean="0">
                <a:solidFill>
                  <a:schemeClr val="tx1"/>
                </a:solidFill>
              </a:rPr>
              <a:t> REDD+ systems have the potential to mitigate climate change while advancing sustainable development</a:t>
            </a:r>
            <a:endParaRPr lang="en-US" sz="4300" dirty="0">
              <a:solidFill>
                <a:schemeClr val="tx1"/>
              </a:solidFill>
            </a:endParaRPr>
          </a:p>
          <a:p>
            <a:pPr marL="0" indent="0">
              <a:buNone/>
            </a:pPr>
            <a:endParaRPr lang="en-US" dirty="0"/>
          </a:p>
        </p:txBody>
      </p:sp>
      <p:sp>
        <p:nvSpPr>
          <p:cNvPr id="14339" name="Title 2"/>
          <p:cNvSpPr>
            <a:spLocks noGrp="1"/>
          </p:cNvSpPr>
          <p:nvPr>
            <p:ph type="title"/>
          </p:nvPr>
        </p:nvSpPr>
        <p:spPr/>
        <p:txBody>
          <a:bodyPr>
            <a:normAutofit/>
          </a:bodyPr>
          <a:lstStyle/>
          <a:p>
            <a:pPr eaLnBrk="1" hangingPunct="1">
              <a:defRPr/>
            </a:pPr>
            <a:r>
              <a:rPr lang="en-GB" sz="3600" dirty="0" smtClean="0">
                <a:solidFill>
                  <a:schemeClr val="tx1"/>
                </a:solidFill>
              </a:rPr>
              <a:t>Business case for mainstreaming gender in REDD+</a:t>
            </a:r>
          </a:p>
        </p:txBody>
      </p:sp>
      <p:pic>
        <p:nvPicPr>
          <p:cNvPr id="6" name="Picture 2"/>
          <p:cNvPicPr>
            <a:picLocks noChangeAspect="1" noChangeArrowheads="1"/>
          </p:cNvPicPr>
          <p:nvPr/>
        </p:nvPicPr>
        <p:blipFill>
          <a:blip r:embed="rId3" cstate="print"/>
          <a:srcRect/>
          <a:stretch>
            <a:fillRect/>
          </a:stretch>
        </p:blipFill>
        <p:spPr bwMode="auto">
          <a:xfrm>
            <a:off x="5803193" y="1905000"/>
            <a:ext cx="3128527" cy="40454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3600" dirty="0" smtClean="0"/>
              <a:t>As </a:t>
            </a:r>
            <a:r>
              <a:rPr lang="en-US" sz="3600" dirty="0" smtClean="0">
                <a:solidFill>
                  <a:schemeClr val="tx1"/>
                </a:solidFill>
              </a:rPr>
              <a:t>shown by this Business Case, </a:t>
            </a:r>
            <a:r>
              <a:rPr lang="en-US" sz="3600" dirty="0">
                <a:solidFill>
                  <a:schemeClr val="tx1"/>
                </a:solidFill>
              </a:rPr>
              <a:t>mainstreaming gender in REDD</a:t>
            </a:r>
            <a:r>
              <a:rPr lang="en-US" sz="3600" dirty="0" smtClean="0">
                <a:solidFill>
                  <a:schemeClr val="tx1"/>
                </a:solidFill>
              </a:rPr>
              <a:t>+ can:</a:t>
            </a:r>
          </a:p>
          <a:p>
            <a:pPr marL="0" indent="0">
              <a:buNone/>
            </a:pPr>
            <a:endParaRPr lang="en-US" sz="1100" dirty="0">
              <a:solidFill>
                <a:schemeClr val="tx1"/>
              </a:solidFill>
            </a:endParaRPr>
          </a:p>
          <a:p>
            <a:pPr lvl="1"/>
            <a:r>
              <a:rPr lang="en-US" sz="3200" dirty="0">
                <a:solidFill>
                  <a:schemeClr val="tx1"/>
                </a:solidFill>
              </a:rPr>
              <a:t>Increase </a:t>
            </a:r>
            <a:r>
              <a:rPr lang="en-US" sz="3200" b="1" dirty="0">
                <a:solidFill>
                  <a:schemeClr val="tx1"/>
                </a:solidFill>
              </a:rPr>
              <a:t>efficiency </a:t>
            </a:r>
            <a:r>
              <a:rPr lang="en-US" sz="3200" dirty="0">
                <a:solidFill>
                  <a:schemeClr val="tx1"/>
                </a:solidFill>
              </a:rPr>
              <a:t>of REDD+</a:t>
            </a:r>
          </a:p>
          <a:p>
            <a:pPr lvl="1"/>
            <a:r>
              <a:rPr lang="en-US" sz="3200" dirty="0">
                <a:solidFill>
                  <a:schemeClr val="tx1"/>
                </a:solidFill>
              </a:rPr>
              <a:t>Increase </a:t>
            </a:r>
            <a:r>
              <a:rPr lang="en-US" sz="3200" b="1" dirty="0">
                <a:solidFill>
                  <a:schemeClr val="tx1"/>
                </a:solidFill>
              </a:rPr>
              <a:t>efficacy</a:t>
            </a:r>
            <a:r>
              <a:rPr lang="en-US" sz="3200" dirty="0">
                <a:solidFill>
                  <a:schemeClr val="tx1"/>
                </a:solidFill>
              </a:rPr>
              <a:t> of reducing greenhouse gas emissions</a:t>
            </a:r>
          </a:p>
          <a:p>
            <a:pPr lvl="1"/>
            <a:r>
              <a:rPr lang="en-US" sz="3200" dirty="0">
                <a:solidFill>
                  <a:schemeClr val="tx1"/>
                </a:solidFill>
              </a:rPr>
              <a:t>Increase </a:t>
            </a:r>
            <a:r>
              <a:rPr lang="en-US" sz="3200" b="1" dirty="0" smtClean="0">
                <a:solidFill>
                  <a:schemeClr val="tx1"/>
                </a:solidFill>
              </a:rPr>
              <a:t>sustainability</a:t>
            </a:r>
            <a:endParaRPr lang="en-US" sz="3200" b="1" dirty="0">
              <a:solidFill>
                <a:schemeClr val="tx1"/>
              </a:solidFill>
            </a:endParaRPr>
          </a:p>
        </p:txBody>
      </p:sp>
      <p:sp>
        <p:nvSpPr>
          <p:cNvPr id="3" name="Title 2"/>
          <p:cNvSpPr>
            <a:spLocks noGrp="1"/>
          </p:cNvSpPr>
          <p:nvPr>
            <p:ph type="title"/>
          </p:nvPr>
        </p:nvSpPr>
        <p:spPr/>
        <p:txBody>
          <a:bodyPr>
            <a:normAutofit/>
          </a:bodyPr>
          <a:lstStyle/>
          <a:p>
            <a:r>
              <a:rPr lang="en-US" sz="4800" dirty="0" smtClean="0">
                <a:solidFill>
                  <a:schemeClr val="tx1"/>
                </a:solidFill>
              </a:rPr>
              <a:t>Multiple benefits</a:t>
            </a:r>
            <a:endParaRPr lang="en-US" sz="4800" dirty="0">
              <a:solidFill>
                <a:schemeClr val="tx1"/>
              </a:solidFill>
            </a:endParaRPr>
          </a:p>
        </p:txBody>
      </p:sp>
    </p:spTree>
    <p:extLst>
      <p:ext uri="{BB962C8B-B14F-4D97-AF65-F5344CB8AC3E}">
        <p14:creationId xmlns:p14="http://schemas.microsoft.com/office/powerpoint/2010/main" xmlns="" val="22004143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514350" indent="-514350">
              <a:buFont typeface="+mj-lt"/>
              <a:buAutoNum type="arabicPeriod"/>
            </a:pPr>
            <a:r>
              <a:rPr lang="en-US" sz="3000" dirty="0" smtClean="0"/>
              <a:t>How can the </a:t>
            </a:r>
            <a:r>
              <a:rPr lang="en-US" sz="3000" u="sng" dirty="0" smtClean="0"/>
              <a:t>UN-REDD </a:t>
            </a:r>
            <a:r>
              <a:rPr lang="en-US" sz="3000" u="sng" dirty="0" err="1" smtClean="0"/>
              <a:t>Programme</a:t>
            </a:r>
            <a:r>
              <a:rPr lang="en-US" sz="3000" u="sng" dirty="0" smtClean="0"/>
              <a:t> </a:t>
            </a:r>
            <a:r>
              <a:rPr lang="en-US" sz="3000" dirty="0" smtClean="0"/>
              <a:t>best ensure integration of a gender perspective in its activities to strengthen the sustainability of REDD+ readiness and implementation?</a:t>
            </a:r>
          </a:p>
          <a:p>
            <a:pPr marL="514350" indent="-514350">
              <a:buFont typeface="+mj-lt"/>
              <a:buAutoNum type="arabicPeriod"/>
            </a:pPr>
            <a:endParaRPr lang="en-US" sz="3000" dirty="0" smtClean="0"/>
          </a:p>
          <a:p>
            <a:pPr marL="514350" indent="-514350">
              <a:buFont typeface="+mj-lt"/>
              <a:buAutoNum type="arabicPeriod"/>
            </a:pPr>
            <a:r>
              <a:rPr lang="en-US" sz="3000" dirty="0" smtClean="0"/>
              <a:t>How to integrate gender equality and women’s empowerment principles into </a:t>
            </a:r>
            <a:r>
              <a:rPr lang="en-US" sz="3000" u="sng" dirty="0" smtClean="0"/>
              <a:t>REDD+ strategies and processes at the country level</a:t>
            </a:r>
            <a:r>
              <a:rPr lang="en-US" sz="3000" dirty="0" smtClean="0"/>
              <a:t>?</a:t>
            </a:r>
          </a:p>
        </p:txBody>
      </p:sp>
      <p:sp>
        <p:nvSpPr>
          <p:cNvPr id="3" name="Title 2"/>
          <p:cNvSpPr>
            <a:spLocks noGrp="1"/>
          </p:cNvSpPr>
          <p:nvPr>
            <p:ph type="title"/>
          </p:nvPr>
        </p:nvSpPr>
        <p:spPr/>
        <p:txBody>
          <a:bodyPr>
            <a:normAutofit/>
          </a:bodyPr>
          <a:lstStyle/>
          <a:p>
            <a:r>
              <a:rPr lang="en-US" dirty="0" smtClean="0">
                <a:solidFill>
                  <a:schemeClr val="tx1"/>
                </a:solidFill>
                <a:latin typeface="+mj-lt"/>
              </a:rPr>
              <a:t>How to integrate gender considerations in UN-REDD?</a:t>
            </a:r>
            <a:endParaRPr lang="en-US" dirty="0">
              <a:solidFill>
                <a:schemeClr val="tx1"/>
              </a:solidFill>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2"/>
          <p:cNvSpPr>
            <a:spLocks noGrp="1"/>
          </p:cNvSpPr>
          <p:nvPr>
            <p:ph type="title"/>
          </p:nvPr>
        </p:nvSpPr>
        <p:spPr>
          <a:xfrm>
            <a:off x="2374710" y="163774"/>
            <a:ext cx="7014950" cy="928048"/>
          </a:xfrm>
        </p:spPr>
        <p:txBody>
          <a:bodyPr>
            <a:normAutofit fontScale="90000"/>
          </a:bodyPr>
          <a:lstStyle/>
          <a:p>
            <a:pPr eaLnBrk="1" hangingPunct="1">
              <a:defRPr/>
            </a:pPr>
            <a:r>
              <a:rPr lang="en-GB" dirty="0" smtClean="0">
                <a:latin typeface="+mj-lt"/>
              </a:rPr>
              <a:t>    </a:t>
            </a:r>
            <a:br>
              <a:rPr lang="en-GB" dirty="0" smtClean="0">
                <a:latin typeface="+mj-lt"/>
              </a:rPr>
            </a:br>
            <a:r>
              <a:rPr lang="en-GB" dirty="0" smtClean="0">
                <a:latin typeface="+mj-lt"/>
              </a:rPr>
              <a:t> </a:t>
            </a:r>
            <a:r>
              <a:rPr lang="en-GB" dirty="0" smtClean="0">
                <a:solidFill>
                  <a:schemeClr val="tx1"/>
                </a:solidFill>
                <a:latin typeface="+mj-lt"/>
              </a:rPr>
              <a:t>UN-REDD gender </a:t>
            </a:r>
            <a:br>
              <a:rPr lang="en-GB" dirty="0" smtClean="0">
                <a:solidFill>
                  <a:schemeClr val="tx1"/>
                </a:solidFill>
                <a:latin typeface="+mj-lt"/>
              </a:rPr>
            </a:br>
            <a:r>
              <a:rPr lang="en-GB" dirty="0" smtClean="0">
                <a:solidFill>
                  <a:schemeClr val="tx1"/>
                </a:solidFill>
                <a:latin typeface="+mj-lt"/>
              </a:rPr>
              <a:t>screening process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130539246"/>
              </p:ext>
            </p:extLst>
          </p:nvPr>
        </p:nvGraphicFramePr>
        <p:xfrm>
          <a:off x="380999" y="1905000"/>
          <a:ext cx="8229601"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828800"/>
            <a:ext cx="8915400" cy="4544704"/>
          </a:xfrm>
        </p:spPr>
        <p:txBody>
          <a:bodyPr>
            <a:noAutofit/>
          </a:bodyPr>
          <a:lstStyle/>
          <a:p>
            <a:pPr>
              <a:buNone/>
            </a:pPr>
            <a:r>
              <a:rPr lang="en-US" sz="2400" dirty="0" smtClean="0"/>
              <a:t> </a:t>
            </a:r>
            <a:r>
              <a:rPr lang="en-US" dirty="0" smtClean="0"/>
              <a:t>-   How has gender been relevant for REDD+ processes in your country (or other countries)? </a:t>
            </a:r>
          </a:p>
          <a:p>
            <a:pPr>
              <a:buFontTx/>
              <a:buChar char="-"/>
            </a:pPr>
            <a:endParaRPr lang="en-US" dirty="0" smtClean="0"/>
          </a:p>
          <a:p>
            <a:pPr>
              <a:buFontTx/>
              <a:buChar char="-"/>
            </a:pPr>
            <a:r>
              <a:rPr lang="en-US" dirty="0" smtClean="0"/>
              <a:t>What are the challenges to integrating  gender in REDD+ processes? </a:t>
            </a:r>
          </a:p>
          <a:p>
            <a:pPr>
              <a:buFontTx/>
              <a:buChar char="-"/>
            </a:pPr>
            <a:endParaRPr lang="en-US" dirty="0" smtClean="0"/>
          </a:p>
          <a:p>
            <a:pPr>
              <a:buFontTx/>
              <a:buChar char="-"/>
            </a:pPr>
            <a:r>
              <a:rPr lang="en-US" dirty="0" smtClean="0"/>
              <a:t>Who can be partners in strengthening gender considerations in REDD+?</a:t>
            </a:r>
          </a:p>
          <a:p>
            <a:pPr>
              <a:buFontTx/>
              <a:buChar char="-"/>
            </a:pPr>
            <a:endParaRPr lang="en-US" dirty="0" smtClean="0"/>
          </a:p>
          <a:p>
            <a:pPr>
              <a:buFontTx/>
              <a:buChar char="-"/>
            </a:pPr>
            <a:r>
              <a:rPr lang="en-US" dirty="0" smtClean="0"/>
              <a:t>How do you think the UN-REDD </a:t>
            </a:r>
            <a:r>
              <a:rPr lang="en-US" dirty="0" err="1" smtClean="0"/>
              <a:t>Programme</a:t>
            </a:r>
            <a:r>
              <a:rPr lang="en-US" dirty="0" smtClean="0"/>
              <a:t> could strengthen integration of gender considerations in the </a:t>
            </a:r>
            <a:r>
              <a:rPr lang="en-US" dirty="0" err="1" smtClean="0"/>
              <a:t>Programme</a:t>
            </a:r>
            <a:r>
              <a:rPr lang="en-US" dirty="0" smtClean="0"/>
              <a:t>?</a:t>
            </a:r>
          </a:p>
          <a:p>
            <a:pPr lvl="7">
              <a:buNone/>
            </a:pPr>
            <a:endParaRPr lang="en-US" sz="2400" b="1" dirty="0" smtClean="0"/>
          </a:p>
        </p:txBody>
      </p:sp>
      <p:sp>
        <p:nvSpPr>
          <p:cNvPr id="14339" name="Title 2"/>
          <p:cNvSpPr>
            <a:spLocks noGrp="1"/>
          </p:cNvSpPr>
          <p:nvPr>
            <p:ph type="title"/>
          </p:nvPr>
        </p:nvSpPr>
        <p:spPr>
          <a:xfrm>
            <a:off x="2220686" y="131763"/>
            <a:ext cx="6923314" cy="1531937"/>
          </a:xfrm>
        </p:spPr>
        <p:txBody>
          <a:bodyPr>
            <a:normAutofit/>
          </a:bodyPr>
          <a:lstStyle/>
          <a:p>
            <a:pPr>
              <a:defRPr/>
            </a:pPr>
            <a:r>
              <a:rPr lang="en-GB" sz="4000" dirty="0" smtClean="0">
                <a:solidFill>
                  <a:schemeClr val="tx1"/>
                </a:solidFill>
                <a:latin typeface="+mj-lt"/>
              </a:rPr>
              <a:t>Some questions for consideration...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915236"/>
            <a:ext cx="9144000" cy="1291988"/>
          </a:xfrm>
        </p:spPr>
        <p:txBody>
          <a:bodyPr>
            <a:normAutofit fontScale="55000" lnSpcReduction="20000"/>
          </a:bodyPr>
          <a:lstStyle/>
          <a:p>
            <a:pPr marL="0" indent="0" algn="ctr">
              <a:buNone/>
            </a:pPr>
            <a:endParaRPr lang="en-US" sz="5400" dirty="0" smtClean="0"/>
          </a:p>
          <a:p>
            <a:pPr marL="0" indent="0" algn="ctr">
              <a:buNone/>
            </a:pPr>
            <a:r>
              <a:rPr lang="en-US" sz="9800" b="1" dirty="0" smtClean="0"/>
              <a:t>Thank You!</a:t>
            </a:r>
          </a:p>
          <a:p>
            <a:pPr marL="0" indent="0" algn="ctr">
              <a:buNone/>
            </a:pPr>
            <a:endParaRPr lang="en-US" sz="5400" dirty="0"/>
          </a:p>
        </p:txBody>
      </p:sp>
      <p:sp>
        <p:nvSpPr>
          <p:cNvPr id="3" name="Content Placeholder 1"/>
          <p:cNvSpPr txBox="1">
            <a:spLocks/>
          </p:cNvSpPr>
          <p:nvPr/>
        </p:nvSpPr>
        <p:spPr bwMode="auto">
          <a:xfrm>
            <a:off x="2142698" y="3678072"/>
            <a:ext cx="5076967" cy="15626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p>
            <a:pPr marL="0" indent="0" algn="ctr">
              <a:spcAft>
                <a:spcPts val="800"/>
              </a:spcAft>
              <a:buNone/>
            </a:pPr>
            <a:r>
              <a:rPr lang="en-US" sz="2400" dirty="0" smtClean="0"/>
              <a:t>Silje.Haugland@undp.org</a:t>
            </a:r>
          </a:p>
          <a:p>
            <a:pPr marL="0" indent="0" algn="ctr">
              <a:spcAft>
                <a:spcPts val="800"/>
              </a:spcAft>
              <a:buNone/>
            </a:pPr>
            <a:r>
              <a:rPr lang="en-US" sz="2400" dirty="0" smtClean="0"/>
              <a:t>Elizabeth.Eggerts@undp.org</a:t>
            </a:r>
          </a:p>
          <a:p>
            <a:pPr marL="0" indent="0" algn="ctr">
              <a:spcAft>
                <a:spcPts val="800"/>
              </a:spcAft>
              <a:buNone/>
            </a:pPr>
            <a:r>
              <a:rPr lang="en-US" sz="2400" dirty="0" smtClean="0"/>
              <a:t>Solange.Bandiaky@undp.org</a:t>
            </a:r>
          </a:p>
          <a:p>
            <a:pPr marL="0" marR="0" lvl="0" indent="0" algn="ctr" defTabSz="914400" rtl="0" eaLnBrk="0" fontAlgn="base" latinLnBrk="0" hangingPunct="0">
              <a:lnSpc>
                <a:spcPct val="100000"/>
              </a:lnSpc>
              <a:spcBef>
                <a:spcPct val="20000"/>
              </a:spcBef>
              <a:spcAft>
                <a:spcPct val="0"/>
              </a:spcAft>
              <a:buClr>
                <a:srgbClr val="C00000"/>
              </a:buClr>
              <a:buSzTx/>
              <a:buFont typeface="Arial" charset="0"/>
              <a:buNone/>
              <a:tabLst/>
              <a:defRPr/>
            </a:pPr>
            <a:endParaRPr kumimoji="0" lang="en-US" sz="5400" b="0" i="0" u="none" strike="noStrike" kern="1200" cap="none" spc="0" normalizeH="0" baseline="0" noProof="0" dirty="0" smtClean="0">
              <a:ln>
                <a:noFill/>
              </a:ln>
              <a:solidFill>
                <a:schemeClr val="tx1">
                  <a:lumMod val="95000"/>
                  <a:lumOff val="5000"/>
                </a:schemeClr>
              </a:solidFill>
              <a:effectLst/>
              <a:uLnTx/>
              <a:uFillTx/>
              <a:latin typeface="+mn-lt"/>
              <a:ea typeface="ＭＳ Ｐゴシック" charset="0"/>
              <a:cs typeface="+mn-cs"/>
            </a:endParaRPr>
          </a:p>
          <a:p>
            <a:pPr marL="0" marR="0" lvl="0" indent="0" algn="ctr" defTabSz="914400" rtl="0" eaLnBrk="0" fontAlgn="base" latinLnBrk="0" hangingPunct="0">
              <a:lnSpc>
                <a:spcPct val="100000"/>
              </a:lnSpc>
              <a:spcBef>
                <a:spcPct val="20000"/>
              </a:spcBef>
              <a:spcAft>
                <a:spcPct val="0"/>
              </a:spcAft>
              <a:buClr>
                <a:srgbClr val="C00000"/>
              </a:buClr>
              <a:buSzTx/>
              <a:buFont typeface="Arial" charset="0"/>
              <a:buNone/>
              <a:tabLst/>
              <a:defRPr/>
            </a:pPr>
            <a:endParaRPr kumimoji="0" lang="en-US" sz="5400" b="0" i="0" u="none" strike="noStrike" kern="1200" cap="none" spc="0" normalizeH="0" baseline="0" noProof="0" dirty="0">
              <a:ln>
                <a:noFill/>
              </a:ln>
              <a:solidFill>
                <a:schemeClr val="tx1">
                  <a:lumMod val="95000"/>
                  <a:lumOff val="5000"/>
                </a:schemeClr>
              </a:solidFill>
              <a:effectLst/>
              <a:uLnTx/>
              <a:uFillTx/>
              <a:latin typeface="+mn-lt"/>
              <a:ea typeface="ＭＳ Ｐゴシック" charset="0"/>
              <a:cs typeface="+mn-cs"/>
            </a:endParaRPr>
          </a:p>
        </p:txBody>
      </p:sp>
    </p:spTree>
    <p:extLst>
      <p:ext uri="{BB962C8B-B14F-4D97-AF65-F5344CB8AC3E}">
        <p14:creationId xmlns:p14="http://schemas.microsoft.com/office/powerpoint/2010/main" xmlns="" val="731664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20" y="1981200"/>
            <a:ext cx="8715436" cy="4519634"/>
          </a:xfrm>
        </p:spPr>
        <p:txBody>
          <a:bodyPr>
            <a:normAutofit/>
          </a:bodyPr>
          <a:lstStyle/>
          <a:p>
            <a:pPr lvl="0"/>
            <a:r>
              <a:rPr lang="en-US" sz="2900" b="1" dirty="0" smtClean="0">
                <a:solidFill>
                  <a:schemeClr val="tx1"/>
                </a:solidFill>
              </a:rPr>
              <a:t>Women are the primary users of forests </a:t>
            </a:r>
          </a:p>
          <a:p>
            <a:pPr marL="0" lvl="0" indent="0">
              <a:buNone/>
            </a:pPr>
            <a:endParaRPr lang="en-US" sz="1800" dirty="0" smtClean="0"/>
          </a:p>
          <a:p>
            <a:r>
              <a:rPr lang="en-US" sz="2900" b="1" dirty="0" smtClean="0"/>
              <a:t>Women and men are holders of valuable knowledge and </a:t>
            </a:r>
            <a:r>
              <a:rPr lang="en-US" sz="2900" b="1" dirty="0" smtClean="0">
                <a:solidFill>
                  <a:schemeClr val="tx1"/>
                </a:solidFill>
              </a:rPr>
              <a:t>skills</a:t>
            </a:r>
          </a:p>
          <a:p>
            <a:pPr marL="0" indent="0">
              <a:buNone/>
            </a:pPr>
            <a:endParaRPr lang="en-US" sz="1800" dirty="0" smtClean="0">
              <a:solidFill>
                <a:schemeClr val="tx1"/>
              </a:solidFill>
            </a:endParaRPr>
          </a:p>
          <a:p>
            <a:pPr lvl="0"/>
            <a:r>
              <a:rPr lang="en-US" sz="2900" dirty="0" smtClean="0">
                <a:solidFill>
                  <a:schemeClr val="tx1"/>
                </a:solidFill>
              </a:rPr>
              <a:t>However: </a:t>
            </a:r>
          </a:p>
          <a:p>
            <a:pPr lvl="1"/>
            <a:r>
              <a:rPr lang="en-US" sz="2900" b="1" dirty="0" smtClean="0">
                <a:solidFill>
                  <a:schemeClr val="tx1"/>
                </a:solidFill>
              </a:rPr>
              <a:t>Women are marginalized </a:t>
            </a:r>
            <a:r>
              <a:rPr lang="en-US" sz="2900" dirty="0" smtClean="0">
                <a:solidFill>
                  <a:schemeClr val="tx1"/>
                </a:solidFill>
              </a:rPr>
              <a:t>in </a:t>
            </a:r>
            <a:r>
              <a:rPr lang="en-US" sz="2900" dirty="0">
                <a:solidFill>
                  <a:schemeClr val="tx1"/>
                </a:solidFill>
              </a:rPr>
              <a:t>decision-making </a:t>
            </a:r>
            <a:endParaRPr lang="en-US" sz="2900" dirty="0" smtClean="0">
              <a:solidFill>
                <a:schemeClr val="tx1"/>
              </a:solidFill>
            </a:endParaRPr>
          </a:p>
          <a:p>
            <a:pPr lvl="1"/>
            <a:r>
              <a:rPr lang="en-US" sz="2900" b="1" dirty="0" smtClean="0">
                <a:solidFill>
                  <a:schemeClr val="tx1"/>
                </a:solidFill>
              </a:rPr>
              <a:t>Women often have </a:t>
            </a:r>
            <a:r>
              <a:rPr lang="en-US" sz="2900" b="1" dirty="0">
                <a:solidFill>
                  <a:schemeClr val="tx1"/>
                </a:solidFill>
              </a:rPr>
              <a:t>access to land, but limited control over </a:t>
            </a:r>
            <a:r>
              <a:rPr lang="en-US" sz="2900" b="1" dirty="0" smtClean="0">
                <a:solidFill>
                  <a:schemeClr val="tx1"/>
                </a:solidFill>
              </a:rPr>
              <a:t>it</a:t>
            </a:r>
            <a:endParaRPr lang="en-US" sz="3200" u="sng" dirty="0">
              <a:solidFill>
                <a:schemeClr val="tx1"/>
              </a:solidFill>
            </a:endParaRPr>
          </a:p>
          <a:p>
            <a:pPr lvl="1"/>
            <a:endParaRPr lang="en-US" sz="3000" dirty="0" smtClean="0"/>
          </a:p>
          <a:p>
            <a:pPr lvl="1"/>
            <a:endParaRPr lang="en-US" sz="3000" dirty="0" smtClean="0"/>
          </a:p>
          <a:p>
            <a:pPr lvl="1"/>
            <a:endParaRPr lang="en-US" dirty="0" smtClean="0"/>
          </a:p>
          <a:p>
            <a:pPr lvl="1"/>
            <a:endParaRPr lang="en-US" dirty="0"/>
          </a:p>
          <a:p>
            <a:pPr lvl="1"/>
            <a:endParaRPr lang="en-US" dirty="0"/>
          </a:p>
          <a:p>
            <a:endParaRPr lang="en-US" dirty="0"/>
          </a:p>
          <a:p>
            <a:endParaRPr lang="en-US" dirty="0"/>
          </a:p>
        </p:txBody>
      </p:sp>
      <p:sp>
        <p:nvSpPr>
          <p:cNvPr id="3" name="Title 2"/>
          <p:cNvSpPr>
            <a:spLocks noGrp="1"/>
          </p:cNvSpPr>
          <p:nvPr>
            <p:ph type="title"/>
          </p:nvPr>
        </p:nvSpPr>
        <p:spPr/>
        <p:txBody>
          <a:bodyPr>
            <a:noAutofit/>
          </a:bodyPr>
          <a:lstStyle/>
          <a:p>
            <a:r>
              <a:rPr lang="en-US" sz="3400" dirty="0">
                <a:solidFill>
                  <a:schemeClr val="tx1"/>
                </a:solidFill>
                <a:latin typeface="+mj-lt"/>
              </a:rPr>
              <a:t>Why </a:t>
            </a:r>
            <a:r>
              <a:rPr lang="en-US" sz="3400" dirty="0" smtClean="0">
                <a:solidFill>
                  <a:schemeClr val="tx1"/>
                </a:solidFill>
                <a:latin typeface="+mj-lt"/>
              </a:rPr>
              <a:t>is a gender </a:t>
            </a:r>
            <a:r>
              <a:rPr lang="en-US" sz="3400" dirty="0">
                <a:solidFill>
                  <a:schemeClr val="tx1"/>
                </a:solidFill>
                <a:latin typeface="+mj-lt"/>
              </a:rPr>
              <a:t>perspective </a:t>
            </a:r>
            <a:r>
              <a:rPr lang="en-US" sz="3400" dirty="0" smtClean="0">
                <a:solidFill>
                  <a:schemeClr val="tx1"/>
                </a:solidFill>
                <a:latin typeface="+mj-lt"/>
              </a:rPr>
              <a:t>important for managing forests?</a:t>
            </a:r>
            <a:endParaRPr lang="en-US" sz="3400" dirty="0">
              <a:solidFill>
                <a:schemeClr val="tx1"/>
              </a:solidFill>
              <a:latin typeface="+mj-lt"/>
            </a:endParaRPr>
          </a:p>
        </p:txBody>
      </p:sp>
    </p:spTree>
    <p:extLst>
      <p:ext uri="{BB962C8B-B14F-4D97-AF65-F5344CB8AC3E}">
        <p14:creationId xmlns:p14="http://schemas.microsoft.com/office/powerpoint/2010/main" xmlns="" val="1406470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20" y="2057400"/>
            <a:ext cx="8715436" cy="4443434"/>
          </a:xfrm>
        </p:spPr>
        <p:txBody>
          <a:bodyPr>
            <a:normAutofit/>
          </a:bodyPr>
          <a:lstStyle/>
          <a:p>
            <a:pPr lvl="0"/>
            <a:r>
              <a:rPr lang="en-US" sz="2800" dirty="0">
                <a:solidFill>
                  <a:schemeClr val="tx1"/>
                </a:solidFill>
              </a:rPr>
              <a:t>M</a:t>
            </a:r>
            <a:r>
              <a:rPr lang="en-US" sz="2800" dirty="0" smtClean="0">
                <a:solidFill>
                  <a:schemeClr val="tx1"/>
                </a:solidFill>
              </a:rPr>
              <a:t>en </a:t>
            </a:r>
            <a:r>
              <a:rPr lang="en-US" sz="2800" dirty="0">
                <a:solidFill>
                  <a:schemeClr val="tx1"/>
                </a:solidFill>
              </a:rPr>
              <a:t>and women may experience the effects of climate change and REDD+ </a:t>
            </a:r>
            <a:r>
              <a:rPr lang="en-US" sz="2800" dirty="0" smtClean="0">
                <a:solidFill>
                  <a:schemeClr val="tx1"/>
                </a:solidFill>
              </a:rPr>
              <a:t>strategies differently </a:t>
            </a:r>
            <a:endParaRPr lang="en-US" sz="2800" dirty="0">
              <a:solidFill>
                <a:schemeClr val="tx1"/>
              </a:solidFill>
            </a:endParaRPr>
          </a:p>
          <a:p>
            <a:endParaRPr lang="en-US" sz="1600" dirty="0">
              <a:solidFill>
                <a:schemeClr val="tx1"/>
              </a:solidFill>
            </a:endParaRPr>
          </a:p>
          <a:p>
            <a:pPr lvl="0"/>
            <a:r>
              <a:rPr lang="en-US" sz="2800" dirty="0">
                <a:solidFill>
                  <a:schemeClr val="tx1"/>
                </a:solidFill>
              </a:rPr>
              <a:t>Given women’s dependence on natural resources, they may be adversely affected by climate change policies on REDD</a:t>
            </a:r>
            <a:r>
              <a:rPr lang="en-US" sz="2800" dirty="0" smtClean="0">
                <a:solidFill>
                  <a:schemeClr val="tx1"/>
                </a:solidFill>
              </a:rPr>
              <a:t>+</a:t>
            </a:r>
          </a:p>
          <a:p>
            <a:pPr lvl="0"/>
            <a:endParaRPr lang="en-US" sz="1600" dirty="0">
              <a:solidFill>
                <a:schemeClr val="tx1"/>
              </a:solidFill>
            </a:endParaRPr>
          </a:p>
          <a:p>
            <a:pPr lvl="0"/>
            <a:r>
              <a:rPr lang="en-US" sz="2800" dirty="0" smtClean="0">
                <a:solidFill>
                  <a:schemeClr val="tx1"/>
                </a:solidFill>
              </a:rPr>
              <a:t>Gender-differentiated </a:t>
            </a:r>
            <a:r>
              <a:rPr lang="en-US" sz="2800" i="1" dirty="0">
                <a:solidFill>
                  <a:schemeClr val="tx1"/>
                </a:solidFill>
              </a:rPr>
              <a:t>needs, uses and knowledge </a:t>
            </a:r>
            <a:r>
              <a:rPr lang="en-US" sz="2800" dirty="0">
                <a:solidFill>
                  <a:schemeClr val="tx1"/>
                </a:solidFill>
              </a:rPr>
              <a:t>have critical influence on REDD+ </a:t>
            </a:r>
            <a:r>
              <a:rPr lang="en-US" sz="2800" dirty="0" smtClean="0">
                <a:solidFill>
                  <a:schemeClr val="tx1"/>
                </a:solidFill>
              </a:rPr>
              <a:t>strategies</a:t>
            </a:r>
            <a:endParaRPr lang="en-US" sz="2800" dirty="0">
              <a:solidFill>
                <a:schemeClr val="tx1"/>
              </a:solidFill>
            </a:endParaRPr>
          </a:p>
          <a:p>
            <a:endParaRPr lang="en-US" dirty="0"/>
          </a:p>
        </p:txBody>
      </p:sp>
      <p:sp>
        <p:nvSpPr>
          <p:cNvPr id="3" name="Title 2"/>
          <p:cNvSpPr>
            <a:spLocks noGrp="1"/>
          </p:cNvSpPr>
          <p:nvPr>
            <p:ph type="title"/>
          </p:nvPr>
        </p:nvSpPr>
        <p:spPr>
          <a:xfrm>
            <a:off x="2256312" y="132201"/>
            <a:ext cx="7053942" cy="1531345"/>
          </a:xfrm>
        </p:spPr>
        <p:txBody>
          <a:bodyPr>
            <a:noAutofit/>
          </a:bodyPr>
          <a:lstStyle/>
          <a:p>
            <a:r>
              <a:rPr lang="en-US" sz="3000" b="1" dirty="0" smtClean="0">
                <a:latin typeface="+mj-lt"/>
              </a:rPr>
              <a:t/>
            </a:r>
            <a:br>
              <a:rPr lang="en-US" sz="3000" b="1" dirty="0" smtClean="0">
                <a:latin typeface="+mj-lt"/>
              </a:rPr>
            </a:br>
            <a:r>
              <a:rPr lang="en-US" sz="3000" dirty="0" smtClean="0">
                <a:solidFill>
                  <a:schemeClr val="tx1"/>
                </a:solidFill>
                <a:latin typeface="+mj-lt"/>
              </a:rPr>
              <a:t>Why </a:t>
            </a:r>
            <a:r>
              <a:rPr lang="en-US" sz="3000" dirty="0">
                <a:solidFill>
                  <a:schemeClr val="tx1"/>
                </a:solidFill>
                <a:latin typeface="+mj-lt"/>
              </a:rPr>
              <a:t>is gender a key variable </a:t>
            </a:r>
            <a:r>
              <a:rPr lang="en-US" sz="3000" dirty="0" smtClean="0">
                <a:solidFill>
                  <a:schemeClr val="tx1"/>
                </a:solidFill>
                <a:latin typeface="+mj-lt"/>
              </a:rPr>
              <a:t>for </a:t>
            </a:r>
            <a:r>
              <a:rPr lang="en-US" sz="3000" dirty="0">
                <a:solidFill>
                  <a:schemeClr val="tx1"/>
                </a:solidFill>
                <a:latin typeface="+mj-lt"/>
              </a:rPr>
              <a:t>REDD</a:t>
            </a:r>
            <a:r>
              <a:rPr lang="en-US" sz="3000" dirty="0" smtClean="0">
                <a:solidFill>
                  <a:schemeClr val="tx1"/>
                </a:solidFill>
                <a:latin typeface="+mj-lt"/>
              </a:rPr>
              <a:t>+?</a:t>
            </a:r>
            <a:r>
              <a:rPr lang="en-US" sz="3000" dirty="0">
                <a:latin typeface="+mj-lt"/>
              </a:rPr>
              <a:t/>
            </a:r>
            <a:br>
              <a:rPr lang="en-US" sz="3000" dirty="0">
                <a:latin typeface="+mj-lt"/>
              </a:rPr>
            </a:br>
            <a:endParaRPr lang="en-US" sz="3000" dirty="0">
              <a:latin typeface="+mj-lt"/>
            </a:endParaRPr>
          </a:p>
        </p:txBody>
      </p:sp>
    </p:spTree>
    <p:extLst>
      <p:ext uri="{BB962C8B-B14F-4D97-AF65-F5344CB8AC3E}">
        <p14:creationId xmlns:p14="http://schemas.microsoft.com/office/powerpoint/2010/main" xmlns="" val="823426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20" y="2133600"/>
            <a:ext cx="8715436" cy="4367234"/>
          </a:xfrm>
        </p:spPr>
        <p:txBody>
          <a:bodyPr>
            <a:normAutofit/>
          </a:bodyPr>
          <a:lstStyle/>
          <a:p>
            <a:r>
              <a:rPr lang="en-US" sz="2800" i="1" dirty="0">
                <a:solidFill>
                  <a:schemeClr val="tx1"/>
                </a:solidFill>
              </a:rPr>
              <a:t>Unclear or insecure tenure </a:t>
            </a:r>
            <a:r>
              <a:rPr lang="en-US" sz="2800" dirty="0">
                <a:solidFill>
                  <a:schemeClr val="tx1"/>
                </a:solidFill>
              </a:rPr>
              <a:t>may itself promote deforestation because resource users may have little incentive to protect the resource if they feel they have no stake in </a:t>
            </a:r>
            <a:r>
              <a:rPr lang="en-US" sz="2800" dirty="0" smtClean="0">
                <a:solidFill>
                  <a:schemeClr val="tx1"/>
                </a:solidFill>
              </a:rPr>
              <a:t>it</a:t>
            </a:r>
          </a:p>
          <a:p>
            <a:endParaRPr lang="en-US" sz="1600" dirty="0">
              <a:solidFill>
                <a:schemeClr val="tx1"/>
              </a:solidFill>
            </a:endParaRPr>
          </a:p>
          <a:p>
            <a:r>
              <a:rPr lang="en-US" sz="2800" dirty="0" smtClean="0">
                <a:solidFill>
                  <a:schemeClr val="tx1"/>
                </a:solidFill>
              </a:rPr>
              <a:t>In many places women do not legally own land</a:t>
            </a:r>
          </a:p>
          <a:p>
            <a:pPr marL="0" indent="0">
              <a:buNone/>
            </a:pPr>
            <a:endParaRPr lang="en-US" sz="1600" dirty="0" smtClean="0">
              <a:solidFill>
                <a:schemeClr val="tx1"/>
              </a:solidFill>
            </a:endParaRPr>
          </a:p>
          <a:p>
            <a:pPr marL="342900" lvl="2" indent="-342900"/>
            <a:r>
              <a:rPr lang="en-US" sz="2800" dirty="0" smtClean="0">
                <a:solidFill>
                  <a:schemeClr val="tx1"/>
                </a:solidFill>
              </a:rPr>
              <a:t>Where </a:t>
            </a:r>
            <a:r>
              <a:rPr lang="en-US" sz="2800" dirty="0">
                <a:solidFill>
                  <a:schemeClr val="tx1"/>
                </a:solidFill>
              </a:rPr>
              <a:t>tenure is weak, </a:t>
            </a:r>
            <a:r>
              <a:rPr lang="en-US" sz="2800" dirty="0" smtClean="0">
                <a:solidFill>
                  <a:schemeClr val="tx1"/>
                </a:solidFill>
              </a:rPr>
              <a:t>it often women who are pushed </a:t>
            </a:r>
            <a:r>
              <a:rPr lang="en-US" sz="2800" dirty="0">
                <a:solidFill>
                  <a:schemeClr val="tx1"/>
                </a:solidFill>
              </a:rPr>
              <a:t>to marginal </a:t>
            </a:r>
            <a:r>
              <a:rPr lang="en-US" sz="2800" dirty="0" smtClean="0">
                <a:solidFill>
                  <a:schemeClr val="tx1"/>
                </a:solidFill>
              </a:rPr>
              <a:t>land</a:t>
            </a:r>
            <a:endParaRPr lang="en-US" sz="2800" dirty="0">
              <a:solidFill>
                <a:schemeClr val="tx1"/>
              </a:solidFill>
            </a:endParaRPr>
          </a:p>
          <a:p>
            <a:endParaRPr lang="en-US" sz="2800" dirty="0"/>
          </a:p>
        </p:txBody>
      </p:sp>
      <p:sp>
        <p:nvSpPr>
          <p:cNvPr id="3" name="Title 2"/>
          <p:cNvSpPr>
            <a:spLocks noGrp="1"/>
          </p:cNvSpPr>
          <p:nvPr>
            <p:ph type="title"/>
          </p:nvPr>
        </p:nvSpPr>
        <p:spPr>
          <a:xfrm>
            <a:off x="2438399" y="132201"/>
            <a:ext cx="6705601" cy="1620399"/>
          </a:xfrm>
        </p:spPr>
        <p:txBody>
          <a:bodyPr>
            <a:noAutofit/>
          </a:bodyPr>
          <a:lstStyle/>
          <a:p>
            <a:r>
              <a:rPr lang="en-US" sz="3200" dirty="0" smtClean="0">
                <a:solidFill>
                  <a:schemeClr val="tx1"/>
                </a:solidFill>
                <a:latin typeface="+mj-lt"/>
              </a:rPr>
              <a:t>Gender roles around land tenure</a:t>
            </a:r>
            <a:endParaRPr lang="en-US" sz="3200" dirty="0">
              <a:solidFill>
                <a:schemeClr val="tx1"/>
              </a:solidFill>
              <a:latin typeface="+mj-lt"/>
            </a:endParaRPr>
          </a:p>
        </p:txBody>
      </p:sp>
    </p:spTree>
    <p:extLst>
      <p:ext uri="{BB962C8B-B14F-4D97-AF65-F5344CB8AC3E}">
        <p14:creationId xmlns:p14="http://schemas.microsoft.com/office/powerpoint/2010/main" xmlns="" val="4250732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009764"/>
            <a:ext cx="8715436" cy="4848236"/>
          </a:xfrm>
        </p:spPr>
        <p:txBody>
          <a:bodyPr>
            <a:normAutofit/>
          </a:bodyPr>
          <a:lstStyle/>
          <a:p>
            <a:pPr marL="342900" lvl="1" indent="-342900">
              <a:buFont typeface="Arial" pitchFamily="34" charset="0"/>
              <a:buChar char="•"/>
            </a:pPr>
            <a:r>
              <a:rPr lang="en-US" sz="3000" dirty="0">
                <a:solidFill>
                  <a:schemeClr val="tx1"/>
                </a:solidFill>
              </a:rPr>
              <a:t>The integration both men and women’s</a:t>
            </a:r>
            <a:r>
              <a:rPr lang="en-US" sz="3000" i="1" dirty="0">
                <a:solidFill>
                  <a:schemeClr val="tx1"/>
                </a:solidFill>
              </a:rPr>
              <a:t> </a:t>
            </a:r>
            <a:r>
              <a:rPr lang="en-US" sz="3000" i="1" dirty="0" smtClean="0">
                <a:solidFill>
                  <a:schemeClr val="tx1"/>
                </a:solidFill>
              </a:rPr>
              <a:t>roles, responsibilities, knowledge and skills</a:t>
            </a:r>
            <a:r>
              <a:rPr lang="en-US" sz="3000" dirty="0" smtClean="0">
                <a:solidFill>
                  <a:schemeClr val="tx1"/>
                </a:solidFill>
              </a:rPr>
              <a:t> </a:t>
            </a:r>
            <a:r>
              <a:rPr lang="en-US" sz="3000" dirty="0">
                <a:solidFill>
                  <a:schemeClr val="tx1"/>
                </a:solidFill>
              </a:rPr>
              <a:t>is vital to </a:t>
            </a:r>
            <a:r>
              <a:rPr lang="en-US" sz="3000" dirty="0" smtClean="0">
                <a:solidFill>
                  <a:schemeClr val="tx1"/>
                </a:solidFill>
              </a:rPr>
              <a:t>the success of </a:t>
            </a:r>
            <a:r>
              <a:rPr lang="en-US" sz="3000" dirty="0">
                <a:solidFill>
                  <a:schemeClr val="tx1"/>
                </a:solidFill>
              </a:rPr>
              <a:t>REDD</a:t>
            </a:r>
            <a:r>
              <a:rPr lang="en-US" sz="3000" dirty="0" smtClean="0">
                <a:solidFill>
                  <a:schemeClr val="tx1"/>
                </a:solidFill>
              </a:rPr>
              <a:t>+</a:t>
            </a:r>
            <a:endParaRPr lang="en-US" sz="3000" dirty="0">
              <a:solidFill>
                <a:schemeClr val="tx1"/>
              </a:solidFill>
            </a:endParaRPr>
          </a:p>
          <a:p>
            <a:pPr marL="0" lvl="1" indent="0">
              <a:buNone/>
            </a:pPr>
            <a:endParaRPr lang="en-US" sz="1700" dirty="0" smtClean="0">
              <a:solidFill>
                <a:schemeClr val="tx1"/>
              </a:solidFill>
            </a:endParaRPr>
          </a:p>
          <a:p>
            <a:pPr marL="342900" lvl="1" indent="-342900">
              <a:buFont typeface="Arial" pitchFamily="34" charset="0"/>
              <a:buChar char="•"/>
            </a:pPr>
            <a:r>
              <a:rPr lang="en-US" sz="3000" dirty="0" smtClean="0">
                <a:solidFill>
                  <a:schemeClr val="tx1"/>
                </a:solidFill>
              </a:rPr>
              <a:t>Men </a:t>
            </a:r>
            <a:r>
              <a:rPr lang="en-US" sz="3000" dirty="0">
                <a:solidFill>
                  <a:schemeClr val="tx1"/>
                </a:solidFill>
              </a:rPr>
              <a:t>and women </a:t>
            </a:r>
            <a:r>
              <a:rPr lang="en-US" sz="3000" dirty="0" smtClean="0">
                <a:solidFill>
                  <a:schemeClr val="tx1"/>
                </a:solidFill>
              </a:rPr>
              <a:t>play varying roles </a:t>
            </a:r>
            <a:r>
              <a:rPr lang="en-US" sz="3000" i="1" dirty="0" smtClean="0">
                <a:solidFill>
                  <a:schemeClr val="tx1"/>
                </a:solidFill>
              </a:rPr>
              <a:t>throughout </a:t>
            </a:r>
            <a:r>
              <a:rPr lang="en-US" sz="3000" i="1" dirty="0">
                <a:solidFill>
                  <a:schemeClr val="tx1"/>
                </a:solidFill>
              </a:rPr>
              <a:t>the value </a:t>
            </a:r>
            <a:r>
              <a:rPr lang="en-US" sz="3000" i="1" dirty="0" smtClean="0">
                <a:solidFill>
                  <a:schemeClr val="tx1"/>
                </a:solidFill>
              </a:rPr>
              <a:t>chain</a:t>
            </a:r>
            <a:r>
              <a:rPr lang="en-US" sz="3000" dirty="0" smtClean="0">
                <a:solidFill>
                  <a:schemeClr val="tx1"/>
                </a:solidFill>
              </a:rPr>
              <a:t>:</a:t>
            </a:r>
          </a:p>
          <a:p>
            <a:pPr marL="742950" lvl="2" indent="-342900"/>
            <a:r>
              <a:rPr lang="en-US" sz="2800" dirty="0" smtClean="0">
                <a:solidFill>
                  <a:schemeClr val="tx1"/>
                </a:solidFill>
              </a:rPr>
              <a:t>Enables a more accurate definition of the problem and who is driving deforestation, where and how </a:t>
            </a:r>
          </a:p>
          <a:p>
            <a:pPr marL="742950" lvl="2" indent="-342900"/>
            <a:r>
              <a:rPr lang="en-US" sz="2800" dirty="0" smtClean="0">
                <a:solidFill>
                  <a:schemeClr val="tx1"/>
                </a:solidFill>
              </a:rPr>
              <a:t>Helps identify potential solutions </a:t>
            </a:r>
            <a:endParaRPr lang="en-US" sz="2800" b="1" dirty="0">
              <a:solidFill>
                <a:schemeClr val="tx1"/>
              </a:solidFill>
            </a:endParaRPr>
          </a:p>
        </p:txBody>
      </p:sp>
      <p:sp>
        <p:nvSpPr>
          <p:cNvPr id="3" name="Title 2"/>
          <p:cNvSpPr>
            <a:spLocks noGrp="1"/>
          </p:cNvSpPr>
          <p:nvPr>
            <p:ph type="title"/>
          </p:nvPr>
        </p:nvSpPr>
        <p:spPr>
          <a:xfrm>
            <a:off x="2208810" y="132201"/>
            <a:ext cx="6935189" cy="1531345"/>
          </a:xfrm>
        </p:spPr>
        <p:txBody>
          <a:bodyPr>
            <a:noAutofit/>
          </a:bodyPr>
          <a:lstStyle/>
          <a:p>
            <a:r>
              <a:rPr lang="en-US" sz="3000" dirty="0" smtClean="0">
                <a:solidFill>
                  <a:schemeClr val="tx1"/>
                </a:solidFill>
                <a:latin typeface="+mj-lt"/>
              </a:rPr>
              <a:t>Understanding the gender differentiated role in sustainable forest management</a:t>
            </a:r>
            <a:endParaRPr lang="en-US" sz="3000" dirty="0">
              <a:solidFill>
                <a:schemeClr val="tx1"/>
              </a:solidFill>
              <a:latin typeface="+mj-lt"/>
            </a:endParaRPr>
          </a:p>
        </p:txBody>
      </p:sp>
    </p:spTree>
    <p:extLst>
      <p:ext uri="{BB962C8B-B14F-4D97-AF65-F5344CB8AC3E}">
        <p14:creationId xmlns:p14="http://schemas.microsoft.com/office/powerpoint/2010/main" xmlns="" val="8526324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905000"/>
            <a:ext cx="8715436" cy="4724400"/>
          </a:xfrm>
        </p:spPr>
        <p:txBody>
          <a:bodyPr>
            <a:noAutofit/>
          </a:bodyPr>
          <a:lstStyle/>
          <a:p>
            <a:pPr marL="0" indent="0" fontAlgn="base">
              <a:buNone/>
            </a:pPr>
            <a:r>
              <a:rPr lang="en-US" sz="2600" u="sng" dirty="0" smtClean="0"/>
              <a:t>A sustainable and gender-responsive REDD+ framework would ensure that:</a:t>
            </a:r>
          </a:p>
          <a:p>
            <a:pPr marL="0" indent="0" fontAlgn="base">
              <a:buNone/>
            </a:pPr>
            <a:endParaRPr lang="en-US" sz="1600" u="sng" dirty="0" smtClean="0">
              <a:solidFill>
                <a:schemeClr val="tx1"/>
              </a:solidFill>
            </a:endParaRPr>
          </a:p>
          <a:p>
            <a:pPr lvl="0" fontAlgn="base"/>
            <a:r>
              <a:rPr lang="en-US" sz="2600" dirty="0" smtClean="0">
                <a:solidFill>
                  <a:schemeClr val="tx1"/>
                </a:solidFill>
              </a:rPr>
              <a:t>Women have equitable access to REDD+ benefits</a:t>
            </a:r>
          </a:p>
          <a:p>
            <a:pPr lvl="0" fontAlgn="base"/>
            <a:endParaRPr lang="en-US" sz="1200" dirty="0" smtClean="0">
              <a:solidFill>
                <a:schemeClr val="tx1"/>
              </a:solidFill>
            </a:endParaRPr>
          </a:p>
          <a:p>
            <a:pPr lvl="0" fontAlgn="base"/>
            <a:r>
              <a:rPr lang="en-US" sz="2600" dirty="0" smtClean="0">
                <a:solidFill>
                  <a:schemeClr val="tx1"/>
                </a:solidFill>
              </a:rPr>
              <a:t>Women’s rights to forests and land resources are recognized</a:t>
            </a:r>
          </a:p>
          <a:p>
            <a:pPr lvl="0" fontAlgn="base"/>
            <a:endParaRPr lang="en-US" sz="1200" dirty="0" smtClean="0">
              <a:solidFill>
                <a:schemeClr val="tx1"/>
              </a:solidFill>
            </a:endParaRPr>
          </a:p>
          <a:p>
            <a:pPr lvl="0" fontAlgn="base"/>
            <a:r>
              <a:rPr lang="en-US" sz="2600" dirty="0" smtClean="0">
                <a:solidFill>
                  <a:schemeClr val="tx1"/>
                </a:solidFill>
              </a:rPr>
              <a:t>Good practices are promoted and gender inequality between men and women are not perpetuated or exacerbated</a:t>
            </a:r>
          </a:p>
          <a:p>
            <a:pPr lvl="0" fontAlgn="base"/>
            <a:endParaRPr lang="en-US" sz="1200" dirty="0" smtClean="0">
              <a:solidFill>
                <a:schemeClr val="tx1"/>
              </a:solidFill>
            </a:endParaRPr>
          </a:p>
          <a:p>
            <a:r>
              <a:rPr lang="en-US" sz="2600" dirty="0" smtClean="0">
                <a:solidFill>
                  <a:schemeClr val="tx1"/>
                </a:solidFill>
              </a:rPr>
              <a:t>Women’s role in REDD+ is carefully considered and reflected at every stage</a:t>
            </a:r>
            <a:endParaRPr lang="en-US" sz="2600" dirty="0">
              <a:solidFill>
                <a:schemeClr val="tx1"/>
              </a:solidFill>
            </a:endParaRPr>
          </a:p>
        </p:txBody>
      </p:sp>
      <p:sp>
        <p:nvSpPr>
          <p:cNvPr id="3" name="Title 2"/>
          <p:cNvSpPr>
            <a:spLocks noGrp="1"/>
          </p:cNvSpPr>
          <p:nvPr>
            <p:ph type="title"/>
          </p:nvPr>
        </p:nvSpPr>
        <p:spPr/>
        <p:txBody>
          <a:bodyPr>
            <a:noAutofit/>
          </a:bodyPr>
          <a:lstStyle/>
          <a:p>
            <a:r>
              <a:rPr lang="en-US" sz="3600" dirty="0" smtClean="0">
                <a:solidFill>
                  <a:schemeClr val="tx1"/>
                </a:solidFill>
                <a:latin typeface="+mj-lt"/>
              </a:rPr>
              <a:t/>
            </a:r>
            <a:br>
              <a:rPr lang="en-US" sz="3600" dirty="0" smtClean="0">
                <a:solidFill>
                  <a:schemeClr val="tx1"/>
                </a:solidFill>
                <a:latin typeface="+mj-lt"/>
              </a:rPr>
            </a:br>
            <a:r>
              <a:rPr lang="en-US" sz="3600" dirty="0">
                <a:solidFill>
                  <a:schemeClr val="tx1"/>
                </a:solidFill>
                <a:latin typeface="+mj-lt"/>
              </a:rPr>
              <a:t>S</a:t>
            </a:r>
            <a:r>
              <a:rPr lang="en-US" sz="3600" dirty="0" smtClean="0">
                <a:solidFill>
                  <a:schemeClr val="tx1"/>
                </a:solidFill>
                <a:latin typeface="+mj-lt"/>
              </a:rPr>
              <a:t>ustainable </a:t>
            </a:r>
            <a:r>
              <a:rPr lang="en-US" sz="3600" dirty="0">
                <a:solidFill>
                  <a:schemeClr val="tx1"/>
                </a:solidFill>
                <a:latin typeface="+mj-lt"/>
              </a:rPr>
              <a:t>and effective REDD</a:t>
            </a:r>
            <a:r>
              <a:rPr lang="en-US" sz="3600" dirty="0" smtClean="0">
                <a:solidFill>
                  <a:schemeClr val="tx1"/>
                </a:solidFill>
                <a:latin typeface="+mj-lt"/>
              </a:rPr>
              <a:t>+</a:t>
            </a:r>
            <a:r>
              <a:rPr lang="en-US" sz="3600" dirty="0">
                <a:solidFill>
                  <a:schemeClr val="tx1"/>
                </a:solidFill>
                <a:latin typeface="+mj-lt"/>
              </a:rPr>
              <a:t/>
            </a:r>
            <a:br>
              <a:rPr lang="en-US" sz="3600" dirty="0">
                <a:solidFill>
                  <a:schemeClr val="tx1"/>
                </a:solidFill>
                <a:latin typeface="+mj-lt"/>
              </a:rPr>
            </a:br>
            <a:endParaRPr lang="en-US" sz="3600" dirty="0">
              <a:solidFill>
                <a:schemeClr val="tx1"/>
              </a:solidFill>
              <a:latin typeface="+mj-lt"/>
            </a:endParaRPr>
          </a:p>
        </p:txBody>
      </p:sp>
    </p:spTree>
    <p:extLst>
      <p:ext uri="{BB962C8B-B14F-4D97-AF65-F5344CB8AC3E}">
        <p14:creationId xmlns:p14="http://schemas.microsoft.com/office/powerpoint/2010/main" xmlns="" val="350512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883392"/>
            <a:ext cx="8715436" cy="4749420"/>
          </a:xfrm>
        </p:spPr>
        <p:txBody>
          <a:bodyPr>
            <a:normAutofit fontScale="77500" lnSpcReduction="20000"/>
          </a:bodyPr>
          <a:lstStyle/>
          <a:p>
            <a:pPr marL="0" indent="0">
              <a:buNone/>
            </a:pPr>
            <a:r>
              <a:rPr lang="en-US" sz="3200" u="sng" dirty="0" smtClean="0"/>
              <a:t>Key </a:t>
            </a:r>
            <a:r>
              <a:rPr lang="en-US" sz="3200" u="sng" dirty="0"/>
              <a:t>entry points </a:t>
            </a:r>
            <a:r>
              <a:rPr lang="en-US" sz="3200" u="sng" dirty="0" smtClean="0"/>
              <a:t>include:</a:t>
            </a:r>
          </a:p>
          <a:p>
            <a:pPr marL="0" indent="0">
              <a:buNone/>
            </a:pPr>
            <a:endParaRPr lang="en-US" sz="3200" dirty="0" smtClean="0"/>
          </a:p>
          <a:p>
            <a:pPr>
              <a:lnSpc>
                <a:spcPct val="150000"/>
              </a:lnSpc>
            </a:pPr>
            <a:r>
              <a:rPr lang="en-US" sz="3200" dirty="0" smtClean="0"/>
              <a:t>Engaging </a:t>
            </a:r>
            <a:r>
              <a:rPr lang="en-US" sz="3200" i="1" dirty="0"/>
              <a:t>women and men as key stakeholders </a:t>
            </a:r>
            <a:r>
              <a:rPr lang="en-US" sz="3200" dirty="0"/>
              <a:t>in </a:t>
            </a:r>
            <a:r>
              <a:rPr lang="en-US" sz="3200" dirty="0" smtClean="0"/>
              <a:t>decision-making</a:t>
            </a:r>
          </a:p>
          <a:p>
            <a:pPr>
              <a:lnSpc>
                <a:spcPct val="150000"/>
              </a:lnSpc>
            </a:pPr>
            <a:r>
              <a:rPr lang="en-US" sz="3200" dirty="0" smtClean="0"/>
              <a:t>Conducting a </a:t>
            </a:r>
            <a:r>
              <a:rPr lang="en-US" sz="3200" i="1" dirty="0" smtClean="0"/>
              <a:t>gender analysis</a:t>
            </a:r>
          </a:p>
          <a:p>
            <a:pPr>
              <a:lnSpc>
                <a:spcPct val="150000"/>
              </a:lnSpc>
            </a:pPr>
            <a:r>
              <a:rPr lang="en-US" sz="3200" dirty="0" smtClean="0"/>
              <a:t>Creating </a:t>
            </a:r>
            <a:r>
              <a:rPr lang="en-US" sz="3200" i="1" dirty="0" smtClean="0"/>
              <a:t>gender-sensitive M&amp;E </a:t>
            </a:r>
            <a:r>
              <a:rPr lang="en-US" sz="3200" dirty="0" smtClean="0"/>
              <a:t>processes</a:t>
            </a:r>
          </a:p>
          <a:p>
            <a:pPr>
              <a:lnSpc>
                <a:spcPct val="150000"/>
              </a:lnSpc>
            </a:pPr>
            <a:r>
              <a:rPr lang="en-US" sz="3200" dirty="0" smtClean="0"/>
              <a:t>Allocating </a:t>
            </a:r>
            <a:r>
              <a:rPr lang="en-US" sz="3200" i="1" dirty="0"/>
              <a:t>adequate financial </a:t>
            </a:r>
            <a:r>
              <a:rPr lang="en-US" sz="3200" i="1" dirty="0" smtClean="0"/>
              <a:t>resources </a:t>
            </a:r>
            <a:r>
              <a:rPr lang="en-US" sz="3200" dirty="0" smtClean="0"/>
              <a:t>to mainstream gender </a:t>
            </a:r>
          </a:p>
          <a:p>
            <a:pPr>
              <a:lnSpc>
                <a:spcPct val="150000"/>
              </a:lnSpc>
            </a:pPr>
            <a:r>
              <a:rPr lang="en-US" sz="3200" dirty="0" smtClean="0"/>
              <a:t>Consulting </a:t>
            </a:r>
            <a:r>
              <a:rPr lang="en-US" sz="3200" i="1" dirty="0"/>
              <a:t>technical </a:t>
            </a:r>
            <a:r>
              <a:rPr lang="en-US" sz="3200" i="1" dirty="0" smtClean="0"/>
              <a:t>gender expertise </a:t>
            </a:r>
          </a:p>
          <a:p>
            <a:pPr>
              <a:buNone/>
            </a:pPr>
            <a:r>
              <a:rPr lang="en-US" sz="2600" i="1" dirty="0" smtClean="0"/>
              <a:t>	</a:t>
            </a:r>
            <a:endParaRPr lang="en-US" sz="2600" dirty="0"/>
          </a:p>
        </p:txBody>
      </p:sp>
      <p:sp>
        <p:nvSpPr>
          <p:cNvPr id="3" name="Title 2"/>
          <p:cNvSpPr>
            <a:spLocks noGrp="1"/>
          </p:cNvSpPr>
          <p:nvPr>
            <p:ph type="title"/>
          </p:nvPr>
        </p:nvSpPr>
        <p:spPr>
          <a:xfrm>
            <a:off x="2445745" y="132201"/>
            <a:ext cx="6544019" cy="1620399"/>
          </a:xfrm>
        </p:spPr>
        <p:txBody>
          <a:bodyPr>
            <a:normAutofit fontScale="90000"/>
          </a:bodyPr>
          <a:lstStyle/>
          <a:p>
            <a:r>
              <a:rPr lang="en-US" dirty="0" smtClean="0">
                <a:solidFill>
                  <a:schemeClr val="tx1"/>
                </a:solidFill>
                <a:latin typeface="+mj-lt"/>
              </a:rPr>
              <a:t>How to integrate gender equality concerns into REDD</a:t>
            </a:r>
            <a:r>
              <a:rPr lang="en-US" dirty="0">
                <a:solidFill>
                  <a:schemeClr val="tx1"/>
                </a:solidFill>
                <a:latin typeface="+mj-lt"/>
              </a:rPr>
              <a:t>+ </a:t>
            </a:r>
            <a:r>
              <a:rPr lang="en-US" dirty="0" smtClean="0">
                <a:solidFill>
                  <a:schemeClr val="tx1"/>
                </a:solidFill>
                <a:latin typeface="+mj-lt"/>
              </a:rPr>
              <a:t>strategies</a:t>
            </a:r>
            <a:endParaRPr lang="en-US" dirty="0">
              <a:solidFill>
                <a:schemeClr val="tx1"/>
              </a:solidFill>
              <a:latin typeface="+mj-lt"/>
            </a:endParaRPr>
          </a:p>
        </p:txBody>
      </p:sp>
    </p:spTree>
    <p:extLst>
      <p:ext uri="{BB962C8B-B14F-4D97-AF65-F5344CB8AC3E}">
        <p14:creationId xmlns:p14="http://schemas.microsoft.com/office/powerpoint/2010/main" xmlns="" val="2700774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842448"/>
            <a:ext cx="4996219" cy="4531056"/>
          </a:xfrm>
        </p:spPr>
        <p:txBody>
          <a:bodyPr>
            <a:normAutofit lnSpcReduction="10000"/>
          </a:bodyPr>
          <a:lstStyle/>
          <a:p>
            <a:r>
              <a:rPr lang="en-US" sz="2800" dirty="0" smtClean="0"/>
              <a:t>Consult and seek the participation of local actors in REDD</a:t>
            </a:r>
            <a:r>
              <a:rPr lang="en-US" sz="2800" dirty="0"/>
              <a:t>+ </a:t>
            </a:r>
            <a:r>
              <a:rPr lang="en-US" sz="2800" dirty="0" err="1" smtClean="0"/>
              <a:t>programmes</a:t>
            </a:r>
            <a:endParaRPr lang="en-US" sz="2800" dirty="0" smtClean="0"/>
          </a:p>
          <a:p>
            <a:pPr>
              <a:buNone/>
            </a:pPr>
            <a:endParaRPr lang="en-US" sz="2800" dirty="0" smtClean="0"/>
          </a:p>
          <a:p>
            <a:r>
              <a:rPr lang="en-US" sz="2800" dirty="0" smtClean="0"/>
              <a:t>Broaden </a:t>
            </a:r>
            <a:r>
              <a:rPr lang="en-US" sz="2800" dirty="0"/>
              <a:t>the reach of such consultations </a:t>
            </a:r>
            <a:endParaRPr lang="en-US" sz="2800" dirty="0" smtClean="0"/>
          </a:p>
          <a:p>
            <a:pPr>
              <a:buNone/>
            </a:pPr>
            <a:endParaRPr lang="en-US" sz="2800" dirty="0" smtClean="0"/>
          </a:p>
          <a:p>
            <a:r>
              <a:rPr lang="en-US" sz="2800" dirty="0" smtClean="0"/>
              <a:t>Ensure </a:t>
            </a:r>
            <a:r>
              <a:rPr lang="en-US" sz="2800" dirty="0"/>
              <a:t>women </a:t>
            </a:r>
            <a:r>
              <a:rPr lang="en-US" sz="2800" i="1" dirty="0"/>
              <a:t>are actively involved in</a:t>
            </a:r>
            <a:r>
              <a:rPr lang="en-US" sz="2800" b="1" dirty="0"/>
              <a:t> </a:t>
            </a:r>
            <a:r>
              <a:rPr lang="en-US" sz="2800" dirty="0"/>
              <a:t>and can influence </a:t>
            </a:r>
            <a:r>
              <a:rPr lang="en-US" sz="2800" dirty="0" smtClean="0"/>
              <a:t>decision-making processes</a:t>
            </a:r>
          </a:p>
        </p:txBody>
      </p:sp>
      <p:sp>
        <p:nvSpPr>
          <p:cNvPr id="3" name="Title 2"/>
          <p:cNvSpPr>
            <a:spLocks noGrp="1"/>
          </p:cNvSpPr>
          <p:nvPr>
            <p:ph type="title"/>
          </p:nvPr>
        </p:nvSpPr>
        <p:spPr>
          <a:xfrm>
            <a:off x="2497540" y="132201"/>
            <a:ext cx="6482688" cy="1464587"/>
          </a:xfrm>
        </p:spPr>
        <p:txBody>
          <a:bodyPr>
            <a:noAutofit/>
          </a:bodyPr>
          <a:lstStyle/>
          <a:p>
            <a:r>
              <a:rPr lang="en-US" sz="3400" dirty="0">
                <a:solidFill>
                  <a:schemeClr val="tx1"/>
                </a:solidFill>
                <a:latin typeface="+mj-lt"/>
              </a:rPr>
              <a:t>Engage </a:t>
            </a:r>
            <a:r>
              <a:rPr lang="en-US" sz="3400" dirty="0" smtClean="0">
                <a:solidFill>
                  <a:schemeClr val="tx1"/>
                </a:solidFill>
                <a:latin typeface="+mj-lt"/>
              </a:rPr>
              <a:t>women </a:t>
            </a:r>
            <a:r>
              <a:rPr lang="en-US" sz="3400" dirty="0">
                <a:solidFill>
                  <a:schemeClr val="tx1"/>
                </a:solidFill>
                <a:latin typeface="+mj-lt"/>
              </a:rPr>
              <a:t>and </a:t>
            </a:r>
            <a:r>
              <a:rPr lang="en-US" sz="3400" dirty="0" smtClean="0">
                <a:solidFill>
                  <a:schemeClr val="tx1"/>
                </a:solidFill>
                <a:latin typeface="+mj-lt"/>
              </a:rPr>
              <a:t>men </a:t>
            </a:r>
            <a:br>
              <a:rPr lang="en-US" sz="3400" dirty="0" smtClean="0">
                <a:solidFill>
                  <a:schemeClr val="tx1"/>
                </a:solidFill>
                <a:latin typeface="+mj-lt"/>
              </a:rPr>
            </a:br>
            <a:r>
              <a:rPr lang="en-US" sz="3400" dirty="0" smtClean="0">
                <a:solidFill>
                  <a:schemeClr val="tx1"/>
                </a:solidFill>
                <a:latin typeface="+mj-lt"/>
              </a:rPr>
              <a:t>as key stakeholders </a:t>
            </a:r>
            <a:br>
              <a:rPr lang="en-US" sz="3400" dirty="0" smtClean="0">
                <a:solidFill>
                  <a:schemeClr val="tx1"/>
                </a:solidFill>
                <a:latin typeface="+mj-lt"/>
              </a:rPr>
            </a:br>
            <a:r>
              <a:rPr lang="en-US" sz="3400" dirty="0" smtClean="0">
                <a:solidFill>
                  <a:schemeClr val="tx1"/>
                </a:solidFill>
                <a:latin typeface="+mj-lt"/>
              </a:rPr>
              <a:t>in all phases </a:t>
            </a:r>
            <a:r>
              <a:rPr lang="en-US" sz="3400" dirty="0">
                <a:solidFill>
                  <a:schemeClr val="tx1"/>
                </a:solidFill>
                <a:latin typeface="+mj-lt"/>
              </a:rPr>
              <a:t>of </a:t>
            </a:r>
            <a:r>
              <a:rPr lang="en-US" sz="3400" dirty="0" smtClean="0">
                <a:solidFill>
                  <a:schemeClr val="tx1"/>
                </a:solidFill>
                <a:latin typeface="+mj-lt"/>
              </a:rPr>
              <a:t>decision-making</a:t>
            </a:r>
            <a:endParaRPr lang="en-US" sz="3400" dirty="0">
              <a:solidFill>
                <a:schemeClr val="tx1"/>
              </a:solidFill>
              <a:latin typeface="+mj-lt"/>
            </a:endParaRPr>
          </a:p>
        </p:txBody>
      </p:sp>
      <p:pic>
        <p:nvPicPr>
          <p:cNvPr id="6" name="Picture 5"/>
          <p:cNvPicPr>
            <a:picLocks noChangeAspect="1" noChangeArrowheads="1"/>
          </p:cNvPicPr>
          <p:nvPr/>
        </p:nvPicPr>
        <p:blipFill>
          <a:blip r:embed="rId3" cstate="print"/>
          <a:srcRect/>
          <a:stretch>
            <a:fillRect/>
          </a:stretch>
        </p:blipFill>
        <p:spPr bwMode="auto">
          <a:xfrm>
            <a:off x="5486400" y="2133600"/>
            <a:ext cx="3429000" cy="3810000"/>
          </a:xfrm>
          <a:prstGeom prst="rect">
            <a:avLst/>
          </a:prstGeom>
          <a:ln>
            <a:noFill/>
          </a:ln>
          <a:effectLst>
            <a:softEdge rad="112500"/>
          </a:effectLst>
        </p:spPr>
      </p:pic>
    </p:spTree>
    <p:extLst>
      <p:ext uri="{BB962C8B-B14F-4D97-AF65-F5344CB8AC3E}">
        <p14:creationId xmlns:p14="http://schemas.microsoft.com/office/powerpoint/2010/main" xmlns="" val="1074114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883391"/>
            <a:ext cx="8715436" cy="4974609"/>
          </a:xfrm>
        </p:spPr>
        <p:txBody>
          <a:bodyPr>
            <a:noAutofit/>
          </a:bodyPr>
          <a:lstStyle/>
          <a:p>
            <a:r>
              <a:rPr lang="en-US" sz="2600" u="sng" dirty="0" smtClean="0">
                <a:solidFill>
                  <a:schemeClr val="tx1"/>
                </a:solidFill>
              </a:rPr>
              <a:t>Timing</a:t>
            </a:r>
            <a:r>
              <a:rPr lang="en-US" sz="2600" dirty="0" smtClean="0">
                <a:solidFill>
                  <a:schemeClr val="tx1"/>
                </a:solidFill>
              </a:rPr>
              <a:t>:</a:t>
            </a:r>
          </a:p>
          <a:p>
            <a:pPr lvl="1"/>
            <a:r>
              <a:rPr lang="en-US" sz="2600" dirty="0">
                <a:solidFill>
                  <a:schemeClr val="tx1"/>
                </a:solidFill>
              </a:rPr>
              <a:t>C</a:t>
            </a:r>
            <a:r>
              <a:rPr lang="en-US" sz="2600" dirty="0" smtClean="0">
                <a:solidFill>
                  <a:schemeClr val="tx1"/>
                </a:solidFill>
              </a:rPr>
              <a:t>onduct a gender analysis </a:t>
            </a:r>
            <a:r>
              <a:rPr lang="en-US" sz="2600" i="1" dirty="0" smtClean="0">
                <a:solidFill>
                  <a:schemeClr val="tx1"/>
                </a:solidFill>
              </a:rPr>
              <a:t>during </a:t>
            </a:r>
            <a:r>
              <a:rPr lang="en-US" sz="2600" i="1" dirty="0" err="1">
                <a:solidFill>
                  <a:schemeClr val="tx1"/>
                </a:solidFill>
              </a:rPr>
              <a:t>programme</a:t>
            </a:r>
            <a:r>
              <a:rPr lang="en-US" sz="2600" i="1" dirty="0">
                <a:solidFill>
                  <a:schemeClr val="tx1"/>
                </a:solidFill>
              </a:rPr>
              <a:t> </a:t>
            </a:r>
            <a:r>
              <a:rPr lang="en-US" sz="2600" i="1" dirty="0" smtClean="0">
                <a:solidFill>
                  <a:schemeClr val="tx1"/>
                </a:solidFill>
              </a:rPr>
              <a:t>design</a:t>
            </a:r>
          </a:p>
          <a:p>
            <a:pPr marL="457200" lvl="1" indent="0">
              <a:buNone/>
            </a:pPr>
            <a:endParaRPr lang="en-US" sz="2600" dirty="0" smtClean="0">
              <a:solidFill>
                <a:schemeClr val="tx1"/>
              </a:solidFill>
            </a:endParaRPr>
          </a:p>
          <a:p>
            <a:pPr marL="342900" lvl="1" indent="-342900">
              <a:buFont typeface="Arial" pitchFamily="34" charset="0"/>
              <a:buChar char="•"/>
            </a:pPr>
            <a:r>
              <a:rPr lang="en-US" sz="2600" dirty="0">
                <a:solidFill>
                  <a:schemeClr val="tx1"/>
                </a:solidFill>
              </a:rPr>
              <a:t> </a:t>
            </a:r>
            <a:r>
              <a:rPr lang="en-US" sz="2600" u="sng" dirty="0">
                <a:solidFill>
                  <a:schemeClr val="tx1"/>
                </a:solidFill>
              </a:rPr>
              <a:t>Key features include</a:t>
            </a:r>
            <a:r>
              <a:rPr lang="en-US" sz="2600" dirty="0">
                <a:solidFill>
                  <a:schemeClr val="tx1"/>
                </a:solidFill>
              </a:rPr>
              <a:t>:</a:t>
            </a:r>
          </a:p>
          <a:p>
            <a:pPr lvl="1"/>
            <a:r>
              <a:rPr lang="en-US" sz="2600" dirty="0" smtClean="0">
                <a:solidFill>
                  <a:schemeClr val="tx1"/>
                </a:solidFill>
              </a:rPr>
              <a:t>Analysis of stakeholders</a:t>
            </a:r>
            <a:r>
              <a:rPr lang="en-US" sz="2600" i="1" dirty="0">
                <a:solidFill>
                  <a:schemeClr val="tx1"/>
                </a:solidFill>
              </a:rPr>
              <a:t>’ roles, needs, priorities and opportunities </a:t>
            </a:r>
            <a:endParaRPr lang="en-US" sz="2600" i="1" dirty="0" smtClean="0">
              <a:solidFill>
                <a:schemeClr val="tx1"/>
              </a:solidFill>
            </a:endParaRPr>
          </a:p>
          <a:p>
            <a:pPr lvl="1">
              <a:buNone/>
            </a:pPr>
            <a:endParaRPr lang="en-US" sz="2600" i="1" dirty="0" smtClean="0">
              <a:solidFill>
                <a:schemeClr val="tx1"/>
              </a:solidFill>
            </a:endParaRPr>
          </a:p>
          <a:p>
            <a:pPr lvl="1"/>
            <a:r>
              <a:rPr lang="en-US" sz="2600" dirty="0" smtClean="0">
                <a:solidFill>
                  <a:schemeClr val="tx1"/>
                </a:solidFill>
              </a:rPr>
              <a:t>Identification of the </a:t>
            </a:r>
            <a:r>
              <a:rPr lang="en-US" sz="2600" i="1" dirty="0" smtClean="0">
                <a:solidFill>
                  <a:schemeClr val="tx1"/>
                </a:solidFill>
              </a:rPr>
              <a:t>socio-economic </a:t>
            </a:r>
            <a:r>
              <a:rPr lang="en-US" sz="2600" i="1" dirty="0">
                <a:solidFill>
                  <a:schemeClr val="tx1"/>
                </a:solidFill>
              </a:rPr>
              <a:t>and political </a:t>
            </a:r>
            <a:r>
              <a:rPr lang="en-US" sz="2600" i="1" dirty="0" smtClean="0">
                <a:solidFill>
                  <a:schemeClr val="tx1"/>
                </a:solidFill>
              </a:rPr>
              <a:t>context </a:t>
            </a:r>
            <a:r>
              <a:rPr lang="en-US" sz="2600" dirty="0" smtClean="0">
                <a:solidFill>
                  <a:schemeClr val="tx1"/>
                </a:solidFill>
              </a:rPr>
              <a:t>of both women and men stakeholders affected and/or involved in REDD</a:t>
            </a:r>
            <a:r>
              <a:rPr lang="en-US" sz="2600" dirty="0">
                <a:solidFill>
                  <a:schemeClr val="tx1"/>
                </a:solidFill>
              </a:rPr>
              <a:t>+ </a:t>
            </a:r>
            <a:r>
              <a:rPr lang="en-US" sz="2600" dirty="0" smtClean="0">
                <a:solidFill>
                  <a:schemeClr val="tx1"/>
                </a:solidFill>
              </a:rPr>
              <a:t>strategies </a:t>
            </a:r>
            <a:endParaRPr lang="en-US" sz="2600" dirty="0">
              <a:solidFill>
                <a:schemeClr val="tx1"/>
              </a:solidFill>
            </a:endParaRPr>
          </a:p>
        </p:txBody>
      </p:sp>
      <p:sp>
        <p:nvSpPr>
          <p:cNvPr id="3" name="Title 2"/>
          <p:cNvSpPr>
            <a:spLocks noGrp="1"/>
          </p:cNvSpPr>
          <p:nvPr>
            <p:ph type="title"/>
          </p:nvPr>
        </p:nvSpPr>
        <p:spPr/>
        <p:txBody>
          <a:bodyPr/>
          <a:lstStyle/>
          <a:p>
            <a:r>
              <a:rPr lang="en-US" dirty="0" smtClean="0">
                <a:solidFill>
                  <a:schemeClr val="tx1"/>
                </a:solidFill>
                <a:latin typeface="+mj-lt"/>
              </a:rPr>
              <a:t>Conduct a gender analysis </a:t>
            </a:r>
            <a:endParaRPr lang="en-US" dirty="0">
              <a:solidFill>
                <a:schemeClr val="tx1"/>
              </a:solidFill>
              <a:latin typeface="+mj-lt"/>
            </a:endParaRPr>
          </a:p>
        </p:txBody>
      </p:sp>
    </p:spTree>
    <p:extLst>
      <p:ext uri="{BB962C8B-B14F-4D97-AF65-F5344CB8AC3E}">
        <p14:creationId xmlns:p14="http://schemas.microsoft.com/office/powerpoint/2010/main" xmlns="" val="2852283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8839</TotalTime>
  <Words>3031</Words>
  <Application>Microsoft Office PowerPoint</Application>
  <PresentationFormat>On-screen Show (4:3)</PresentationFormat>
  <Paragraphs>306</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1_Office Theme</vt:lpstr>
      <vt:lpstr>Gender Equality and Women’s Empowerment – Strengthening the Sustainability of REDD+</vt:lpstr>
      <vt:lpstr>Why is a gender perspective important for managing forests?</vt:lpstr>
      <vt:lpstr> Why is gender a key variable for REDD+? </vt:lpstr>
      <vt:lpstr>Gender roles around land tenure</vt:lpstr>
      <vt:lpstr>Understanding the gender differentiated role in sustainable forest management</vt:lpstr>
      <vt:lpstr> Sustainable and effective REDD+ </vt:lpstr>
      <vt:lpstr>How to integrate gender equality concerns into REDD+ strategies</vt:lpstr>
      <vt:lpstr>Engage women and men  as key stakeholders  in all phases of decision-making</vt:lpstr>
      <vt:lpstr>Conduct a gender analysis </vt:lpstr>
      <vt:lpstr>Ensure monitoring and evaluation processes are gender-sensitive</vt:lpstr>
      <vt:lpstr>Allocate adequate financial resources to ensure gender equity in REDD+ </vt:lpstr>
      <vt:lpstr>Involve technical social and gender expertise in REDD+ activities</vt:lpstr>
      <vt:lpstr>Business case for mainstreaming gender in REDD+</vt:lpstr>
      <vt:lpstr>Multiple benefits</vt:lpstr>
      <vt:lpstr>How to integrate gender considerations in UN-REDD?</vt:lpstr>
      <vt:lpstr>      UN-REDD gender  screening process</vt:lpstr>
      <vt:lpstr>Some questions for consideration...</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Isabelle</dc:creator>
  <cp:lastModifiedBy>silje.haugland</cp:lastModifiedBy>
  <cp:revision>358</cp:revision>
  <dcterms:created xsi:type="dcterms:W3CDTF">2009-05-15T09:37:26Z</dcterms:created>
  <dcterms:modified xsi:type="dcterms:W3CDTF">2012-11-05T20:03:14Z</dcterms:modified>
</cp:coreProperties>
</file>