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51" r:id="rId1"/>
  </p:sldMasterIdLst>
  <p:notesMasterIdLst>
    <p:notesMasterId r:id="rId19"/>
  </p:notesMasterIdLst>
  <p:handoutMasterIdLst>
    <p:handoutMasterId r:id="rId20"/>
  </p:handoutMasterIdLst>
  <p:sldIdLst>
    <p:sldId id="256" r:id="rId2"/>
    <p:sldId id="412" r:id="rId3"/>
    <p:sldId id="415" r:id="rId4"/>
    <p:sldId id="413" r:id="rId5"/>
    <p:sldId id="417" r:id="rId6"/>
    <p:sldId id="418" r:id="rId7"/>
    <p:sldId id="420" r:id="rId8"/>
    <p:sldId id="419" r:id="rId9"/>
    <p:sldId id="421" r:id="rId10"/>
    <p:sldId id="414" r:id="rId11"/>
    <p:sldId id="416" r:id="rId12"/>
    <p:sldId id="422" r:id="rId13"/>
    <p:sldId id="423" r:id="rId14"/>
    <p:sldId id="425" r:id="rId15"/>
    <p:sldId id="426" r:id="rId16"/>
    <p:sldId id="427" r:id="rId17"/>
    <p:sldId id="424" r:id="rId18"/>
  </p:sldIdLst>
  <p:sldSz cx="9144000" cy="6858000" type="screen4x3"/>
  <p:notesSz cx="6946900" cy="10007600"/>
  <p:defaultTextStyle>
    <a:defPPr>
      <a:defRPr lang="sv-SE"/>
    </a:defPPr>
    <a:lvl1pPr algn="l" rtl="0" fontAlgn="base">
      <a:spcBef>
        <a:spcPct val="0"/>
      </a:spcBef>
      <a:spcAft>
        <a:spcPct val="0"/>
      </a:spcAft>
      <a:defRPr kern="1200">
        <a:solidFill>
          <a:schemeClr val="tx1"/>
        </a:solidFill>
        <a:latin typeface="Tahoma" pitchFamily="34" charset="0"/>
        <a:ea typeface="+mn-ea"/>
        <a:cs typeface="+mn-cs"/>
      </a:defRPr>
    </a:lvl1pPr>
    <a:lvl2pPr marL="457200" algn="l" rtl="0" fontAlgn="base">
      <a:spcBef>
        <a:spcPct val="0"/>
      </a:spcBef>
      <a:spcAft>
        <a:spcPct val="0"/>
      </a:spcAft>
      <a:defRPr kern="1200">
        <a:solidFill>
          <a:schemeClr val="tx1"/>
        </a:solidFill>
        <a:latin typeface="Tahoma" pitchFamily="34" charset="0"/>
        <a:ea typeface="+mn-ea"/>
        <a:cs typeface="+mn-cs"/>
      </a:defRPr>
    </a:lvl2pPr>
    <a:lvl3pPr marL="914400" algn="l" rtl="0" fontAlgn="base">
      <a:spcBef>
        <a:spcPct val="0"/>
      </a:spcBef>
      <a:spcAft>
        <a:spcPct val="0"/>
      </a:spcAft>
      <a:defRPr kern="1200">
        <a:solidFill>
          <a:schemeClr val="tx1"/>
        </a:solidFill>
        <a:latin typeface="Tahoma" pitchFamily="34" charset="0"/>
        <a:ea typeface="+mn-ea"/>
        <a:cs typeface="+mn-cs"/>
      </a:defRPr>
    </a:lvl3pPr>
    <a:lvl4pPr marL="1371600" algn="l" rtl="0" fontAlgn="base">
      <a:spcBef>
        <a:spcPct val="0"/>
      </a:spcBef>
      <a:spcAft>
        <a:spcPct val="0"/>
      </a:spcAft>
      <a:defRPr kern="1200">
        <a:solidFill>
          <a:schemeClr val="tx1"/>
        </a:solidFill>
        <a:latin typeface="Tahoma" pitchFamily="34" charset="0"/>
        <a:ea typeface="+mn-ea"/>
        <a:cs typeface="+mn-cs"/>
      </a:defRPr>
    </a:lvl4pPr>
    <a:lvl5pPr marL="1828800" algn="l" rtl="0" fontAlgn="base">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E3D8AF"/>
    <a:srgbClr val="CEF9FE"/>
    <a:srgbClr val="CC3399"/>
    <a:srgbClr val="33CC33"/>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iddels stil 2 - aks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63038" autoAdjust="0"/>
  </p:normalViewPr>
  <p:slideViewPr>
    <p:cSldViewPr>
      <p:cViewPr>
        <p:scale>
          <a:sx n="80" d="100"/>
          <a:sy n="80" d="100"/>
        </p:scale>
        <p:origin x="-216" y="582"/>
      </p:cViewPr>
      <p:guideLst>
        <p:guide orient="horz" pos="2160"/>
        <p:guide pos="2880"/>
      </p:guideLst>
    </p:cSldViewPr>
  </p:slideViewPr>
  <p:outlineViewPr>
    <p:cViewPr>
      <p:scale>
        <a:sx n="33" d="100"/>
        <a:sy n="33" d="100"/>
      </p:scale>
      <p:origin x="0" y="0"/>
    </p:cViewPr>
  </p:outlineViewPr>
  <p:notesTextViewPr>
    <p:cViewPr>
      <p:scale>
        <a:sx n="100" d="100"/>
        <a:sy n="100" d="100"/>
      </p:scale>
      <p:origin x="0" y="1320"/>
    </p:cViewPr>
  </p:notesTextViewPr>
  <p:sorterViewPr>
    <p:cViewPr>
      <p:scale>
        <a:sx n="66" d="100"/>
        <a:sy n="66" d="100"/>
      </p:scale>
      <p:origin x="0" y="444"/>
    </p:cViewPr>
  </p:sorterViewPr>
  <p:notesViewPr>
    <p:cSldViewPr>
      <p:cViewPr>
        <p:scale>
          <a:sx n="110" d="100"/>
          <a:sy n="110" d="100"/>
        </p:scale>
        <p:origin x="-612" y="504"/>
      </p:cViewPr>
      <p:guideLst>
        <p:guide orient="horz" pos="3152"/>
        <p:guide pos="218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3011488" cy="500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830" tIns="46415" rIns="92830" bIns="46415" numCol="1" anchor="t" anchorCtr="0" compatLnSpc="1">
            <a:prstTxWarp prst="textNoShape">
              <a:avLst/>
            </a:prstTxWarp>
          </a:bodyPr>
          <a:lstStyle>
            <a:lvl1pPr defTabSz="928688">
              <a:defRPr sz="1200" smtClean="0">
                <a:latin typeface="Arial" charset="0"/>
              </a:defRPr>
            </a:lvl1pPr>
          </a:lstStyle>
          <a:p>
            <a:pPr>
              <a:defRPr/>
            </a:pPr>
            <a:endParaRPr lang="sv-SE"/>
          </a:p>
        </p:txBody>
      </p:sp>
      <p:sp>
        <p:nvSpPr>
          <p:cNvPr id="28675" name="Rectangle 3"/>
          <p:cNvSpPr>
            <a:spLocks noGrp="1" noChangeArrowheads="1"/>
          </p:cNvSpPr>
          <p:nvPr>
            <p:ph type="dt" sz="quarter" idx="1"/>
          </p:nvPr>
        </p:nvSpPr>
        <p:spPr bwMode="auto">
          <a:xfrm>
            <a:off x="3933825" y="0"/>
            <a:ext cx="3011488" cy="500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830" tIns="46415" rIns="92830" bIns="46415" numCol="1" anchor="t" anchorCtr="0" compatLnSpc="1">
            <a:prstTxWarp prst="textNoShape">
              <a:avLst/>
            </a:prstTxWarp>
          </a:bodyPr>
          <a:lstStyle>
            <a:lvl1pPr algn="r" defTabSz="928688">
              <a:defRPr sz="1200" smtClean="0">
                <a:latin typeface="Arial" charset="0"/>
              </a:defRPr>
            </a:lvl1pPr>
          </a:lstStyle>
          <a:p>
            <a:pPr>
              <a:defRPr/>
            </a:pPr>
            <a:endParaRPr lang="sv-SE"/>
          </a:p>
        </p:txBody>
      </p:sp>
      <p:sp>
        <p:nvSpPr>
          <p:cNvPr id="28676" name="Rectangle 4"/>
          <p:cNvSpPr>
            <a:spLocks noGrp="1" noChangeArrowheads="1"/>
          </p:cNvSpPr>
          <p:nvPr>
            <p:ph type="ftr" sz="quarter" idx="2"/>
          </p:nvPr>
        </p:nvSpPr>
        <p:spPr bwMode="auto">
          <a:xfrm>
            <a:off x="0" y="9505950"/>
            <a:ext cx="3011488" cy="500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830" tIns="46415" rIns="92830" bIns="46415" numCol="1" anchor="b" anchorCtr="0" compatLnSpc="1">
            <a:prstTxWarp prst="textNoShape">
              <a:avLst/>
            </a:prstTxWarp>
          </a:bodyPr>
          <a:lstStyle>
            <a:lvl1pPr defTabSz="928688">
              <a:defRPr sz="1200" smtClean="0">
                <a:latin typeface="Arial" charset="0"/>
              </a:defRPr>
            </a:lvl1pPr>
          </a:lstStyle>
          <a:p>
            <a:pPr>
              <a:defRPr/>
            </a:pPr>
            <a:endParaRPr lang="sv-SE"/>
          </a:p>
        </p:txBody>
      </p:sp>
      <p:sp>
        <p:nvSpPr>
          <p:cNvPr id="28677" name="Rectangle 5"/>
          <p:cNvSpPr>
            <a:spLocks noGrp="1" noChangeArrowheads="1"/>
          </p:cNvSpPr>
          <p:nvPr>
            <p:ph type="sldNum" sz="quarter" idx="3"/>
          </p:nvPr>
        </p:nvSpPr>
        <p:spPr bwMode="auto">
          <a:xfrm>
            <a:off x="3933825" y="9505950"/>
            <a:ext cx="3011488" cy="500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830" tIns="46415" rIns="92830" bIns="46415" numCol="1" anchor="b" anchorCtr="0" compatLnSpc="1">
            <a:prstTxWarp prst="textNoShape">
              <a:avLst/>
            </a:prstTxWarp>
          </a:bodyPr>
          <a:lstStyle>
            <a:lvl1pPr algn="r" defTabSz="928688">
              <a:defRPr sz="1200" smtClean="0">
                <a:latin typeface="Arial" charset="0"/>
              </a:defRPr>
            </a:lvl1pPr>
          </a:lstStyle>
          <a:p>
            <a:pPr>
              <a:defRPr/>
            </a:pPr>
            <a:fld id="{4DF32DC2-D3E5-4B29-AA0D-0EBF237A1308}" type="slidenum">
              <a:rPr lang="sv-SE"/>
              <a:pPr>
                <a:defRPr/>
              </a:pPr>
              <a:t>‹#›</a:t>
            </a:fld>
            <a:endParaRPr lang="sv-SE"/>
          </a:p>
        </p:txBody>
      </p:sp>
    </p:spTree>
    <p:extLst>
      <p:ext uri="{BB962C8B-B14F-4D97-AF65-F5344CB8AC3E}">
        <p14:creationId xmlns:p14="http://schemas.microsoft.com/office/powerpoint/2010/main" val="42040831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8962" name="Rectangle 2"/>
          <p:cNvSpPr>
            <a:spLocks noGrp="1" noChangeArrowheads="1"/>
          </p:cNvSpPr>
          <p:nvPr>
            <p:ph type="hdr" sz="quarter"/>
          </p:nvPr>
        </p:nvSpPr>
        <p:spPr bwMode="auto">
          <a:xfrm>
            <a:off x="0" y="0"/>
            <a:ext cx="3009900" cy="500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latin typeface="Arial" charset="0"/>
              </a:defRPr>
            </a:lvl1pPr>
          </a:lstStyle>
          <a:p>
            <a:pPr>
              <a:defRPr/>
            </a:pPr>
            <a:endParaRPr lang="en-US"/>
          </a:p>
        </p:txBody>
      </p:sp>
      <p:sp>
        <p:nvSpPr>
          <p:cNvPr id="168963" name="Rectangle 3"/>
          <p:cNvSpPr>
            <a:spLocks noGrp="1" noChangeArrowheads="1"/>
          </p:cNvSpPr>
          <p:nvPr>
            <p:ph type="dt" idx="1"/>
          </p:nvPr>
        </p:nvSpPr>
        <p:spPr bwMode="auto">
          <a:xfrm>
            <a:off x="3935413" y="0"/>
            <a:ext cx="3009900" cy="500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atin typeface="Arial" charset="0"/>
              </a:defRPr>
            </a:lvl1pPr>
          </a:lstStyle>
          <a:p>
            <a:pPr>
              <a:defRPr/>
            </a:pPr>
            <a:endParaRPr lang="en-US"/>
          </a:p>
        </p:txBody>
      </p:sp>
      <p:sp>
        <p:nvSpPr>
          <p:cNvPr id="56324" name="Rectangle 4"/>
          <p:cNvSpPr>
            <a:spLocks noGrp="1" noRot="1" noChangeAspect="1" noChangeArrowheads="1" noTextEdit="1"/>
          </p:cNvSpPr>
          <p:nvPr>
            <p:ph type="sldImg" idx="2"/>
          </p:nvPr>
        </p:nvSpPr>
        <p:spPr bwMode="auto">
          <a:xfrm>
            <a:off x="971550" y="750888"/>
            <a:ext cx="5003800" cy="3752850"/>
          </a:xfrm>
          <a:prstGeom prst="rect">
            <a:avLst/>
          </a:prstGeom>
          <a:noFill/>
          <a:ln w="9525">
            <a:solidFill>
              <a:srgbClr val="000000"/>
            </a:solidFill>
            <a:miter lim="800000"/>
            <a:headEnd/>
            <a:tailEnd/>
          </a:ln>
          <a:effectLst/>
        </p:spPr>
      </p:sp>
      <p:sp>
        <p:nvSpPr>
          <p:cNvPr id="168965" name="Rectangle 5"/>
          <p:cNvSpPr>
            <a:spLocks noGrp="1" noChangeArrowheads="1"/>
          </p:cNvSpPr>
          <p:nvPr>
            <p:ph type="body" sz="quarter" idx="3"/>
          </p:nvPr>
        </p:nvSpPr>
        <p:spPr bwMode="auto">
          <a:xfrm>
            <a:off x="695325" y="4752975"/>
            <a:ext cx="5556250" cy="4503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Klicka här för att ändra format på bakgrundstexten</a:t>
            </a:r>
          </a:p>
          <a:p>
            <a:pPr lvl="1"/>
            <a:r>
              <a:rPr lang="en-US" noProof="0" smtClean="0"/>
              <a:t>Nivå två</a:t>
            </a:r>
          </a:p>
          <a:p>
            <a:pPr lvl="2"/>
            <a:r>
              <a:rPr lang="en-US" noProof="0" smtClean="0"/>
              <a:t>Nivå tre</a:t>
            </a:r>
          </a:p>
          <a:p>
            <a:pPr lvl="3"/>
            <a:r>
              <a:rPr lang="en-US" noProof="0" smtClean="0"/>
              <a:t>Nivå fyra</a:t>
            </a:r>
          </a:p>
          <a:p>
            <a:pPr lvl="4"/>
            <a:r>
              <a:rPr lang="en-US" noProof="0" smtClean="0"/>
              <a:t>Nivå fem</a:t>
            </a:r>
          </a:p>
        </p:txBody>
      </p:sp>
      <p:sp>
        <p:nvSpPr>
          <p:cNvPr id="168966" name="Rectangle 6"/>
          <p:cNvSpPr>
            <a:spLocks noGrp="1" noChangeArrowheads="1"/>
          </p:cNvSpPr>
          <p:nvPr>
            <p:ph type="ftr" sz="quarter" idx="4"/>
          </p:nvPr>
        </p:nvSpPr>
        <p:spPr bwMode="auto">
          <a:xfrm>
            <a:off x="0" y="9505950"/>
            <a:ext cx="3009900" cy="500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latin typeface="Arial" charset="0"/>
              </a:defRPr>
            </a:lvl1pPr>
          </a:lstStyle>
          <a:p>
            <a:pPr>
              <a:defRPr/>
            </a:pPr>
            <a:endParaRPr lang="en-US"/>
          </a:p>
        </p:txBody>
      </p:sp>
      <p:sp>
        <p:nvSpPr>
          <p:cNvPr id="168967" name="Rectangle 7"/>
          <p:cNvSpPr>
            <a:spLocks noGrp="1" noChangeArrowheads="1"/>
          </p:cNvSpPr>
          <p:nvPr>
            <p:ph type="sldNum" sz="quarter" idx="5"/>
          </p:nvPr>
        </p:nvSpPr>
        <p:spPr bwMode="auto">
          <a:xfrm>
            <a:off x="3935413" y="9505950"/>
            <a:ext cx="3009900" cy="500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atin typeface="Arial" charset="0"/>
              </a:defRPr>
            </a:lvl1pPr>
          </a:lstStyle>
          <a:p>
            <a:pPr>
              <a:defRPr/>
            </a:pPr>
            <a:fld id="{E05B7CC6-27DA-4B76-8B4B-8C3C1BC6AF2D}" type="slidenum">
              <a:rPr lang="en-US"/>
              <a:pPr>
                <a:defRPr/>
              </a:pPr>
              <a:t>‹#›</a:t>
            </a:fld>
            <a:endParaRPr lang="en-US"/>
          </a:p>
        </p:txBody>
      </p:sp>
    </p:spTree>
    <p:extLst>
      <p:ext uri="{BB962C8B-B14F-4D97-AF65-F5344CB8AC3E}">
        <p14:creationId xmlns:p14="http://schemas.microsoft.com/office/powerpoint/2010/main" val="251662707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en-US" dirty="0" smtClean="0"/>
              <a:t>Good morning friends and colleagues! Some of you I have had the honor to meet previously, some of you are new faces which I very much look forward to talk to. </a:t>
            </a:r>
          </a:p>
          <a:p>
            <a:r>
              <a:rPr lang="en-US" dirty="0" smtClean="0"/>
              <a:t>I would like to first thank the </a:t>
            </a:r>
            <a:r>
              <a:rPr lang="en-US" dirty="0" err="1" smtClean="0"/>
              <a:t>organisers</a:t>
            </a:r>
            <a:r>
              <a:rPr lang="en-US" dirty="0" smtClean="0"/>
              <a:t> for inviting me to this important strategy planning event. It is an honor to be here and to spend a few days with admirable people who have made the choice to devote their time and energy to two incredibly important but also very complex matters: anti-corruption and the reduction of carbon emissions. </a:t>
            </a:r>
          </a:p>
          <a:p>
            <a:endParaRPr lang="en-US" sz="1200" b="0" i="0" u="none" strike="noStrike" kern="1200" baseline="0" dirty="0" smtClean="0">
              <a:solidFill>
                <a:schemeClr val="tx1"/>
              </a:solidFill>
              <a:latin typeface="Arial" charset="0"/>
              <a:ea typeface="+mn-ea"/>
              <a:cs typeface="+mn-cs"/>
            </a:endParaRPr>
          </a:p>
          <a:p>
            <a:r>
              <a:rPr lang="en-US" sz="1200" b="0" i="0" u="none" strike="noStrike" kern="1200" baseline="0" dirty="0" smtClean="0">
                <a:solidFill>
                  <a:schemeClr val="tx1"/>
                </a:solidFill>
                <a:latin typeface="Arial" charset="0"/>
                <a:ea typeface="+mn-ea"/>
                <a:cs typeface="+mn-cs"/>
              </a:rPr>
              <a:t>Climate change is probably the most significant challenge facing the world at this time. You are surely all aware of the saddening effects</a:t>
            </a:r>
            <a:r>
              <a:rPr lang="en-US" sz="1200" b="0" i="0" u="none" strike="noStrike" kern="1200" dirty="0" smtClean="0">
                <a:solidFill>
                  <a:schemeClr val="tx1"/>
                </a:solidFill>
                <a:latin typeface="Arial" charset="0"/>
                <a:ea typeface="+mn-ea"/>
                <a:cs typeface="+mn-cs"/>
              </a:rPr>
              <a:t> of climate change for us, our children and </a:t>
            </a:r>
            <a:r>
              <a:rPr lang="en-US" sz="1200" b="0" i="0" u="none" strike="noStrike" kern="1200" dirty="0" smtClean="0">
                <a:solidFill>
                  <a:schemeClr val="tx1"/>
                </a:solidFill>
                <a:latin typeface="Arial" charset="0"/>
                <a:ea typeface="+mn-ea"/>
                <a:cs typeface="+mn-cs"/>
              </a:rPr>
              <a:t>the planet</a:t>
            </a:r>
            <a:r>
              <a:rPr lang="en-US" sz="1200" b="0" i="0" u="none" strike="noStrike" kern="1200" dirty="0" smtClean="0">
                <a:solidFill>
                  <a:schemeClr val="tx1"/>
                </a:solidFill>
                <a:latin typeface="Arial" charset="0"/>
                <a:ea typeface="+mn-ea"/>
                <a:cs typeface="+mn-cs"/>
              </a:rPr>
              <a:t>. For the outlook of achieving positive development outcomes, </a:t>
            </a:r>
            <a:r>
              <a:rPr lang="en-US" dirty="0" smtClean="0"/>
              <a:t>many threats appear to come from all directions. Water shortages, large scale migration patterns and </a:t>
            </a:r>
            <a:r>
              <a:rPr lang="en-US" dirty="0" err="1" smtClean="0"/>
              <a:t>urbanisation</a:t>
            </a:r>
            <a:r>
              <a:rPr lang="en-US" dirty="0" smtClean="0"/>
              <a:t> can be expected to cause severe strains on governments. According to UNDOC, transnational crime markets will likely benefit from this. But good forces like yourself are already addressing these harmful developments. From that aspect, I have been asked to provide you with a brief overview of the REDD+ financing situation and how that relates to the concerns of corruption. I will also try to ask some provocative questions, which have already begun to surface in certain quarters. I believe we need to take them seriously or risk being sidelined.    </a:t>
            </a:r>
          </a:p>
          <a:p>
            <a:endParaRPr lang="en-US" sz="1200" b="0" i="0" u="none" strike="noStrike" kern="1200" baseline="0" dirty="0" smtClean="0">
              <a:solidFill>
                <a:schemeClr val="tx1"/>
              </a:solidFill>
              <a:latin typeface="Arial" charset="0"/>
              <a:ea typeface="+mn-ea"/>
              <a:cs typeface="+mn-cs"/>
            </a:endParaRPr>
          </a:p>
          <a:p>
            <a:endParaRPr lang="en-US" sz="1200" b="0" i="0" u="none" strike="noStrike" kern="1200" baseline="0" dirty="0" smtClean="0">
              <a:solidFill>
                <a:schemeClr val="tx1"/>
              </a:solidFill>
              <a:latin typeface="Arial" charset="0"/>
              <a:ea typeface="+mn-ea"/>
              <a:cs typeface="+mn-cs"/>
            </a:endParaRPr>
          </a:p>
          <a:p>
            <a:endParaRPr lang="sv-SE" dirty="0"/>
          </a:p>
        </p:txBody>
      </p:sp>
      <p:sp>
        <p:nvSpPr>
          <p:cNvPr id="4" name="Plassholder for lysbildenummer 3"/>
          <p:cNvSpPr>
            <a:spLocks noGrp="1"/>
          </p:cNvSpPr>
          <p:nvPr>
            <p:ph type="sldNum" sz="quarter" idx="10"/>
          </p:nvPr>
        </p:nvSpPr>
        <p:spPr/>
        <p:txBody>
          <a:bodyPr/>
          <a:lstStyle/>
          <a:p>
            <a:pPr>
              <a:defRPr/>
            </a:pPr>
            <a:fld id="{E05B7CC6-27DA-4B76-8B4B-8C3C1BC6AF2D}" type="slidenum">
              <a:rPr lang="en-US" smtClean="0"/>
              <a:pPr>
                <a:defRPr/>
              </a:pPr>
              <a:t>1</a:t>
            </a:fld>
            <a:endParaRPr lang="en-US"/>
          </a:p>
        </p:txBody>
      </p:sp>
    </p:spTree>
    <p:extLst>
      <p:ext uri="{BB962C8B-B14F-4D97-AF65-F5344CB8AC3E}">
        <p14:creationId xmlns:p14="http://schemas.microsoft.com/office/powerpoint/2010/main" val="36511097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sv-SE" dirty="0" smtClean="0"/>
              <a:t>Procedures,</a:t>
            </a:r>
            <a:r>
              <a:rPr lang="sv-SE" baseline="0" dirty="0" smtClean="0"/>
              <a:t> processes and rules are still poorly developed but work is progressing. The worry here is of course to what extent law can be relied upon as an instrument for ensuring </a:t>
            </a:r>
            <a:r>
              <a:rPr lang="sv-SE" baseline="0" dirty="0" smtClean="0"/>
              <a:t>required governance standards, as defined in REDD+. Yesterday, you all identified that law as an instrument for governance is generally very weak in South Asia and the South East Asian region.  </a:t>
            </a:r>
            <a:endParaRPr lang="sv-SE" baseline="0" dirty="0" smtClean="0"/>
          </a:p>
          <a:p>
            <a:endParaRPr lang="sv-SE" baseline="0" dirty="0" smtClean="0"/>
          </a:p>
          <a:p>
            <a:r>
              <a:rPr lang="sv-SE" baseline="0" dirty="0" smtClean="0"/>
              <a:t>If standards become too unrealistic, </a:t>
            </a:r>
            <a:r>
              <a:rPr lang="sv-SE" baseline="0" dirty="0" smtClean="0"/>
              <a:t>we can expect that potential investors will back out or find investment opportunities where regulatory standards are less stringent. We also know that heavy regulatory burdens in the face of potential access to large funds provides an incentive to pay for cutting through ’red tape’. </a:t>
            </a:r>
          </a:p>
          <a:p>
            <a:endParaRPr lang="sv-SE" baseline="0" dirty="0" smtClean="0"/>
          </a:p>
          <a:p>
            <a:r>
              <a:rPr lang="sv-SE" baseline="0" dirty="0" smtClean="0"/>
              <a:t>In </a:t>
            </a:r>
            <a:r>
              <a:rPr lang="sv-SE" baseline="0" dirty="0" smtClean="0"/>
              <a:t>Norway,</a:t>
            </a:r>
            <a:r>
              <a:rPr lang="sv-SE" dirty="0" smtClean="0"/>
              <a:t> we are getting many mixed signals, as policies understandably still lack coherence. An obvious example of this is the rather unsophisticated ’Zero-tolerance’ policy against economic mismanagement and corruption.  Particularly in this area, donor policies need to embrace risk rather than being risk averse. And as mentioned, time is of essence if the idea of offering an alternative route to development is to keep its attractiveness.   </a:t>
            </a:r>
            <a:endParaRPr lang="sv-SE" dirty="0" smtClean="0"/>
          </a:p>
          <a:p>
            <a:endParaRPr lang="sv-SE" baseline="0" dirty="0" smtClean="0"/>
          </a:p>
          <a:p>
            <a:r>
              <a:rPr lang="sv-SE" baseline="0" dirty="0" smtClean="0"/>
              <a:t>Explain screen. </a:t>
            </a:r>
            <a:endParaRPr lang="sv-SE" baseline="0" dirty="0" smtClean="0"/>
          </a:p>
          <a:p>
            <a:r>
              <a:rPr lang="sv-SE" baseline="0" dirty="0" smtClean="0"/>
              <a:t>    </a:t>
            </a:r>
            <a:endParaRPr lang="sv-SE" dirty="0"/>
          </a:p>
        </p:txBody>
      </p:sp>
      <p:sp>
        <p:nvSpPr>
          <p:cNvPr id="4" name="Plassholder for lysbildenummer 3"/>
          <p:cNvSpPr>
            <a:spLocks noGrp="1"/>
          </p:cNvSpPr>
          <p:nvPr>
            <p:ph type="sldNum" sz="quarter" idx="10"/>
          </p:nvPr>
        </p:nvSpPr>
        <p:spPr/>
        <p:txBody>
          <a:bodyPr/>
          <a:lstStyle/>
          <a:p>
            <a:pPr>
              <a:defRPr/>
            </a:pPr>
            <a:fld id="{E05B7CC6-27DA-4B76-8B4B-8C3C1BC6AF2D}" type="slidenum">
              <a:rPr lang="en-US" smtClean="0"/>
              <a:pPr>
                <a:defRPr/>
              </a:pPr>
              <a:t>10</a:t>
            </a:fld>
            <a:endParaRPr lang="en-US"/>
          </a:p>
        </p:txBody>
      </p:sp>
    </p:spTree>
    <p:extLst>
      <p:ext uri="{BB962C8B-B14F-4D97-AF65-F5344CB8AC3E}">
        <p14:creationId xmlns:p14="http://schemas.microsoft.com/office/powerpoint/2010/main" val="1060650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sv-SE" dirty="0" smtClean="0"/>
              <a:t>Read</a:t>
            </a:r>
            <a:r>
              <a:rPr lang="sv-SE" baseline="0" dirty="0" smtClean="0"/>
              <a:t> screen. </a:t>
            </a:r>
            <a:endParaRPr lang="sv-SE" dirty="0"/>
          </a:p>
        </p:txBody>
      </p:sp>
      <p:sp>
        <p:nvSpPr>
          <p:cNvPr id="4" name="Plassholder for lysbildenummer 3"/>
          <p:cNvSpPr>
            <a:spLocks noGrp="1"/>
          </p:cNvSpPr>
          <p:nvPr>
            <p:ph type="sldNum" sz="quarter" idx="10"/>
          </p:nvPr>
        </p:nvSpPr>
        <p:spPr/>
        <p:txBody>
          <a:bodyPr/>
          <a:lstStyle/>
          <a:p>
            <a:pPr>
              <a:defRPr/>
            </a:pPr>
            <a:fld id="{E05B7CC6-27DA-4B76-8B4B-8C3C1BC6AF2D}" type="slidenum">
              <a:rPr lang="en-US" smtClean="0"/>
              <a:pPr>
                <a:defRPr/>
              </a:pPr>
              <a:t>11</a:t>
            </a:fld>
            <a:endParaRPr lang="en-US"/>
          </a:p>
        </p:txBody>
      </p:sp>
    </p:spTree>
    <p:extLst>
      <p:ext uri="{BB962C8B-B14F-4D97-AF65-F5344CB8AC3E}">
        <p14:creationId xmlns:p14="http://schemas.microsoft.com/office/powerpoint/2010/main" val="16898394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sv-SE" dirty="0" smtClean="0"/>
              <a:t>As you all</a:t>
            </a:r>
            <a:r>
              <a:rPr lang="sv-SE" baseline="0" dirty="0" smtClean="0"/>
              <a:t> are aware, when we talk of the need for ’national ownership’ with reference to the Paris Agenda and the Accra Action Plan, that is of course an extention of the principle of state sovereignty in the international legal order. It also fits with the lesson learnt from how and when effective goverance change happens: when there is a political will at the top of the national power structures to effect such change. If not, all will come to an effective halt. </a:t>
            </a:r>
          </a:p>
          <a:p>
            <a:endParaRPr lang="sv-SE"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sv-SE" sz="1200" dirty="0" smtClean="0"/>
              <a:t>The principle of state sovereignty has taken international public interests hostage, such as addressing global climate change issues. No effective global governance system exist to govern international public interests, but all depends on the political will of sovereign states. But when that will is missing and moral persuasion is futile? Is all written in stone? No choice?  </a:t>
            </a:r>
          </a:p>
          <a:p>
            <a:pPr marL="0" marR="0" indent="0" algn="l" defTabSz="914400" rtl="0" eaLnBrk="0" fontAlgn="base" latinLnBrk="0" hangingPunct="0">
              <a:lnSpc>
                <a:spcPct val="100000"/>
              </a:lnSpc>
              <a:spcBef>
                <a:spcPct val="30000"/>
              </a:spcBef>
              <a:spcAft>
                <a:spcPct val="0"/>
              </a:spcAft>
              <a:buClrTx/>
              <a:buSzTx/>
              <a:buFontTx/>
              <a:buNone/>
              <a:tabLst/>
              <a:defRPr/>
            </a:pPr>
            <a:endParaRPr lang="sv-SE" sz="1200" dirty="0" smtClean="0"/>
          </a:p>
        </p:txBody>
      </p:sp>
      <p:sp>
        <p:nvSpPr>
          <p:cNvPr id="4" name="Plassholder for lysbildenummer 3"/>
          <p:cNvSpPr>
            <a:spLocks noGrp="1"/>
          </p:cNvSpPr>
          <p:nvPr>
            <p:ph type="sldNum" sz="quarter" idx="10"/>
          </p:nvPr>
        </p:nvSpPr>
        <p:spPr/>
        <p:txBody>
          <a:bodyPr/>
          <a:lstStyle/>
          <a:p>
            <a:pPr>
              <a:defRPr/>
            </a:pPr>
            <a:fld id="{E05B7CC6-27DA-4B76-8B4B-8C3C1BC6AF2D}" type="slidenum">
              <a:rPr lang="en-US" smtClean="0"/>
              <a:pPr>
                <a:defRPr/>
              </a:pPr>
              <a:t>12</a:t>
            </a:fld>
            <a:endParaRPr lang="en-US"/>
          </a:p>
        </p:txBody>
      </p:sp>
    </p:spTree>
    <p:extLst>
      <p:ext uri="{BB962C8B-B14F-4D97-AF65-F5344CB8AC3E}">
        <p14:creationId xmlns:p14="http://schemas.microsoft.com/office/powerpoint/2010/main" val="22141132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sv-SE" dirty="0" smtClean="0"/>
              <a:t>Explain screen.</a:t>
            </a:r>
          </a:p>
          <a:p>
            <a:endParaRPr lang="sv-SE"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sv-SE" sz="1200" dirty="0" smtClean="0"/>
              <a:t>Håkan Björkman showed us a</a:t>
            </a:r>
            <a:r>
              <a:rPr lang="sv-SE" sz="1200" baseline="0" dirty="0" smtClean="0"/>
              <a:t> very interesting option yesterday, which shows us a precedent already and which also offers the UN a role that it both has the legitimacy to take on, and which effectively takes it into filling the void of effective global governance, but with a custodian approach. It offers a way out from the fears of naïvety that we have discussed in terms of the quick ’governance fixes’ envisaged in the phased REDD+ approach. </a:t>
            </a:r>
            <a:endParaRPr lang="sv-SE" dirty="0" smtClean="0"/>
          </a:p>
          <a:p>
            <a:r>
              <a:rPr lang="sv-SE" baseline="0" dirty="0" smtClean="0"/>
              <a:t> </a:t>
            </a:r>
            <a:endParaRPr lang="sv-SE" dirty="0"/>
          </a:p>
        </p:txBody>
      </p:sp>
      <p:sp>
        <p:nvSpPr>
          <p:cNvPr id="4" name="Plassholder for lysbildenummer 3"/>
          <p:cNvSpPr>
            <a:spLocks noGrp="1"/>
          </p:cNvSpPr>
          <p:nvPr>
            <p:ph type="sldNum" sz="quarter" idx="10"/>
          </p:nvPr>
        </p:nvSpPr>
        <p:spPr/>
        <p:txBody>
          <a:bodyPr/>
          <a:lstStyle/>
          <a:p>
            <a:pPr>
              <a:defRPr/>
            </a:pPr>
            <a:fld id="{E05B7CC6-27DA-4B76-8B4B-8C3C1BC6AF2D}" type="slidenum">
              <a:rPr lang="en-US" smtClean="0"/>
              <a:pPr>
                <a:defRPr/>
              </a:pPr>
              <a:t>13</a:t>
            </a:fld>
            <a:endParaRPr lang="en-US"/>
          </a:p>
        </p:txBody>
      </p:sp>
    </p:spTree>
    <p:extLst>
      <p:ext uri="{BB962C8B-B14F-4D97-AF65-F5344CB8AC3E}">
        <p14:creationId xmlns:p14="http://schemas.microsoft.com/office/powerpoint/2010/main" val="12123634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sv-SE" dirty="0"/>
          </a:p>
        </p:txBody>
      </p:sp>
      <p:sp>
        <p:nvSpPr>
          <p:cNvPr id="4" name="Plassholder for lysbildenummer 3"/>
          <p:cNvSpPr>
            <a:spLocks noGrp="1"/>
          </p:cNvSpPr>
          <p:nvPr>
            <p:ph type="sldNum" sz="quarter" idx="10"/>
          </p:nvPr>
        </p:nvSpPr>
        <p:spPr/>
        <p:txBody>
          <a:bodyPr/>
          <a:lstStyle/>
          <a:p>
            <a:pPr>
              <a:defRPr/>
            </a:pPr>
            <a:fld id="{E05B7CC6-27DA-4B76-8B4B-8C3C1BC6AF2D}" type="slidenum">
              <a:rPr lang="en-US" smtClean="0"/>
              <a:pPr>
                <a:defRPr/>
              </a:pPr>
              <a:t>14</a:t>
            </a:fld>
            <a:endParaRPr lang="en-US"/>
          </a:p>
        </p:txBody>
      </p:sp>
    </p:spTree>
    <p:extLst>
      <p:ext uri="{BB962C8B-B14F-4D97-AF65-F5344CB8AC3E}">
        <p14:creationId xmlns:p14="http://schemas.microsoft.com/office/powerpoint/2010/main" val="1664120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sv-SE" dirty="0" smtClean="0"/>
              <a:t>Given</a:t>
            </a:r>
            <a:r>
              <a:rPr lang="sv-SE" baseline="0" dirty="0" smtClean="0"/>
              <a:t> that the recommendations of thh High-Level Panel for the Global Funds can be effectively addressed, this offers a model which meets many of the concerns expressed by governance partitioners, academic literature and donor evaluations. It further addresses many political headaches, such as experienced in Norway. </a:t>
            </a:r>
          </a:p>
          <a:p>
            <a:endParaRPr lang="sv-SE" baseline="0" dirty="0" smtClean="0"/>
          </a:p>
          <a:p>
            <a:r>
              <a:rPr lang="sv-SE" baseline="0" dirty="0" smtClean="0"/>
              <a:t>The world has entered a new and very serious stage of development. It requires of us to take a critical look at the threats identified and the political-economic obstacles blocking the way for effectively counteracting those threats. I believe that the legacy of past politics does not translate into a straight jacket, effectively tying our hands due to existing principles of the international legal order. </a:t>
            </a:r>
          </a:p>
          <a:p>
            <a:endParaRPr lang="sv-SE" baseline="0" dirty="0" smtClean="0"/>
          </a:p>
          <a:p>
            <a:r>
              <a:rPr lang="sv-SE" baseline="0" dirty="0" smtClean="0"/>
              <a:t>The management of risks through this type of ’governance custodianship’, while aiming to remedy weaknesses of capacity and political will in order to satisfy international public interests is indeed promising. It should definitely be a model to explore further. Given the clearly stated national benefits of the REDD+ scheme, any mindless arguments of neo-imperialism can easily be rebutted. And from an international public interest perspective, the harmfulness of government inaction and lacking political will can be construed as undermining a sovereign states legitimacy in the international legal order. </a:t>
            </a:r>
          </a:p>
          <a:p>
            <a:endParaRPr lang="sv-SE" baseline="0" dirty="0" smtClean="0"/>
          </a:p>
          <a:p>
            <a:r>
              <a:rPr lang="sv-SE" baseline="0" dirty="0" smtClean="0"/>
              <a:t>What do you think? Is not this worth exploring immediately? </a:t>
            </a:r>
            <a:r>
              <a:rPr lang="sv-SE" baseline="0" smtClean="0"/>
              <a:t>Thank you!      </a:t>
            </a:r>
            <a:endParaRPr lang="sv-SE" baseline="0" dirty="0" smtClean="0"/>
          </a:p>
          <a:p>
            <a:endParaRPr lang="sv-SE" baseline="0" dirty="0" smtClean="0"/>
          </a:p>
          <a:p>
            <a:endParaRPr lang="sv-SE" baseline="0" dirty="0" smtClean="0"/>
          </a:p>
          <a:p>
            <a:endParaRPr lang="sv-SE" baseline="0" dirty="0" smtClean="0"/>
          </a:p>
          <a:p>
            <a:endParaRPr lang="sv-SE" dirty="0"/>
          </a:p>
        </p:txBody>
      </p:sp>
      <p:sp>
        <p:nvSpPr>
          <p:cNvPr id="4" name="Plassholder for lysbildenummer 3"/>
          <p:cNvSpPr>
            <a:spLocks noGrp="1"/>
          </p:cNvSpPr>
          <p:nvPr>
            <p:ph type="sldNum" sz="quarter" idx="10"/>
          </p:nvPr>
        </p:nvSpPr>
        <p:spPr/>
        <p:txBody>
          <a:bodyPr/>
          <a:lstStyle/>
          <a:p>
            <a:pPr>
              <a:defRPr/>
            </a:pPr>
            <a:fld id="{E05B7CC6-27DA-4B76-8B4B-8C3C1BC6AF2D}" type="slidenum">
              <a:rPr lang="en-US" smtClean="0"/>
              <a:pPr>
                <a:defRPr/>
              </a:pPr>
              <a:t>16</a:t>
            </a:fld>
            <a:endParaRPr lang="en-US"/>
          </a:p>
        </p:txBody>
      </p:sp>
    </p:spTree>
    <p:extLst>
      <p:ext uri="{BB962C8B-B14F-4D97-AF65-F5344CB8AC3E}">
        <p14:creationId xmlns:p14="http://schemas.microsoft.com/office/powerpoint/2010/main" val="29878335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en-US" dirty="0" smtClean="0"/>
              <a:t>You all know the story of the rabbit and the turtle. The turtle challenged the fast running rabbit to race him. The rabbit was overconfident, took a nap half way, and when he woke up, the turtle had crossed the finish line. We too often are confronted with a similar situation. The public sector and governance change is slow, burdensome and non-competitive. The private sector is fast, knows how to get things done and have much stronger muscles than the public sector in terms of economic clout. But where time is of essence, do fast solutions always present the best options? And where change is slow, what are the lost opportunities? How do we calculate the costs in order to make the right trade-offs when our climate and future wellbeing are under serious threat? </a:t>
            </a:r>
          </a:p>
          <a:p>
            <a:endParaRPr lang="en-US" dirty="0"/>
          </a:p>
          <a:p>
            <a:r>
              <a:rPr lang="en-US" dirty="0" smtClean="0"/>
              <a:t>Is the anti-corruption agenda in this context different? I will return to this at the end of my presentation but first, I will present a brief overview of REDD+ financing.   </a:t>
            </a:r>
          </a:p>
          <a:p>
            <a:endParaRPr lang="sv-SE" dirty="0"/>
          </a:p>
        </p:txBody>
      </p:sp>
      <p:sp>
        <p:nvSpPr>
          <p:cNvPr id="4" name="Plassholder for lysbildenummer 3"/>
          <p:cNvSpPr>
            <a:spLocks noGrp="1"/>
          </p:cNvSpPr>
          <p:nvPr>
            <p:ph type="sldNum" sz="quarter" idx="10"/>
          </p:nvPr>
        </p:nvSpPr>
        <p:spPr/>
        <p:txBody>
          <a:bodyPr/>
          <a:lstStyle/>
          <a:p>
            <a:pPr>
              <a:defRPr/>
            </a:pPr>
            <a:fld id="{E05B7CC6-27DA-4B76-8B4B-8C3C1BC6AF2D}" type="slidenum">
              <a:rPr lang="en-US" smtClean="0"/>
              <a:pPr>
                <a:defRPr/>
              </a:pPr>
              <a:t>2</a:t>
            </a:fld>
            <a:endParaRPr lang="en-US"/>
          </a:p>
        </p:txBody>
      </p:sp>
    </p:spTree>
    <p:extLst>
      <p:ext uri="{BB962C8B-B14F-4D97-AF65-F5344CB8AC3E}">
        <p14:creationId xmlns:p14="http://schemas.microsoft.com/office/powerpoint/2010/main" val="31383370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sv-SE" dirty="0" smtClean="0"/>
              <a:t>We have heard mentioned here the largely unsuccessful</a:t>
            </a:r>
            <a:r>
              <a:rPr lang="sv-SE" baseline="0" dirty="0" smtClean="0"/>
              <a:t> project approach in comparison to the planned approach of much larger scale when governments, together with stakeholders, develop the phased approach of REDD+. Where projects have been set up, they first need to find funding to get them up and running. At the Forest Carbon Portal you can find more information about REDD+ projects and what they look like. The aim of each such project is to achieve emission reduction credits, which can then be sold on the voluntary carbon market to corporations that wish to offset theit own carbon emissions. The profits made from selling those credits is what provides the economic incentives to invest in this from an economic rational viewpoint. But before such credits can be awarded a carbon emission reduction project there are a number of safeguards and other standards that need to be met.     </a:t>
            </a:r>
            <a:endParaRPr lang="sv-SE" dirty="0"/>
          </a:p>
        </p:txBody>
      </p:sp>
      <p:sp>
        <p:nvSpPr>
          <p:cNvPr id="4" name="Plassholder for lysbildenummer 3"/>
          <p:cNvSpPr>
            <a:spLocks noGrp="1"/>
          </p:cNvSpPr>
          <p:nvPr>
            <p:ph type="sldNum" sz="quarter" idx="10"/>
          </p:nvPr>
        </p:nvSpPr>
        <p:spPr/>
        <p:txBody>
          <a:bodyPr/>
          <a:lstStyle/>
          <a:p>
            <a:pPr>
              <a:defRPr/>
            </a:pPr>
            <a:fld id="{E05B7CC6-27DA-4B76-8B4B-8C3C1BC6AF2D}" type="slidenum">
              <a:rPr lang="en-US" smtClean="0"/>
              <a:pPr>
                <a:defRPr/>
              </a:pPr>
              <a:t>3</a:t>
            </a:fld>
            <a:endParaRPr lang="en-US"/>
          </a:p>
        </p:txBody>
      </p:sp>
    </p:spTree>
    <p:extLst>
      <p:ext uri="{BB962C8B-B14F-4D97-AF65-F5344CB8AC3E}">
        <p14:creationId xmlns:p14="http://schemas.microsoft.com/office/powerpoint/2010/main" val="10804694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en-US" sz="1200" b="0" i="0" u="none" strike="noStrike" kern="1200" baseline="0" dirty="0" smtClean="0">
                <a:solidFill>
                  <a:schemeClr val="tx1"/>
                </a:solidFill>
                <a:latin typeface="Arial" charset="0"/>
                <a:ea typeface="+mn-ea"/>
                <a:cs typeface="+mn-cs"/>
              </a:rPr>
              <a:t>Forest carbon standards refer to a set of rules and guidelines that a forest carbon sequestration or emission</a:t>
            </a:r>
          </a:p>
          <a:p>
            <a:r>
              <a:rPr lang="en-US" sz="1200" b="0" i="0" u="none" strike="noStrike" kern="1200" baseline="0" dirty="0" smtClean="0">
                <a:solidFill>
                  <a:schemeClr val="tx1"/>
                </a:solidFill>
                <a:latin typeface="Arial" charset="0"/>
                <a:ea typeface="+mn-ea"/>
                <a:cs typeface="+mn-cs"/>
              </a:rPr>
              <a:t>reduction project should comply with to ensure that it is generating real and measurable net carbon gains.</a:t>
            </a:r>
          </a:p>
          <a:p>
            <a:r>
              <a:rPr lang="en-US" sz="1200" b="0" i="0" u="none" strike="noStrike" kern="1200" baseline="0" dirty="0" smtClean="0">
                <a:solidFill>
                  <a:schemeClr val="tx1"/>
                </a:solidFill>
                <a:latin typeface="Arial" charset="0"/>
                <a:ea typeface="+mn-ea"/>
                <a:cs typeface="+mn-cs"/>
              </a:rPr>
              <a:t>The standards governing projects in the voluntary market are most often set up and enforced by recognized</a:t>
            </a:r>
          </a:p>
          <a:p>
            <a:r>
              <a:rPr lang="en-US" sz="1200" b="0" i="0" u="none" strike="noStrike" kern="1200" baseline="0" dirty="0" smtClean="0">
                <a:solidFill>
                  <a:schemeClr val="tx1"/>
                </a:solidFill>
                <a:latin typeface="Arial" charset="0"/>
                <a:ea typeface="+mn-ea"/>
                <a:cs typeface="+mn-cs"/>
              </a:rPr>
              <a:t>professional </a:t>
            </a:r>
            <a:r>
              <a:rPr lang="en-US" sz="1200" b="0" i="0" u="none" strike="noStrike" kern="1200" baseline="0" dirty="0" err="1" smtClean="0">
                <a:solidFill>
                  <a:schemeClr val="tx1"/>
                </a:solidFill>
                <a:latin typeface="Arial" charset="0"/>
                <a:ea typeface="+mn-ea"/>
                <a:cs typeface="+mn-cs"/>
              </a:rPr>
              <a:t>organisations</a:t>
            </a:r>
            <a:r>
              <a:rPr lang="en-US" sz="1200" b="0" i="0" u="none" strike="noStrike" kern="1200" baseline="0" dirty="0" smtClean="0">
                <a:solidFill>
                  <a:schemeClr val="tx1"/>
                </a:solidFill>
                <a:latin typeface="Arial" charset="0"/>
                <a:ea typeface="+mn-ea"/>
                <a:cs typeface="+mn-cs"/>
              </a:rPr>
              <a:t> or through consensus for voluntary adoption.</a:t>
            </a:r>
          </a:p>
          <a:p>
            <a:endParaRPr lang="en-US" sz="1200" b="0" i="0" u="none" strike="noStrike" kern="1200" baseline="0" dirty="0" smtClean="0">
              <a:solidFill>
                <a:schemeClr val="tx1"/>
              </a:solidFill>
              <a:latin typeface="Arial" charset="0"/>
              <a:ea typeface="+mn-ea"/>
              <a:cs typeface="+mn-cs"/>
            </a:endParaRPr>
          </a:p>
          <a:p>
            <a:r>
              <a:rPr lang="en-US" sz="1200" b="0" i="0" u="none" strike="noStrike" kern="1200" baseline="0" dirty="0" smtClean="0">
                <a:solidFill>
                  <a:schemeClr val="tx1"/>
                </a:solidFill>
                <a:latin typeface="Arial" charset="0"/>
                <a:ea typeface="+mn-ea"/>
                <a:cs typeface="+mn-cs"/>
              </a:rPr>
              <a:t>There are now numerous standards and guidance for forest project development available to project</a:t>
            </a:r>
          </a:p>
          <a:p>
            <a:r>
              <a:rPr lang="en-US" sz="1200" b="0" i="0" u="none" strike="noStrike" kern="1200" baseline="0" dirty="0" smtClean="0">
                <a:solidFill>
                  <a:schemeClr val="tx1"/>
                </a:solidFill>
                <a:latin typeface="Arial" charset="0"/>
                <a:ea typeface="+mn-ea"/>
                <a:cs typeface="+mn-cs"/>
              </a:rPr>
              <a:t>developers and stakeholders. These standards can cover either the way in which emission reductions are</a:t>
            </a:r>
          </a:p>
          <a:p>
            <a:r>
              <a:rPr lang="en-US" sz="1200" b="0" i="0" u="none" strike="noStrike" kern="1200" baseline="0" dirty="0" smtClean="0">
                <a:solidFill>
                  <a:schemeClr val="tx1"/>
                </a:solidFill>
                <a:latin typeface="Arial" charset="0"/>
                <a:ea typeface="+mn-ea"/>
                <a:cs typeface="+mn-cs"/>
              </a:rPr>
              <a:t>measured and monitored, or the way in which the project is developed including what co-benefits it brings,</a:t>
            </a:r>
          </a:p>
          <a:p>
            <a:r>
              <a:rPr lang="en-US" sz="1200" b="0" i="0" u="none" strike="noStrike" kern="1200" baseline="0" dirty="0" smtClean="0">
                <a:solidFill>
                  <a:schemeClr val="tx1"/>
                </a:solidFill>
                <a:latin typeface="Arial" charset="0"/>
                <a:ea typeface="+mn-ea"/>
                <a:cs typeface="+mn-cs"/>
              </a:rPr>
              <a:t>or both. Overall, standards are aimed at providing guidance to developers and piece of mind to buyers that</a:t>
            </a:r>
          </a:p>
          <a:p>
            <a:r>
              <a:rPr lang="en-US" sz="1200" b="0" i="0" u="none" strike="noStrike" kern="1200" baseline="0" dirty="0" smtClean="0">
                <a:solidFill>
                  <a:schemeClr val="tx1"/>
                </a:solidFill>
                <a:latin typeface="Arial" charset="0"/>
                <a:ea typeface="+mn-ea"/>
                <a:cs typeface="+mn-cs"/>
              </a:rPr>
              <a:t>the key challenges of </a:t>
            </a:r>
            <a:r>
              <a:rPr lang="en-US" sz="1200" b="0" i="0" u="none" strike="noStrike" kern="1200" baseline="0" dirty="0" err="1" smtClean="0">
                <a:solidFill>
                  <a:schemeClr val="tx1"/>
                </a:solidFill>
                <a:latin typeface="Arial" charset="0"/>
                <a:ea typeface="+mn-ea"/>
                <a:cs typeface="+mn-cs"/>
              </a:rPr>
              <a:t>additionality</a:t>
            </a:r>
            <a:r>
              <a:rPr lang="en-US" sz="1200" b="0" i="0" u="none" strike="noStrike" kern="1200" baseline="0" dirty="0" smtClean="0">
                <a:solidFill>
                  <a:schemeClr val="tx1"/>
                </a:solidFill>
                <a:latin typeface="Arial" charset="0"/>
                <a:ea typeface="+mn-ea"/>
                <a:cs typeface="+mn-cs"/>
              </a:rPr>
              <a:t>, </a:t>
            </a:r>
            <a:r>
              <a:rPr lang="en-US" sz="1200" b="0" i="0" u="none" strike="noStrike" kern="1200" baseline="0" dirty="0" err="1" smtClean="0">
                <a:solidFill>
                  <a:schemeClr val="tx1"/>
                </a:solidFill>
                <a:latin typeface="Arial" charset="0"/>
                <a:ea typeface="+mn-ea"/>
                <a:cs typeface="+mn-cs"/>
              </a:rPr>
              <a:t>permannce</a:t>
            </a:r>
            <a:r>
              <a:rPr lang="en-US" sz="1200" b="0" i="0" u="none" strike="noStrike" kern="1200" baseline="0" dirty="0" smtClean="0">
                <a:solidFill>
                  <a:schemeClr val="tx1"/>
                </a:solidFill>
                <a:latin typeface="Arial" charset="0"/>
                <a:ea typeface="+mn-ea"/>
                <a:cs typeface="+mn-cs"/>
              </a:rPr>
              <a:t>, leakage, double counting, accounting and co-benefits have</a:t>
            </a:r>
          </a:p>
          <a:p>
            <a:r>
              <a:rPr lang="en-US" sz="1200" b="0" i="0" u="none" strike="noStrike" kern="1200" baseline="0" dirty="0" smtClean="0">
                <a:solidFill>
                  <a:schemeClr val="tx1"/>
                </a:solidFill>
                <a:latin typeface="Arial" charset="0"/>
                <a:ea typeface="+mn-ea"/>
                <a:cs typeface="+mn-cs"/>
              </a:rPr>
              <a:t>been addressed (</a:t>
            </a:r>
            <a:r>
              <a:rPr lang="en-US" sz="1200" b="0" i="0" u="none" strike="noStrike" kern="1200" baseline="0" dirty="0" smtClean="0">
                <a:solidFill>
                  <a:schemeClr val="tx1"/>
                </a:solidFill>
                <a:latin typeface="Arial" charset="0"/>
                <a:ea typeface="+mn-ea"/>
                <a:cs typeface="+mn-cs"/>
              </a:rPr>
              <a:t>TI REDD+ </a:t>
            </a:r>
            <a:r>
              <a:rPr lang="en-US" sz="1200" b="0" i="0" u="none" strike="noStrike" kern="1200" baseline="0" dirty="0" err="1" smtClean="0">
                <a:solidFill>
                  <a:schemeClr val="tx1"/>
                </a:solidFill>
                <a:latin typeface="Arial" charset="0"/>
                <a:ea typeface="+mn-ea"/>
                <a:cs typeface="+mn-cs"/>
              </a:rPr>
              <a:t>Manul</a:t>
            </a:r>
            <a:r>
              <a:rPr lang="en-US" sz="1200" b="0" i="0" u="none" strike="noStrike" kern="1200" baseline="0" dirty="0" smtClean="0">
                <a:solidFill>
                  <a:schemeClr val="tx1"/>
                </a:solidFill>
                <a:latin typeface="Arial" charset="0"/>
                <a:ea typeface="+mn-ea"/>
                <a:cs typeface="+mn-cs"/>
              </a:rPr>
              <a:t>, </a:t>
            </a:r>
            <a:r>
              <a:rPr lang="en-US" sz="1200" b="0" i="0" u="none" strike="noStrike" kern="1200" baseline="0" dirty="0" smtClean="0">
                <a:solidFill>
                  <a:schemeClr val="tx1"/>
                </a:solidFill>
                <a:latin typeface="Arial" charset="0"/>
                <a:ea typeface="+mn-ea"/>
                <a:cs typeface="+mn-cs"/>
              </a:rPr>
              <a:t>2011, p. 26).</a:t>
            </a:r>
          </a:p>
          <a:p>
            <a:endParaRPr lang="en-US" sz="1200" b="0" i="0" u="none" strike="noStrike" kern="1200" baseline="0" dirty="0" smtClean="0">
              <a:solidFill>
                <a:schemeClr val="tx1"/>
              </a:solidFill>
              <a:latin typeface="Arial" charset="0"/>
              <a:ea typeface="+mn-ea"/>
              <a:cs typeface="+mn-cs"/>
            </a:endParaRPr>
          </a:p>
          <a:p>
            <a:r>
              <a:rPr lang="en-US" sz="1200" b="0" i="0" u="none" strike="noStrike" kern="1200" baseline="0" dirty="0" smtClean="0">
                <a:solidFill>
                  <a:schemeClr val="tx1"/>
                </a:solidFill>
                <a:latin typeface="Arial" charset="0"/>
                <a:ea typeface="+mn-ea"/>
                <a:cs typeface="+mn-cs"/>
              </a:rPr>
              <a:t>These differ vastly in the voluntary market. However, the significance of the voluntary market is limited. In 2010 the voluntary carbon market represented less than 0.1% of the share of the global carbon market with the remainder (99.9%) being made up by compliance markets which are driven by regulatory caps </a:t>
            </a:r>
            <a:r>
              <a:rPr lang="en-US" sz="1200" b="0" i="0" u="none" strike="noStrike" kern="1200" baseline="0" dirty="0" smtClean="0">
                <a:solidFill>
                  <a:schemeClr val="tx1"/>
                </a:solidFill>
                <a:latin typeface="Arial" charset="0"/>
                <a:ea typeface="+mn-ea"/>
                <a:cs typeface="+mn-cs"/>
              </a:rPr>
              <a:t>–for </a:t>
            </a:r>
            <a:r>
              <a:rPr lang="en-US" sz="1200" b="0" i="0" u="none" strike="noStrike" kern="1200" baseline="0" dirty="0" smtClean="0">
                <a:solidFill>
                  <a:schemeClr val="tx1"/>
                </a:solidFill>
                <a:latin typeface="Arial" charset="0"/>
                <a:ea typeface="+mn-ea"/>
                <a:cs typeface="+mn-cs"/>
              </a:rPr>
              <a:t>instance those created by the Kyoto Protocol. </a:t>
            </a:r>
          </a:p>
          <a:p>
            <a:endParaRPr lang="en-US" sz="1200" b="0" i="0" u="none" strike="noStrike" kern="1200" baseline="0" dirty="0" smtClean="0">
              <a:solidFill>
                <a:schemeClr val="tx1"/>
              </a:solidFill>
              <a:latin typeface="Arial" charset="0"/>
              <a:ea typeface="+mn-ea"/>
              <a:cs typeface="+mn-cs"/>
            </a:endParaRPr>
          </a:p>
          <a:p>
            <a:r>
              <a:rPr lang="en-US" sz="1200" b="0" i="0" u="none" strike="noStrike" kern="1200" baseline="0" dirty="0" smtClean="0">
                <a:solidFill>
                  <a:schemeClr val="tx1"/>
                </a:solidFill>
                <a:latin typeface="Arial" charset="0"/>
                <a:ea typeface="+mn-ea"/>
                <a:cs typeface="+mn-cs"/>
              </a:rPr>
              <a:t>Standards have yet to be </a:t>
            </a:r>
            <a:r>
              <a:rPr lang="en-US" sz="1200" b="0" i="0" u="none" strike="noStrike" kern="1200" baseline="0" dirty="0" err="1" smtClean="0">
                <a:solidFill>
                  <a:schemeClr val="tx1"/>
                </a:solidFill>
                <a:latin typeface="Arial" charset="0"/>
                <a:ea typeface="+mn-ea"/>
                <a:cs typeface="+mn-cs"/>
              </a:rPr>
              <a:t>finalised</a:t>
            </a:r>
            <a:r>
              <a:rPr lang="en-US" sz="1200" b="0" i="0" u="none" strike="noStrike" kern="1200" baseline="0" dirty="0" smtClean="0">
                <a:solidFill>
                  <a:schemeClr val="tx1"/>
                </a:solidFill>
                <a:latin typeface="Arial" charset="0"/>
                <a:ea typeface="+mn-ea"/>
                <a:cs typeface="+mn-cs"/>
              </a:rPr>
              <a:t> but the UN-REDD </a:t>
            </a:r>
            <a:r>
              <a:rPr lang="en-US" sz="1200" b="0" i="0" u="none" strike="noStrike" kern="1200" baseline="0" dirty="0" err="1" smtClean="0">
                <a:solidFill>
                  <a:schemeClr val="tx1"/>
                </a:solidFill>
                <a:latin typeface="Arial" charset="0"/>
                <a:ea typeface="+mn-ea"/>
                <a:cs typeface="+mn-cs"/>
              </a:rPr>
              <a:t>Programme</a:t>
            </a:r>
            <a:r>
              <a:rPr lang="en-US" sz="1200" b="0" i="0" u="none" strike="noStrike" kern="1200" baseline="0" dirty="0" smtClean="0">
                <a:solidFill>
                  <a:schemeClr val="tx1"/>
                </a:solidFill>
                <a:latin typeface="Arial" charset="0"/>
                <a:ea typeface="+mn-ea"/>
                <a:cs typeface="+mn-cs"/>
              </a:rPr>
              <a:t> is developing social and environmental</a:t>
            </a:r>
          </a:p>
          <a:p>
            <a:r>
              <a:rPr lang="en-US" sz="1200" b="0" i="0" u="none" strike="noStrike" kern="1200" baseline="0" dirty="0" smtClean="0">
                <a:solidFill>
                  <a:schemeClr val="tx1"/>
                </a:solidFill>
                <a:latin typeface="Arial" charset="0"/>
                <a:ea typeface="+mn-ea"/>
                <a:cs typeface="+mn-cs"/>
              </a:rPr>
              <a:t>principles, and FCPF are developing safeguards and now include a requirement to abide by World Bank </a:t>
            </a:r>
            <a:r>
              <a:rPr lang="en-US" sz="1200" b="0" i="0" u="none" strike="noStrike" kern="1200" baseline="0" dirty="0" smtClean="0">
                <a:solidFill>
                  <a:schemeClr val="tx1"/>
                </a:solidFill>
                <a:latin typeface="Arial" charset="0"/>
                <a:ea typeface="+mn-ea"/>
                <a:cs typeface="+mn-cs"/>
              </a:rPr>
              <a:t>safeguards. </a:t>
            </a:r>
          </a:p>
          <a:p>
            <a:endParaRPr lang="en-US" sz="1200" b="0" i="0" u="none" strike="noStrike" kern="1200" baseline="0" dirty="0" smtClean="0">
              <a:solidFill>
                <a:schemeClr val="tx1"/>
              </a:solidFill>
              <a:latin typeface="Arial" charset="0"/>
              <a:ea typeface="+mn-ea"/>
              <a:cs typeface="+mn-cs"/>
            </a:endParaRPr>
          </a:p>
          <a:p>
            <a:r>
              <a:rPr lang="en-US" sz="1200" b="0" i="0" u="none" strike="noStrike" kern="1200" baseline="0" dirty="0" smtClean="0">
                <a:solidFill>
                  <a:schemeClr val="tx1"/>
                </a:solidFill>
                <a:latin typeface="Arial" charset="0"/>
                <a:ea typeface="+mn-ea"/>
                <a:cs typeface="+mn-cs"/>
              </a:rPr>
              <a:t>But there is also reason for concern here. In my area of work, anti-corruption and illicit financial flows, the word naïve is constantly mentioned. It is felt that the phased approach of REDD+ is simply incredibly disconnected from all experience from governance initiatives over the last 15 years. To believe that one would fix all the relevant governance weaknesses in REDD+ countries with a brief ‘REDD+ readiness’ phase is simply unacceptably unrealistic and are by many perceived as amounting to nothing more than wishful thinking. </a:t>
            </a:r>
          </a:p>
          <a:p>
            <a:endParaRPr lang="en-US" sz="1200" b="0" i="0" u="none" strike="noStrike" kern="1200" baseline="0" dirty="0" smtClean="0">
              <a:solidFill>
                <a:schemeClr val="tx1"/>
              </a:solidFill>
              <a:latin typeface="Arial" charset="0"/>
              <a:ea typeface="+mn-ea"/>
              <a:cs typeface="+mn-cs"/>
            </a:endParaRPr>
          </a:p>
          <a:p>
            <a:r>
              <a:rPr lang="en-US" sz="1200" b="0" i="0" u="none" strike="noStrike" kern="1200" baseline="0" dirty="0" smtClean="0">
                <a:solidFill>
                  <a:schemeClr val="tx1"/>
                </a:solidFill>
                <a:latin typeface="Arial" charset="0"/>
                <a:ea typeface="+mn-ea"/>
                <a:cs typeface="+mn-cs"/>
              </a:rPr>
              <a:t>And the higher the eventual standards are set, the more unrealistic this becomes.        </a:t>
            </a:r>
            <a:endParaRPr lang="en-US" sz="1200" b="0" i="0" u="none" strike="noStrike" kern="1200" baseline="0" dirty="0" smtClean="0">
              <a:solidFill>
                <a:schemeClr val="tx1"/>
              </a:solidFill>
              <a:latin typeface="Arial" charset="0"/>
              <a:ea typeface="+mn-ea"/>
              <a:cs typeface="+mn-cs"/>
            </a:endParaRPr>
          </a:p>
          <a:p>
            <a:endParaRPr lang="en-US" sz="1200" b="0" i="0" u="none" strike="noStrike" kern="1200" baseline="0" dirty="0" smtClean="0">
              <a:solidFill>
                <a:schemeClr val="tx1"/>
              </a:solidFill>
              <a:latin typeface="Arial" charset="0"/>
              <a:ea typeface="+mn-ea"/>
              <a:cs typeface="+mn-cs"/>
            </a:endParaRPr>
          </a:p>
          <a:p>
            <a:endParaRPr lang="sv-SE" dirty="0"/>
          </a:p>
        </p:txBody>
      </p:sp>
      <p:sp>
        <p:nvSpPr>
          <p:cNvPr id="4" name="Plassholder for lysbildenummer 3"/>
          <p:cNvSpPr>
            <a:spLocks noGrp="1"/>
          </p:cNvSpPr>
          <p:nvPr>
            <p:ph type="sldNum" sz="quarter" idx="10"/>
          </p:nvPr>
        </p:nvSpPr>
        <p:spPr/>
        <p:txBody>
          <a:bodyPr/>
          <a:lstStyle/>
          <a:p>
            <a:pPr>
              <a:defRPr/>
            </a:pPr>
            <a:fld id="{E05B7CC6-27DA-4B76-8B4B-8C3C1BC6AF2D}" type="slidenum">
              <a:rPr lang="en-US" smtClean="0"/>
              <a:pPr>
                <a:defRPr/>
              </a:pPr>
              <a:t>4</a:t>
            </a:fld>
            <a:endParaRPr lang="en-US"/>
          </a:p>
        </p:txBody>
      </p:sp>
    </p:spTree>
    <p:extLst>
      <p:ext uri="{BB962C8B-B14F-4D97-AF65-F5344CB8AC3E}">
        <p14:creationId xmlns:p14="http://schemas.microsoft.com/office/powerpoint/2010/main" val="39711503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en-US" sz="1200" b="0" i="0" u="none" strike="noStrike" kern="1200" baseline="0" dirty="0" smtClean="0">
                <a:solidFill>
                  <a:schemeClr val="tx1"/>
                </a:solidFill>
                <a:latin typeface="Arial" charset="0"/>
                <a:ea typeface="+mn-ea"/>
                <a:cs typeface="+mn-cs"/>
              </a:rPr>
              <a:t>As you have been shown yesterday, multilateral </a:t>
            </a:r>
            <a:r>
              <a:rPr lang="en-US" sz="1200" b="0" i="0" u="none" strike="noStrike" kern="1200" baseline="0" dirty="0" smtClean="0">
                <a:solidFill>
                  <a:schemeClr val="tx1"/>
                </a:solidFill>
                <a:latin typeface="Arial" charset="0"/>
                <a:ea typeface="+mn-ea"/>
                <a:cs typeface="+mn-cs"/>
              </a:rPr>
              <a:t>and bi-lateral </a:t>
            </a:r>
            <a:r>
              <a:rPr lang="en-US" sz="1200" b="0" i="0" u="none" strike="noStrike" kern="1200" baseline="0" dirty="0" smtClean="0">
                <a:solidFill>
                  <a:schemeClr val="tx1"/>
                </a:solidFill>
                <a:latin typeface="Arial" charset="0"/>
                <a:ea typeface="+mn-ea"/>
                <a:cs typeface="+mn-cs"/>
              </a:rPr>
              <a:t>financial support for getting started is directed particularly at national </a:t>
            </a:r>
            <a:r>
              <a:rPr lang="en-US" sz="1200" b="0" i="0" u="none" strike="noStrike" kern="1200" baseline="0" dirty="0" smtClean="0">
                <a:solidFill>
                  <a:schemeClr val="tx1"/>
                </a:solidFill>
                <a:latin typeface="Arial" charset="0"/>
                <a:ea typeface="+mn-ea"/>
                <a:cs typeface="+mn-cs"/>
              </a:rPr>
              <a:t>level governance and </a:t>
            </a:r>
            <a:r>
              <a:rPr lang="en-US" sz="1200" b="0" i="0" u="none" strike="noStrike" kern="1200" baseline="0" dirty="0" smtClean="0">
                <a:solidFill>
                  <a:schemeClr val="tx1"/>
                </a:solidFill>
                <a:latin typeface="Arial" charset="0"/>
                <a:ea typeface="+mn-ea"/>
                <a:cs typeface="+mn-cs"/>
              </a:rPr>
              <a:t>approaches, </a:t>
            </a:r>
            <a:r>
              <a:rPr lang="en-US" sz="1200" b="0" i="0" u="none" strike="noStrike" kern="1200" baseline="0" dirty="0" smtClean="0">
                <a:solidFill>
                  <a:schemeClr val="tx1"/>
                </a:solidFill>
                <a:latin typeface="Arial" charset="0"/>
                <a:ea typeface="+mn-ea"/>
                <a:cs typeface="+mn-cs"/>
              </a:rPr>
              <a:t>as well as </a:t>
            </a:r>
            <a:r>
              <a:rPr lang="en-US" sz="1200" b="0" i="0" u="none" strike="noStrike" kern="1200" baseline="0" dirty="0" smtClean="0">
                <a:solidFill>
                  <a:schemeClr val="tx1"/>
                </a:solidFill>
                <a:latin typeface="Arial" charset="0"/>
                <a:ea typeface="+mn-ea"/>
                <a:cs typeface="+mn-cs"/>
              </a:rPr>
              <a:t>at national strategy development</a:t>
            </a:r>
            <a:r>
              <a:rPr lang="en-US" sz="1200" b="0" i="0" u="none" strike="noStrike" kern="1200" baseline="0" dirty="0" smtClean="0">
                <a:solidFill>
                  <a:schemeClr val="tx1"/>
                </a:solidFill>
                <a:latin typeface="Arial" charset="0"/>
                <a:ea typeface="+mn-ea"/>
                <a:cs typeface="+mn-cs"/>
              </a:rPr>
              <a:t>. Private or third party finance often sought for </a:t>
            </a:r>
            <a:r>
              <a:rPr lang="sv-SE" sz="1200" b="0" i="0" u="none" strike="noStrike" kern="1200" baseline="0" dirty="0" smtClean="0">
                <a:solidFill>
                  <a:schemeClr val="tx1"/>
                </a:solidFill>
                <a:latin typeface="Arial" charset="0"/>
                <a:ea typeface="+mn-ea"/>
                <a:cs typeface="+mn-cs"/>
              </a:rPr>
              <a:t>pilot projects</a:t>
            </a:r>
            <a:r>
              <a:rPr lang="sv-SE" sz="1200" b="0" i="0" u="none" strike="noStrike" kern="1200" baseline="0" dirty="0" smtClean="0">
                <a:solidFill>
                  <a:schemeClr val="tx1"/>
                </a:solidFill>
                <a:latin typeface="Arial" charset="0"/>
                <a:ea typeface="+mn-ea"/>
                <a:cs typeface="+mn-cs"/>
              </a:rPr>
              <a:t>.</a:t>
            </a:r>
          </a:p>
          <a:p>
            <a:endParaRPr lang="sv-SE" sz="1200" b="0" i="0" u="none" strike="noStrike" kern="1200" baseline="0" dirty="0" smtClean="0">
              <a:solidFill>
                <a:schemeClr val="tx1"/>
              </a:solidFill>
              <a:latin typeface="Arial" charset="0"/>
              <a:ea typeface="+mn-ea"/>
              <a:cs typeface="+mn-cs"/>
            </a:endParaRPr>
          </a:p>
          <a:p>
            <a:r>
              <a:rPr lang="sv-SE" sz="1200" b="0" i="0" u="none" strike="noStrike" kern="1200" baseline="0" dirty="0" smtClean="0">
                <a:solidFill>
                  <a:schemeClr val="tx1"/>
                </a:solidFill>
                <a:latin typeface="Arial" charset="0"/>
                <a:ea typeface="+mn-ea"/>
                <a:cs typeface="+mn-cs"/>
              </a:rPr>
              <a:t>But there is a substantial funding gap to get the idea of establishing the incentives for a different development path, which does not rely on traditional agricultural prodction, up and running.  </a:t>
            </a:r>
            <a:endParaRPr lang="sv-SE" sz="1200" b="0" i="0" u="none" strike="noStrike" kern="1200" baseline="0" dirty="0" smtClean="0">
              <a:solidFill>
                <a:schemeClr val="tx1"/>
              </a:solidFill>
              <a:latin typeface="Arial" charset="0"/>
              <a:ea typeface="+mn-ea"/>
              <a:cs typeface="+mn-cs"/>
            </a:endParaRPr>
          </a:p>
          <a:p>
            <a:endParaRPr lang="en-US" sz="1200" b="0" i="0" u="none" strike="noStrike" kern="1200" baseline="0" dirty="0" smtClean="0">
              <a:solidFill>
                <a:schemeClr val="tx1"/>
              </a:solidFill>
              <a:latin typeface="Arial" charset="0"/>
              <a:ea typeface="+mn-ea"/>
              <a:cs typeface="+mn-cs"/>
            </a:endParaRPr>
          </a:p>
          <a:p>
            <a:r>
              <a:rPr lang="en-US" sz="1200" b="0" i="0" u="none" strike="noStrike" kern="1200" baseline="0" dirty="0" smtClean="0">
                <a:solidFill>
                  <a:schemeClr val="tx1"/>
                </a:solidFill>
                <a:latin typeface="Arial" charset="0"/>
                <a:ea typeface="+mn-ea"/>
                <a:cs typeface="+mn-cs"/>
              </a:rPr>
              <a:t>There is no market yet for national level emission reductions but there are moves for them to be included</a:t>
            </a:r>
          </a:p>
          <a:p>
            <a:r>
              <a:rPr lang="en-US" sz="1200" b="0" i="0" u="none" strike="noStrike" kern="1200" baseline="0" dirty="0" smtClean="0">
                <a:solidFill>
                  <a:schemeClr val="tx1"/>
                </a:solidFill>
                <a:latin typeface="Arial" charset="0"/>
                <a:ea typeface="+mn-ea"/>
                <a:cs typeface="+mn-cs"/>
              </a:rPr>
              <a:t>within a future agreement and thus </a:t>
            </a:r>
            <a:r>
              <a:rPr lang="en-US" sz="1200" b="1" i="0" u="none" strike="noStrike" kern="1200" baseline="0" dirty="0" smtClean="0">
                <a:solidFill>
                  <a:schemeClr val="tx1"/>
                </a:solidFill>
                <a:latin typeface="Arial" charset="0"/>
                <a:ea typeface="+mn-ea"/>
                <a:cs typeface="+mn-cs"/>
              </a:rPr>
              <a:t>a compliance market</a:t>
            </a:r>
            <a:r>
              <a:rPr lang="en-US" sz="1200" b="0" i="0" u="none" strike="noStrike" kern="1200" baseline="0" dirty="0" smtClean="0">
                <a:solidFill>
                  <a:schemeClr val="tx1"/>
                </a:solidFill>
                <a:latin typeface="Arial" charset="0"/>
                <a:ea typeface="+mn-ea"/>
                <a:cs typeface="+mn-cs"/>
              </a:rPr>
              <a:t>. </a:t>
            </a:r>
            <a:r>
              <a:rPr lang="en-US" sz="1200" b="0" i="0" u="none" strike="noStrike" kern="1200" baseline="0" dirty="0" smtClean="0">
                <a:solidFill>
                  <a:schemeClr val="tx1"/>
                </a:solidFill>
                <a:latin typeface="Arial" charset="0"/>
                <a:ea typeface="+mn-ea"/>
                <a:cs typeface="+mn-cs"/>
              </a:rPr>
              <a:t>Private sector investors keep repeating that that is an absolute condition to make large scale private sector investment available which can meet the estimated funding needs. </a:t>
            </a:r>
          </a:p>
          <a:p>
            <a:endParaRPr lang="en-US" sz="1200" b="0" i="0" u="none" strike="noStrike" kern="1200" baseline="0" dirty="0" smtClean="0">
              <a:solidFill>
                <a:schemeClr val="tx1"/>
              </a:solidFill>
              <a:latin typeface="Arial" charset="0"/>
              <a:ea typeface="+mn-ea"/>
              <a:cs typeface="+mn-cs"/>
            </a:endParaRPr>
          </a:p>
          <a:p>
            <a:r>
              <a:rPr lang="en-US" sz="1200" b="0" i="0" u="none" strike="noStrike" kern="1200" baseline="0" dirty="0" smtClean="0">
                <a:solidFill>
                  <a:schemeClr val="tx1"/>
                </a:solidFill>
                <a:latin typeface="Arial" charset="0"/>
                <a:ea typeface="+mn-ea"/>
                <a:cs typeface="+mn-cs"/>
              </a:rPr>
              <a:t>But, given the sentiments of the experienced governance practitioners, the eventually required standards set for investors to eventually get their emission reduction credits may be set too high. The criteria for when it is set ‘too high’ is of course when it becomes close to impossible to achieve the standards, due to all sorts of governance weaknesses that are the responsibilities of national governments to ‘fix’. If that happens, indeed, REDD+ has confirmed that it is indeed naïve.      </a:t>
            </a:r>
            <a:endParaRPr lang="sv-SE" dirty="0"/>
          </a:p>
        </p:txBody>
      </p:sp>
      <p:sp>
        <p:nvSpPr>
          <p:cNvPr id="4" name="Plassholder for lysbildenummer 3"/>
          <p:cNvSpPr>
            <a:spLocks noGrp="1"/>
          </p:cNvSpPr>
          <p:nvPr>
            <p:ph type="sldNum" sz="quarter" idx="10"/>
          </p:nvPr>
        </p:nvSpPr>
        <p:spPr/>
        <p:txBody>
          <a:bodyPr/>
          <a:lstStyle/>
          <a:p>
            <a:pPr>
              <a:defRPr/>
            </a:pPr>
            <a:fld id="{E05B7CC6-27DA-4B76-8B4B-8C3C1BC6AF2D}" type="slidenum">
              <a:rPr lang="en-US" smtClean="0"/>
              <a:pPr>
                <a:defRPr/>
              </a:pPr>
              <a:t>5</a:t>
            </a:fld>
            <a:endParaRPr lang="en-US"/>
          </a:p>
        </p:txBody>
      </p:sp>
    </p:spTree>
    <p:extLst>
      <p:ext uri="{BB962C8B-B14F-4D97-AF65-F5344CB8AC3E}">
        <p14:creationId xmlns:p14="http://schemas.microsoft.com/office/powerpoint/2010/main" val="26336876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sv-SE" dirty="0" smtClean="0"/>
              <a:t>Read screen. </a:t>
            </a:r>
            <a:endParaRPr lang="sv-SE" dirty="0"/>
          </a:p>
        </p:txBody>
      </p:sp>
      <p:sp>
        <p:nvSpPr>
          <p:cNvPr id="4" name="Plassholder for lysbildenummer 3"/>
          <p:cNvSpPr>
            <a:spLocks noGrp="1"/>
          </p:cNvSpPr>
          <p:nvPr>
            <p:ph type="sldNum" sz="quarter" idx="10"/>
          </p:nvPr>
        </p:nvSpPr>
        <p:spPr/>
        <p:txBody>
          <a:bodyPr/>
          <a:lstStyle/>
          <a:p>
            <a:pPr>
              <a:defRPr/>
            </a:pPr>
            <a:fld id="{E05B7CC6-27DA-4B76-8B4B-8C3C1BC6AF2D}" type="slidenum">
              <a:rPr lang="en-US" smtClean="0"/>
              <a:pPr>
                <a:defRPr/>
              </a:pPr>
              <a:t>6</a:t>
            </a:fld>
            <a:endParaRPr lang="en-US"/>
          </a:p>
        </p:txBody>
      </p:sp>
    </p:spTree>
    <p:extLst>
      <p:ext uri="{BB962C8B-B14F-4D97-AF65-F5344CB8AC3E}">
        <p14:creationId xmlns:p14="http://schemas.microsoft.com/office/powerpoint/2010/main" val="10692137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sv-SE" dirty="0" smtClean="0"/>
              <a:t>Explain screen. </a:t>
            </a:r>
            <a:endParaRPr lang="sv-SE" dirty="0"/>
          </a:p>
        </p:txBody>
      </p:sp>
      <p:sp>
        <p:nvSpPr>
          <p:cNvPr id="4" name="Plassholder for lysbildenummer 3"/>
          <p:cNvSpPr>
            <a:spLocks noGrp="1"/>
          </p:cNvSpPr>
          <p:nvPr>
            <p:ph type="sldNum" sz="quarter" idx="10"/>
          </p:nvPr>
        </p:nvSpPr>
        <p:spPr/>
        <p:txBody>
          <a:bodyPr/>
          <a:lstStyle/>
          <a:p>
            <a:pPr>
              <a:defRPr/>
            </a:pPr>
            <a:fld id="{E05B7CC6-27DA-4B76-8B4B-8C3C1BC6AF2D}" type="slidenum">
              <a:rPr lang="en-US" smtClean="0"/>
              <a:pPr>
                <a:defRPr/>
              </a:pPr>
              <a:t>7</a:t>
            </a:fld>
            <a:endParaRPr lang="en-US"/>
          </a:p>
        </p:txBody>
      </p:sp>
    </p:spTree>
    <p:extLst>
      <p:ext uri="{BB962C8B-B14F-4D97-AF65-F5344CB8AC3E}">
        <p14:creationId xmlns:p14="http://schemas.microsoft.com/office/powerpoint/2010/main" val="27763314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sv-SE"/>
          </a:p>
        </p:txBody>
      </p:sp>
      <p:sp>
        <p:nvSpPr>
          <p:cNvPr id="4" name="Plassholder for lysbildenummer 3"/>
          <p:cNvSpPr>
            <a:spLocks noGrp="1"/>
          </p:cNvSpPr>
          <p:nvPr>
            <p:ph type="sldNum" sz="quarter" idx="10"/>
          </p:nvPr>
        </p:nvSpPr>
        <p:spPr/>
        <p:txBody>
          <a:bodyPr/>
          <a:lstStyle/>
          <a:p>
            <a:pPr>
              <a:defRPr/>
            </a:pPr>
            <a:fld id="{E05B7CC6-27DA-4B76-8B4B-8C3C1BC6AF2D}" type="slidenum">
              <a:rPr lang="en-US" smtClean="0"/>
              <a:pPr>
                <a:defRPr/>
              </a:pPr>
              <a:t>8</a:t>
            </a:fld>
            <a:endParaRPr lang="en-US"/>
          </a:p>
        </p:txBody>
      </p:sp>
    </p:spTree>
    <p:extLst>
      <p:ext uri="{BB962C8B-B14F-4D97-AF65-F5344CB8AC3E}">
        <p14:creationId xmlns:p14="http://schemas.microsoft.com/office/powerpoint/2010/main" val="431144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sv-SE" dirty="0" smtClean="0"/>
              <a:t>Yesterday, we discussed</a:t>
            </a:r>
            <a:r>
              <a:rPr lang="sv-SE" baseline="0" dirty="0" smtClean="0"/>
              <a:t> the corruption risks in REDD+ and the risk that this becomes the new ’resource curse’, similar to what happens to governance patterns in countries with weak governance capacities when natural resource extraction introduces massive flows of funds.   </a:t>
            </a:r>
          </a:p>
          <a:p>
            <a:endParaRPr lang="sv-SE" baseline="0" dirty="0" smtClean="0"/>
          </a:p>
          <a:p>
            <a:r>
              <a:rPr lang="sv-SE" baseline="0" dirty="0" smtClean="0"/>
              <a:t>In a recent study by U4 based on case studies from DRC, Kenya and Tanzania as well as a literature review, this concern is confirmed: </a:t>
            </a:r>
          </a:p>
          <a:p>
            <a:r>
              <a:rPr lang="sv-SE" dirty="0" smtClean="0"/>
              <a:t>”[</a:t>
            </a:r>
            <a:r>
              <a:rPr lang="sv-SE" dirty="0" smtClean="0"/>
              <a:t>T]he financial resources</a:t>
            </a:r>
            <a:r>
              <a:rPr lang="sv-SE" baseline="0" dirty="0" smtClean="0"/>
              <a:t> associated with REDD could create additional incentives and opportunities for corrupt activity. The concern here is that public officials, for example, may engage in corruption to extract rents from REDD resource flows in a similar manner to which rents can be derived from windfall resources such as oil or precious minerals.” </a:t>
            </a:r>
          </a:p>
          <a:p>
            <a:r>
              <a:rPr lang="sv-SE" sz="1000" baseline="0" dirty="0" smtClean="0"/>
              <a:t>(U4 Report; REDD Integrity: Addressing governance and corruption challenges in schemes for Reducing Emissions from Deforestation and forest Degradation (REDD), February 2011 No 1, p. 13 ) </a:t>
            </a:r>
            <a:endParaRPr lang="sv-SE" sz="1000" baseline="0" dirty="0" smtClean="0"/>
          </a:p>
          <a:p>
            <a:endParaRPr lang="sv-SE" sz="1000" baseline="0" dirty="0" smtClean="0"/>
          </a:p>
          <a:p>
            <a:r>
              <a:rPr lang="sv-SE" sz="1000" baseline="0" dirty="0" smtClean="0"/>
              <a:t>Explain screen. </a:t>
            </a:r>
            <a:endParaRPr lang="sv-SE" sz="1000" dirty="0"/>
          </a:p>
        </p:txBody>
      </p:sp>
      <p:sp>
        <p:nvSpPr>
          <p:cNvPr id="4" name="Plassholder for lysbildenummer 3"/>
          <p:cNvSpPr>
            <a:spLocks noGrp="1"/>
          </p:cNvSpPr>
          <p:nvPr>
            <p:ph type="sldNum" sz="quarter" idx="10"/>
          </p:nvPr>
        </p:nvSpPr>
        <p:spPr/>
        <p:txBody>
          <a:bodyPr/>
          <a:lstStyle/>
          <a:p>
            <a:pPr>
              <a:defRPr/>
            </a:pPr>
            <a:fld id="{E05B7CC6-27DA-4B76-8B4B-8C3C1BC6AF2D}" type="slidenum">
              <a:rPr lang="en-US" smtClean="0"/>
              <a:pPr>
                <a:defRPr/>
              </a:pPr>
              <a:t>9</a:t>
            </a:fld>
            <a:endParaRPr lang="en-US"/>
          </a:p>
        </p:txBody>
      </p:sp>
    </p:spTree>
    <p:extLst>
      <p:ext uri="{BB962C8B-B14F-4D97-AF65-F5344CB8AC3E}">
        <p14:creationId xmlns:p14="http://schemas.microsoft.com/office/powerpoint/2010/main" val="36362650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8458200" cy="5943600"/>
            <a:chOff x="0" y="0"/>
            <a:chExt cx="5328" cy="3744"/>
          </a:xfrm>
        </p:grpSpPr>
        <p:sp>
          <p:nvSpPr>
            <p:cNvPr id="5" name="Freeform 3"/>
            <p:cNvSpPr>
              <a:spLocks/>
            </p:cNvSpPr>
            <p:nvPr/>
          </p:nvSpPr>
          <p:spPr bwMode="hidden">
            <a:xfrm>
              <a:off x="0" y="1440"/>
              <a:ext cx="5155" cy="2304"/>
            </a:xfrm>
            <a:custGeom>
              <a:avLst/>
              <a:gdLst>
                <a:gd name="T0" fmla="*/ 5154 w 5155"/>
                <a:gd name="T1" fmla="*/ 1769 h 2304"/>
                <a:gd name="T2" fmla="*/ 0 w 5155"/>
                <a:gd name="T3" fmla="*/ 2304 h 2304"/>
                <a:gd name="T4" fmla="*/ 0 w 5155"/>
                <a:gd name="T5" fmla="*/ 1252 h 2304"/>
                <a:gd name="T6" fmla="*/ 5155 w 5155"/>
                <a:gd name="T7" fmla="*/ 0 h 2304"/>
                <a:gd name="T8" fmla="*/ 5155 w 5155"/>
                <a:gd name="T9" fmla="*/ 1416 h 2304"/>
                <a:gd name="T10" fmla="*/ 5154 w 5155"/>
                <a:gd name="T11" fmla="*/ 1769 h 2304"/>
              </a:gdLst>
              <a:ahLst/>
              <a:cxnLst>
                <a:cxn ang="0">
                  <a:pos x="T0" y="T1"/>
                </a:cxn>
                <a:cxn ang="0">
                  <a:pos x="T2" y="T3"/>
                </a:cxn>
                <a:cxn ang="0">
                  <a:pos x="T4" y="T5"/>
                </a:cxn>
                <a:cxn ang="0">
                  <a:pos x="T6" y="T7"/>
                </a:cxn>
                <a:cxn ang="0">
                  <a:pos x="T8" y="T9"/>
                </a:cxn>
                <a:cxn ang="0">
                  <a:pos x="T10" y="T11"/>
                </a:cxn>
              </a:cxnLst>
              <a:rect l="0" t="0" r="r" b="b"/>
              <a:pathLst>
                <a:path w="5155" h="2304">
                  <a:moveTo>
                    <a:pt x="5154" y="1769"/>
                  </a:moveTo>
                  <a:lnTo>
                    <a:pt x="0" y="2304"/>
                  </a:lnTo>
                  <a:lnTo>
                    <a:pt x="0" y="1252"/>
                  </a:lnTo>
                  <a:lnTo>
                    <a:pt x="5155" y="0"/>
                  </a:lnTo>
                  <a:lnTo>
                    <a:pt x="5155" y="1416"/>
                  </a:lnTo>
                  <a:lnTo>
                    <a:pt x="5154" y="1769"/>
                  </a:lnTo>
                  <a:close/>
                </a:path>
              </a:pathLst>
            </a:custGeom>
            <a:gradFill rotWithShape="1">
              <a:gsLst>
                <a:gs pos="0">
                  <a:schemeClr val="bg1">
                    <a:gamma/>
                    <a:shade val="84706"/>
                    <a:invGamma/>
                  </a:schemeClr>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sv-SE">
                <a:latin typeface="Tahoma" charset="0"/>
              </a:endParaRPr>
            </a:p>
          </p:txBody>
        </p:sp>
        <p:sp>
          <p:nvSpPr>
            <p:cNvPr id="6" name="Freeform 4"/>
            <p:cNvSpPr>
              <a:spLocks/>
            </p:cNvSpPr>
            <p:nvPr/>
          </p:nvSpPr>
          <p:spPr bwMode="hidden">
            <a:xfrm>
              <a:off x="0" y="0"/>
              <a:ext cx="5328" cy="3689"/>
            </a:xfrm>
            <a:custGeom>
              <a:avLst/>
              <a:gdLst>
                <a:gd name="T0" fmla="*/ 5311 w 5328"/>
                <a:gd name="T1" fmla="*/ 3209 h 3689"/>
                <a:gd name="T2" fmla="*/ 0 w 5328"/>
                <a:gd name="T3" fmla="*/ 3689 h 3689"/>
                <a:gd name="T4" fmla="*/ 0 w 5328"/>
                <a:gd name="T5" fmla="*/ 9 h 3689"/>
                <a:gd name="T6" fmla="*/ 5328 w 5328"/>
                <a:gd name="T7" fmla="*/ 0 h 3689"/>
                <a:gd name="T8" fmla="*/ 5311 w 5328"/>
                <a:gd name="T9" fmla="*/ 3209 h 368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328" h="3689">
                  <a:moveTo>
                    <a:pt x="5311" y="3209"/>
                  </a:moveTo>
                  <a:lnTo>
                    <a:pt x="0" y="3689"/>
                  </a:lnTo>
                  <a:lnTo>
                    <a:pt x="0" y="9"/>
                  </a:lnTo>
                  <a:lnTo>
                    <a:pt x="5328" y="0"/>
                  </a:lnTo>
                  <a:lnTo>
                    <a:pt x="5311" y="3209"/>
                  </a:lnTo>
                  <a:close/>
                </a:path>
              </a:pathLst>
            </a:custGeom>
            <a:gradFill rotWithShape="1">
              <a:gsLst>
                <a:gs pos="0">
                  <a:schemeClr val="bg2"/>
                </a:gs>
                <a:gs pos="100000">
                  <a:schemeClr val="bg1"/>
                </a:gs>
              </a:gsLst>
              <a:lin ang="0" scaled="1"/>
            </a:gradFill>
            <a:ln w="9525">
              <a:noFill/>
              <a:round/>
              <a:headEnd/>
              <a:tailEnd/>
            </a:ln>
          </p:spPr>
          <p:txBody>
            <a:bodyPr/>
            <a:lstStyle/>
            <a:p>
              <a:endParaRPr lang="nb-NO"/>
            </a:p>
          </p:txBody>
        </p:sp>
      </p:grpSp>
      <p:sp>
        <p:nvSpPr>
          <p:cNvPr id="158725" name="Rectangle 5"/>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pPr lvl="0"/>
            <a:r>
              <a:rPr lang="en-US" noProof="0" smtClean="0"/>
              <a:t>Klicka här för att ändra format på underrubrik i bakgrunden</a:t>
            </a:r>
          </a:p>
        </p:txBody>
      </p:sp>
      <p:sp>
        <p:nvSpPr>
          <p:cNvPr id="158729" name="Rectangle 9"/>
          <p:cNvSpPr>
            <a:spLocks noGrp="1" noChangeArrowheads="1"/>
          </p:cNvSpPr>
          <p:nvPr>
            <p:ph type="ctrTitle" sz="quarter"/>
          </p:nvPr>
        </p:nvSpPr>
        <p:spPr>
          <a:xfrm>
            <a:off x="685800" y="1768475"/>
            <a:ext cx="7772400" cy="1736725"/>
          </a:xfrm>
        </p:spPr>
        <p:txBody>
          <a:bodyPr anchor="b" anchorCtr="1"/>
          <a:lstStyle>
            <a:lvl1pPr>
              <a:defRPr sz="5400"/>
            </a:lvl1pPr>
          </a:lstStyle>
          <a:p>
            <a:pPr lvl="0"/>
            <a:r>
              <a:rPr lang="en-US" noProof="0" smtClean="0"/>
              <a:t>Klicka här för att ändra format</a:t>
            </a:r>
          </a:p>
        </p:txBody>
      </p:sp>
      <p:sp>
        <p:nvSpPr>
          <p:cNvPr id="7" name="Rectangle 6"/>
          <p:cNvSpPr>
            <a:spLocks noGrp="1" noChangeArrowheads="1"/>
          </p:cNvSpPr>
          <p:nvPr>
            <p:ph type="dt" sz="quarter" idx="10"/>
          </p:nvPr>
        </p:nvSpPr>
        <p:spPr>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mtClean="0"/>
            </a:lvl1pPr>
          </a:lstStyle>
          <a:p>
            <a:pPr>
              <a:defRPr/>
            </a:pPr>
            <a:endParaRPr lang="en-US"/>
          </a:p>
        </p:txBody>
      </p:sp>
      <p:sp>
        <p:nvSpPr>
          <p:cNvPr id="8" name="Rectangle 7"/>
          <p:cNvSpPr>
            <a:spLocks noGrp="1" noChangeArrowheads="1"/>
          </p:cNvSpPr>
          <p:nvPr>
            <p:ph type="ftr" sz="quarter" idx="11"/>
          </p:nvPr>
        </p:nvSpPr>
        <p:spPr>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mtClean="0"/>
            </a:lvl1pPr>
          </a:lstStyle>
          <a:p>
            <a:pPr>
              <a:defRPr/>
            </a:pPr>
            <a:endParaRPr lang="en-US"/>
          </a:p>
        </p:txBody>
      </p:sp>
      <p:sp>
        <p:nvSpPr>
          <p:cNvPr id="9" name="Rectangle 8"/>
          <p:cNvSpPr>
            <a:spLocks noGrp="1" noChangeArrowheads="1"/>
          </p:cNvSpPr>
          <p:nvPr>
            <p:ph type="sldNum" sz="quarter" idx="12"/>
          </p:nvPr>
        </p:nvSpPr>
        <p:spPr>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mtClean="0"/>
            </a:lvl1pPr>
          </a:lstStyle>
          <a:p>
            <a:pPr>
              <a:defRPr/>
            </a:pPr>
            <a:fld id="{0EB27F0F-15C2-45A4-961A-E8AB206EE464}"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lodrät text 2"/>
          <p:cNvSpPr>
            <a:spLocks noGrp="1"/>
          </p:cNvSpPr>
          <p:nvPr>
            <p:ph type="body" orient="vert" idx="1"/>
          </p:nvPr>
        </p:nvSpPr>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Rectangle 7"/>
          <p:cNvSpPr>
            <a:spLocks noGrp="1" noChangeArrowheads="1"/>
          </p:cNvSpPr>
          <p:nvPr>
            <p:ph type="dt" sz="half" idx="10"/>
          </p:nvPr>
        </p:nvSpPr>
        <p:spPr>
          <a:ln/>
        </p:spPr>
        <p:txBody>
          <a:bodyPr/>
          <a:lstStyle>
            <a:lvl1pPr>
              <a:defRPr/>
            </a:lvl1pPr>
          </a:lstStyle>
          <a:p>
            <a:pPr>
              <a:defRPr/>
            </a:pPr>
            <a:endParaRPr lang="en-US"/>
          </a:p>
        </p:txBody>
      </p:sp>
      <p:sp>
        <p:nvSpPr>
          <p:cNvPr id="5" name="Rectangle 8"/>
          <p:cNvSpPr>
            <a:spLocks noGrp="1" noChangeArrowheads="1"/>
          </p:cNvSpPr>
          <p:nvPr>
            <p:ph type="ftr" sz="quarter" idx="11"/>
          </p:nvPr>
        </p:nvSpPr>
        <p:spPr>
          <a:ln/>
        </p:spPr>
        <p:txBody>
          <a:bodyPr/>
          <a:lstStyle>
            <a:lvl1pPr>
              <a:defRPr/>
            </a:lvl1pPr>
          </a:lstStyle>
          <a:p>
            <a:pPr>
              <a:defRPr/>
            </a:pPr>
            <a:endParaRPr lang="en-US"/>
          </a:p>
        </p:txBody>
      </p:sp>
      <p:sp>
        <p:nvSpPr>
          <p:cNvPr id="6" name="Rectangle 9"/>
          <p:cNvSpPr>
            <a:spLocks noGrp="1" noChangeArrowheads="1"/>
          </p:cNvSpPr>
          <p:nvPr>
            <p:ph type="sldNum" sz="quarter" idx="12"/>
          </p:nvPr>
        </p:nvSpPr>
        <p:spPr>
          <a:ln/>
        </p:spPr>
        <p:txBody>
          <a:bodyPr/>
          <a:lstStyle>
            <a:lvl1pPr>
              <a:defRPr/>
            </a:lvl1pPr>
          </a:lstStyle>
          <a:p>
            <a:pPr>
              <a:defRPr/>
            </a:pPr>
            <a:fld id="{F9044800-8871-43C2-9337-77948D5443F6}"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274638"/>
            <a:ext cx="2057400" cy="5821362"/>
          </a:xfrm>
        </p:spPr>
        <p:txBody>
          <a:bodyPr vert="eaVert"/>
          <a:lstStyle/>
          <a:p>
            <a:r>
              <a:rPr lang="sv-SE" smtClean="0"/>
              <a:t>Klicka här för att ändra format</a:t>
            </a:r>
            <a:endParaRPr lang="sv-SE"/>
          </a:p>
        </p:txBody>
      </p:sp>
      <p:sp>
        <p:nvSpPr>
          <p:cNvPr id="3" name="Platshållare för lodrät text 2"/>
          <p:cNvSpPr>
            <a:spLocks noGrp="1"/>
          </p:cNvSpPr>
          <p:nvPr>
            <p:ph type="body" orient="vert" idx="1"/>
          </p:nvPr>
        </p:nvSpPr>
        <p:spPr>
          <a:xfrm>
            <a:off x="457200" y="274638"/>
            <a:ext cx="6019800" cy="5821362"/>
          </a:xfrm>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Rectangle 7"/>
          <p:cNvSpPr>
            <a:spLocks noGrp="1" noChangeArrowheads="1"/>
          </p:cNvSpPr>
          <p:nvPr>
            <p:ph type="dt" sz="half" idx="10"/>
          </p:nvPr>
        </p:nvSpPr>
        <p:spPr>
          <a:ln/>
        </p:spPr>
        <p:txBody>
          <a:bodyPr/>
          <a:lstStyle>
            <a:lvl1pPr>
              <a:defRPr/>
            </a:lvl1pPr>
          </a:lstStyle>
          <a:p>
            <a:pPr>
              <a:defRPr/>
            </a:pPr>
            <a:endParaRPr lang="en-US"/>
          </a:p>
        </p:txBody>
      </p:sp>
      <p:sp>
        <p:nvSpPr>
          <p:cNvPr id="5" name="Rectangle 8"/>
          <p:cNvSpPr>
            <a:spLocks noGrp="1" noChangeArrowheads="1"/>
          </p:cNvSpPr>
          <p:nvPr>
            <p:ph type="ftr" sz="quarter" idx="11"/>
          </p:nvPr>
        </p:nvSpPr>
        <p:spPr>
          <a:ln/>
        </p:spPr>
        <p:txBody>
          <a:bodyPr/>
          <a:lstStyle>
            <a:lvl1pPr>
              <a:defRPr/>
            </a:lvl1pPr>
          </a:lstStyle>
          <a:p>
            <a:pPr>
              <a:defRPr/>
            </a:pPr>
            <a:endParaRPr lang="en-US"/>
          </a:p>
        </p:txBody>
      </p:sp>
      <p:sp>
        <p:nvSpPr>
          <p:cNvPr id="6" name="Rectangle 9"/>
          <p:cNvSpPr>
            <a:spLocks noGrp="1" noChangeArrowheads="1"/>
          </p:cNvSpPr>
          <p:nvPr>
            <p:ph type="sldNum" sz="quarter" idx="12"/>
          </p:nvPr>
        </p:nvSpPr>
        <p:spPr>
          <a:ln/>
        </p:spPr>
        <p:txBody>
          <a:bodyPr/>
          <a:lstStyle>
            <a:lvl1pPr>
              <a:defRPr/>
            </a:lvl1pPr>
          </a:lstStyle>
          <a:p>
            <a:pPr>
              <a:defRPr/>
            </a:pPr>
            <a:fld id="{D95FEA45-7618-4239-A325-C9E120B76F72}"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idx="1"/>
          </p:nvPr>
        </p:nvSpPr>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Rectangle 7"/>
          <p:cNvSpPr>
            <a:spLocks noGrp="1" noChangeArrowheads="1"/>
          </p:cNvSpPr>
          <p:nvPr>
            <p:ph type="dt" sz="half" idx="10"/>
          </p:nvPr>
        </p:nvSpPr>
        <p:spPr>
          <a:ln/>
        </p:spPr>
        <p:txBody>
          <a:bodyPr/>
          <a:lstStyle>
            <a:lvl1pPr>
              <a:defRPr/>
            </a:lvl1pPr>
          </a:lstStyle>
          <a:p>
            <a:pPr>
              <a:defRPr/>
            </a:pPr>
            <a:endParaRPr lang="en-US"/>
          </a:p>
        </p:txBody>
      </p:sp>
      <p:sp>
        <p:nvSpPr>
          <p:cNvPr id="5" name="Rectangle 8"/>
          <p:cNvSpPr>
            <a:spLocks noGrp="1" noChangeArrowheads="1"/>
          </p:cNvSpPr>
          <p:nvPr>
            <p:ph type="ftr" sz="quarter" idx="11"/>
          </p:nvPr>
        </p:nvSpPr>
        <p:spPr>
          <a:ln/>
        </p:spPr>
        <p:txBody>
          <a:bodyPr/>
          <a:lstStyle>
            <a:lvl1pPr>
              <a:defRPr/>
            </a:lvl1pPr>
          </a:lstStyle>
          <a:p>
            <a:pPr>
              <a:defRPr/>
            </a:pPr>
            <a:endParaRPr lang="en-US"/>
          </a:p>
        </p:txBody>
      </p:sp>
      <p:sp>
        <p:nvSpPr>
          <p:cNvPr id="6" name="Rectangle 9"/>
          <p:cNvSpPr>
            <a:spLocks noGrp="1" noChangeArrowheads="1"/>
          </p:cNvSpPr>
          <p:nvPr>
            <p:ph type="sldNum" sz="quarter" idx="12"/>
          </p:nvPr>
        </p:nvSpPr>
        <p:spPr>
          <a:ln/>
        </p:spPr>
        <p:txBody>
          <a:bodyPr/>
          <a:lstStyle>
            <a:lvl1pPr>
              <a:defRPr/>
            </a:lvl1pPr>
          </a:lstStyle>
          <a:p>
            <a:pPr>
              <a:defRPr/>
            </a:pPr>
            <a:fld id="{844CAD1A-B115-4486-ABE1-1081092FB702}"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4406900"/>
            <a:ext cx="7772400" cy="1362075"/>
          </a:xfrm>
        </p:spPr>
        <p:txBody>
          <a:bodyPr anchor="t"/>
          <a:lstStyle>
            <a:lvl1pPr algn="l">
              <a:defRPr sz="4000" b="1" cap="all"/>
            </a:lvl1pPr>
          </a:lstStyle>
          <a:p>
            <a:r>
              <a:rPr lang="sv-SE" smtClean="0"/>
              <a:t>Klicka här för att ändra format</a:t>
            </a:r>
            <a:endParaRPr lang="sv-SE"/>
          </a:p>
        </p:txBody>
      </p:sp>
      <p:sp>
        <p:nvSpPr>
          <p:cNvPr id="3" name="Platshållare för tex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smtClean="0"/>
              <a:t>Klicka här för att ändra format på bakgrundstexten</a:t>
            </a:r>
          </a:p>
        </p:txBody>
      </p:sp>
      <p:sp>
        <p:nvSpPr>
          <p:cNvPr id="4" name="Rectangle 7"/>
          <p:cNvSpPr>
            <a:spLocks noGrp="1" noChangeArrowheads="1"/>
          </p:cNvSpPr>
          <p:nvPr>
            <p:ph type="dt" sz="half" idx="10"/>
          </p:nvPr>
        </p:nvSpPr>
        <p:spPr>
          <a:ln/>
        </p:spPr>
        <p:txBody>
          <a:bodyPr/>
          <a:lstStyle>
            <a:lvl1pPr>
              <a:defRPr/>
            </a:lvl1pPr>
          </a:lstStyle>
          <a:p>
            <a:pPr>
              <a:defRPr/>
            </a:pPr>
            <a:endParaRPr lang="en-US"/>
          </a:p>
        </p:txBody>
      </p:sp>
      <p:sp>
        <p:nvSpPr>
          <p:cNvPr id="5" name="Rectangle 8"/>
          <p:cNvSpPr>
            <a:spLocks noGrp="1" noChangeArrowheads="1"/>
          </p:cNvSpPr>
          <p:nvPr>
            <p:ph type="ftr" sz="quarter" idx="11"/>
          </p:nvPr>
        </p:nvSpPr>
        <p:spPr>
          <a:ln/>
        </p:spPr>
        <p:txBody>
          <a:bodyPr/>
          <a:lstStyle>
            <a:lvl1pPr>
              <a:defRPr/>
            </a:lvl1pPr>
          </a:lstStyle>
          <a:p>
            <a:pPr>
              <a:defRPr/>
            </a:pPr>
            <a:endParaRPr lang="en-US"/>
          </a:p>
        </p:txBody>
      </p:sp>
      <p:sp>
        <p:nvSpPr>
          <p:cNvPr id="6" name="Rectangle 9"/>
          <p:cNvSpPr>
            <a:spLocks noGrp="1" noChangeArrowheads="1"/>
          </p:cNvSpPr>
          <p:nvPr>
            <p:ph type="sldNum" sz="quarter" idx="12"/>
          </p:nvPr>
        </p:nvSpPr>
        <p:spPr>
          <a:ln/>
        </p:spPr>
        <p:txBody>
          <a:bodyPr/>
          <a:lstStyle>
            <a:lvl1pPr>
              <a:defRPr/>
            </a:lvl1pPr>
          </a:lstStyle>
          <a:p>
            <a:pPr>
              <a:defRPr/>
            </a:pPr>
            <a:fld id="{90F62D80-3D01-4EA8-8377-9AE1FF195FA1}"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innehåll 3"/>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Rectangle 7"/>
          <p:cNvSpPr>
            <a:spLocks noGrp="1" noChangeArrowheads="1"/>
          </p:cNvSpPr>
          <p:nvPr>
            <p:ph type="dt" sz="half" idx="10"/>
          </p:nvPr>
        </p:nvSpPr>
        <p:spPr>
          <a:ln/>
        </p:spPr>
        <p:txBody>
          <a:bodyPr/>
          <a:lstStyle>
            <a:lvl1pPr>
              <a:defRPr/>
            </a:lvl1pPr>
          </a:lstStyle>
          <a:p>
            <a:pPr>
              <a:defRPr/>
            </a:pPr>
            <a:endParaRPr lang="en-US"/>
          </a:p>
        </p:txBody>
      </p:sp>
      <p:sp>
        <p:nvSpPr>
          <p:cNvPr id="6" name="Rectangle 8"/>
          <p:cNvSpPr>
            <a:spLocks noGrp="1" noChangeArrowheads="1"/>
          </p:cNvSpPr>
          <p:nvPr>
            <p:ph type="ftr" sz="quarter" idx="11"/>
          </p:nvPr>
        </p:nvSpPr>
        <p:spPr>
          <a:ln/>
        </p:spPr>
        <p:txBody>
          <a:bodyPr/>
          <a:lstStyle>
            <a:lvl1pPr>
              <a:defRPr/>
            </a:lvl1pPr>
          </a:lstStyle>
          <a:p>
            <a:pPr>
              <a:defRPr/>
            </a:pPr>
            <a:endParaRPr lang="en-US"/>
          </a:p>
        </p:txBody>
      </p:sp>
      <p:sp>
        <p:nvSpPr>
          <p:cNvPr id="7" name="Rectangle 9"/>
          <p:cNvSpPr>
            <a:spLocks noGrp="1" noChangeArrowheads="1"/>
          </p:cNvSpPr>
          <p:nvPr>
            <p:ph type="sldNum" sz="quarter" idx="12"/>
          </p:nvPr>
        </p:nvSpPr>
        <p:spPr>
          <a:ln/>
        </p:spPr>
        <p:txBody>
          <a:bodyPr/>
          <a:lstStyle>
            <a:lvl1pPr>
              <a:defRPr/>
            </a:lvl1pPr>
          </a:lstStyle>
          <a:p>
            <a:pPr>
              <a:defRPr/>
            </a:pPr>
            <a:fld id="{3C4F089C-4957-4DCB-AF71-E84EAFBE608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lvl1pPr>
          </a:lstStyle>
          <a:p>
            <a:r>
              <a:rPr lang="sv-SE" smtClean="0"/>
              <a:t>Klicka här för att ändra format</a:t>
            </a:r>
            <a:endParaRPr lang="sv-SE"/>
          </a:p>
        </p:txBody>
      </p:sp>
      <p:sp>
        <p:nvSpPr>
          <p:cNvPr id="3" name="Platshållare för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Platshållare för innehåll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6" name="Platshållare för innehåll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7" name="Rectangle 7"/>
          <p:cNvSpPr>
            <a:spLocks noGrp="1" noChangeArrowheads="1"/>
          </p:cNvSpPr>
          <p:nvPr>
            <p:ph type="dt" sz="half" idx="10"/>
          </p:nvPr>
        </p:nvSpPr>
        <p:spPr>
          <a:ln/>
        </p:spPr>
        <p:txBody>
          <a:bodyPr/>
          <a:lstStyle>
            <a:lvl1pPr>
              <a:defRPr/>
            </a:lvl1pPr>
          </a:lstStyle>
          <a:p>
            <a:pPr>
              <a:defRPr/>
            </a:pPr>
            <a:endParaRPr lang="en-US"/>
          </a:p>
        </p:txBody>
      </p:sp>
      <p:sp>
        <p:nvSpPr>
          <p:cNvPr id="8" name="Rectangle 8"/>
          <p:cNvSpPr>
            <a:spLocks noGrp="1" noChangeArrowheads="1"/>
          </p:cNvSpPr>
          <p:nvPr>
            <p:ph type="ftr" sz="quarter" idx="11"/>
          </p:nvPr>
        </p:nvSpPr>
        <p:spPr>
          <a:ln/>
        </p:spPr>
        <p:txBody>
          <a:bodyPr/>
          <a:lstStyle>
            <a:lvl1pPr>
              <a:defRPr/>
            </a:lvl1pPr>
          </a:lstStyle>
          <a:p>
            <a:pPr>
              <a:defRPr/>
            </a:pPr>
            <a:endParaRPr lang="en-US"/>
          </a:p>
        </p:txBody>
      </p:sp>
      <p:sp>
        <p:nvSpPr>
          <p:cNvPr id="9" name="Rectangle 9"/>
          <p:cNvSpPr>
            <a:spLocks noGrp="1" noChangeArrowheads="1"/>
          </p:cNvSpPr>
          <p:nvPr>
            <p:ph type="sldNum" sz="quarter" idx="12"/>
          </p:nvPr>
        </p:nvSpPr>
        <p:spPr>
          <a:ln/>
        </p:spPr>
        <p:txBody>
          <a:bodyPr/>
          <a:lstStyle>
            <a:lvl1pPr>
              <a:defRPr/>
            </a:lvl1pPr>
          </a:lstStyle>
          <a:p>
            <a:pPr>
              <a:defRPr/>
            </a:pPr>
            <a:fld id="{A50FA640-701C-4D38-AD01-348B93E5FE83}"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Rectangle 7"/>
          <p:cNvSpPr>
            <a:spLocks noGrp="1" noChangeArrowheads="1"/>
          </p:cNvSpPr>
          <p:nvPr>
            <p:ph type="dt" sz="half" idx="10"/>
          </p:nvPr>
        </p:nvSpPr>
        <p:spPr>
          <a:ln/>
        </p:spPr>
        <p:txBody>
          <a:bodyPr/>
          <a:lstStyle>
            <a:lvl1pPr>
              <a:defRPr/>
            </a:lvl1pPr>
          </a:lstStyle>
          <a:p>
            <a:pPr>
              <a:defRPr/>
            </a:pPr>
            <a:endParaRPr lang="en-US"/>
          </a:p>
        </p:txBody>
      </p:sp>
      <p:sp>
        <p:nvSpPr>
          <p:cNvPr id="4" name="Rectangle 8"/>
          <p:cNvSpPr>
            <a:spLocks noGrp="1" noChangeArrowheads="1"/>
          </p:cNvSpPr>
          <p:nvPr>
            <p:ph type="ftr" sz="quarter" idx="11"/>
          </p:nvPr>
        </p:nvSpPr>
        <p:spPr>
          <a:ln/>
        </p:spPr>
        <p:txBody>
          <a:bodyPr/>
          <a:lstStyle>
            <a:lvl1pPr>
              <a:defRPr/>
            </a:lvl1pPr>
          </a:lstStyle>
          <a:p>
            <a:pPr>
              <a:defRPr/>
            </a:pPr>
            <a:endParaRPr lang="en-US"/>
          </a:p>
        </p:txBody>
      </p:sp>
      <p:sp>
        <p:nvSpPr>
          <p:cNvPr id="5" name="Rectangle 9"/>
          <p:cNvSpPr>
            <a:spLocks noGrp="1" noChangeArrowheads="1"/>
          </p:cNvSpPr>
          <p:nvPr>
            <p:ph type="sldNum" sz="quarter" idx="12"/>
          </p:nvPr>
        </p:nvSpPr>
        <p:spPr>
          <a:ln/>
        </p:spPr>
        <p:txBody>
          <a:bodyPr/>
          <a:lstStyle>
            <a:lvl1pPr>
              <a:defRPr/>
            </a:lvl1pPr>
          </a:lstStyle>
          <a:p>
            <a:pPr>
              <a:defRPr/>
            </a:pPr>
            <a:fld id="{32E2D067-55D9-4948-8452-600579893F41}"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a:ln/>
        </p:spPr>
        <p:txBody>
          <a:bodyPr/>
          <a:lstStyle>
            <a:lvl1pPr>
              <a:defRPr/>
            </a:lvl1pPr>
          </a:lstStyle>
          <a:p>
            <a:pPr>
              <a:defRPr/>
            </a:pPr>
            <a:endParaRPr lang="en-US"/>
          </a:p>
        </p:txBody>
      </p:sp>
      <p:sp>
        <p:nvSpPr>
          <p:cNvPr id="3" name="Rectangle 8"/>
          <p:cNvSpPr>
            <a:spLocks noGrp="1" noChangeArrowheads="1"/>
          </p:cNvSpPr>
          <p:nvPr>
            <p:ph type="ftr" sz="quarter" idx="11"/>
          </p:nvPr>
        </p:nvSpPr>
        <p:spPr>
          <a:ln/>
        </p:spPr>
        <p:txBody>
          <a:bodyPr/>
          <a:lstStyle>
            <a:lvl1pPr>
              <a:defRPr/>
            </a:lvl1pPr>
          </a:lstStyle>
          <a:p>
            <a:pPr>
              <a:defRPr/>
            </a:pPr>
            <a:endParaRPr lang="en-US"/>
          </a:p>
        </p:txBody>
      </p:sp>
      <p:sp>
        <p:nvSpPr>
          <p:cNvPr id="4" name="Rectangle 9"/>
          <p:cNvSpPr>
            <a:spLocks noGrp="1" noChangeArrowheads="1"/>
          </p:cNvSpPr>
          <p:nvPr>
            <p:ph type="sldNum" sz="quarter" idx="12"/>
          </p:nvPr>
        </p:nvSpPr>
        <p:spPr>
          <a:ln/>
        </p:spPr>
        <p:txBody>
          <a:bodyPr/>
          <a:lstStyle>
            <a:lvl1pPr>
              <a:defRPr/>
            </a:lvl1pPr>
          </a:lstStyle>
          <a:p>
            <a:pPr>
              <a:defRPr/>
            </a:pPr>
            <a:fld id="{0FFBBF88-4504-4AAE-8793-2D76344FB8CD}"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0" y="273050"/>
            <a:ext cx="3008313" cy="1162050"/>
          </a:xfrm>
        </p:spPr>
        <p:txBody>
          <a:bodyPr anchor="b"/>
          <a:lstStyle>
            <a:lvl1pPr algn="l">
              <a:defRPr sz="2000" b="1"/>
            </a:lvl1pPr>
          </a:lstStyle>
          <a:p>
            <a:r>
              <a:rPr lang="sv-SE" smtClean="0"/>
              <a:t>Klicka här för att ändra format</a:t>
            </a:r>
            <a:endParaRPr lang="sv-SE"/>
          </a:p>
        </p:txBody>
      </p:sp>
      <p:sp>
        <p:nvSpPr>
          <p:cNvPr id="3" name="Platshållare för innehåll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Rectangle 7"/>
          <p:cNvSpPr>
            <a:spLocks noGrp="1" noChangeArrowheads="1"/>
          </p:cNvSpPr>
          <p:nvPr>
            <p:ph type="dt" sz="half" idx="10"/>
          </p:nvPr>
        </p:nvSpPr>
        <p:spPr>
          <a:ln/>
        </p:spPr>
        <p:txBody>
          <a:bodyPr/>
          <a:lstStyle>
            <a:lvl1pPr>
              <a:defRPr/>
            </a:lvl1pPr>
          </a:lstStyle>
          <a:p>
            <a:pPr>
              <a:defRPr/>
            </a:pPr>
            <a:endParaRPr lang="en-US"/>
          </a:p>
        </p:txBody>
      </p:sp>
      <p:sp>
        <p:nvSpPr>
          <p:cNvPr id="6" name="Rectangle 8"/>
          <p:cNvSpPr>
            <a:spLocks noGrp="1" noChangeArrowheads="1"/>
          </p:cNvSpPr>
          <p:nvPr>
            <p:ph type="ftr" sz="quarter" idx="11"/>
          </p:nvPr>
        </p:nvSpPr>
        <p:spPr>
          <a:ln/>
        </p:spPr>
        <p:txBody>
          <a:bodyPr/>
          <a:lstStyle>
            <a:lvl1pPr>
              <a:defRPr/>
            </a:lvl1pPr>
          </a:lstStyle>
          <a:p>
            <a:pPr>
              <a:defRPr/>
            </a:pPr>
            <a:endParaRPr lang="en-US"/>
          </a:p>
        </p:txBody>
      </p:sp>
      <p:sp>
        <p:nvSpPr>
          <p:cNvPr id="7" name="Rectangle 9"/>
          <p:cNvSpPr>
            <a:spLocks noGrp="1" noChangeArrowheads="1"/>
          </p:cNvSpPr>
          <p:nvPr>
            <p:ph type="sldNum" sz="quarter" idx="12"/>
          </p:nvPr>
        </p:nvSpPr>
        <p:spPr>
          <a:ln/>
        </p:spPr>
        <p:txBody>
          <a:bodyPr/>
          <a:lstStyle>
            <a:lvl1pPr>
              <a:defRPr/>
            </a:lvl1pPr>
          </a:lstStyle>
          <a:p>
            <a:pPr>
              <a:defRPr/>
            </a:pPr>
            <a:fld id="{A1BBC169-0E55-4D03-8E01-A8DB6F67246D}"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4800600"/>
            <a:ext cx="5486400" cy="566738"/>
          </a:xfrm>
        </p:spPr>
        <p:txBody>
          <a:bodyPr anchor="b"/>
          <a:lstStyle>
            <a:lvl1pPr algn="l">
              <a:defRPr sz="2000" b="1"/>
            </a:lvl1pPr>
          </a:lstStyle>
          <a:p>
            <a:r>
              <a:rPr lang="sv-SE" smtClean="0"/>
              <a:t>Klicka här för att ändra format</a:t>
            </a:r>
            <a:endParaRPr lang="sv-SE"/>
          </a:p>
        </p:txBody>
      </p:sp>
      <p:sp>
        <p:nvSpPr>
          <p:cNvPr id="3" name="Platshållare för bild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v-SE" noProof="0" smtClean="0"/>
          </a:p>
        </p:txBody>
      </p:sp>
      <p:sp>
        <p:nvSpPr>
          <p:cNvPr id="4" name="Platshållare för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Rectangle 7"/>
          <p:cNvSpPr>
            <a:spLocks noGrp="1" noChangeArrowheads="1"/>
          </p:cNvSpPr>
          <p:nvPr>
            <p:ph type="dt" sz="half" idx="10"/>
          </p:nvPr>
        </p:nvSpPr>
        <p:spPr>
          <a:ln/>
        </p:spPr>
        <p:txBody>
          <a:bodyPr/>
          <a:lstStyle>
            <a:lvl1pPr>
              <a:defRPr/>
            </a:lvl1pPr>
          </a:lstStyle>
          <a:p>
            <a:pPr>
              <a:defRPr/>
            </a:pPr>
            <a:endParaRPr lang="en-US"/>
          </a:p>
        </p:txBody>
      </p:sp>
      <p:sp>
        <p:nvSpPr>
          <p:cNvPr id="6" name="Rectangle 8"/>
          <p:cNvSpPr>
            <a:spLocks noGrp="1" noChangeArrowheads="1"/>
          </p:cNvSpPr>
          <p:nvPr>
            <p:ph type="ftr" sz="quarter" idx="11"/>
          </p:nvPr>
        </p:nvSpPr>
        <p:spPr>
          <a:ln/>
        </p:spPr>
        <p:txBody>
          <a:bodyPr/>
          <a:lstStyle>
            <a:lvl1pPr>
              <a:defRPr/>
            </a:lvl1pPr>
          </a:lstStyle>
          <a:p>
            <a:pPr>
              <a:defRPr/>
            </a:pPr>
            <a:endParaRPr lang="en-US"/>
          </a:p>
        </p:txBody>
      </p:sp>
      <p:sp>
        <p:nvSpPr>
          <p:cNvPr id="7" name="Rectangle 9"/>
          <p:cNvSpPr>
            <a:spLocks noGrp="1" noChangeArrowheads="1"/>
          </p:cNvSpPr>
          <p:nvPr>
            <p:ph type="sldNum" sz="quarter" idx="12"/>
          </p:nvPr>
        </p:nvSpPr>
        <p:spPr>
          <a:ln/>
        </p:spPr>
        <p:txBody>
          <a:bodyPr/>
          <a:lstStyle>
            <a:lvl1pPr>
              <a:defRPr/>
            </a:lvl1pPr>
          </a:lstStyle>
          <a:p>
            <a:pPr>
              <a:defRPr/>
            </a:pPr>
            <a:fld id="{AB88C465-EDDB-4276-BEEC-312EE8FCDAD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7242175" cy="1981200"/>
            <a:chOff x="0" y="0"/>
            <a:chExt cx="4562" cy="1248"/>
          </a:xfrm>
        </p:grpSpPr>
        <p:sp>
          <p:nvSpPr>
            <p:cNvPr id="157699" name="Freeform 3"/>
            <p:cNvSpPr>
              <a:spLocks/>
            </p:cNvSpPr>
            <p:nvPr/>
          </p:nvSpPr>
          <p:spPr bwMode="hidden">
            <a:xfrm>
              <a:off x="0" y="583"/>
              <a:ext cx="4487" cy="665"/>
            </a:xfrm>
            <a:custGeom>
              <a:avLst/>
              <a:gdLst>
                <a:gd name="T0" fmla="*/ 4800 w 4806"/>
                <a:gd name="T1" fmla="*/ 299 h 665"/>
                <a:gd name="T2" fmla="*/ 0 w 4806"/>
                <a:gd name="T3" fmla="*/ 665 h 665"/>
                <a:gd name="T4" fmla="*/ 0 w 4806"/>
                <a:gd name="T5" fmla="*/ 0 h 665"/>
                <a:gd name="T6" fmla="*/ 4806 w 4806"/>
                <a:gd name="T7" fmla="*/ 1 h 665"/>
                <a:gd name="T8" fmla="*/ 4800 w 4806"/>
                <a:gd name="T9" fmla="*/ 153 h 665"/>
                <a:gd name="T10" fmla="*/ 4800 w 4806"/>
                <a:gd name="T11" fmla="*/ 299 h 665"/>
              </a:gdLst>
              <a:ahLst/>
              <a:cxnLst>
                <a:cxn ang="0">
                  <a:pos x="T0" y="T1"/>
                </a:cxn>
                <a:cxn ang="0">
                  <a:pos x="T2" y="T3"/>
                </a:cxn>
                <a:cxn ang="0">
                  <a:pos x="T4" y="T5"/>
                </a:cxn>
                <a:cxn ang="0">
                  <a:pos x="T6" y="T7"/>
                </a:cxn>
                <a:cxn ang="0">
                  <a:pos x="T8" y="T9"/>
                </a:cxn>
                <a:cxn ang="0">
                  <a:pos x="T10" y="T11"/>
                </a:cxn>
              </a:cxnLst>
              <a:rect l="0" t="0" r="r" b="b"/>
              <a:pathLst>
                <a:path w="4806" h="665">
                  <a:moveTo>
                    <a:pt x="4800" y="299"/>
                  </a:moveTo>
                  <a:lnTo>
                    <a:pt x="0" y="665"/>
                  </a:lnTo>
                  <a:lnTo>
                    <a:pt x="0" y="0"/>
                  </a:lnTo>
                  <a:lnTo>
                    <a:pt x="4806" y="1"/>
                  </a:lnTo>
                  <a:lnTo>
                    <a:pt x="4800" y="153"/>
                  </a:lnTo>
                  <a:lnTo>
                    <a:pt x="4800" y="299"/>
                  </a:lnTo>
                  <a:close/>
                </a:path>
              </a:pathLst>
            </a:custGeom>
            <a:gradFill rotWithShape="1">
              <a:gsLst>
                <a:gs pos="0">
                  <a:schemeClr val="bg1">
                    <a:gamma/>
                    <a:shade val="94118"/>
                    <a:invGamma/>
                  </a:schemeClr>
                </a:gs>
                <a:gs pos="100000">
                  <a:schemeClr val="bg1"/>
                </a:gs>
              </a:gsLst>
              <a:lin ang="0" scaled="1"/>
            </a:gradFill>
            <a:ln>
              <a:noFill/>
            </a:ln>
            <a:extLst>
              <a:ext uri="{91240B29-F687-4F45-9708-019B960494DF}">
                <a14:hiddenLine xmlns:a14="http://schemas.microsoft.com/office/drawing/2010/main" w="9525">
                  <a:solidFill>
                    <a:schemeClr val="tx1"/>
                  </a:solidFill>
                  <a:round/>
                  <a:headEnd/>
                  <a:tailEnd/>
                </a14:hiddenLine>
              </a:ext>
            </a:extLst>
          </p:spPr>
          <p:txBody>
            <a:bodyPr/>
            <a:lstStyle/>
            <a:p>
              <a:pPr>
                <a:defRPr/>
              </a:pPr>
              <a:endParaRPr lang="sv-SE">
                <a:latin typeface="Tahoma" charset="0"/>
              </a:endParaRPr>
            </a:p>
          </p:txBody>
        </p:sp>
        <p:sp>
          <p:nvSpPr>
            <p:cNvPr id="1033" name="Freeform 4"/>
            <p:cNvSpPr>
              <a:spLocks/>
            </p:cNvSpPr>
            <p:nvPr/>
          </p:nvSpPr>
          <p:spPr bwMode="hidden">
            <a:xfrm>
              <a:off x="0" y="0"/>
              <a:ext cx="4562" cy="1199"/>
            </a:xfrm>
            <a:custGeom>
              <a:avLst/>
              <a:gdLst>
                <a:gd name="T0" fmla="*/ 4560 w 4562"/>
                <a:gd name="T1" fmla="*/ 932 h 1199"/>
                <a:gd name="T2" fmla="*/ 0 w 4562"/>
                <a:gd name="T3" fmla="*/ 1199 h 1199"/>
                <a:gd name="T4" fmla="*/ 0 w 4562"/>
                <a:gd name="T5" fmla="*/ 0 h 1199"/>
                <a:gd name="T6" fmla="*/ 4562 w 4562"/>
                <a:gd name="T7" fmla="*/ 0 h 1199"/>
                <a:gd name="T8" fmla="*/ 4560 w 4562"/>
                <a:gd name="T9" fmla="*/ 932 h 1199"/>
                <a:gd name="T10" fmla="*/ 4560 w 4562"/>
                <a:gd name="T11" fmla="*/ 932 h 119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562" h="1199">
                  <a:moveTo>
                    <a:pt x="4560" y="932"/>
                  </a:moveTo>
                  <a:lnTo>
                    <a:pt x="0" y="1199"/>
                  </a:lnTo>
                  <a:lnTo>
                    <a:pt x="0" y="0"/>
                  </a:lnTo>
                  <a:lnTo>
                    <a:pt x="4562" y="0"/>
                  </a:lnTo>
                  <a:lnTo>
                    <a:pt x="4560" y="932"/>
                  </a:lnTo>
                  <a:close/>
                </a:path>
              </a:pathLst>
            </a:custGeom>
            <a:gradFill rotWithShape="0">
              <a:gsLst>
                <a:gs pos="0">
                  <a:schemeClr val="bg2"/>
                </a:gs>
                <a:gs pos="100000">
                  <a:schemeClr val="bg1"/>
                </a:gs>
              </a:gsLst>
              <a:lin ang="0" scaled="1"/>
            </a:gradFill>
            <a:ln w="9525">
              <a:noFill/>
              <a:round/>
              <a:headEnd/>
              <a:tailEnd/>
            </a:ln>
          </p:spPr>
          <p:txBody>
            <a:bodyPr/>
            <a:lstStyle/>
            <a:p>
              <a:endParaRPr lang="nb-NO"/>
            </a:p>
          </p:txBody>
        </p:sp>
      </p:grpSp>
      <p:sp>
        <p:nvSpPr>
          <p:cNvPr id="157701" name="Rectangle 5"/>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Klicka här för att ändra format</a:t>
            </a:r>
          </a:p>
        </p:txBody>
      </p:sp>
      <p:sp>
        <p:nvSpPr>
          <p:cNvPr id="157702" name="Rectangle 6"/>
          <p:cNvSpPr>
            <a:spLocks noGrp="1" noChangeArrowheads="1"/>
          </p:cNvSpPr>
          <p:nvPr>
            <p:ph type="body" idx="1"/>
          </p:nvPr>
        </p:nvSpPr>
        <p:spPr bwMode="auto">
          <a:xfrm>
            <a:off x="457200" y="16002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Klicka här för att ändra format på bakgrundstexten</a:t>
            </a:r>
          </a:p>
          <a:p>
            <a:pPr lvl="1"/>
            <a:r>
              <a:rPr lang="en-US" smtClean="0"/>
              <a:t>Nivå två</a:t>
            </a:r>
          </a:p>
          <a:p>
            <a:pPr lvl="2"/>
            <a:r>
              <a:rPr lang="en-US" smtClean="0"/>
              <a:t>Nivå tre</a:t>
            </a:r>
          </a:p>
          <a:p>
            <a:pPr lvl="3"/>
            <a:r>
              <a:rPr lang="en-US" smtClean="0"/>
              <a:t>Nivå fyra</a:t>
            </a:r>
          </a:p>
          <a:p>
            <a:pPr lvl="4"/>
            <a:r>
              <a:rPr lang="en-US" smtClean="0"/>
              <a:t>Nivå fem</a:t>
            </a:r>
          </a:p>
        </p:txBody>
      </p:sp>
      <p:sp>
        <p:nvSpPr>
          <p:cNvPr id="157703" name="Rectangle 7"/>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effectLst>
                  <a:outerShdw blurRad="38100" dist="38100" dir="2700000" algn="tl">
                    <a:srgbClr val="000000"/>
                  </a:outerShdw>
                </a:effectLst>
                <a:latin typeface="Tahoma" charset="0"/>
              </a:defRPr>
            </a:lvl1pPr>
          </a:lstStyle>
          <a:p>
            <a:pPr>
              <a:defRPr/>
            </a:pPr>
            <a:endParaRPr lang="en-US"/>
          </a:p>
        </p:txBody>
      </p:sp>
      <p:sp>
        <p:nvSpPr>
          <p:cNvPr id="157704" name="Rectangle 8"/>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200" smtClean="0">
                <a:effectLst>
                  <a:outerShdw blurRad="38100" dist="38100" dir="2700000" algn="tl">
                    <a:srgbClr val="000000"/>
                  </a:outerShdw>
                </a:effectLst>
                <a:latin typeface="Tahoma" charset="0"/>
              </a:defRPr>
            </a:lvl1pPr>
          </a:lstStyle>
          <a:p>
            <a:pPr>
              <a:defRPr/>
            </a:pPr>
            <a:endParaRPr lang="en-US"/>
          </a:p>
        </p:txBody>
      </p:sp>
      <p:sp>
        <p:nvSpPr>
          <p:cNvPr id="157705" name="Rectangle 9"/>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effectLst>
                  <a:outerShdw blurRad="38100" dist="38100" dir="2700000" algn="tl">
                    <a:srgbClr val="000000"/>
                  </a:outerShdw>
                </a:effectLst>
                <a:latin typeface="Tahoma" charset="0"/>
              </a:defRPr>
            </a:lvl1pPr>
          </a:lstStyle>
          <a:p>
            <a:pPr>
              <a:defRPr/>
            </a:pPr>
            <a:fld id="{EE6AC034-3DCC-4FEB-8369-0C15AEB5E413}"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674"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9pPr>
    </p:titleStyle>
    <p:bodyStyle>
      <a:lvl1pPr marL="342900" indent="-342900" algn="l" rtl="0" eaLnBrk="0" fontAlgn="base" hangingPunct="0">
        <a:spcBef>
          <a:spcPct val="20000"/>
        </a:spcBef>
        <a:spcAft>
          <a:spcPct val="0"/>
        </a:spcAft>
        <a:buClr>
          <a:schemeClr val="hlink"/>
        </a:buClr>
        <a:buSzPct val="8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54050" y="476673"/>
            <a:ext cx="7772400" cy="2520279"/>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spcAft>
                <a:spcPts val="1800"/>
              </a:spcAft>
              <a:defRPr/>
            </a:pPr>
            <a:r>
              <a:rPr lang="en-US" sz="3600" b="1" dirty="0" smtClean="0">
                <a:solidFill>
                  <a:schemeClr val="tx2">
                    <a:lumMod val="75000"/>
                  </a:schemeClr>
                </a:solidFill>
              </a:rPr>
              <a:t>The Rabbit and the Turtle Running for REDD+ Financing </a:t>
            </a:r>
            <a:br>
              <a:rPr lang="en-US" sz="3600" b="1" dirty="0" smtClean="0">
                <a:solidFill>
                  <a:schemeClr val="tx2">
                    <a:lumMod val="75000"/>
                  </a:schemeClr>
                </a:solidFill>
              </a:rPr>
            </a:br>
            <a:r>
              <a:rPr lang="en-US" sz="3600" b="1" dirty="0" smtClean="0">
                <a:solidFill>
                  <a:schemeClr val="tx2">
                    <a:lumMod val="75000"/>
                  </a:schemeClr>
                </a:solidFill>
              </a:rPr>
              <a:t/>
            </a:r>
            <a:br>
              <a:rPr lang="en-US" sz="3600" b="1" dirty="0" smtClean="0">
                <a:solidFill>
                  <a:schemeClr val="tx2">
                    <a:lumMod val="75000"/>
                  </a:schemeClr>
                </a:solidFill>
              </a:rPr>
            </a:br>
            <a:endParaRPr lang="en-US" sz="3200" dirty="0" smtClean="0"/>
          </a:p>
        </p:txBody>
      </p:sp>
      <p:sp>
        <p:nvSpPr>
          <p:cNvPr id="2051" name="Rectangle 3"/>
          <p:cNvSpPr>
            <a:spLocks noGrp="1" noChangeArrowheads="1"/>
          </p:cNvSpPr>
          <p:nvPr>
            <p:ph type="subTitle" idx="1"/>
          </p:nvPr>
        </p:nvSpPr>
        <p:spPr>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defRPr/>
            </a:pPr>
            <a:r>
              <a:rPr lang="en-US" sz="2800" dirty="0" smtClean="0"/>
              <a:t>Fredrik Eriksson</a:t>
            </a:r>
          </a:p>
          <a:p>
            <a:pPr eaLnBrk="1" hangingPunct="1">
              <a:defRPr/>
            </a:pPr>
            <a:r>
              <a:rPr lang="en-US" sz="1800" dirty="0" smtClean="0"/>
              <a:t>Independent </a:t>
            </a:r>
          </a:p>
          <a:p>
            <a:pPr eaLnBrk="1" hangingPunct="1">
              <a:defRPr/>
            </a:pPr>
            <a:r>
              <a:rPr lang="en-US" sz="1800" dirty="0" smtClean="0"/>
              <a:t>Anti-Corruption Entrepreneur </a:t>
            </a:r>
          </a:p>
          <a:p>
            <a:pPr eaLnBrk="1" hangingPunct="1">
              <a:defRPr/>
            </a:pPr>
            <a:endParaRPr lang="en-US" sz="2800" dirty="0" smtClean="0"/>
          </a:p>
          <a:p>
            <a:pPr eaLnBrk="1" hangingPunct="1">
              <a:defRPr/>
            </a:pPr>
            <a:r>
              <a:rPr lang="en-US" sz="1600" dirty="0" smtClean="0"/>
              <a:t>k.f.eriksson@gmail.com</a:t>
            </a:r>
          </a:p>
          <a:p>
            <a:pPr eaLnBrk="1" hangingPunct="1">
              <a:defRPr/>
            </a:pPr>
            <a:endParaRPr lang="en-US" sz="2800" dirty="0" smtClean="0"/>
          </a:p>
          <a:p>
            <a:pPr eaLnBrk="1" hangingPunct="1">
              <a:defRPr/>
            </a:pPr>
            <a:endParaRPr lang="en-US" dirty="0" smtClean="0"/>
          </a:p>
          <a:p>
            <a:pPr eaLnBrk="1" hangingPunct="1">
              <a:defRPr/>
            </a:pPr>
            <a:endParaRPr lang="en-US" dirty="0" smtClean="0"/>
          </a:p>
        </p:txBody>
      </p:sp>
      <p:sp>
        <p:nvSpPr>
          <p:cNvPr id="2052" name="Rectangle 4"/>
          <p:cNvSpPr>
            <a:spLocks noChangeArrowheads="1"/>
          </p:cNvSpPr>
          <p:nvPr/>
        </p:nvSpPr>
        <p:spPr bwMode="auto">
          <a:xfrm>
            <a:off x="1339850" y="5589588"/>
            <a:ext cx="6400800" cy="935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spcBef>
                <a:spcPct val="20000"/>
              </a:spcBef>
              <a:buClr>
                <a:schemeClr val="hlink"/>
              </a:buClr>
              <a:buSzPct val="80000"/>
              <a:buFont typeface="Wingdings" pitchFamily="2" charset="2"/>
              <a:buNone/>
              <a:defRPr/>
            </a:pPr>
            <a:endParaRPr lang="en-US" sz="2400">
              <a:effectLst>
                <a:outerShdw blurRad="38100" dist="38100" dir="2700000" algn="tl">
                  <a:srgbClr val="000000"/>
                </a:outerShdw>
              </a:effectLst>
              <a:latin typeface="Tahoma"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sv-SE" sz="3600" dirty="0" smtClean="0"/>
              <a:t>Standards and Mechanism Still Missing or Emerging for REDD+ Financing</a:t>
            </a:r>
            <a:endParaRPr lang="sv-SE" sz="3600" dirty="0"/>
          </a:p>
        </p:txBody>
      </p:sp>
      <p:graphicFrame>
        <p:nvGraphicFramePr>
          <p:cNvPr id="8" name="Plassholder for innhold 7"/>
          <p:cNvGraphicFramePr>
            <a:graphicFrameLocks noGrp="1"/>
          </p:cNvGraphicFramePr>
          <p:nvPr>
            <p:ph idx="1"/>
            <p:extLst>
              <p:ext uri="{D42A27DB-BD31-4B8C-83A1-F6EECF244321}">
                <p14:modId xmlns:p14="http://schemas.microsoft.com/office/powerpoint/2010/main" val="3158147629"/>
              </p:ext>
            </p:extLst>
          </p:nvPr>
        </p:nvGraphicFramePr>
        <p:xfrm>
          <a:off x="467544" y="1412776"/>
          <a:ext cx="8229600" cy="5486400"/>
        </p:xfrm>
        <a:graphic>
          <a:graphicData uri="http://schemas.openxmlformats.org/drawingml/2006/table">
            <a:tbl>
              <a:tblPr firstRow="1" bandRow="1">
                <a:tableStyleId>{5C22544A-7EE6-4342-B048-85BDC9FD1C3A}</a:tableStyleId>
              </a:tblPr>
              <a:tblGrid>
                <a:gridCol w="3106688"/>
                <a:gridCol w="5122912"/>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v-SE" sz="1400" b="1" dirty="0" smtClean="0">
                          <a:solidFill>
                            <a:schemeClr val="bg1">
                              <a:lumMod val="50000"/>
                            </a:schemeClr>
                          </a:solidFill>
                        </a:rPr>
                        <a:t>Standards</a:t>
                      </a:r>
                      <a:r>
                        <a:rPr lang="sv-SE" sz="1400" b="1" baseline="0" dirty="0" smtClean="0">
                          <a:solidFill>
                            <a:schemeClr val="bg1">
                              <a:lumMod val="50000"/>
                            </a:schemeClr>
                          </a:solidFill>
                        </a:rPr>
                        <a:t> for Accessing Funds in Various Financing Mechanisms</a:t>
                      </a:r>
                      <a:endParaRPr lang="sv-SE" sz="1400" b="1" dirty="0" smtClean="0">
                        <a:solidFill>
                          <a:schemeClr val="bg1">
                            <a:lumMod val="50000"/>
                          </a:schemeClr>
                        </a:solidFill>
                      </a:endParaRPr>
                    </a:p>
                    <a:p>
                      <a:endParaRPr lang="sv-SE" sz="1400" b="0" dirty="0">
                        <a:solidFill>
                          <a:schemeClr val="bg1">
                            <a:lumMod val="50000"/>
                          </a:schemeClr>
                        </a:solidFill>
                      </a:endParaRPr>
                    </a:p>
                  </a:txBody>
                  <a:tcPr>
                    <a:solidFill>
                      <a:srgbClr val="CEF9FE"/>
                    </a:solidFill>
                  </a:tcPr>
                </a:tc>
                <a:tc>
                  <a:txBody>
                    <a:bodyPr/>
                    <a:lstStyle/>
                    <a:p>
                      <a:r>
                        <a:rPr lang="sv-SE" sz="1400" b="0" dirty="0" smtClean="0">
                          <a:solidFill>
                            <a:schemeClr val="bg1">
                              <a:lumMod val="50000"/>
                            </a:schemeClr>
                          </a:solidFill>
                        </a:rPr>
                        <a:t>-Need to represent</a:t>
                      </a:r>
                      <a:r>
                        <a:rPr lang="sv-SE" sz="1400" b="0" baseline="0" dirty="0" smtClean="0">
                          <a:solidFill>
                            <a:schemeClr val="bg1">
                              <a:lumMod val="50000"/>
                            </a:schemeClr>
                          </a:solidFill>
                        </a:rPr>
                        <a:t> </a:t>
                      </a:r>
                      <a:r>
                        <a:rPr lang="sv-SE" sz="1400" b="0" baseline="0" dirty="0" smtClean="0">
                          <a:solidFill>
                            <a:schemeClr val="bg1">
                              <a:lumMod val="50000"/>
                            </a:schemeClr>
                          </a:solidFill>
                        </a:rPr>
                        <a:t>trade-offs between </a:t>
                      </a:r>
                      <a:r>
                        <a:rPr lang="sv-SE" sz="1400" b="0" baseline="0" dirty="0" smtClean="0">
                          <a:solidFill>
                            <a:schemeClr val="bg1">
                              <a:lumMod val="50000"/>
                            </a:schemeClr>
                          </a:solidFill>
                        </a:rPr>
                        <a:t>the need </a:t>
                      </a:r>
                      <a:r>
                        <a:rPr lang="sv-SE" sz="1400" b="0" baseline="0" dirty="0" smtClean="0">
                          <a:solidFill>
                            <a:schemeClr val="bg1">
                              <a:lumMod val="50000"/>
                            </a:schemeClr>
                          </a:solidFill>
                        </a:rPr>
                        <a:t>for large scale private sector funding; the lack of time and various ’safeguards’</a:t>
                      </a:r>
                    </a:p>
                    <a:p>
                      <a:r>
                        <a:rPr lang="sv-SE" sz="1400" b="0" baseline="0" dirty="0" smtClean="0">
                          <a:solidFill>
                            <a:schemeClr val="bg1">
                              <a:lumMod val="50000"/>
                            </a:schemeClr>
                          </a:solidFill>
                        </a:rPr>
                        <a:t>-’Best fit’ rather than blanket ’best practice’ (risk: too much slack due to conflicts of interest)</a:t>
                      </a:r>
                    </a:p>
                    <a:p>
                      <a:r>
                        <a:rPr lang="sv-SE" sz="1400" b="0" baseline="0" dirty="0" smtClean="0">
                          <a:solidFill>
                            <a:schemeClr val="bg1">
                              <a:lumMod val="50000"/>
                            </a:schemeClr>
                          </a:solidFill>
                        </a:rPr>
                        <a:t>-Risk mitigation required to politically defend ’legitimacy of aid’</a:t>
                      </a:r>
                    </a:p>
                    <a:p>
                      <a:r>
                        <a:rPr lang="sv-SE" sz="1400" b="0" baseline="0" dirty="0" smtClean="0">
                          <a:solidFill>
                            <a:schemeClr val="bg1">
                              <a:lumMod val="50000"/>
                            </a:schemeClr>
                          </a:solidFill>
                        </a:rPr>
                        <a:t>-Each financing mechanism has its own Mgt structures  </a:t>
                      </a:r>
                      <a:r>
                        <a:rPr lang="sv-SE" sz="1400" b="0" dirty="0" smtClean="0">
                          <a:solidFill>
                            <a:schemeClr val="bg1">
                              <a:lumMod val="50000"/>
                            </a:schemeClr>
                          </a:solidFill>
                        </a:rPr>
                        <a:t> </a:t>
                      </a:r>
                      <a:endParaRPr lang="sv-SE" sz="1400" b="0" dirty="0">
                        <a:solidFill>
                          <a:schemeClr val="bg1">
                            <a:lumMod val="50000"/>
                          </a:schemeClr>
                        </a:solidFill>
                      </a:endParaRPr>
                    </a:p>
                  </a:txBody>
                  <a:tcPr>
                    <a:solidFill>
                      <a:srgbClr val="CEF9FE"/>
                    </a:solidFill>
                  </a:tcPr>
                </a:tc>
              </a:tr>
              <a:tr h="370840">
                <a:tc>
                  <a:txBody>
                    <a:bodyPr/>
                    <a:lstStyle/>
                    <a:p>
                      <a:r>
                        <a:rPr lang="sv-SE" sz="1400" b="1" dirty="0" smtClean="0">
                          <a:solidFill>
                            <a:schemeClr val="bg1">
                              <a:lumMod val="50000"/>
                            </a:schemeClr>
                          </a:solidFill>
                        </a:rPr>
                        <a:t>Coordination Mechanism</a:t>
                      </a:r>
                      <a:r>
                        <a:rPr lang="sv-SE" sz="1400" b="1" baseline="0" dirty="0" smtClean="0">
                          <a:solidFill>
                            <a:schemeClr val="bg1">
                              <a:lumMod val="50000"/>
                            </a:schemeClr>
                          </a:solidFill>
                        </a:rPr>
                        <a:t> for</a:t>
                      </a:r>
                      <a:r>
                        <a:rPr lang="sv-SE" sz="1400" b="1" dirty="0" smtClean="0">
                          <a:solidFill>
                            <a:schemeClr val="bg1">
                              <a:lumMod val="50000"/>
                            </a:schemeClr>
                          </a:solidFill>
                        </a:rPr>
                        <a:t> Various Funding Mechanism</a:t>
                      </a:r>
                      <a:endParaRPr lang="sv-SE" sz="1400" b="1" dirty="0">
                        <a:solidFill>
                          <a:schemeClr val="bg1">
                            <a:lumMod val="50000"/>
                          </a:schemeClr>
                        </a:solidFill>
                      </a:endParaRPr>
                    </a:p>
                  </a:txBody>
                  <a:tcPr>
                    <a:solidFill>
                      <a:srgbClr val="E3D8AF"/>
                    </a:solidFill>
                  </a:tcPr>
                </a:tc>
                <a:tc>
                  <a:txBody>
                    <a:bodyPr/>
                    <a:lstStyle/>
                    <a:p>
                      <a:r>
                        <a:rPr lang="sv-SE" sz="1400" dirty="0" smtClean="0">
                          <a:solidFill>
                            <a:schemeClr val="bg1">
                              <a:lumMod val="50000"/>
                            </a:schemeClr>
                          </a:solidFill>
                        </a:rPr>
                        <a:t>-Accessible project database</a:t>
                      </a:r>
                    </a:p>
                    <a:p>
                      <a:r>
                        <a:rPr lang="sv-SE" sz="1400" dirty="0" smtClean="0">
                          <a:solidFill>
                            <a:schemeClr val="bg1">
                              <a:lumMod val="50000"/>
                            </a:schemeClr>
                          </a:solidFill>
                        </a:rPr>
                        <a:t>-Transparency standards for funded projects</a:t>
                      </a:r>
                    </a:p>
                    <a:p>
                      <a:r>
                        <a:rPr lang="sv-SE" sz="1400" dirty="0" smtClean="0">
                          <a:solidFill>
                            <a:schemeClr val="bg1">
                              <a:lumMod val="50000"/>
                            </a:schemeClr>
                          </a:solidFill>
                        </a:rPr>
                        <a:t>-Private</a:t>
                      </a:r>
                      <a:r>
                        <a:rPr lang="sv-SE" sz="1400" baseline="0" dirty="0" smtClean="0">
                          <a:solidFill>
                            <a:schemeClr val="bg1">
                              <a:lumMod val="50000"/>
                            </a:schemeClr>
                          </a:solidFill>
                        </a:rPr>
                        <a:t> and public funds</a:t>
                      </a:r>
                      <a:endParaRPr lang="sv-SE" sz="1400" dirty="0">
                        <a:solidFill>
                          <a:schemeClr val="bg1">
                            <a:lumMod val="50000"/>
                          </a:schemeClr>
                        </a:solidFill>
                      </a:endParaRPr>
                    </a:p>
                  </a:txBody>
                  <a:tcPr>
                    <a:solidFill>
                      <a:srgbClr val="E3D8AF"/>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v-SE" sz="1400" b="1" dirty="0" smtClean="0">
                          <a:solidFill>
                            <a:schemeClr val="bg1">
                              <a:lumMod val="50000"/>
                            </a:schemeClr>
                          </a:solidFill>
                        </a:rPr>
                        <a:t>Standards</a:t>
                      </a:r>
                      <a:r>
                        <a:rPr lang="sv-SE" sz="1400" b="1" baseline="0" dirty="0" smtClean="0">
                          <a:solidFill>
                            <a:schemeClr val="bg1">
                              <a:lumMod val="50000"/>
                            </a:schemeClr>
                          </a:solidFill>
                        </a:rPr>
                        <a:t> for </a:t>
                      </a:r>
                      <a:r>
                        <a:rPr lang="en-US" sz="1400" b="1" i="0" u="none" strike="noStrike" kern="1200" baseline="0" dirty="0" smtClean="0">
                          <a:solidFill>
                            <a:schemeClr val="bg1">
                              <a:lumMod val="50000"/>
                            </a:schemeClr>
                          </a:solidFill>
                          <a:latin typeface="+mn-lt"/>
                          <a:ea typeface="+mn-ea"/>
                          <a:cs typeface="+mn-cs"/>
                        </a:rPr>
                        <a:t>Assessing and Verifying Financial Governance Standards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400" b="0" i="0" u="none" strike="noStrike" kern="1200" baseline="0" dirty="0" smtClean="0">
                        <a:solidFill>
                          <a:schemeClr val="bg1">
                            <a:lumMod val="50000"/>
                          </a:schemeClr>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400" b="1" i="0" u="none" strike="noStrike" kern="1200" baseline="0" dirty="0" smtClean="0">
                          <a:solidFill>
                            <a:schemeClr val="bg1">
                              <a:lumMod val="50000"/>
                            </a:schemeClr>
                          </a:solidFill>
                          <a:latin typeface="+mn-lt"/>
                          <a:ea typeface="+mn-ea"/>
                          <a:cs typeface="+mn-cs"/>
                        </a:rPr>
                        <a:t>Standards for Financial Reporting </a:t>
                      </a:r>
                      <a:endParaRPr lang="sv-SE" sz="1400" b="1" dirty="0" smtClean="0">
                        <a:solidFill>
                          <a:schemeClr val="bg1">
                            <a:lumMod val="50000"/>
                          </a:schemeClr>
                        </a:solidFill>
                      </a:endParaRPr>
                    </a:p>
                  </a:txBody>
                  <a:tcPr/>
                </a:tc>
                <a:tc>
                  <a:txBody>
                    <a:bodyPr/>
                    <a:lstStyle/>
                    <a:p>
                      <a:r>
                        <a:rPr lang="sv-SE" sz="1400" dirty="0" smtClean="0">
                          <a:solidFill>
                            <a:schemeClr val="bg1">
                              <a:lumMod val="50000"/>
                            </a:schemeClr>
                          </a:solidFill>
                        </a:rPr>
                        <a:t>-Monitoring mechanism: focus</a:t>
                      </a:r>
                      <a:r>
                        <a:rPr lang="sv-SE" sz="1400" baseline="0" dirty="0" smtClean="0">
                          <a:solidFill>
                            <a:schemeClr val="bg1">
                              <a:lumMod val="50000"/>
                            </a:schemeClr>
                          </a:solidFill>
                        </a:rPr>
                        <a:t> on risk prevention for various types of leakages in relation to intended beneficiaries (conflicts of interest and transparency standards to avoid capture)</a:t>
                      </a:r>
                    </a:p>
                    <a:p>
                      <a:r>
                        <a:rPr lang="sv-SE" sz="1400" baseline="0" dirty="0" smtClean="0">
                          <a:solidFill>
                            <a:schemeClr val="bg1">
                              <a:lumMod val="50000"/>
                            </a:schemeClr>
                          </a:solidFill>
                        </a:rPr>
                        <a:t>-Auditing (risk: as with MRV, conflicts of interest make audits weak)</a:t>
                      </a:r>
                    </a:p>
                    <a:p>
                      <a:r>
                        <a:rPr lang="sv-SE" sz="1400" baseline="0" dirty="0" smtClean="0">
                          <a:solidFill>
                            <a:schemeClr val="bg1">
                              <a:lumMod val="50000"/>
                            </a:schemeClr>
                          </a:solidFill>
                        </a:rPr>
                        <a:t>-National level/project level </a:t>
                      </a:r>
                      <a:endParaRPr lang="sv-SE" sz="1400" dirty="0">
                        <a:solidFill>
                          <a:schemeClr val="bg1">
                            <a:lumMod val="50000"/>
                          </a:schemeClr>
                        </a:solidFill>
                      </a:endParaRPr>
                    </a:p>
                  </a:txBody>
                  <a:tcPr/>
                </a:tc>
              </a:tr>
              <a:tr h="370840">
                <a:tc>
                  <a:txBody>
                    <a:bodyPr/>
                    <a:lstStyle/>
                    <a:p>
                      <a:r>
                        <a:rPr lang="sv-SE" sz="1400" b="1" dirty="0" smtClean="0">
                          <a:solidFill>
                            <a:schemeClr val="bg1">
                              <a:lumMod val="50000"/>
                            </a:schemeClr>
                          </a:solidFill>
                        </a:rPr>
                        <a:t>Accountability</a:t>
                      </a:r>
                      <a:r>
                        <a:rPr lang="sv-SE" sz="1400" b="1" baseline="0" dirty="0" smtClean="0">
                          <a:solidFill>
                            <a:schemeClr val="bg1">
                              <a:lumMod val="50000"/>
                            </a:schemeClr>
                          </a:solidFill>
                        </a:rPr>
                        <a:t> </a:t>
                      </a:r>
                      <a:r>
                        <a:rPr lang="sv-SE" sz="1400" b="1" dirty="0" smtClean="0">
                          <a:solidFill>
                            <a:schemeClr val="bg1">
                              <a:lumMod val="50000"/>
                            </a:schemeClr>
                          </a:solidFill>
                        </a:rPr>
                        <a:t>Standards</a:t>
                      </a:r>
                      <a:r>
                        <a:rPr lang="sv-SE" sz="1400" b="1" baseline="0" dirty="0" smtClean="0">
                          <a:solidFill>
                            <a:schemeClr val="bg1">
                              <a:lumMod val="50000"/>
                            </a:schemeClr>
                          </a:solidFill>
                        </a:rPr>
                        <a:t> and </a:t>
                      </a:r>
                      <a:r>
                        <a:rPr lang="sv-SE" sz="1400" b="1" dirty="0" smtClean="0">
                          <a:solidFill>
                            <a:schemeClr val="bg1">
                              <a:lumMod val="50000"/>
                            </a:schemeClr>
                          </a:solidFill>
                        </a:rPr>
                        <a:t>Mechanisms when Standards are Breached</a:t>
                      </a:r>
                      <a:r>
                        <a:rPr lang="sv-SE" sz="1400" b="1" baseline="0" dirty="0" smtClean="0">
                          <a:solidFill>
                            <a:schemeClr val="bg1">
                              <a:lumMod val="50000"/>
                            </a:schemeClr>
                          </a:solidFill>
                        </a:rPr>
                        <a:t> </a:t>
                      </a:r>
                      <a:r>
                        <a:rPr lang="sv-SE" sz="1400" b="1" dirty="0" smtClean="0">
                          <a:solidFill>
                            <a:schemeClr val="bg1">
                              <a:lumMod val="50000"/>
                            </a:schemeClr>
                          </a:solidFill>
                        </a:rPr>
                        <a:t> </a:t>
                      </a:r>
                      <a:endParaRPr lang="sv-SE" sz="1400" b="1" dirty="0">
                        <a:solidFill>
                          <a:schemeClr val="bg1">
                            <a:lumMod val="50000"/>
                          </a:schemeClr>
                        </a:solidFill>
                      </a:endParaRPr>
                    </a:p>
                  </a:txBody>
                  <a:tcPr>
                    <a:solidFill>
                      <a:srgbClr val="FFFF99"/>
                    </a:solidFill>
                  </a:tcPr>
                </a:tc>
                <a:tc>
                  <a:txBody>
                    <a:bodyPr/>
                    <a:lstStyle/>
                    <a:p>
                      <a:r>
                        <a:rPr lang="sv-SE" sz="1400" dirty="0" smtClean="0">
                          <a:solidFill>
                            <a:schemeClr val="bg1">
                              <a:lumMod val="50000"/>
                            </a:schemeClr>
                          </a:solidFill>
                        </a:rPr>
                        <a:t>-More</a:t>
                      </a:r>
                      <a:r>
                        <a:rPr lang="sv-SE" sz="1400" baseline="0" dirty="0" smtClean="0">
                          <a:solidFill>
                            <a:schemeClr val="bg1">
                              <a:lumMod val="50000"/>
                            </a:schemeClr>
                          </a:solidFill>
                        </a:rPr>
                        <a:t> sophisticated than current ’zero-tolerance’-policies</a:t>
                      </a:r>
                    </a:p>
                    <a:p>
                      <a:r>
                        <a:rPr lang="sv-SE" sz="1400" baseline="0" dirty="0" smtClean="0">
                          <a:solidFill>
                            <a:schemeClr val="bg1">
                              <a:lumMod val="50000"/>
                            </a:schemeClr>
                          </a:solidFill>
                        </a:rPr>
                        <a:t>-Allows donors to embrace </a:t>
                      </a:r>
                      <a:r>
                        <a:rPr lang="sv-SE" sz="1400" baseline="0" dirty="0" smtClean="0">
                          <a:solidFill>
                            <a:schemeClr val="bg1">
                              <a:lumMod val="50000"/>
                            </a:schemeClr>
                          </a:solidFill>
                        </a:rPr>
                        <a:t>risk but satisfy responsible management of risks.  </a:t>
                      </a:r>
                      <a:endParaRPr lang="sv-SE" sz="1400" baseline="0" dirty="0" smtClean="0">
                        <a:solidFill>
                          <a:schemeClr val="bg1">
                            <a:lumMod val="50000"/>
                          </a:schemeClr>
                        </a:solidFill>
                      </a:endParaRPr>
                    </a:p>
                    <a:p>
                      <a:r>
                        <a:rPr lang="sv-SE" sz="1400" baseline="0" dirty="0" smtClean="0">
                          <a:solidFill>
                            <a:schemeClr val="bg1">
                              <a:lumMod val="50000"/>
                            </a:schemeClr>
                          </a:solidFill>
                        </a:rPr>
                        <a:t>-Accountability for private </a:t>
                      </a:r>
                      <a:r>
                        <a:rPr lang="sv-SE" sz="1400" baseline="0" dirty="0" smtClean="0">
                          <a:solidFill>
                            <a:schemeClr val="bg1">
                              <a:lumMod val="50000"/>
                            </a:schemeClr>
                          </a:solidFill>
                        </a:rPr>
                        <a:t>sector</a:t>
                      </a:r>
                      <a:r>
                        <a:rPr lang="sv-SE" sz="1400" baseline="0" dirty="0" smtClean="0">
                          <a:solidFill>
                            <a:schemeClr val="bg1">
                              <a:lumMod val="50000"/>
                            </a:schemeClr>
                          </a:solidFill>
                        </a:rPr>
                        <a:t>? Denied credits; criminal offences (legal/physical persons); accounting regulations; beneficial ownership must be assured (FATF 40+9); jurisdiction in other countries (OECD Convention?).  </a:t>
                      </a:r>
                      <a:endParaRPr lang="sv-SE" sz="1400" dirty="0">
                        <a:solidFill>
                          <a:schemeClr val="bg1">
                            <a:lumMod val="50000"/>
                          </a:schemeClr>
                        </a:solidFill>
                      </a:endParaRPr>
                    </a:p>
                  </a:txBody>
                  <a:tcPr>
                    <a:solidFill>
                      <a:srgbClr val="FFFF99"/>
                    </a:solidFill>
                  </a:tcPr>
                </a:tc>
              </a:tr>
            </a:tbl>
          </a:graphicData>
        </a:graphic>
      </p:graphicFrame>
    </p:spTree>
    <p:extLst>
      <p:ext uri="{BB962C8B-B14F-4D97-AF65-F5344CB8AC3E}">
        <p14:creationId xmlns:p14="http://schemas.microsoft.com/office/powerpoint/2010/main" val="27734760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sv-SE" sz="3600" dirty="0" smtClean="0"/>
              <a:t>Time for Change and Trade-offs</a:t>
            </a:r>
            <a:endParaRPr lang="sv-SE" sz="3600" dirty="0"/>
          </a:p>
        </p:txBody>
      </p:sp>
      <p:sp>
        <p:nvSpPr>
          <p:cNvPr id="3" name="Plassholder for innhold 2"/>
          <p:cNvSpPr>
            <a:spLocks noGrp="1"/>
          </p:cNvSpPr>
          <p:nvPr>
            <p:ph idx="1"/>
          </p:nvPr>
        </p:nvSpPr>
        <p:spPr>
          <a:xfrm>
            <a:off x="457200" y="1600200"/>
            <a:ext cx="8229600" cy="4997152"/>
          </a:xfrm>
        </p:spPr>
        <p:txBody>
          <a:bodyPr/>
          <a:lstStyle/>
          <a:p>
            <a:r>
              <a:rPr lang="sv-SE" sz="1800" dirty="0" smtClean="0"/>
              <a:t>What do we know of how long governance change takes to achieve at national level?</a:t>
            </a:r>
          </a:p>
          <a:p>
            <a:r>
              <a:rPr lang="sv-SE" sz="1800" dirty="0" smtClean="0"/>
              <a:t>Can we wait for standards to be met while the attractiveness of the alternative development route fades away as a political option?</a:t>
            </a:r>
          </a:p>
          <a:p>
            <a:r>
              <a:rPr lang="sv-SE" sz="1800" dirty="0" smtClean="0"/>
              <a:t>In weak governance contexts with strong regimes (elites), change can be effectuated by those who wield power. </a:t>
            </a:r>
          </a:p>
          <a:p>
            <a:r>
              <a:rPr lang="sv-SE" sz="1800" dirty="0" smtClean="0"/>
              <a:t>How do we relate to various types of governance regimes, where the instrument of law have very different effectiveness and the informal institutions cannot be separated from the formal?</a:t>
            </a:r>
          </a:p>
          <a:p>
            <a:r>
              <a:rPr lang="sv-SE" sz="1800" dirty="0" smtClean="0"/>
              <a:t>In personalistic governance regimes, </a:t>
            </a:r>
            <a:r>
              <a:rPr lang="sv-SE" sz="1800" dirty="0"/>
              <a:t>rent-creation or corruption is not simply a method of lining the pockets of the dominant coalition of elites –”it is the essential means of controlling violence” </a:t>
            </a:r>
            <a:r>
              <a:rPr lang="sv-SE" sz="1400" dirty="0"/>
              <a:t>(North, Wallis and Weingast, 2009, p. 113)</a:t>
            </a:r>
          </a:p>
          <a:p>
            <a:r>
              <a:rPr lang="sv-SE" sz="1800" dirty="0" smtClean="0"/>
              <a:t>Is ’national ownership’ and ’leadership’ the right approach in all contexts for all governance aspects where the political-economic conditions for change are bleak? Is there anything to learn from </a:t>
            </a:r>
            <a:r>
              <a:rPr lang="sv-SE" sz="1800" dirty="0" smtClean="0">
                <a:solidFill>
                  <a:srgbClr val="FFFF00"/>
                </a:solidFill>
              </a:rPr>
              <a:t>pre-modern tools of governance </a:t>
            </a:r>
            <a:r>
              <a:rPr lang="sv-SE" sz="1800" dirty="0" smtClean="0"/>
              <a:t>and </a:t>
            </a:r>
            <a:r>
              <a:rPr lang="sv-SE" sz="1800" dirty="0" smtClean="0">
                <a:solidFill>
                  <a:srgbClr val="FFFF00"/>
                </a:solidFill>
              </a:rPr>
              <a:t>custodianship</a:t>
            </a:r>
            <a:r>
              <a:rPr lang="sv-SE" sz="1800" dirty="0" smtClean="0"/>
              <a:t>? Do we have sufficiently urgent arguments for that yet?  </a:t>
            </a:r>
            <a:endParaRPr lang="sv-SE" sz="1800" dirty="0"/>
          </a:p>
        </p:txBody>
      </p:sp>
    </p:spTree>
    <p:extLst>
      <p:ext uri="{BB962C8B-B14F-4D97-AF65-F5344CB8AC3E}">
        <p14:creationId xmlns:p14="http://schemas.microsoft.com/office/powerpoint/2010/main" val="16225242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sv-SE" sz="3600" dirty="0"/>
              <a:t>Time for Change and Trade-offs</a:t>
            </a:r>
          </a:p>
        </p:txBody>
      </p:sp>
      <p:sp>
        <p:nvSpPr>
          <p:cNvPr id="3" name="Plassholder for innhold 2"/>
          <p:cNvSpPr>
            <a:spLocks noGrp="1"/>
          </p:cNvSpPr>
          <p:nvPr>
            <p:ph idx="1"/>
          </p:nvPr>
        </p:nvSpPr>
        <p:spPr>
          <a:xfrm>
            <a:off x="457200" y="1600200"/>
            <a:ext cx="8229600" cy="5141168"/>
          </a:xfrm>
        </p:spPr>
        <p:txBody>
          <a:bodyPr/>
          <a:lstStyle/>
          <a:p>
            <a:pPr>
              <a:spcBef>
                <a:spcPts val="0"/>
              </a:spcBef>
              <a:spcAft>
                <a:spcPts val="600"/>
              </a:spcAft>
            </a:pPr>
            <a:r>
              <a:rPr lang="en-US" sz="1600" dirty="0">
                <a:effectLst/>
              </a:rPr>
              <a:t>Sovereignty is a concept which arrived at the birth of modernity in the 16</a:t>
            </a:r>
            <a:r>
              <a:rPr lang="en-US" sz="1600" baseline="30000" dirty="0">
                <a:effectLst/>
              </a:rPr>
              <a:t>th</a:t>
            </a:r>
            <a:r>
              <a:rPr lang="en-US" sz="1600" dirty="0">
                <a:effectLst/>
              </a:rPr>
              <a:t> Century. It can be seen as Janus-faced in that it turns both inward at the population as </a:t>
            </a:r>
            <a:r>
              <a:rPr lang="en-US" sz="1600" i="1" dirty="0">
                <a:effectLst/>
              </a:rPr>
              <a:t>supreme authority</a:t>
            </a:r>
            <a:r>
              <a:rPr lang="en-US" sz="1600" dirty="0">
                <a:effectLst/>
              </a:rPr>
              <a:t>, but also outward at other countries as </a:t>
            </a:r>
            <a:r>
              <a:rPr lang="en-US" sz="1600" dirty="0" smtClean="0">
                <a:effectLst/>
              </a:rPr>
              <a:t>i</a:t>
            </a:r>
            <a:r>
              <a:rPr lang="en-US" sz="1600" i="1" dirty="0" smtClean="0">
                <a:effectLst/>
              </a:rPr>
              <a:t>ndependent</a:t>
            </a:r>
            <a:r>
              <a:rPr lang="en-US" sz="1600" dirty="0" smtClean="0">
                <a:effectLst/>
              </a:rPr>
              <a:t> </a:t>
            </a:r>
            <a:r>
              <a:rPr lang="en-US" sz="1600" dirty="0">
                <a:effectLst/>
              </a:rPr>
              <a:t>although never supreme. </a:t>
            </a:r>
            <a:r>
              <a:rPr lang="en-US" sz="1000" dirty="0">
                <a:effectLst/>
              </a:rPr>
              <a:t>(Jackson, R.; Sovereignty (Cambridge: Polity, 2007), p. </a:t>
            </a:r>
            <a:r>
              <a:rPr lang="en-US" sz="1000" dirty="0" smtClean="0">
                <a:effectLst/>
              </a:rPr>
              <a:t>11.) </a:t>
            </a:r>
            <a:endParaRPr lang="en-US" sz="1000" dirty="0" smtClean="0">
              <a:effectLst/>
            </a:endParaRPr>
          </a:p>
          <a:p>
            <a:pPr marL="0" indent="0">
              <a:spcBef>
                <a:spcPts val="0"/>
              </a:spcBef>
              <a:spcAft>
                <a:spcPts val="600"/>
              </a:spcAft>
              <a:buNone/>
            </a:pPr>
            <a:endParaRPr lang="en-US" sz="1800" dirty="0" smtClean="0">
              <a:effectLst/>
            </a:endParaRPr>
          </a:p>
          <a:p>
            <a:pPr>
              <a:spcBef>
                <a:spcPts val="0"/>
              </a:spcBef>
            </a:pPr>
            <a:r>
              <a:rPr lang="en-US" sz="1600" dirty="0" smtClean="0">
                <a:effectLst/>
              </a:rPr>
              <a:t>In </a:t>
            </a:r>
            <a:r>
              <a:rPr lang="en-US" sz="1600" dirty="0">
                <a:effectLst/>
              </a:rPr>
              <a:t>an increasingly globalized world, where chains of actions transgress sovereign nations, but ‘government’ –the action or manner of governing- still only exists at national level, the situation could be referred to as an international governance deficit. What does the emergence of a post-modern and perhaps post-sovereign world mean –a global economy, a transnational civil society, a transnational underworld –that escape from the authority and the regulation we associate with the sovereign state, as well as the states system of sovereign states.</a:t>
            </a:r>
            <a:r>
              <a:rPr lang="sv-SE" sz="1800" dirty="0">
                <a:effectLst/>
              </a:rPr>
              <a:t> </a:t>
            </a:r>
            <a:r>
              <a:rPr lang="en-US" sz="1000" dirty="0">
                <a:effectLst/>
              </a:rPr>
              <a:t>(Jackson, R.; Sovereignty (Cambridge: Polity, 2007), p. </a:t>
            </a:r>
            <a:r>
              <a:rPr lang="en-US" sz="1000" dirty="0" smtClean="0">
                <a:effectLst/>
              </a:rPr>
              <a:t>141</a:t>
            </a:r>
            <a:r>
              <a:rPr lang="en-US" sz="1000" dirty="0">
                <a:effectLst/>
              </a:rPr>
              <a:t>.) </a:t>
            </a:r>
            <a:endParaRPr lang="sv-SE" sz="1000" dirty="0">
              <a:effectLst/>
            </a:endParaRPr>
          </a:p>
          <a:p>
            <a:endParaRPr lang="sv-SE" sz="1800" dirty="0" smtClean="0"/>
          </a:p>
          <a:p>
            <a:r>
              <a:rPr lang="sv-SE" sz="1800" dirty="0" smtClean="0"/>
              <a:t>The principle of state sovereignty has taken international public interests hostage, such as addressing global climate change issues. No effective global governance system exist to govern international public interests, but all depends on the political will of sovereign states. But when that will is missing and moral persuasion is futile? </a:t>
            </a:r>
            <a:r>
              <a:rPr lang="sv-SE" sz="1800" dirty="0" smtClean="0"/>
              <a:t>Is all written in stone? No choice? </a:t>
            </a:r>
            <a:r>
              <a:rPr lang="sv-SE" sz="1800" dirty="0" smtClean="0"/>
              <a:t> </a:t>
            </a:r>
            <a:endParaRPr lang="sv-SE" sz="1800" dirty="0" smtClean="0"/>
          </a:p>
          <a:p>
            <a:pPr marL="0" indent="0">
              <a:buNone/>
            </a:pPr>
            <a:r>
              <a:rPr lang="en-US" sz="1200" dirty="0" smtClean="0">
                <a:effectLst/>
              </a:rPr>
              <a:t>        </a:t>
            </a:r>
            <a:endParaRPr lang="sv-SE" sz="1200" dirty="0">
              <a:effectLst/>
            </a:endParaRPr>
          </a:p>
          <a:p>
            <a:endParaRPr lang="sv-SE" sz="1800" dirty="0"/>
          </a:p>
        </p:txBody>
      </p:sp>
    </p:spTree>
    <p:extLst>
      <p:ext uri="{BB962C8B-B14F-4D97-AF65-F5344CB8AC3E}">
        <p14:creationId xmlns:p14="http://schemas.microsoft.com/office/powerpoint/2010/main" val="17986434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endParaRPr lang="sv-SE"/>
          </a:p>
        </p:txBody>
      </p:sp>
      <p:sp>
        <p:nvSpPr>
          <p:cNvPr id="3" name="Plassholder for innhold 2"/>
          <p:cNvSpPr>
            <a:spLocks noGrp="1"/>
          </p:cNvSpPr>
          <p:nvPr>
            <p:ph idx="1"/>
          </p:nvPr>
        </p:nvSpPr>
        <p:spPr>
          <a:xfrm>
            <a:off x="457200" y="1700808"/>
            <a:ext cx="8229600" cy="4495800"/>
          </a:xfrm>
        </p:spPr>
        <p:txBody>
          <a:bodyPr/>
          <a:lstStyle/>
          <a:p>
            <a:r>
              <a:rPr lang="sv-SE" sz="1800" dirty="0" smtClean="0"/>
              <a:t>Do </a:t>
            </a:r>
            <a:r>
              <a:rPr lang="sv-SE" sz="1800" dirty="0" smtClean="0"/>
              <a:t>we need to change the route of the race, find a new vehicle or change the finish </a:t>
            </a:r>
            <a:r>
              <a:rPr lang="sv-SE" sz="1800" dirty="0" smtClean="0"/>
              <a:t>line</a:t>
            </a:r>
            <a:r>
              <a:rPr lang="sv-SE" sz="1800" dirty="0" smtClean="0"/>
              <a:t>, or risk...</a:t>
            </a:r>
            <a:endParaRPr lang="sv-SE" sz="1800" dirty="0"/>
          </a:p>
          <a:p>
            <a:endParaRPr lang="sv-SE" dirty="0"/>
          </a:p>
        </p:txBody>
      </p:sp>
      <p:pic>
        <p:nvPicPr>
          <p:cNvPr id="717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5656" y="2636912"/>
            <a:ext cx="2857500" cy="285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7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48064" y="2852936"/>
            <a:ext cx="2343150" cy="1952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408667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endParaRPr lang="sv-SE"/>
          </a:p>
        </p:txBody>
      </p:sp>
      <p:sp>
        <p:nvSpPr>
          <p:cNvPr id="3" name="Plassholder for innhold 2"/>
          <p:cNvSpPr>
            <a:spLocks noGrp="1"/>
          </p:cNvSpPr>
          <p:nvPr>
            <p:ph idx="1"/>
          </p:nvPr>
        </p:nvSpPr>
        <p:spPr>
          <a:xfrm>
            <a:off x="457200" y="188640"/>
            <a:ext cx="8229600" cy="5907360"/>
          </a:xfrm>
        </p:spPr>
        <p:txBody>
          <a:bodyPr/>
          <a:lstStyle/>
          <a:p>
            <a:endParaRPr lang="sv-SE"/>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7738" y="709613"/>
            <a:ext cx="7248525" cy="5438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341898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endParaRPr lang="sv-SE"/>
          </a:p>
        </p:txBody>
      </p:sp>
      <p:sp>
        <p:nvSpPr>
          <p:cNvPr id="3" name="Plassholder for innhold 2"/>
          <p:cNvSpPr>
            <a:spLocks noGrp="1"/>
          </p:cNvSpPr>
          <p:nvPr>
            <p:ph idx="1"/>
          </p:nvPr>
        </p:nvSpPr>
        <p:spPr/>
        <p:txBody>
          <a:bodyPr/>
          <a:lstStyle/>
          <a:p>
            <a:endParaRPr lang="sv-SE"/>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5838" y="690563"/>
            <a:ext cx="7172325" cy="547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417638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endParaRPr lang="sv-SE"/>
          </a:p>
        </p:txBody>
      </p:sp>
      <p:sp>
        <p:nvSpPr>
          <p:cNvPr id="3" name="Plassholder for innhold 2"/>
          <p:cNvSpPr>
            <a:spLocks noGrp="1"/>
          </p:cNvSpPr>
          <p:nvPr>
            <p:ph idx="1"/>
          </p:nvPr>
        </p:nvSpPr>
        <p:spPr/>
        <p:txBody>
          <a:bodyPr/>
          <a:lstStyle/>
          <a:p>
            <a:endParaRPr lang="sv-SE" dirty="0"/>
          </a:p>
        </p:txBody>
      </p:sp>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8213" y="642938"/>
            <a:ext cx="7267575" cy="557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930903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endParaRPr lang="sv-SE"/>
          </a:p>
        </p:txBody>
      </p:sp>
      <p:sp>
        <p:nvSpPr>
          <p:cNvPr id="3" name="Plassholder for innhold 2"/>
          <p:cNvSpPr>
            <a:spLocks noGrp="1"/>
          </p:cNvSpPr>
          <p:nvPr>
            <p:ph idx="1"/>
          </p:nvPr>
        </p:nvSpPr>
        <p:spPr/>
        <p:txBody>
          <a:bodyPr/>
          <a:lstStyle/>
          <a:p>
            <a:pPr marL="0" indent="0" algn="ctr">
              <a:buNone/>
            </a:pPr>
            <a:endParaRPr lang="sv-SE" dirty="0" smtClean="0"/>
          </a:p>
          <a:p>
            <a:pPr marL="0" indent="0" algn="ctr">
              <a:buNone/>
            </a:pPr>
            <a:endParaRPr lang="sv-SE"/>
          </a:p>
          <a:p>
            <a:pPr marL="0" indent="0" algn="ctr">
              <a:buNone/>
            </a:pPr>
            <a:r>
              <a:rPr lang="sv-SE" smtClean="0"/>
              <a:t>Thank </a:t>
            </a:r>
            <a:r>
              <a:rPr lang="sv-SE" dirty="0" smtClean="0"/>
              <a:t>you!</a:t>
            </a:r>
            <a:endParaRPr lang="sv-SE" dirty="0"/>
          </a:p>
        </p:txBody>
      </p:sp>
    </p:spTree>
    <p:extLst>
      <p:ext uri="{BB962C8B-B14F-4D97-AF65-F5344CB8AC3E}">
        <p14:creationId xmlns:p14="http://schemas.microsoft.com/office/powerpoint/2010/main" val="30013396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endParaRPr lang="sv-SE" dirty="0"/>
          </a:p>
        </p:txBody>
      </p:sp>
      <p:sp>
        <p:nvSpPr>
          <p:cNvPr id="3" name="Plassholder for innhold 2"/>
          <p:cNvSpPr>
            <a:spLocks noGrp="1"/>
          </p:cNvSpPr>
          <p:nvPr>
            <p:ph idx="1"/>
          </p:nvPr>
        </p:nvSpPr>
        <p:spPr/>
        <p:txBody>
          <a:bodyPr/>
          <a:lstStyle/>
          <a:p>
            <a:endParaRPr lang="sv-SE"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87825" y="1649849"/>
            <a:ext cx="3816424" cy="4286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372984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sv-SE" sz="3600" dirty="0" smtClean="0"/>
              <a:t>Project Financing</a:t>
            </a:r>
            <a:endParaRPr lang="sv-SE" sz="3600" dirty="0"/>
          </a:p>
        </p:txBody>
      </p:sp>
      <p:sp>
        <p:nvSpPr>
          <p:cNvPr id="3" name="Plassholder for innhold 2"/>
          <p:cNvSpPr>
            <a:spLocks noGrp="1"/>
          </p:cNvSpPr>
          <p:nvPr>
            <p:ph idx="1"/>
          </p:nvPr>
        </p:nvSpPr>
        <p:spPr/>
        <p:txBody>
          <a:bodyPr/>
          <a:lstStyle/>
          <a:p>
            <a:r>
              <a:rPr lang="en-US" sz="3000" dirty="0"/>
              <a:t>Start up </a:t>
            </a:r>
            <a:r>
              <a:rPr lang="en-US" sz="3000" dirty="0" smtClean="0"/>
              <a:t>costs:  </a:t>
            </a:r>
          </a:p>
          <a:p>
            <a:pPr marL="0" indent="0">
              <a:buNone/>
            </a:pPr>
            <a:r>
              <a:rPr lang="sv-SE" sz="3000" dirty="0" smtClean="0"/>
              <a:t>	private </a:t>
            </a:r>
            <a:r>
              <a:rPr lang="sv-SE" sz="3000" dirty="0"/>
              <a:t>finance, multilateral, bilateral</a:t>
            </a:r>
          </a:p>
          <a:p>
            <a:pPr marL="0" indent="0">
              <a:spcAft>
                <a:spcPts val="600"/>
              </a:spcAft>
              <a:buNone/>
            </a:pPr>
            <a:r>
              <a:rPr lang="sv-SE" sz="3000" dirty="0" smtClean="0"/>
              <a:t>	or </a:t>
            </a:r>
            <a:r>
              <a:rPr lang="sv-SE" sz="3000" dirty="0"/>
              <a:t>NGO funding.</a:t>
            </a:r>
          </a:p>
          <a:p>
            <a:r>
              <a:rPr lang="en-US" sz="3000" dirty="0">
                <a:solidFill>
                  <a:srgbClr val="FFFF00"/>
                </a:solidFill>
              </a:rPr>
              <a:t>Emission reduction </a:t>
            </a:r>
            <a:r>
              <a:rPr lang="en-US" sz="3000" dirty="0" smtClean="0">
                <a:solidFill>
                  <a:srgbClr val="FFFF00"/>
                </a:solidFill>
              </a:rPr>
              <a:t>credits </a:t>
            </a:r>
            <a:r>
              <a:rPr lang="en-US" sz="3000" dirty="0" smtClean="0"/>
              <a:t>(</a:t>
            </a:r>
            <a:r>
              <a:rPr lang="en-US" sz="3000" dirty="0"/>
              <a:t>verified carbon </a:t>
            </a:r>
            <a:r>
              <a:rPr lang="en-US" sz="3000" dirty="0" smtClean="0"/>
              <a:t>reduction meeting certain standards) </a:t>
            </a:r>
            <a:r>
              <a:rPr lang="en-US" sz="3000" dirty="0"/>
              <a:t>can </a:t>
            </a:r>
            <a:r>
              <a:rPr lang="en-US" sz="3000" dirty="0" smtClean="0"/>
              <a:t>later be </a:t>
            </a:r>
            <a:r>
              <a:rPr lang="en-US" sz="3000" dirty="0"/>
              <a:t>sold on the voluntary </a:t>
            </a:r>
            <a:r>
              <a:rPr lang="en-US" sz="3000" dirty="0" smtClean="0"/>
              <a:t>carbon market where companies can buy credits to offset their own emissions. This provides further finance/p</a:t>
            </a:r>
            <a:r>
              <a:rPr lang="sv-SE" sz="3000" dirty="0" smtClean="0"/>
              <a:t>rofit to carbon reduction projects. </a:t>
            </a:r>
            <a:endParaRPr lang="sv-SE" sz="3000" dirty="0"/>
          </a:p>
        </p:txBody>
      </p:sp>
    </p:spTree>
    <p:extLst>
      <p:ext uri="{BB962C8B-B14F-4D97-AF65-F5344CB8AC3E}">
        <p14:creationId xmlns:p14="http://schemas.microsoft.com/office/powerpoint/2010/main" val="36345302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sv-SE" sz="3600" dirty="0" smtClean="0"/>
              <a:t>Standards to meet for accessing REDD+ funds</a:t>
            </a:r>
            <a:endParaRPr lang="sv-SE" sz="3600" dirty="0"/>
          </a:p>
        </p:txBody>
      </p:sp>
      <p:sp>
        <p:nvSpPr>
          <p:cNvPr id="3" name="Plassholder for innhold 2"/>
          <p:cNvSpPr>
            <a:spLocks noGrp="1"/>
          </p:cNvSpPr>
          <p:nvPr>
            <p:ph idx="1"/>
          </p:nvPr>
        </p:nvSpPr>
        <p:spPr/>
        <p:txBody>
          <a:bodyPr/>
          <a:lstStyle/>
          <a:p>
            <a:endParaRPr lang="sv-SE" dirty="0" smtClean="0"/>
          </a:p>
          <a:p>
            <a:endParaRPr lang="sv-SE" dirty="0"/>
          </a:p>
          <a:p>
            <a:endParaRPr lang="sv-SE" dirty="0" smtClean="0"/>
          </a:p>
          <a:p>
            <a:endParaRPr lang="sv-SE" dirty="0"/>
          </a:p>
          <a:p>
            <a:endParaRPr lang="sv-SE" dirty="0" smtClean="0"/>
          </a:p>
          <a:p>
            <a:endParaRPr lang="sv-SE" dirty="0"/>
          </a:p>
          <a:p>
            <a:endParaRPr lang="sv-SE" dirty="0" smtClean="0"/>
          </a:p>
          <a:p>
            <a:pPr marL="0" indent="0">
              <a:buNone/>
            </a:pPr>
            <a:endParaRPr lang="sv-SE" sz="1400" dirty="0" smtClean="0"/>
          </a:p>
          <a:p>
            <a:pPr marL="0" indent="0">
              <a:buNone/>
            </a:pPr>
            <a:r>
              <a:rPr lang="sv-SE" sz="1400" dirty="0" smtClean="0"/>
              <a:t>(Source: TI, </a:t>
            </a:r>
            <a:r>
              <a:rPr lang="en-US" sz="1400" i="1" dirty="0"/>
              <a:t>A Manual for Assessing Integrity in </a:t>
            </a:r>
            <a:r>
              <a:rPr lang="en-US" sz="1400" i="1" dirty="0" smtClean="0"/>
              <a:t>the </a:t>
            </a:r>
            <a:r>
              <a:rPr lang="sv-SE" sz="1400" i="1" dirty="0" smtClean="0"/>
              <a:t>Development </a:t>
            </a:r>
            <a:r>
              <a:rPr lang="sv-SE" sz="1400" i="1" dirty="0"/>
              <a:t>and Implementation </a:t>
            </a:r>
            <a:r>
              <a:rPr lang="sv-SE" sz="1400" i="1" dirty="0" smtClean="0"/>
              <a:t>of </a:t>
            </a:r>
            <a:r>
              <a:rPr lang="en-US" sz="1400" i="1" dirty="0" smtClean="0"/>
              <a:t>Forest </a:t>
            </a:r>
            <a:r>
              <a:rPr lang="en-US" sz="1400" i="1" dirty="0"/>
              <a:t>Carbon Projects and </a:t>
            </a:r>
            <a:r>
              <a:rPr lang="en-US" sz="1400" i="1" dirty="0" smtClean="0"/>
              <a:t>National </a:t>
            </a:r>
            <a:r>
              <a:rPr lang="sv-SE" sz="1400" i="1" dirty="0" smtClean="0"/>
              <a:t>REDD</a:t>
            </a:r>
            <a:r>
              <a:rPr lang="sv-SE" sz="1400" i="1" dirty="0"/>
              <a:t>+ </a:t>
            </a:r>
            <a:r>
              <a:rPr lang="sv-SE" sz="1400" i="1" dirty="0" smtClean="0"/>
              <a:t>Strategies </a:t>
            </a:r>
            <a:r>
              <a:rPr lang="sv-SE" sz="1400" dirty="0" smtClean="0"/>
              <a:t>(Berlin: Transparency International, 2011), p. 24.)</a:t>
            </a:r>
            <a:endParaRPr lang="sv-SE" sz="1400" dirty="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71587" y="1844824"/>
            <a:ext cx="6600825" cy="3895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050145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sv-SE" sz="3600" dirty="0"/>
              <a:t>Standards to meet for accessing REDD+ funds</a:t>
            </a:r>
          </a:p>
        </p:txBody>
      </p:sp>
      <p:sp>
        <p:nvSpPr>
          <p:cNvPr id="3" name="Plassholder for innhold 2"/>
          <p:cNvSpPr>
            <a:spLocks noGrp="1"/>
          </p:cNvSpPr>
          <p:nvPr>
            <p:ph idx="1"/>
          </p:nvPr>
        </p:nvSpPr>
        <p:spPr/>
        <p:txBody>
          <a:bodyPr/>
          <a:lstStyle/>
          <a:p>
            <a:pPr>
              <a:spcAft>
                <a:spcPts val="1200"/>
              </a:spcAft>
            </a:pPr>
            <a:r>
              <a:rPr lang="sv-SE" sz="2800" dirty="0" smtClean="0"/>
              <a:t>Massive funding gap to meet the needed scale of emmission reductions appears to hinge on the certainty of a </a:t>
            </a:r>
            <a:r>
              <a:rPr lang="sv-SE" sz="2800" dirty="0" smtClean="0">
                <a:solidFill>
                  <a:srgbClr val="FFFF00"/>
                </a:solidFill>
              </a:rPr>
              <a:t>’compliance market’ </a:t>
            </a:r>
            <a:r>
              <a:rPr lang="sv-SE" sz="2800" dirty="0" smtClean="0"/>
              <a:t>(access to large scale capital depends on reliable risk calculations for returns)</a:t>
            </a:r>
          </a:p>
          <a:p>
            <a:r>
              <a:rPr lang="sv-SE" sz="2800" dirty="0" smtClean="0"/>
              <a:t>If standards too stringent and subsequently lower the prospects for approved carbon credits, access to capital will be more difficult –are PPPs a response to that risk? What does that say about the need for independent verification?</a:t>
            </a:r>
            <a:endParaRPr lang="sv-SE" sz="2800" dirty="0"/>
          </a:p>
        </p:txBody>
      </p:sp>
    </p:spTree>
    <p:extLst>
      <p:ext uri="{BB962C8B-B14F-4D97-AF65-F5344CB8AC3E}">
        <p14:creationId xmlns:p14="http://schemas.microsoft.com/office/powerpoint/2010/main" val="26966541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sv-SE" sz="3600" dirty="0" smtClean="0"/>
              <a:t>The Estimated Extent of Capital Needed</a:t>
            </a:r>
            <a:endParaRPr lang="sv-SE" sz="3600" dirty="0"/>
          </a:p>
        </p:txBody>
      </p:sp>
      <p:sp>
        <p:nvSpPr>
          <p:cNvPr id="3" name="Plassholder for innhold 2"/>
          <p:cNvSpPr>
            <a:spLocks noGrp="1"/>
          </p:cNvSpPr>
          <p:nvPr>
            <p:ph idx="1"/>
          </p:nvPr>
        </p:nvSpPr>
        <p:spPr/>
        <p:txBody>
          <a:bodyPr/>
          <a:lstStyle/>
          <a:p>
            <a:pPr>
              <a:spcAft>
                <a:spcPts val="600"/>
              </a:spcAft>
            </a:pPr>
            <a:r>
              <a:rPr lang="en-US" sz="3000" b="1" dirty="0" err="1"/>
              <a:t>EliaschReview</a:t>
            </a:r>
            <a:r>
              <a:rPr lang="en-US" sz="3000" dirty="0"/>
              <a:t>: halving emissions from the forest sector by 2030 could total US$17 –33 billion per year.</a:t>
            </a:r>
          </a:p>
          <a:p>
            <a:pPr>
              <a:spcAft>
                <a:spcPts val="600"/>
              </a:spcAft>
            </a:pPr>
            <a:r>
              <a:rPr lang="en-US" sz="3000" b="1" dirty="0" smtClean="0"/>
              <a:t>IWG</a:t>
            </a:r>
            <a:r>
              <a:rPr lang="en-US" sz="3000" dirty="0"/>
              <a:t>: US$ 20 billion needed by 2015 to cut deforestation by 25%, plus US$ 4 billion for reduction of emissions from forest degradation</a:t>
            </a:r>
            <a:r>
              <a:rPr lang="en-US" sz="3000" dirty="0" smtClean="0"/>
              <a:t>.</a:t>
            </a:r>
          </a:p>
          <a:p>
            <a:r>
              <a:rPr lang="en-US" sz="2800" dirty="0"/>
              <a:t>Current funding is approximately </a:t>
            </a:r>
            <a:r>
              <a:rPr lang="en-US" sz="2800" b="1" dirty="0"/>
              <a:t>US$ 1.5 billion per year </a:t>
            </a:r>
            <a:r>
              <a:rPr lang="en-US" sz="2800" dirty="0"/>
              <a:t>during the fast start period.</a:t>
            </a:r>
          </a:p>
          <a:p>
            <a:endParaRPr lang="en-US" sz="3000" dirty="0"/>
          </a:p>
          <a:p>
            <a:endParaRPr lang="sv-SE" dirty="0"/>
          </a:p>
        </p:txBody>
      </p:sp>
    </p:spTree>
    <p:extLst>
      <p:ext uri="{BB962C8B-B14F-4D97-AF65-F5344CB8AC3E}">
        <p14:creationId xmlns:p14="http://schemas.microsoft.com/office/powerpoint/2010/main" val="22922528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sv-SE" sz="3600" dirty="0" smtClean="0"/>
              <a:t>Projected Financing Needs</a:t>
            </a:r>
            <a:endParaRPr lang="sv-SE" sz="3600" dirty="0"/>
          </a:p>
        </p:txBody>
      </p:sp>
      <p:sp>
        <p:nvSpPr>
          <p:cNvPr id="3" name="Plassholder for innhold 2"/>
          <p:cNvSpPr>
            <a:spLocks noGrp="1"/>
          </p:cNvSpPr>
          <p:nvPr>
            <p:ph idx="1"/>
          </p:nvPr>
        </p:nvSpPr>
        <p:spPr/>
        <p:txBody>
          <a:bodyPr/>
          <a:lstStyle/>
          <a:p>
            <a:pPr marL="0" indent="0">
              <a:buNone/>
            </a:pPr>
            <a:endParaRPr lang="sv-SE" dirty="0" smtClean="0"/>
          </a:p>
          <a:p>
            <a:pPr marL="0" indent="0">
              <a:buNone/>
            </a:pPr>
            <a:endParaRPr lang="sv-SE" dirty="0"/>
          </a:p>
          <a:p>
            <a:pPr marL="0" indent="0">
              <a:buNone/>
            </a:pPr>
            <a:endParaRPr lang="sv-SE" dirty="0" smtClean="0"/>
          </a:p>
          <a:p>
            <a:pPr marL="0" indent="0">
              <a:buNone/>
            </a:pPr>
            <a:endParaRPr lang="sv-SE" dirty="0"/>
          </a:p>
          <a:p>
            <a:pPr marL="0" indent="0">
              <a:buNone/>
            </a:pPr>
            <a:endParaRPr lang="sv-SE" dirty="0" smtClean="0"/>
          </a:p>
          <a:p>
            <a:pPr marL="0" indent="0">
              <a:buNone/>
            </a:pPr>
            <a:endParaRPr lang="sv-SE" dirty="0"/>
          </a:p>
          <a:p>
            <a:pPr marL="0" indent="0">
              <a:buNone/>
            </a:pPr>
            <a:endParaRPr lang="sv-SE" dirty="0" smtClean="0"/>
          </a:p>
          <a:p>
            <a:pPr marL="0" indent="0">
              <a:buNone/>
            </a:pPr>
            <a:endParaRPr lang="sv-SE" dirty="0" smtClean="0"/>
          </a:p>
          <a:p>
            <a:pPr marL="0" indent="0">
              <a:buNone/>
            </a:pPr>
            <a:r>
              <a:rPr lang="sv-SE" sz="1400" dirty="0"/>
              <a:t>(</a:t>
            </a:r>
            <a:r>
              <a:rPr lang="sv-SE" sz="1400" dirty="0" smtClean="0"/>
              <a:t>Source: </a:t>
            </a:r>
            <a:r>
              <a:rPr lang="en-US" sz="1400" dirty="0"/>
              <a:t>Forum for the Future (2009), </a:t>
            </a:r>
            <a:r>
              <a:rPr lang="en-US" sz="1400" i="1" dirty="0"/>
              <a:t>Forest Investment </a:t>
            </a:r>
            <a:r>
              <a:rPr lang="en-US" sz="1400" i="1" dirty="0" smtClean="0"/>
              <a:t>Review)</a:t>
            </a:r>
            <a:endParaRPr lang="sv-SE" sz="1400" dirty="0"/>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79712" y="1628800"/>
            <a:ext cx="5400600" cy="42579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967800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sv-SE" sz="3600" dirty="0" smtClean="0"/>
              <a:t>Sources</a:t>
            </a:r>
            <a:endParaRPr lang="sv-SE" sz="3600" dirty="0"/>
          </a:p>
        </p:txBody>
      </p:sp>
      <p:sp>
        <p:nvSpPr>
          <p:cNvPr id="3" name="Plassholder for innhold 2"/>
          <p:cNvSpPr>
            <a:spLocks noGrp="1"/>
          </p:cNvSpPr>
          <p:nvPr>
            <p:ph idx="1"/>
          </p:nvPr>
        </p:nvSpPr>
        <p:spPr>
          <a:xfrm>
            <a:off x="251520" y="1600200"/>
            <a:ext cx="8712968" cy="5069160"/>
          </a:xfrm>
        </p:spPr>
        <p:txBody>
          <a:bodyPr/>
          <a:lstStyle/>
          <a:p>
            <a:pPr marL="0" indent="0">
              <a:buNone/>
            </a:pPr>
            <a:endParaRPr lang="en-US" sz="2000" dirty="0" smtClean="0"/>
          </a:p>
          <a:p>
            <a:endParaRPr lang="en-US" sz="2000" dirty="0"/>
          </a:p>
          <a:p>
            <a:endParaRPr lang="en-US" sz="2000" dirty="0" smtClean="0"/>
          </a:p>
          <a:p>
            <a:pPr marL="0" indent="0">
              <a:buNone/>
            </a:pPr>
            <a:endParaRPr lang="en-US" sz="2000" dirty="0" smtClean="0"/>
          </a:p>
          <a:p>
            <a:pPr marL="0" indent="0">
              <a:buNone/>
            </a:pPr>
            <a:endParaRPr lang="en-US" sz="2000" dirty="0" smtClean="0"/>
          </a:p>
          <a:p>
            <a:endParaRPr lang="en-US" sz="2000" dirty="0"/>
          </a:p>
          <a:p>
            <a:endParaRPr lang="en-US" sz="2000" dirty="0" smtClean="0"/>
          </a:p>
          <a:p>
            <a:endParaRPr lang="en-US" sz="2000" dirty="0"/>
          </a:p>
          <a:p>
            <a:endParaRPr lang="en-US" sz="2000" dirty="0" smtClean="0"/>
          </a:p>
          <a:p>
            <a:r>
              <a:rPr lang="en-US" sz="2000" dirty="0" smtClean="0"/>
              <a:t>Bilateral </a:t>
            </a:r>
            <a:r>
              <a:rPr lang="en-US" sz="2000" dirty="0"/>
              <a:t>&amp; multilateral financing makes up 90% of the funding to </a:t>
            </a:r>
            <a:r>
              <a:rPr lang="en-US" sz="2000" dirty="0" smtClean="0"/>
              <a:t>date, </a:t>
            </a:r>
            <a:r>
              <a:rPr lang="en-US" sz="2000" dirty="0"/>
              <a:t>and focuses mainly on readiness activities</a:t>
            </a:r>
          </a:p>
          <a:p>
            <a:r>
              <a:rPr lang="en-US" sz="2000" dirty="0" smtClean="0"/>
              <a:t>Current </a:t>
            </a:r>
            <a:r>
              <a:rPr lang="en-US" sz="2000" dirty="0"/>
              <a:t>pledges might be enough to support Phase 1</a:t>
            </a:r>
          </a:p>
          <a:p>
            <a:pPr>
              <a:spcAft>
                <a:spcPts val="1200"/>
              </a:spcAft>
            </a:pPr>
            <a:r>
              <a:rPr lang="en-US" sz="2000" dirty="0" smtClean="0"/>
              <a:t>Private </a:t>
            </a:r>
            <a:r>
              <a:rPr lang="en-US" sz="2000" dirty="0"/>
              <a:t>finance is crucial for Phase 2 &amp; </a:t>
            </a:r>
            <a:r>
              <a:rPr lang="en-US" sz="2000" dirty="0" smtClean="0"/>
              <a:t>3 –the ‘funding gap’</a:t>
            </a:r>
            <a:endParaRPr lang="en-US" sz="2000" dirty="0"/>
          </a:p>
          <a:p>
            <a:pPr marL="0" indent="0">
              <a:buNone/>
            </a:pPr>
            <a:r>
              <a:rPr lang="en-US" sz="1200" dirty="0"/>
              <a:t> (Source: Gledhill, R</a:t>
            </a:r>
            <a:r>
              <a:rPr lang="en-US" sz="1200" dirty="0">
                <a:effectLst/>
              </a:rPr>
              <a:t>.; “Towards Building a Governance Framework for REDD+ Financing”, presentation Sept 2011, Panama) </a:t>
            </a:r>
            <a:endParaRPr lang="sv-SE" sz="1200" dirty="0"/>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33512" y="1268760"/>
            <a:ext cx="6276975" cy="3590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639651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sv-SE" dirty="0" smtClean="0"/>
              <a:t>Financial Flows</a:t>
            </a:r>
            <a:endParaRPr lang="sv-SE" dirty="0"/>
          </a:p>
        </p:txBody>
      </p:sp>
      <p:sp>
        <p:nvSpPr>
          <p:cNvPr id="3" name="Plassholder for innhold 2"/>
          <p:cNvSpPr>
            <a:spLocks noGrp="1"/>
          </p:cNvSpPr>
          <p:nvPr>
            <p:ph idx="1"/>
          </p:nvPr>
        </p:nvSpPr>
        <p:spPr>
          <a:xfrm>
            <a:off x="457200" y="1600200"/>
            <a:ext cx="8229600" cy="4925144"/>
          </a:xfrm>
        </p:spPr>
        <p:txBody>
          <a:bodyPr/>
          <a:lstStyle/>
          <a:p>
            <a:pPr marL="0" indent="0">
              <a:buNone/>
            </a:pPr>
            <a:endParaRPr lang="en-US" sz="1200" dirty="0" smtClean="0">
              <a:effectLst/>
            </a:endParaRPr>
          </a:p>
          <a:p>
            <a:pPr marL="0" indent="0">
              <a:buNone/>
            </a:pPr>
            <a:endParaRPr lang="en-US" sz="1200" dirty="0">
              <a:effectLst/>
            </a:endParaRPr>
          </a:p>
          <a:p>
            <a:pPr marL="0" indent="0">
              <a:buNone/>
            </a:pPr>
            <a:endParaRPr lang="en-US" sz="1200" dirty="0" smtClean="0">
              <a:effectLst/>
            </a:endParaRPr>
          </a:p>
          <a:p>
            <a:pPr marL="0" indent="0">
              <a:buNone/>
            </a:pPr>
            <a:endParaRPr lang="en-US" sz="1200" dirty="0">
              <a:effectLst/>
            </a:endParaRPr>
          </a:p>
          <a:p>
            <a:pPr marL="0" indent="0">
              <a:buNone/>
            </a:pPr>
            <a:endParaRPr lang="en-US" sz="1200" dirty="0" smtClean="0">
              <a:effectLst/>
            </a:endParaRPr>
          </a:p>
          <a:p>
            <a:pPr marL="0" indent="0">
              <a:buNone/>
            </a:pPr>
            <a:endParaRPr lang="en-US" sz="1200" dirty="0">
              <a:effectLst/>
            </a:endParaRPr>
          </a:p>
          <a:p>
            <a:pPr marL="0" indent="0">
              <a:buNone/>
            </a:pPr>
            <a:endParaRPr lang="en-US" sz="1200" dirty="0" smtClean="0">
              <a:effectLst/>
            </a:endParaRPr>
          </a:p>
          <a:p>
            <a:pPr marL="0" indent="0">
              <a:buNone/>
            </a:pPr>
            <a:endParaRPr lang="en-US" sz="1200" dirty="0">
              <a:effectLst/>
            </a:endParaRPr>
          </a:p>
          <a:p>
            <a:pPr marL="0" indent="0">
              <a:buNone/>
            </a:pPr>
            <a:endParaRPr lang="en-US" sz="1200" dirty="0" smtClean="0">
              <a:effectLst/>
            </a:endParaRPr>
          </a:p>
          <a:p>
            <a:pPr marL="0" indent="0">
              <a:buNone/>
            </a:pPr>
            <a:endParaRPr lang="en-US" sz="1200" dirty="0">
              <a:effectLst/>
            </a:endParaRPr>
          </a:p>
          <a:p>
            <a:pPr marL="0" indent="0">
              <a:buNone/>
            </a:pPr>
            <a:endParaRPr lang="en-US" sz="1200" dirty="0" smtClean="0">
              <a:effectLst/>
            </a:endParaRPr>
          </a:p>
          <a:p>
            <a:pPr marL="0" indent="0">
              <a:buNone/>
            </a:pPr>
            <a:endParaRPr lang="en-US" sz="1200" dirty="0">
              <a:effectLst/>
            </a:endParaRPr>
          </a:p>
          <a:p>
            <a:pPr marL="0" indent="0">
              <a:buNone/>
            </a:pPr>
            <a:endParaRPr lang="en-US" sz="1200" dirty="0" smtClean="0">
              <a:effectLst/>
            </a:endParaRPr>
          </a:p>
          <a:p>
            <a:pPr marL="0" indent="0">
              <a:buNone/>
            </a:pPr>
            <a:endParaRPr lang="en-US" sz="1200" dirty="0">
              <a:effectLst/>
            </a:endParaRPr>
          </a:p>
          <a:p>
            <a:pPr marL="0" indent="0">
              <a:buNone/>
            </a:pPr>
            <a:endParaRPr lang="en-US" sz="1200" dirty="0" smtClean="0">
              <a:effectLst/>
            </a:endParaRPr>
          </a:p>
          <a:p>
            <a:pPr marL="0" indent="0">
              <a:buNone/>
            </a:pPr>
            <a:endParaRPr lang="en-US" sz="1200" dirty="0">
              <a:effectLst/>
            </a:endParaRPr>
          </a:p>
          <a:p>
            <a:pPr marL="0" indent="0">
              <a:buNone/>
            </a:pPr>
            <a:endParaRPr lang="en-US" sz="1200" dirty="0" smtClean="0">
              <a:effectLst/>
            </a:endParaRPr>
          </a:p>
          <a:p>
            <a:pPr marL="0" indent="0">
              <a:buNone/>
            </a:pPr>
            <a:endParaRPr lang="en-US" sz="1200" dirty="0">
              <a:effectLst/>
            </a:endParaRPr>
          </a:p>
          <a:p>
            <a:pPr marL="0" indent="0">
              <a:buNone/>
            </a:pPr>
            <a:endParaRPr lang="en-US" sz="1200" dirty="0" smtClean="0">
              <a:effectLst/>
            </a:endParaRPr>
          </a:p>
          <a:p>
            <a:pPr marL="0" indent="0">
              <a:buNone/>
            </a:pPr>
            <a:endParaRPr lang="en-US" sz="1200" dirty="0">
              <a:effectLst/>
            </a:endParaRPr>
          </a:p>
          <a:p>
            <a:pPr marL="0" indent="0">
              <a:buNone/>
            </a:pPr>
            <a:r>
              <a:rPr lang="en-US" sz="1200" dirty="0" smtClean="0">
                <a:effectLst/>
              </a:rPr>
              <a:t>(Source</a:t>
            </a:r>
            <a:r>
              <a:rPr lang="en-US" sz="1200" dirty="0">
                <a:effectLst/>
              </a:rPr>
              <a:t>: PwC (2010), National REDD+ funding frameworks and achieving REDD+ readiness - findings from consultation, Report for the Conservation Finance </a:t>
            </a:r>
            <a:r>
              <a:rPr lang="en-US" sz="1200" dirty="0" smtClean="0">
                <a:effectLst/>
              </a:rPr>
              <a:t>Alliance)</a:t>
            </a:r>
            <a:endParaRPr lang="sv-SE" sz="1200" dirty="0">
              <a:effectLst/>
            </a:endParaRPr>
          </a:p>
        </p:txBody>
      </p:sp>
      <p:pic>
        <p:nvPicPr>
          <p:cNvPr id="61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87624" y="1700212"/>
            <a:ext cx="6800666" cy="41770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18894562"/>
      </p:ext>
    </p:extLst>
  </p:cSld>
  <p:clrMapOvr>
    <a:masterClrMapping/>
  </p:clrMapOvr>
  <p:timing>
    <p:tnLst>
      <p:par>
        <p:cTn id="1" dur="indefinite" restart="never" nodeType="tmRoot"/>
      </p:par>
    </p:tnLst>
  </p:timing>
</p:sld>
</file>

<file path=ppt/theme/theme1.xml><?xml version="1.0" encoding="utf-8"?>
<a:theme xmlns:a="http://schemas.openxmlformats.org/drawingml/2006/main" name="Reva">
  <a:themeElements>
    <a:clrScheme name="Reva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fontScheme name="Reva">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Reva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clrMap bg1="dk2" tx1="lt1" bg2="dk1" tx2="lt2" accent1="accent1" accent2="accent2" accent3="accent3" accent4="accent4" accent5="accent5" accent6="accent6" hlink="hlink" folHlink="folHlink"/>
    </a:extraClrScheme>
    <a:extraClrScheme>
      <a:clrScheme name="Reva 2">
        <a:dk1>
          <a:srgbClr val="674E2F"/>
        </a:dk1>
        <a:lt1>
          <a:srgbClr val="FFFFFF"/>
        </a:lt1>
        <a:dk2>
          <a:srgbClr val="533F27"/>
        </a:dk2>
        <a:lt2>
          <a:srgbClr val="D8B274"/>
        </a:lt2>
        <a:accent1>
          <a:srgbClr val="CC9900"/>
        </a:accent1>
        <a:accent2>
          <a:srgbClr val="8F5F2F"/>
        </a:accent2>
        <a:accent3>
          <a:srgbClr val="B3AFAC"/>
        </a:accent3>
        <a:accent4>
          <a:srgbClr val="DADADA"/>
        </a:accent4>
        <a:accent5>
          <a:srgbClr val="E2CAAA"/>
        </a:accent5>
        <a:accent6>
          <a:srgbClr val="81552A"/>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Reva 3">
        <a:dk1>
          <a:srgbClr val="646464"/>
        </a:dk1>
        <a:lt1>
          <a:srgbClr val="FFFFFF"/>
        </a:lt1>
        <a:dk2>
          <a:srgbClr val="545454"/>
        </a:dk2>
        <a:lt2>
          <a:srgbClr val="D4D4CE"/>
        </a:lt2>
        <a:accent1>
          <a:srgbClr val="49747D"/>
        </a:accent1>
        <a:accent2>
          <a:srgbClr val="8F9699"/>
        </a:accent2>
        <a:accent3>
          <a:srgbClr val="B3B3B3"/>
        </a:accent3>
        <a:accent4>
          <a:srgbClr val="DADADA"/>
        </a:accent4>
        <a:accent5>
          <a:srgbClr val="B1BCBF"/>
        </a:accent5>
        <a:accent6>
          <a:srgbClr val="81878A"/>
        </a:accent6>
        <a:hlink>
          <a:srgbClr val="8DC4D7"/>
        </a:hlink>
        <a:folHlink>
          <a:srgbClr val="7FB97F"/>
        </a:folHlink>
      </a:clrScheme>
      <a:clrMap bg1="dk2" tx1="lt1" bg2="dk1" tx2="lt2" accent1="accent1" accent2="accent2" accent3="accent3" accent4="accent4" accent5="accent5" accent6="accent6" hlink="hlink" folHlink="folHlink"/>
    </a:extraClrScheme>
    <a:extraClrScheme>
      <a:clrScheme name="Reva 4">
        <a:dk1>
          <a:srgbClr val="3A7400"/>
        </a:dk1>
        <a:lt1>
          <a:srgbClr val="FFFFFF"/>
        </a:lt1>
        <a:dk2>
          <a:srgbClr val="2E5C00"/>
        </a:dk2>
        <a:lt2>
          <a:srgbClr val="FFFFFF"/>
        </a:lt2>
        <a:accent1>
          <a:srgbClr val="79CA02"/>
        </a:accent1>
        <a:accent2>
          <a:srgbClr val="008080"/>
        </a:accent2>
        <a:accent3>
          <a:srgbClr val="ADB5AA"/>
        </a:accent3>
        <a:accent4>
          <a:srgbClr val="DADADA"/>
        </a:accent4>
        <a:accent5>
          <a:srgbClr val="BEE1AA"/>
        </a:accent5>
        <a:accent6>
          <a:srgbClr val="007373"/>
        </a:accent6>
        <a:hlink>
          <a:srgbClr val="A8DE0E"/>
        </a:hlink>
        <a:folHlink>
          <a:srgbClr val="00CC66"/>
        </a:folHlink>
      </a:clrScheme>
      <a:clrMap bg1="dk2" tx1="lt1" bg2="dk1" tx2="lt2" accent1="accent1" accent2="accent2" accent3="accent3" accent4="accent4" accent5="accent5" accent6="accent6" hlink="hlink" folHlink="folHlink"/>
    </a:extraClrScheme>
    <a:extraClrScheme>
      <a:clrScheme name="Reva 5">
        <a:dk1>
          <a:srgbClr val="008885"/>
        </a:dk1>
        <a:lt1>
          <a:srgbClr val="FFFFFF"/>
        </a:lt1>
        <a:dk2>
          <a:srgbClr val="007572"/>
        </a:dk2>
        <a:lt2>
          <a:srgbClr val="FFFF99"/>
        </a:lt2>
        <a:accent1>
          <a:srgbClr val="33CCCC"/>
        </a:accent1>
        <a:accent2>
          <a:srgbClr val="6D6FC7"/>
        </a:accent2>
        <a:accent3>
          <a:srgbClr val="AABDBC"/>
        </a:accent3>
        <a:accent4>
          <a:srgbClr val="DADADA"/>
        </a:accent4>
        <a:accent5>
          <a:srgbClr val="ADE2E2"/>
        </a:accent5>
        <a:accent6>
          <a:srgbClr val="6264B4"/>
        </a:accent6>
        <a:hlink>
          <a:srgbClr val="FFFFCC"/>
        </a:hlink>
        <a:folHlink>
          <a:srgbClr val="00FF00"/>
        </a:folHlink>
      </a:clrScheme>
      <a:clrMap bg1="dk2" tx1="lt1" bg2="dk1" tx2="lt2" accent1="accent1" accent2="accent2" accent3="accent3" accent4="accent4" accent5="accent5" accent6="accent6" hlink="hlink" folHlink="folHlink"/>
    </a:extraClrScheme>
    <a:extraClrScheme>
      <a:clrScheme name="Reva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clrMap bg1="dk2" tx1="lt1" bg2="dk1" tx2="lt2" accent1="accent1" accent2="accent2" accent3="accent3" accent4="accent4" accent5="accent5" accent6="accent6" hlink="hlink" folHlink="folHlink"/>
    </a:extraClrScheme>
    <a:extraClrScheme>
      <a:clrScheme name="Reva 7">
        <a:dk1>
          <a:srgbClr val="7474A2"/>
        </a:dk1>
        <a:lt1>
          <a:srgbClr val="FFFFFF"/>
        </a:lt1>
        <a:dk2>
          <a:srgbClr val="5E5E8E"/>
        </a:dk2>
        <a:lt2>
          <a:srgbClr val="D1D1DF"/>
        </a:lt2>
        <a:accent1>
          <a:srgbClr val="CC66FF"/>
        </a:accent1>
        <a:accent2>
          <a:srgbClr val="6666FF"/>
        </a:accent2>
        <a:accent3>
          <a:srgbClr val="B6B6C6"/>
        </a:accent3>
        <a:accent4>
          <a:srgbClr val="DADADA"/>
        </a:accent4>
        <a:accent5>
          <a:srgbClr val="E2B8FF"/>
        </a:accent5>
        <a:accent6>
          <a:srgbClr val="5C5CE7"/>
        </a:accent6>
        <a:hlink>
          <a:srgbClr val="FFCC99"/>
        </a:hlink>
        <a:folHlink>
          <a:srgbClr val="CCCCFF"/>
        </a:folHlink>
      </a:clrScheme>
      <a:clrMap bg1="dk2" tx1="lt1" bg2="dk1" tx2="lt2" accent1="accent1" accent2="accent2" accent3="accent3" accent4="accent4" accent5="accent5" accent6="accent6" hlink="hlink" folHlink="folHlink"/>
    </a:extraClrScheme>
    <a:extraClrScheme>
      <a:clrScheme name="Reva 8">
        <a:dk1>
          <a:srgbClr val="000000"/>
        </a:dk1>
        <a:lt1>
          <a:srgbClr val="D0DAE2"/>
        </a:lt1>
        <a:dk2>
          <a:srgbClr val="000000"/>
        </a:dk2>
        <a:lt2>
          <a:srgbClr val="E7EDF1"/>
        </a:lt2>
        <a:accent1>
          <a:srgbClr val="33CCCC"/>
        </a:accent1>
        <a:accent2>
          <a:srgbClr val="0099CC"/>
        </a:accent2>
        <a:accent3>
          <a:srgbClr val="E4EAEE"/>
        </a:accent3>
        <a:accent4>
          <a:srgbClr val="000000"/>
        </a:accent4>
        <a:accent5>
          <a:srgbClr val="ADE2E2"/>
        </a:accent5>
        <a:accent6>
          <a:srgbClr val="008AB9"/>
        </a:accent6>
        <a:hlink>
          <a:srgbClr val="3333CC"/>
        </a:hlink>
        <a:folHlink>
          <a:srgbClr val="008080"/>
        </a:folHlink>
      </a:clrScheme>
      <a:clrMap bg1="lt1" tx1="dk1" bg2="lt2" tx2="dk2" accent1="accent1" accent2="accent2" accent3="accent3" accent4="accent4" accent5="accent5" accent6="accent6" hlink="hlink" folHlink="folHlink"/>
    </a:extraClrScheme>
    <a:extraClrScheme>
      <a:clrScheme name="Reva 9">
        <a:dk1>
          <a:srgbClr val="000000"/>
        </a:dk1>
        <a:lt1>
          <a:srgbClr val="FFFFFF"/>
        </a:lt1>
        <a:dk2>
          <a:srgbClr val="000000"/>
        </a:dk2>
        <a:lt2>
          <a:srgbClr val="E6E6E6"/>
        </a:lt2>
        <a:accent1>
          <a:srgbClr val="66CCFF"/>
        </a:accent1>
        <a:accent2>
          <a:srgbClr val="9999FF"/>
        </a:accent2>
        <a:accent3>
          <a:srgbClr val="FFFFFF"/>
        </a:accent3>
        <a:accent4>
          <a:srgbClr val="000000"/>
        </a:accent4>
        <a:accent5>
          <a:srgbClr val="B8E2FF"/>
        </a:accent5>
        <a:accent6>
          <a:srgbClr val="8A8AE7"/>
        </a:accent6>
        <a:hlink>
          <a:srgbClr val="3333CC"/>
        </a:hlink>
        <a:folHlink>
          <a:srgbClr val="0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Slit</Template>
  <TotalTime>16307</TotalTime>
  <Words>3097</Words>
  <Application>Microsoft Office PowerPoint</Application>
  <PresentationFormat>Skjermfremvisning (4:3)</PresentationFormat>
  <Paragraphs>199</Paragraphs>
  <Slides>17</Slides>
  <Notes>15</Notes>
  <HiddenSlides>0</HiddenSlides>
  <MMClips>0</MMClips>
  <ScaleCrop>false</ScaleCrop>
  <HeadingPairs>
    <vt:vector size="4" baseType="variant">
      <vt:variant>
        <vt:lpstr>Tema</vt:lpstr>
      </vt:variant>
      <vt:variant>
        <vt:i4>1</vt:i4>
      </vt:variant>
      <vt:variant>
        <vt:lpstr>Lysbildetitler</vt:lpstr>
      </vt:variant>
      <vt:variant>
        <vt:i4>17</vt:i4>
      </vt:variant>
    </vt:vector>
  </HeadingPairs>
  <TitlesOfParts>
    <vt:vector size="18" baseType="lpstr">
      <vt:lpstr>Reva</vt:lpstr>
      <vt:lpstr>The Rabbit and the Turtle Running for REDD+ Financing   </vt:lpstr>
      <vt:lpstr>PowerPoint-presentasjon</vt:lpstr>
      <vt:lpstr>Project Financing</vt:lpstr>
      <vt:lpstr>Standards to meet for accessing REDD+ funds</vt:lpstr>
      <vt:lpstr>Standards to meet for accessing REDD+ funds</vt:lpstr>
      <vt:lpstr>The Estimated Extent of Capital Needed</vt:lpstr>
      <vt:lpstr>Projected Financing Needs</vt:lpstr>
      <vt:lpstr>Sources</vt:lpstr>
      <vt:lpstr>Financial Flows</vt:lpstr>
      <vt:lpstr>Standards and Mechanism Still Missing or Emerging for REDD+ Financing</vt:lpstr>
      <vt:lpstr>Time for Change and Trade-offs</vt:lpstr>
      <vt:lpstr>Time for Change and Trade-offs</vt:lpstr>
      <vt:lpstr>PowerPoint-presentasjon</vt:lpstr>
      <vt:lpstr>PowerPoint-presentasjon</vt:lpstr>
      <vt:lpstr>PowerPoint-presentasjon</vt:lpstr>
      <vt:lpstr>PowerPoint-presentasjon</vt:lpstr>
      <vt:lpstr>PowerPoint-presentasjon</vt:lpstr>
    </vt:vector>
  </TitlesOfParts>
  <Company>gu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Är relationen myndighet – medborgare demokratins grundbult?</dc:title>
  <dc:creator>gu</dc:creator>
  <cp:lastModifiedBy>Fredrik Eriksson</cp:lastModifiedBy>
  <cp:revision>258</cp:revision>
  <dcterms:created xsi:type="dcterms:W3CDTF">2005-11-22T15:03:11Z</dcterms:created>
  <dcterms:modified xsi:type="dcterms:W3CDTF">2011-10-11T01:34:07Z</dcterms:modified>
</cp:coreProperties>
</file>