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93" r:id="rId5"/>
    <p:sldId id="297" r:id="rId6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5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70" d="100"/>
          <a:sy n="70" d="100"/>
        </p:scale>
        <p:origin x="-138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2F54F54-661E-48FA-874D-90A041DB7D74}" type="datetimeFigureOut">
              <a:rPr lang="es-MX" smtClean="0"/>
              <a:pPr/>
              <a:t>28/10/2013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064E7AA-55F7-447A-AD7C-7DB1A924356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05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4E7AA-55F7-447A-AD7C-7DB1A924356F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33093"/>
            <a:ext cx="2057400" cy="4793070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33093"/>
            <a:ext cx="6019800" cy="4793070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68024"/>
            <a:ext cx="4038600" cy="3658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MX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68024"/>
            <a:ext cx="4038600" cy="3658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496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07549"/>
            <a:ext cx="4040188" cy="30186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MX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496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07549"/>
            <a:ext cx="4041775" cy="30186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9313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title</a:t>
            </a:r>
            <a:r>
              <a:rPr lang="es-ES_tradnl" dirty="0" smtClean="0"/>
              <a:t> </a:t>
            </a:r>
            <a:r>
              <a:rPr lang="es-ES_tradnl" dirty="0" err="1" smtClean="0"/>
              <a:t>style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MX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6442"/>
            <a:ext cx="3008313" cy="37597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1181"/>
            <a:ext cx="5486400" cy="32863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0794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7032"/>
            <a:ext cx="8229600" cy="3649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MX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BC00A-13C6-DA4B-9A20-53E3659655E8}" type="datetimeFigureOut">
              <a:rPr lang="en-US" smtClean="0"/>
              <a:pPr/>
              <a:t>10/28/2013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D6651-0F3A-894F-A0A9-6C77D1ED380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037552" y="5278847"/>
            <a:ext cx="2484369" cy="483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MX" b="1" dirty="0" smtClean="0">
                <a:solidFill>
                  <a:srgbClr val="1A5016"/>
                </a:solidFill>
              </a:rPr>
              <a:t>Septiembre 2013</a:t>
            </a:r>
            <a:endParaRPr kumimoji="0" lang="es-MX" b="1" i="0" u="none" strike="noStrike" kern="1200" cap="none" spc="0" normalizeH="0" baseline="0" noProof="0" dirty="0" smtClean="0">
              <a:ln>
                <a:noFill/>
              </a:ln>
              <a:solidFill>
                <a:srgbClr val="1A501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62000" y="2315496"/>
            <a:ext cx="8183880" cy="1098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902721" y="2706246"/>
            <a:ext cx="7749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National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REDD+ Financial Architecture</a:t>
            </a:r>
            <a:endParaRPr lang="es-MX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MX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MX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Mexico</a:t>
            </a:r>
            <a:endParaRPr lang="es-MX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s-MX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s-MX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s-MX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s-MX" sz="2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October</a:t>
            </a:r>
            <a:r>
              <a:rPr lang="es-MX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2013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714699" y="5349922"/>
            <a:ext cx="18208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539552" y="2780928"/>
            <a:ext cx="7992042" cy="2241448"/>
          </a:xfrm>
        </p:spPr>
        <p:txBody>
          <a:bodyPr bIns="0">
            <a:normAutofit/>
          </a:bodyPr>
          <a:lstStyle/>
          <a:p>
            <a:pPr algn="just">
              <a:buFont typeface="Arial"/>
              <a:buChar char="•"/>
            </a:pPr>
            <a:r>
              <a:rPr lang="en-US" sz="2400" b="0" dirty="0" smtClean="0">
                <a:latin typeface="Adobe Caslon Pro"/>
                <a:cs typeface="Adobe Caslon Pro"/>
              </a:rPr>
              <a:t>Multiple sources, flexible, gradual and efficient</a:t>
            </a:r>
          </a:p>
          <a:p>
            <a:pPr algn="just">
              <a:buFont typeface="Arial"/>
              <a:buChar char="•"/>
            </a:pPr>
            <a:r>
              <a:rPr lang="en-US" sz="2400" b="0" dirty="0" smtClean="0">
                <a:latin typeface="Adobe Caslon Pro"/>
                <a:cs typeface="Adobe Caslon Pro"/>
              </a:rPr>
              <a:t>Facilitate permanence of environmental and socioeconomic benefits in the long term</a:t>
            </a:r>
          </a:p>
          <a:p>
            <a:pPr algn="just">
              <a:buFont typeface="Arial"/>
              <a:buChar char="•"/>
            </a:pPr>
            <a:r>
              <a:rPr lang="en-US" sz="2400" b="0" dirty="0" smtClean="0">
                <a:latin typeface="Adobe Caslon Pro"/>
                <a:cs typeface="Adobe Caslon Pro"/>
              </a:rPr>
              <a:t>Aligned with national financial mechanisms (General Climate Law</a:t>
            </a:r>
            <a:r>
              <a:rPr lang="en-US" sz="2400" b="0" dirty="0" smtClean="0">
                <a:latin typeface="Adobe Caslon Pro"/>
                <a:cs typeface="Adobe Caslon Pro"/>
              </a:rPr>
              <a:t>)</a:t>
            </a:r>
            <a:endParaRPr lang="en-US" sz="2400" b="0" dirty="0" smtClean="0">
              <a:latin typeface="Adobe Caslon Pro"/>
              <a:cs typeface="Adobe Caslon Pro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-1" y="1911793"/>
            <a:ext cx="9144001" cy="65311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000" b="1" cap="small" dirty="0" smtClean="0">
                <a:solidFill>
                  <a:srgbClr val="404040"/>
                </a:solidFill>
                <a:latin typeface="Adobe Caslon Pro"/>
                <a:cs typeface="Adobe Caslon Pro"/>
              </a:rPr>
              <a:t>Financial mechanisms for REDD+:</a:t>
            </a:r>
            <a:endParaRPr lang="en-US" sz="3000" b="1" cap="small" dirty="0">
              <a:solidFill>
                <a:srgbClr val="404040"/>
              </a:solidFill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164751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539552" y="2492895"/>
            <a:ext cx="7992042" cy="4208155"/>
          </a:xfrm>
        </p:spPr>
        <p:txBody>
          <a:bodyPr bIns="0">
            <a:noAutofit/>
          </a:bodyPr>
          <a:lstStyle/>
          <a:p>
            <a:pPr algn="just">
              <a:buFont typeface="Arial"/>
              <a:buChar char="•"/>
            </a:pPr>
            <a:r>
              <a:rPr lang="en-US" sz="2200" b="0" dirty="0" smtClean="0">
                <a:latin typeface="Adobe Caslon Pro"/>
                <a:cs typeface="Adobe Caslon Pro"/>
              </a:rPr>
              <a:t>The initial investment comes from different sectors, FIP and other initiatives in the country.</a:t>
            </a:r>
          </a:p>
          <a:p>
            <a:pPr algn="just">
              <a:buFont typeface="Arial"/>
              <a:buChar char="•"/>
            </a:pPr>
            <a:r>
              <a:rPr lang="en-US" sz="2200" b="0" dirty="0" smtClean="0">
                <a:latin typeface="Adobe Caslon Pro"/>
                <a:cs typeface="Adobe Caslon Pro"/>
              </a:rPr>
              <a:t>The emission reductions result from a collective effort in  a region. </a:t>
            </a:r>
            <a:r>
              <a:rPr lang="en-US" sz="2200" b="0" dirty="0">
                <a:latin typeface="Adobe Caslon Pro"/>
                <a:cs typeface="Adobe Caslon Pro"/>
              </a:rPr>
              <a:t>Transfer the resources to pay for the collective effort resulting in emission reductions</a:t>
            </a:r>
            <a:r>
              <a:rPr lang="en-US" sz="2200" b="0" dirty="0" smtClean="0">
                <a:latin typeface="Adobe Caslon Pro"/>
                <a:cs typeface="Adobe Caslon Pro"/>
              </a:rPr>
              <a:t>.</a:t>
            </a:r>
          </a:p>
          <a:p>
            <a:pPr algn="just">
              <a:buFont typeface="Arial"/>
              <a:buChar char="•"/>
            </a:pPr>
            <a:r>
              <a:rPr lang="en-US" sz="2200" dirty="0" smtClean="0">
                <a:latin typeface="Adobe Caslon Pro"/>
                <a:cs typeface="Adobe Caslon Pro"/>
              </a:rPr>
              <a:t>Process where the transfer of funds between different instruments and scales does not result in decreased funds.</a:t>
            </a:r>
            <a:endParaRPr lang="en-US" sz="2200" b="0" dirty="0">
              <a:latin typeface="Adobe Caslon Pro"/>
              <a:cs typeface="Adobe Caslon Pro"/>
            </a:endParaRPr>
          </a:p>
          <a:p>
            <a:pPr algn="just">
              <a:buFont typeface="Arial"/>
              <a:buChar char="•"/>
            </a:pPr>
            <a:r>
              <a:rPr lang="en-US" sz="2200" b="0" dirty="0" smtClean="0">
                <a:latin typeface="Adobe Caslon Pro"/>
                <a:cs typeface="Adobe Caslon Pro"/>
              </a:rPr>
              <a:t>The resources from results-based payments should go directly to the territory. Institutions will assume the operational costs. </a:t>
            </a:r>
          </a:p>
          <a:p>
            <a:pPr algn="just">
              <a:buFont typeface="Arial"/>
              <a:buChar char="•"/>
            </a:pPr>
            <a:r>
              <a:rPr lang="en-US" sz="2200" b="0" dirty="0">
                <a:latin typeface="Adobe Caslon Pro"/>
                <a:cs typeface="Adobe Caslon Pro"/>
              </a:rPr>
              <a:t>The financial mechanism should reward both the actors that have conserved forest areas as well as those changing practices to reduce deforestation and degradation</a:t>
            </a:r>
            <a:r>
              <a:rPr lang="en-US" sz="2200" b="0" dirty="0" smtClean="0">
                <a:latin typeface="Adobe Caslon Pro"/>
                <a:cs typeface="Adobe Caslon Pro"/>
              </a:rPr>
              <a:t>.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-1" y="1556792"/>
            <a:ext cx="9144001" cy="72512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800" b="1" cap="small" dirty="0" smtClean="0">
                <a:solidFill>
                  <a:srgbClr val="404040"/>
                </a:solidFill>
                <a:latin typeface="Adobe Caslon Pro"/>
                <a:cs typeface="Adobe Caslon Pro"/>
              </a:rPr>
              <a:t>Principles for the REDD+ financial mechanism:</a:t>
            </a:r>
            <a:endParaRPr lang="en-US" sz="2800" b="1" cap="small" dirty="0">
              <a:solidFill>
                <a:srgbClr val="404040"/>
              </a:solidFill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413266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28802"/>
            <a:ext cx="8229600" cy="435195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latin typeface="Adobe Caslon Pro"/>
                <a:cs typeface="Adobe Caslon Pro"/>
              </a:rPr>
              <a:t>The payments should not be converted to subsidies but rather complement existing programs (</a:t>
            </a:r>
            <a:r>
              <a:rPr lang="en-US" dirty="0" err="1">
                <a:latin typeface="Adobe Caslon Pro"/>
                <a:cs typeface="Adobe Caslon Pro"/>
              </a:rPr>
              <a:t>i.e</a:t>
            </a:r>
            <a:r>
              <a:rPr lang="en-US" dirty="0">
                <a:latin typeface="Adobe Caslon Pro"/>
                <a:cs typeface="Adobe Caslon Pro"/>
              </a:rPr>
              <a:t> PES</a:t>
            </a:r>
            <a:r>
              <a:rPr lang="en-US" dirty="0" smtClean="0">
                <a:latin typeface="Adobe Caslon Pro"/>
                <a:cs typeface="Adobe Caslon Pro"/>
              </a:rPr>
              <a:t>).</a:t>
            </a:r>
          </a:p>
          <a:p>
            <a:pPr algn="just"/>
            <a:endParaRPr lang="en-US" dirty="0">
              <a:latin typeface="Adobe Caslon Pro"/>
              <a:cs typeface="Adobe Caslon Pro"/>
            </a:endParaRPr>
          </a:p>
          <a:p>
            <a:pPr algn="just"/>
            <a:r>
              <a:rPr lang="en-US">
                <a:latin typeface="Adobe Caslon Pro"/>
                <a:cs typeface="Adobe Caslon Pro"/>
              </a:rPr>
              <a:t>Creation/strengthening </a:t>
            </a:r>
            <a:r>
              <a:rPr lang="en-US" smtClean="0">
                <a:latin typeface="Adobe Caslon Pro"/>
                <a:cs typeface="Adobe Caslon Pro"/>
              </a:rPr>
              <a:t>of </a:t>
            </a:r>
            <a:r>
              <a:rPr lang="en-US" dirty="0">
                <a:latin typeface="Adobe Caslon Pro"/>
                <a:cs typeface="Adobe Caslon Pro"/>
              </a:rPr>
              <a:t>deliberative platforms to select the type of actions that are necessary to advance in a low carbon rural development. Should promote broad participation, collaborative actions between communities and institutions</a:t>
            </a:r>
            <a:r>
              <a:rPr lang="en-US" dirty="0" smtClean="0">
                <a:latin typeface="Adobe Caslon Pro"/>
                <a:cs typeface="Adobe Caslon Pro"/>
              </a:rPr>
              <a:t>. Allow the creation of good governance structures.</a:t>
            </a:r>
          </a:p>
          <a:p>
            <a:pPr algn="just"/>
            <a:endParaRPr lang="en-US" dirty="0">
              <a:latin typeface="Adobe Caslon Pro"/>
              <a:cs typeface="Adobe Caslon Pro"/>
            </a:endParaRPr>
          </a:p>
          <a:p>
            <a:pPr algn="just"/>
            <a:r>
              <a:rPr lang="en-US" dirty="0">
                <a:latin typeface="Adobe Caslon Pro"/>
                <a:cs typeface="Adobe Caslon Pro"/>
              </a:rPr>
              <a:t>Accessibility to resources to implement and develop the strategic actions towards sustainable rural development. </a:t>
            </a:r>
            <a:endParaRPr lang="en-US" dirty="0" smtClean="0">
              <a:latin typeface="Adobe Caslon Pro"/>
              <a:cs typeface="Adobe Caslon Pro"/>
            </a:endParaRPr>
          </a:p>
          <a:p>
            <a:pPr algn="just"/>
            <a:endParaRPr lang="en-US" dirty="0">
              <a:latin typeface="Adobe Caslon Pro"/>
              <a:cs typeface="Adobe Caslon Pro"/>
            </a:endParaRPr>
          </a:p>
          <a:p>
            <a:pPr algn="just"/>
            <a:r>
              <a:rPr lang="en-US" dirty="0">
                <a:latin typeface="Adobe Caslon Pro"/>
                <a:cs typeface="Adobe Caslon Pro"/>
              </a:rPr>
              <a:t>Local agent for </a:t>
            </a:r>
            <a:r>
              <a:rPr lang="en-US" dirty="0" smtClean="0">
                <a:latin typeface="Adobe Caslon Pro"/>
                <a:cs typeface="Adobe Caslon Pro"/>
              </a:rPr>
              <a:t>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271825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lustracion pag 33_PAG 3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72" y="1823921"/>
            <a:ext cx="8884657" cy="4847605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6346779" y="2060848"/>
            <a:ext cx="3056527" cy="43924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5" t="4594" r="5329" b="7196"/>
          <a:stretch/>
        </p:blipFill>
        <p:spPr bwMode="auto">
          <a:xfrm>
            <a:off x="6346779" y="2522076"/>
            <a:ext cx="2836986" cy="347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91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236</Words>
  <Application>Microsoft Office PowerPoint</Application>
  <PresentationFormat>Presentación en pantalla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Office Theme</vt:lpstr>
      <vt:lpstr>Presentación de PowerPoint</vt:lpstr>
      <vt:lpstr>Financial mechanisms for REDD+:</vt:lpstr>
      <vt:lpstr>Principles for the REDD+ financial mechanism: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Colima</dc:title>
  <dc:creator>Cynthia Vázquez</dc:creator>
  <cp:lastModifiedBy>Ana Karla</cp:lastModifiedBy>
  <cp:revision>91</cp:revision>
  <cp:lastPrinted>2013-10-09T23:26:34Z</cp:lastPrinted>
  <dcterms:created xsi:type="dcterms:W3CDTF">2013-09-09T17:20:22Z</dcterms:created>
  <dcterms:modified xsi:type="dcterms:W3CDTF">2013-10-28T07:52:04Z</dcterms:modified>
</cp:coreProperties>
</file>