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86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93.xml" ContentType="application/vnd.openxmlformats-officedocument.presentationml.slideLayout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106.xml" ContentType="application/vnd.openxmlformats-officedocument.presentationml.slideLayout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98.xml" ContentType="application/vnd.openxmlformats-officedocument.presentationml.slideLayout+xml"/>
  <Override PartName="/ppt/theme/theme10.xml" ContentType="application/vnd.openxmlformats-officedocument.theme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76.xml" ContentType="application/vnd.openxmlformats-officedocument.presentationml.slideLayout+xml"/>
  <Override PartName="/ppt/notesSlides/notesSlide3.xml" ContentType="application/vnd.openxmlformats-officedocument.presentationml.notes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90.xml" ContentType="application/vnd.openxmlformats-officedocument.presentationml.slideLayout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103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97.xml" ContentType="application/vnd.openxmlformats-officedocument.presentationml.slideLayout+xml"/>
  <Override PartName="/ppt/theme/theme11.xml" ContentType="application/vnd.openxmlformats-officedocument.them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s/slide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91.xml" ContentType="application/vnd.openxmlformats-officedocument.presentationml.slideLayout+xml"/>
  <Default Extension="rels" ContentType="application/vnd.openxmlformats-package.relationships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78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109.xml" ContentType="application/vnd.openxmlformats-officedocument.presentationml.slideLayout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10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71" r:id="rId2"/>
    <p:sldMasterId id="2147483795" r:id="rId3"/>
    <p:sldMasterId id="2147483783" r:id="rId4"/>
    <p:sldMasterId id="2147483819" r:id="rId5"/>
    <p:sldMasterId id="2147483831" r:id="rId6"/>
    <p:sldMasterId id="2147483807" r:id="rId7"/>
    <p:sldMasterId id="2147483735" r:id="rId8"/>
    <p:sldMasterId id="2147483698" r:id="rId9"/>
    <p:sldMasterId id="2147483660" r:id="rId10"/>
  </p:sldMasterIdLst>
  <p:notesMasterIdLst>
    <p:notesMasterId r:id="rId20"/>
  </p:notesMasterIdLst>
  <p:sldIdLst>
    <p:sldId id="256" r:id="rId11"/>
    <p:sldId id="271" r:id="rId12"/>
    <p:sldId id="265" r:id="rId13"/>
    <p:sldId id="267" r:id="rId14"/>
    <p:sldId id="275" r:id="rId15"/>
    <p:sldId id="273" r:id="rId16"/>
    <p:sldId id="268" r:id="rId17"/>
    <p:sldId id="270" r:id="rId18"/>
    <p:sldId id="25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="" xmlns:p14="http://schemas.microsoft.com/office/powerpoint/2010/main">
        <p14:section name="Default Section" id="{31B01C2D-F2FB-467E-B3A4-D32C2786F360}">
          <p14:sldIdLst>
            <p14:sldId id="256"/>
            <p14:sldId id="265"/>
            <p14:sldId id="268"/>
            <p14:sldId id="267"/>
            <p14:sldId id="269"/>
            <p14:sldId id="270"/>
            <p14:sldId id="259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4" autoAdjust="0"/>
    <p:restoredTop sz="78667" autoAdjust="0"/>
  </p:normalViewPr>
  <p:slideViewPr>
    <p:cSldViewPr showGuides="1">
      <p:cViewPr varScale="1">
        <p:scale>
          <a:sx n="61" d="100"/>
          <a:sy n="61" d="100"/>
        </p:scale>
        <p:origin x="-140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544AE9-1E1F-402A-98D4-AE702CF6E84C}" type="datetimeFigureOut">
              <a:rPr lang="fr-CH" smtClean="0"/>
              <a:pPr/>
              <a:t>25.03.2013</a:t>
            </a:fld>
            <a:endParaRPr lang="fr-C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r-C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971386-3324-46FE-91BB-5387F0286C0F}" type="slidenum">
              <a:rPr lang="fr-CH" smtClean="0"/>
              <a:pPr/>
              <a:t>‹#›</a:t>
            </a:fld>
            <a:endParaRPr lang="fr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AutoNum type="arabicPeriod"/>
            </a:pPr>
            <a:r>
              <a:rPr lang="en-US" dirty="0" smtClean="0"/>
              <a:t>The big picture: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In an interim report presented at the current twenty-second session of the UN Human Rights Council, Independent Expert on foreign debt </a:t>
            </a:r>
            <a:r>
              <a:rPr lang="en-US" dirty="0" err="1" smtClean="0"/>
              <a:t>Mr</a:t>
            </a:r>
            <a:r>
              <a:rPr lang="en-US" dirty="0" smtClean="0"/>
              <a:t> </a:t>
            </a:r>
            <a:r>
              <a:rPr lang="en-US" dirty="0" err="1" smtClean="0"/>
              <a:t>Cephas</a:t>
            </a:r>
            <a:r>
              <a:rPr lang="en-US" dirty="0" smtClean="0"/>
              <a:t> Lumina said that it is estimated that, on average, developing countries lost between US$783 billion and US$1,138 billion in illicit financial outflows in 2010.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r>
              <a:rPr lang="en-PH" dirty="0" smtClean="0"/>
              <a:t>“Corruption is an enormous obstacle to the realization of all human rights, in practical terms – civil, political, economic, social and cultural, as well as the right to development” the High Commissioner for Human Rights</a:t>
            </a:r>
            <a:endParaRPr lang="fr-CH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International agreements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Cancun safeguards : countries shall respect and promote 7 safeguards, one</a:t>
            </a:r>
            <a:r>
              <a:rPr lang="en-US" baseline="0" dirty="0" smtClean="0"/>
              <a:t> of which is the “</a:t>
            </a:r>
            <a:r>
              <a:rPr lang="en-US" dirty="0" smtClean="0"/>
              <a:t>effective and transparent forest governance measures”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aseline="0" dirty="0" smtClean="0"/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UNCAC : Nepal  </a:t>
            </a:r>
            <a:r>
              <a:rPr lang="en-US" dirty="0" smtClean="0"/>
              <a:t> </a:t>
            </a:r>
          </a:p>
          <a:p>
            <a:pPr marL="228600" indent="-228600">
              <a:buNone/>
            </a:pP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2</a:t>
            </a:fld>
            <a:endParaRPr lang="fr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3</a:t>
            </a:fld>
            <a:endParaRPr lang="fr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1. Drivers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4</a:t>
            </a:fld>
            <a:endParaRPr lang="fr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These two streams tie in with the two studies that we’re launching</a:t>
            </a:r>
            <a:r>
              <a:rPr lang="en-US" baseline="0" dirty="0" smtClean="0"/>
              <a:t> today : the study on drivers, that will touch on these transparency, accountability and integrity issues; and the study exploring options for the management of funds, where transparency and access to information safeguards/standards/criteria will be key. 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5</a:t>
            </a:fld>
            <a:endParaRPr lang="fr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1. “Sunlight</a:t>
            </a:r>
            <a:r>
              <a:rPr lang="en-US" baseline="0" dirty="0" smtClean="0"/>
              <a:t> is the best disinfectant”. 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Article 13  of UNCAC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as 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platform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CSOs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advocate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should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closely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involved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oversight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REDD+ programmes. For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example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CSOs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number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countries have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already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been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useful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conducting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“social audits” of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government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welfare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programmes. 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2. Timely</a:t>
            </a:r>
            <a:r>
              <a:rPr lang="en-US" baseline="0" dirty="0" smtClean="0"/>
              <a:t> and usable information means it is in an accessible language and format – for example having a website is a good start but not a panacea 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Access</a:t>
            </a:r>
            <a:r>
              <a:rPr lang="en-US" baseline="0" dirty="0" smtClean="0"/>
              <a:t> to information: Nepal has a 2007  bill of “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 of Access to Information”, which is deemed “quite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strong” by the Global Right to Information Rating Project.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 a practical level, this can be supported through the enactment of FOI legislation and the implementation of FOI/records management policies which promote proactive disclosure of key government information. Concretely, there are lessons that can be learned by REDD+ from proactive disclosure </a:t>
            </a:r>
            <a:r>
              <a:rPr lang="en-US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programmes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which have already been implemented in many countries to promote transparency in the payment of welfare subsidies. 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Online platforms that automatically track the flow of funds - (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Brasil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</a:t>
            </a: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</a:t>
            </a: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course this requires increased capacity but the benefits go beyond REDD+</a:t>
            </a:r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6</a:t>
            </a:fld>
            <a:endParaRPr lang="fr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1.REDD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units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: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 designing transparent and inclusive REDD+ strategies, providing  accessible</a:t>
            </a:r>
            <a:r>
              <a:rPr lang="en-US" sz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</a:t>
            </a:r>
            <a:r>
              <a:rPr lang="en-US" sz="12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information,</a:t>
            </a:r>
            <a:r>
              <a:rPr lang="en-US" sz="1200" baseline="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receiving and addressing feedback (responsiveness)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2.CSO and</a:t>
            </a: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IPs : acting as social auditors in the planning, implementation and monitoring phases – not solely watchdogs, but also partners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3. Anti corruption commissions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Investigations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US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Development of AC strategy :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countries which already have a NACS, REDD+ stakeholders can and still should engage with the agency responsible for coordinating/monitoring implementation to identify entry points for highlighting REDD+ anti-corruption issues within the government’s overall AC strategy. Likewise, in countries which are developing their NACS and/or NACS implementation plans, REDD+ stakeholders should engage as active participants in any working group / stakeholder group which is tasked with developing the NACS. </a:t>
            </a:r>
            <a:endParaRPr lang="fr-CH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4. Justice system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5.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Parliaments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concrete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level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political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strengthened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by direct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advocacy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/engagement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members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the national (and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sub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-national)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legislatures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which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responsible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passing/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amending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REDD-relevant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legislation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utilising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committee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oversight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powers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review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implementation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of REDD+ programmes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6.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Neighbour</a:t>
            </a:r>
            <a:r>
              <a:rPr lang="fr-FR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countries in </a:t>
            </a:r>
            <a:r>
              <a:rPr lang="fr-FR" sz="1200" kern="120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enforcement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coordination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7. International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fr-F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technical</a:t>
            </a:r>
            <a:r>
              <a:rPr lang="fr-F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support</a:t>
            </a: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fr-C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971386-3324-46FE-91BB-5387F0286C0F}" type="slidenum">
              <a:rPr lang="fr-CH" smtClean="0"/>
              <a:pPr/>
              <a:t>7</a:t>
            </a:fld>
            <a:endParaRPr lang="fr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472442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24337452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76663503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6184394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90095936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0200328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82401508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7178140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90275560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7883263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27437243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563882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36338662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313427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860123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585663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40638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25669934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482961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937301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971202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400456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87199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70521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92279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03934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785770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510987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33934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2331101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7909305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834266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391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2900307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8524652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87859997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256223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178049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892363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47720073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1103936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702466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1096399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320688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5414025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47875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663972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2747848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36895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201503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73697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40573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92156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250567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29180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2133415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82830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3146449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614944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719597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05323362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450638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3721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53118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18917252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6160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12" y="392991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684007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8613850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712758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9434098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0160579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1978387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180547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55986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1548353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354024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66109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5460699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10131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08348279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095946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55063838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9810097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00052669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95720301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57285786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8004660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16326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22625428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6824465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31886981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47324472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95841287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7013366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731664039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79590696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8149395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48796466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728193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0408270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51360751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217879437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74337909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3587485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150629576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607004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77981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9167255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34338527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8018264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5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Relationship Id="rId14" Type="http://schemas.openxmlformats.org/officeDocument/2006/relationships/image" Target="../media/image2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Relationship Id="rId14" Type="http://schemas.openxmlformats.org/officeDocument/2006/relationships/image" Target="../media/image2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Relationship Id="rId14" Type="http://schemas.openxmlformats.org/officeDocument/2006/relationships/image" Target="../media/image7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00"/>
            <a:ext cx="8229600" cy="38401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BB7F6A-2867-439C-9A4D-2FD0E495E445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837113-2F3E-4400-9792-506CD95B94E0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508636"/>
            <a:ext cx="1864785" cy="54864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 flipV="1">
            <a:off x="-10885" y="2"/>
            <a:ext cx="9154886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 userDrawn="1"/>
        </p:nvSpPr>
        <p:spPr>
          <a:xfrm>
            <a:off x="457200" y="1286256"/>
            <a:ext cx="8229600" cy="914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08393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B3BA1-FF78-46FC-A915-646825990621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C6AD7F-EA93-49C0-9AC0-85E4A969C2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92372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295656"/>
            <a:ext cx="693724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 flipV="1">
            <a:off x="0" y="2"/>
            <a:ext cx="69342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624722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457200" y="304800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07887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4052" r="1"/>
          <a:stretch/>
        </p:blipFill>
        <p:spPr>
          <a:xfrm>
            <a:off x="2130714" y="5357885"/>
            <a:ext cx="7013285" cy="241451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699516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5"/>
            <a:ext cx="699516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43029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 flipV="1">
            <a:off x="0" y="2"/>
            <a:ext cx="9144000" cy="228598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295654"/>
            <a:ext cx="9143998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809860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106" y="457200"/>
            <a:ext cx="1645920" cy="484247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456106" y="259079"/>
            <a:ext cx="8230694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457201"/>
            <a:ext cx="1371600" cy="71648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5005328"/>
            <a:ext cx="9144001" cy="314807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11729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2" r:id="rId1"/>
    <p:sldLayoutId id="2147483833" r:id="rId2"/>
    <p:sldLayoutId id="2147483834" r:id="rId3"/>
    <p:sldLayoutId id="2147483835" r:id="rId4"/>
    <p:sldLayoutId id="2147483836" r:id="rId5"/>
    <p:sldLayoutId id="2147483837" r:id="rId6"/>
    <p:sldLayoutId id="2147483838" r:id="rId7"/>
    <p:sldLayoutId id="2147483839" r:id="rId8"/>
    <p:sldLayoutId id="2147483840" r:id="rId9"/>
    <p:sldLayoutId id="2147483841" r:id="rId10"/>
    <p:sldLayoutId id="2147483842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9604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273EF2-3846-4EE4-8945-D4DD53CBC62D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470E9-CD58-4B1E-AD27-812AEDC7ECF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457200" y="295656"/>
            <a:ext cx="6492240" cy="9144"/>
          </a:xfrm>
          <a:prstGeom prst="rect">
            <a:avLst/>
          </a:prstGeom>
          <a:solidFill>
            <a:srgbClr val="FF3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25353"/>
            <a:ext cx="1645920" cy="48424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3630"/>
          <a:stretch/>
        </p:blipFill>
        <p:spPr>
          <a:xfrm>
            <a:off x="2214792" y="5562600"/>
            <a:ext cx="7157808" cy="24688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0714" y="457200"/>
            <a:ext cx="84078" cy="5669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0" y="655117"/>
            <a:ext cx="1371600" cy="71648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16386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0" r:id="rId3"/>
    <p:sldLayoutId id="2147483811" r:id="rId4"/>
    <p:sldLayoutId id="2147483812" r:id="rId5"/>
    <p:sldLayoutId id="2147483813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A92533-F3EB-4779-8E9C-0548A39DD9A7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466375-FC46-4BB0-88E2-5579CDB06D5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86420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5B36D5-437A-4D6D-BBCA-089DE220AC13}" type="datetimeFigureOut">
              <a:rPr lang="en-US" smtClean="0"/>
              <a:pPr/>
              <a:t>3/25/2013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728A34-41F8-483E-9317-9DEB68ADFFD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45948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un-redd.org/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752600"/>
            <a:ext cx="9144000" cy="3200400"/>
          </a:xfrm>
        </p:spPr>
        <p:txBody>
          <a:bodyPr>
            <a:normAutofit fontScale="85000" lnSpcReduction="10000"/>
          </a:bodyPr>
          <a:lstStyle/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Transparency, integrity and accountability for REDD+</a:t>
            </a:r>
          </a:p>
          <a:p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/>
            </a:r>
            <a:b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</a:b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Estelle Fach, UNDP</a:t>
            </a:r>
          </a:p>
          <a:p>
            <a:r>
              <a:rPr lang="en-US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Inception Workshop, REDD+ Financing and Drivers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Helvetica" pitchFamily="34" charset="0"/>
            </a:endParaRPr>
          </a:p>
          <a:p>
            <a:r>
              <a:rPr lang="en-US" sz="2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Helvetica" pitchFamily="34" charset="0"/>
              </a:rPr>
              <a:t>Kathmandu, Nepal, 25 March 2013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9403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Why focus on governance and integrity issues in REDD+ ?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</a:t>
            </a:r>
            <a:r>
              <a:rPr lang="en-US" sz="2400" dirty="0" smtClean="0"/>
              <a:t>big picture</a:t>
            </a:r>
          </a:p>
          <a:p>
            <a:pPr marL="857250" lvl="1" indent="-457200"/>
            <a:r>
              <a:rPr lang="en-US" sz="2000" dirty="0" smtClean="0"/>
              <a:t>Impact of corruption and illicit financial flows on human rights and development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National frameworks and international agreements</a:t>
            </a:r>
          </a:p>
          <a:p>
            <a:pPr marL="857250" lvl="1" indent="-457200"/>
            <a:r>
              <a:rPr lang="en-US" sz="2000" dirty="0" smtClean="0"/>
              <a:t>Cancun safeguards</a:t>
            </a:r>
          </a:p>
          <a:p>
            <a:pPr marL="857250" lvl="1" indent="-457200"/>
            <a:r>
              <a:rPr lang="en-US" sz="2000" dirty="0" smtClean="0"/>
              <a:t>United Nations Convention Against Corruption</a:t>
            </a:r>
          </a:p>
          <a:p>
            <a:pPr marL="857250" lvl="1" indent="-457200"/>
            <a:r>
              <a:rPr lang="en-US" sz="2000" dirty="0" smtClean="0"/>
              <a:t>OECD/ADB Initiative on Anti-corruption in Asia and Pacific</a:t>
            </a:r>
          </a:p>
          <a:p>
            <a:pPr marL="857250" lvl="1" indent="-457200"/>
            <a:r>
              <a:rPr lang="fr-CH" sz="2000" dirty="0" smtClean="0"/>
              <a:t>Corruption </a:t>
            </a:r>
            <a:r>
              <a:rPr lang="fr-CH" sz="2000" dirty="0" err="1" smtClean="0"/>
              <a:t>Prevention</a:t>
            </a:r>
            <a:r>
              <a:rPr lang="fr-CH" sz="2000" dirty="0" smtClean="0"/>
              <a:t> </a:t>
            </a:r>
            <a:r>
              <a:rPr lang="fr-CH" sz="2000" dirty="0" err="1" smtClean="0"/>
              <a:t>Act</a:t>
            </a:r>
            <a:endParaRPr lang="en-US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The pragmatic reasons : effectiveness, efficiency, equity, sustainability of REDD+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685800"/>
          </a:xfrm>
        </p:spPr>
        <p:txBody>
          <a:bodyPr>
            <a:normAutofit/>
          </a:bodyPr>
          <a:lstStyle/>
          <a:p>
            <a:pPr algn="l"/>
            <a:r>
              <a:rPr lang="en-US" sz="3200" b="1" dirty="0" smtClean="0"/>
              <a:t>Lack of integrity in REDD+ would: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/>
          <a:lstStyle/>
          <a:p>
            <a:endParaRPr lang="en-US" sz="2400" dirty="0" smtClean="0"/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Undermine effectiveness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Undermine efficiency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en-US" sz="2400" dirty="0" smtClean="0"/>
              <a:t>Undermine equity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en-US" sz="24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457200" indent="-457200">
              <a:lnSpc>
                <a:spcPct val="150000"/>
              </a:lnSpc>
              <a:buNone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  <a:sym typeface="Wingdings" pitchFamily="2" charset="2"/>
              </a:rPr>
              <a:t> sustainability of REDD+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0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3076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1. Existing corrupt practices that enable/enhance deforestation and forest degradation </a:t>
            </a:r>
          </a:p>
          <a:p>
            <a:pPr>
              <a:spcBef>
                <a:spcPts val="400"/>
              </a:spcBef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Turning a blind eye on illegal logging (felling, transport, certification) in exchange for a bribe</a:t>
            </a:r>
          </a:p>
          <a:p>
            <a:pPr>
              <a:spcBef>
                <a:spcPts val="400"/>
              </a:spcBef>
            </a:pPr>
            <a:endParaRPr lang="en-US" sz="19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Falsely and illegally issued logging licenses and concessions</a:t>
            </a:r>
          </a:p>
          <a:p>
            <a:pPr>
              <a:spcBef>
                <a:spcPts val="400"/>
              </a:spcBef>
            </a:pP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Elite capture of forests resources and benefits</a:t>
            </a:r>
          </a:p>
          <a:p>
            <a:pPr>
              <a:spcBef>
                <a:spcPts val="400"/>
              </a:spcBef>
              <a:buNone/>
            </a:pPr>
            <a:endParaRPr lang="en-US" sz="19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9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Deliberate information retention about forest resources and harvest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142299" y="762000"/>
            <a:ext cx="456330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  <a:ea typeface="+mj-ea"/>
                <a:cs typeface="+mj-cs"/>
              </a:rPr>
              <a:t>Lack of integrity in REDD</a:t>
            </a:r>
            <a:r>
              <a:rPr lang="en-US" sz="3200" b="1" dirty="0" smtClean="0">
                <a:latin typeface="+mj-lt"/>
                <a:ea typeface="+mj-ea"/>
                <a:cs typeface="+mj-cs"/>
              </a:rPr>
              <a:t>+</a:t>
            </a:r>
            <a:endParaRPr lang="fr-CH" sz="3200" b="1" dirty="0" smtClean="0"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7800"/>
            <a:ext cx="4038600" cy="483076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/>
              <a:t>1. Existing corrupt practices that enable/enhance deforestation and </a:t>
            </a:r>
            <a:r>
              <a:rPr lang="en-US" b="1" dirty="0" smtClean="0"/>
              <a:t>forest degradation </a:t>
            </a:r>
            <a:endParaRPr lang="en-US" b="1" dirty="0" smtClean="0"/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Turning a blind eye on illegal logging (felling, transport, certification) in exchange for a bribe</a:t>
            </a:r>
          </a:p>
          <a:p>
            <a:pPr>
              <a:spcBef>
                <a:spcPts val="400"/>
              </a:spcBef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Falsely and illegally issued logging licenses and concessions</a:t>
            </a:r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Elite capture of forests resources and benefits</a:t>
            </a:r>
          </a:p>
          <a:p>
            <a:pPr>
              <a:spcBef>
                <a:spcPts val="400"/>
              </a:spcBef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Deliberate information retention about forest resources and harvest</a:t>
            </a:r>
          </a:p>
        </p:txBody>
      </p:sp>
      <p:sp>
        <p:nvSpPr>
          <p:cNvPr id="5" name="Rectangle 4"/>
          <p:cNvSpPr/>
          <p:nvPr/>
        </p:nvSpPr>
        <p:spPr>
          <a:xfrm>
            <a:off x="2201725" y="939225"/>
            <a:ext cx="465627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latin typeface="+mj-lt"/>
                <a:ea typeface="+mj-ea"/>
                <a:cs typeface="+mj-cs"/>
              </a:rPr>
              <a:t>Lack of integrity in REDD+ </a:t>
            </a:r>
            <a:endParaRPr lang="fr-CH" sz="3200" b="1" dirty="0" smtClean="0"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4648200" y="1371600"/>
            <a:ext cx="4038600" cy="48307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/>
              <a:t>2. New corruption risks brought about by REDD+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Risks 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related to decisions about land  rights  or land use that can favor one powerful group over a marginalized group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Risks related to fund management (embezzlement)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Risks related to distribution of benefits at local level (informal taxes, embezzlement)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Fraud related to MRV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Money laundering of REDD+ assets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..</a:t>
            </a: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4999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19200"/>
            <a:ext cx="8229600" cy="1295400"/>
          </a:xfrm>
        </p:spPr>
        <p:txBody>
          <a:bodyPr>
            <a:normAutofit fontScale="90000"/>
          </a:bodyPr>
          <a:lstStyle/>
          <a:p>
            <a:pPr algn="l"/>
            <a:r>
              <a:rPr lang="en-US" sz="3200" b="1" dirty="0" smtClean="0"/>
              <a:t>REDD+ also presents opportunities to strengthen transparency and accountability – in the forest sector and in fund management 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3988910"/>
          </a:xfrm>
        </p:spPr>
        <p:txBody>
          <a:bodyPr>
            <a:normAutofit fontScale="92500" lnSpcReduction="10000"/>
          </a:bodyPr>
          <a:lstStyle/>
          <a:p>
            <a:endParaRPr lang="en-US" sz="2400" dirty="0" smtClean="0"/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Transparent, inclusive, balanced, multi-stakeholder decision-making processes can mitigate the risk of back-door deals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Timely, usable access to relevant information about REDD+ processes, decisions and systems can enhance oversight, effectiveness and trust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Technical “transparency” tools can be developed to instill transparency in the movement of funds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Well-maintained and accessible REDD+ project registries can be turned into important transparency tools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Inclusive monitoring, social audits and ‘early warning’ dialogues systems can enhance trust, responsiveness and rapid remedial actions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Clear tenure rights can mitigate small scale illegal logging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Safeguard information systems can include strong transparency indicators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Free prior and informed consent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160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67000" y="2305050"/>
            <a:ext cx="6019800" cy="4095750"/>
          </a:xfrm>
          <a:ln>
            <a:noFill/>
          </a:ln>
        </p:spPr>
        <p:txBody>
          <a:bodyPr>
            <a:noAutofit/>
          </a:bodyPr>
          <a:lstStyle/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REDD+ units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Civil society  and indigenous organizations 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Anti-corruption commissions 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Law enforcement, justice system or special courts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Media 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Parliamentary commissions and legislators </a:t>
            </a:r>
          </a:p>
          <a:p>
            <a:pPr>
              <a:spcBef>
                <a:spcPts val="400"/>
              </a:spcBef>
            </a:pPr>
            <a:r>
              <a:rPr lang="en-US" sz="18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Neighbour</a:t>
            </a: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 countries </a:t>
            </a:r>
          </a:p>
          <a:p>
            <a:pPr>
              <a:spcBef>
                <a:spcPts val="400"/>
              </a:spcBef>
            </a:pPr>
            <a:r>
              <a:rPr lang="en-US" sz="18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International partners </a:t>
            </a:r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None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67000" y="1167825"/>
            <a:ext cx="60198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Who are the actors of integrity in REDD+ ? </a:t>
            </a:r>
            <a:endParaRPr lang="en-US" sz="3200" b="1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625" t="19000" r="50449" b="16581"/>
          <a:stretch/>
        </p:blipFill>
        <p:spPr>
          <a:xfrm>
            <a:off x="468630" y="1303019"/>
            <a:ext cx="2004939" cy="44178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3905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732318" cy="4144963"/>
          </a:xfrm>
        </p:spPr>
        <p:txBody>
          <a:bodyPr>
            <a:normAutofit/>
          </a:bodyPr>
          <a:lstStyle/>
          <a:p>
            <a:pPr>
              <a:spcBef>
                <a:spcPts val="400"/>
              </a:spcBef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The role of freedom of information in REDD+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Guidance on Conducting REDD+ Corruption Risks Assessment</a:t>
            </a:r>
          </a:p>
          <a:p>
            <a:pPr>
              <a:spcBef>
                <a:spcPts val="400"/>
              </a:spcBef>
            </a:pPr>
            <a:r>
              <a:rPr lang="en-U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4" charset="0"/>
              </a:rPr>
              <a:t>Transparency International’s “Keeping REDD + Clean” </a:t>
            </a: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spcBef>
                <a:spcPts val="400"/>
              </a:spcBef>
              <a:buFont typeface="+mj-lt"/>
              <a:buAutoNum type="arabicPeriod"/>
            </a:pPr>
            <a:endParaRPr lang="en-US" sz="1800" dirty="0" smtClean="0">
              <a:solidFill>
                <a:schemeClr val="tx1">
                  <a:lumMod val="85000"/>
                  <a:lumOff val="15000"/>
                </a:schemeClr>
              </a:solidFill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57200" y="1244025"/>
            <a:ext cx="82296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/>
              <a:t>Some references </a:t>
            </a:r>
            <a:endParaRPr lang="en-US" sz="32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34375" t="20000" r="32500" b="4000"/>
          <a:stretch>
            <a:fillRect/>
          </a:stretch>
        </p:blipFill>
        <p:spPr bwMode="auto">
          <a:xfrm>
            <a:off x="6345655" y="1371600"/>
            <a:ext cx="2284998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417182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0" y="1371600"/>
            <a:ext cx="9144000" cy="3581400"/>
          </a:xfrm>
        </p:spPr>
        <p:txBody>
          <a:bodyPr/>
          <a:lstStyle/>
          <a:p>
            <a:endParaRPr lang="en-US" b="1" dirty="0" smtClean="0">
              <a:solidFill>
                <a:schemeClr val="tx1"/>
              </a:solidFill>
              <a:latin typeface="Frutiger Linotype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Estelle Fach </a:t>
            </a:r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600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sz="2400" dirty="0" smtClean="0">
                <a:solidFill>
                  <a:schemeClr val="tx1"/>
                </a:solidFill>
                <a:latin typeface="Helvetica" pitchFamily="34" charset="0"/>
              </a:rPr>
              <a:t>estelle.fach@undp.org</a:t>
            </a:r>
            <a:endParaRPr lang="en-US" sz="1800" dirty="0" smtClean="0">
              <a:solidFill>
                <a:schemeClr val="tx1"/>
              </a:solidFill>
              <a:latin typeface="Helvetica" pitchFamily="34" charset="0"/>
            </a:endParaRPr>
          </a:p>
          <a:p>
            <a:endParaRPr lang="en-US" sz="1800" b="1" dirty="0" smtClean="0">
              <a:solidFill>
                <a:schemeClr val="tx1"/>
              </a:solidFill>
              <a:latin typeface="Helvetica" pitchFamily="34" charset="0"/>
            </a:endParaRPr>
          </a:p>
          <a:p>
            <a:r>
              <a:rPr lang="en-US" b="1" dirty="0" smtClean="0">
                <a:solidFill>
                  <a:schemeClr val="tx1"/>
                </a:solidFill>
                <a:latin typeface="Helvetica" pitchFamily="34" charset="0"/>
              </a:rPr>
              <a:t>Thank You</a:t>
            </a:r>
          </a:p>
          <a:p>
            <a:r>
              <a:rPr lang="en-US" sz="1600" dirty="0" smtClean="0">
                <a:latin typeface="Helvetica" pitchFamily="34" charset="0"/>
                <a:hlinkClick r:id="rId2"/>
              </a:rPr>
              <a:t/>
            </a:r>
            <a:br>
              <a:rPr lang="en-US" sz="1600" dirty="0" smtClean="0">
                <a:latin typeface="Helvetica" pitchFamily="34" charset="0"/>
                <a:hlinkClick r:id="rId2"/>
              </a:rPr>
            </a:br>
            <a:r>
              <a:rPr lang="en-US" sz="1600" dirty="0" smtClean="0">
                <a:solidFill>
                  <a:schemeClr val="tx1"/>
                </a:solidFill>
                <a:latin typeface="Helvetica" pitchFamily="34" charset="0"/>
              </a:rPr>
              <a:t>Website: </a:t>
            </a:r>
            <a:r>
              <a:rPr lang="en-US" sz="1600" dirty="0" smtClean="0">
                <a:latin typeface="Helvetica" pitchFamily="34" charset="0"/>
                <a:hlinkClick r:id="rId2"/>
              </a:rPr>
              <a:t>http://www.un-redd.org</a:t>
            </a:r>
            <a:endParaRPr lang="en-US" sz="1600" dirty="0">
              <a:solidFill>
                <a:schemeClr val="tx1"/>
              </a:solidFill>
              <a:latin typeface="Helvetic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0272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14802</TotalTime>
  <Words>1089</Words>
  <Application>Microsoft Office PowerPoint</Application>
  <PresentationFormat>On-screen Show (4:3)</PresentationFormat>
  <Paragraphs>127</Paragraphs>
  <Slides>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Office Theme</vt:lpstr>
      <vt:lpstr>2_Custom Design</vt:lpstr>
      <vt:lpstr>8_Custom Design</vt:lpstr>
      <vt:lpstr>7_Custom Design</vt:lpstr>
      <vt:lpstr>10_Custom Design</vt:lpstr>
      <vt:lpstr>11_Custom Design</vt:lpstr>
      <vt:lpstr>9_Custom Design</vt:lpstr>
      <vt:lpstr>6_Custom Design</vt:lpstr>
      <vt:lpstr>3_Custom Design</vt:lpstr>
      <vt:lpstr>Custom Design</vt:lpstr>
      <vt:lpstr>Slide 1</vt:lpstr>
      <vt:lpstr>Why focus on governance and integrity issues in REDD+ ? </vt:lpstr>
      <vt:lpstr>Lack of integrity in REDD+ would: </vt:lpstr>
      <vt:lpstr>Slide 4</vt:lpstr>
      <vt:lpstr>Slide 5</vt:lpstr>
      <vt:lpstr>REDD+ also presents opportunities to strengthen transparency and accountability – in the forest sector and in fund management  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Linda Mumoki</dc:creator>
  <cp:lastModifiedBy>Estelle Fach</cp:lastModifiedBy>
  <cp:revision>115</cp:revision>
  <dcterms:created xsi:type="dcterms:W3CDTF">2012-09-11T07:20:24Z</dcterms:created>
  <dcterms:modified xsi:type="dcterms:W3CDTF">2013-03-25T02:21:39Z</dcterms:modified>
</cp:coreProperties>
</file>