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71" r:id="rId2"/>
    <p:sldId id="273" r:id="rId3"/>
    <p:sldId id="264" r:id="rId4"/>
    <p:sldId id="257" r:id="rId5"/>
    <p:sldId id="269" r:id="rId6"/>
    <p:sldId id="260" r:id="rId7"/>
    <p:sldId id="266" r:id="rId8"/>
    <p:sldId id="274" r:id="rId9"/>
    <p:sldId id="261" r:id="rId10"/>
    <p:sldId id="270" r:id="rId11"/>
    <p:sldId id="268" r:id="rId12"/>
    <p:sldId id="272" r:id="rId13"/>
    <p:sldId id="275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82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4BA81F0-1578-4C45-9F2B-C28C4D3CA994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B815917-9331-4916-A9AD-3B79458D004E}">
      <dgm:prSet phldrT="[Text]"/>
      <dgm:spPr/>
      <dgm:t>
        <a:bodyPr/>
        <a:lstStyle/>
        <a:p>
          <a:r>
            <a:rPr lang="en-US" dirty="0" smtClean="0"/>
            <a:t>Phase 1</a:t>
          </a:r>
          <a:endParaRPr lang="en-US" dirty="0"/>
        </a:p>
      </dgm:t>
    </dgm:pt>
    <dgm:pt modelId="{C4E6EA0E-39B5-4D4D-AE0E-2D235C453EE6}" type="parTrans" cxnId="{74EE426C-DB54-44AC-B593-88CFCEC8752B}">
      <dgm:prSet/>
      <dgm:spPr/>
      <dgm:t>
        <a:bodyPr/>
        <a:lstStyle/>
        <a:p>
          <a:endParaRPr lang="en-US"/>
        </a:p>
      </dgm:t>
    </dgm:pt>
    <dgm:pt modelId="{6076EF5C-3E9F-464E-800E-8C6C07638B39}" type="sibTrans" cxnId="{74EE426C-DB54-44AC-B593-88CFCEC8752B}">
      <dgm:prSet/>
      <dgm:spPr/>
      <dgm:t>
        <a:bodyPr/>
        <a:lstStyle/>
        <a:p>
          <a:endParaRPr lang="en-US"/>
        </a:p>
      </dgm:t>
    </dgm:pt>
    <dgm:pt modelId="{111CB2A9-32F1-4103-A832-350AD2589BB4}">
      <dgm:prSet phldrT="[Text]"/>
      <dgm:spPr/>
      <dgm:t>
        <a:bodyPr/>
        <a:lstStyle/>
        <a:p>
          <a:r>
            <a:rPr lang="en-US" dirty="0" smtClean="0"/>
            <a:t>Phase 2</a:t>
          </a:r>
          <a:endParaRPr lang="en-US" dirty="0"/>
        </a:p>
      </dgm:t>
    </dgm:pt>
    <dgm:pt modelId="{A76A5B8C-E48E-4310-B4BA-4CACFE0591CE}" type="parTrans" cxnId="{0ADA9066-5CA5-44C8-9384-B89BB4721762}">
      <dgm:prSet/>
      <dgm:spPr/>
      <dgm:t>
        <a:bodyPr/>
        <a:lstStyle/>
        <a:p>
          <a:endParaRPr lang="en-US"/>
        </a:p>
      </dgm:t>
    </dgm:pt>
    <dgm:pt modelId="{05C52C97-B50E-49C0-A6A3-016DB65ECFB0}" type="sibTrans" cxnId="{0ADA9066-5CA5-44C8-9384-B89BB4721762}">
      <dgm:prSet/>
      <dgm:spPr/>
      <dgm:t>
        <a:bodyPr/>
        <a:lstStyle/>
        <a:p>
          <a:endParaRPr lang="en-US"/>
        </a:p>
      </dgm:t>
    </dgm:pt>
    <dgm:pt modelId="{69E74635-B431-4601-884D-38A584402D1E}">
      <dgm:prSet phldrT="[Text]"/>
      <dgm:spPr/>
      <dgm:t>
        <a:bodyPr/>
        <a:lstStyle/>
        <a:p>
          <a:r>
            <a:rPr lang="en-US" dirty="0" smtClean="0"/>
            <a:t>Phase 3</a:t>
          </a:r>
          <a:endParaRPr lang="en-US" dirty="0"/>
        </a:p>
      </dgm:t>
    </dgm:pt>
    <dgm:pt modelId="{B6B09673-E08D-4863-BE69-DBAC1C4CF5B6}" type="parTrans" cxnId="{C1CC4CD8-EBF9-4947-94FB-A81405B7EF2A}">
      <dgm:prSet/>
      <dgm:spPr/>
      <dgm:t>
        <a:bodyPr/>
        <a:lstStyle/>
        <a:p>
          <a:endParaRPr lang="en-US"/>
        </a:p>
      </dgm:t>
    </dgm:pt>
    <dgm:pt modelId="{F86604DE-34F6-4E28-A4A2-8CA961E50CA1}" type="sibTrans" cxnId="{C1CC4CD8-EBF9-4947-94FB-A81405B7EF2A}">
      <dgm:prSet/>
      <dgm:spPr/>
      <dgm:t>
        <a:bodyPr/>
        <a:lstStyle/>
        <a:p>
          <a:endParaRPr lang="en-US"/>
        </a:p>
      </dgm:t>
    </dgm:pt>
    <dgm:pt modelId="{9E213D58-DB56-4E31-A2A7-51FC78BBDEAC}" type="pres">
      <dgm:prSet presAssocID="{94BA81F0-1578-4C45-9F2B-C28C4D3CA994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6FE52510-97B3-47B3-8018-4FD2566035AD}" type="pres">
      <dgm:prSet presAssocID="{5B815917-9331-4916-A9AD-3B79458D004E}" presName="parTxOnly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7B9D787-9066-4CBF-B4F3-845514657D0B}" type="pres">
      <dgm:prSet presAssocID="{6076EF5C-3E9F-464E-800E-8C6C07638B39}" presName="parTxOnlySpace" presStyleCnt="0"/>
      <dgm:spPr/>
    </dgm:pt>
    <dgm:pt modelId="{564B2AAF-3287-485F-A44A-45D136A3C7BB}" type="pres">
      <dgm:prSet presAssocID="{111CB2A9-32F1-4103-A832-350AD2589BB4}" presName="parTxOnly" presStyleLbl="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8F88B6A-08A6-4693-89CE-8E4CB5E489EB}" type="pres">
      <dgm:prSet presAssocID="{05C52C97-B50E-49C0-A6A3-016DB65ECFB0}" presName="parTxOnlySpace" presStyleCnt="0"/>
      <dgm:spPr/>
    </dgm:pt>
    <dgm:pt modelId="{0253FA9C-E6EF-4729-A282-9512A7168BE3}" type="pres">
      <dgm:prSet presAssocID="{69E74635-B431-4601-884D-38A584402D1E}" presName="parTxOnly" presStyleLbl="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1CB263F-C4CC-4981-A8EB-64CC3F43659A}" type="presOf" srcId="{94BA81F0-1578-4C45-9F2B-C28C4D3CA994}" destId="{9E213D58-DB56-4E31-A2A7-51FC78BBDEAC}" srcOrd="0" destOrd="0" presId="urn:microsoft.com/office/officeart/2005/8/layout/chevron1"/>
    <dgm:cxn modelId="{1967024D-203C-4C4A-B2BA-39DB2D869AC1}" type="presOf" srcId="{111CB2A9-32F1-4103-A832-350AD2589BB4}" destId="{564B2AAF-3287-485F-A44A-45D136A3C7BB}" srcOrd="0" destOrd="0" presId="urn:microsoft.com/office/officeart/2005/8/layout/chevron1"/>
    <dgm:cxn modelId="{0ADA9066-5CA5-44C8-9384-B89BB4721762}" srcId="{94BA81F0-1578-4C45-9F2B-C28C4D3CA994}" destId="{111CB2A9-32F1-4103-A832-350AD2589BB4}" srcOrd="1" destOrd="0" parTransId="{A76A5B8C-E48E-4310-B4BA-4CACFE0591CE}" sibTransId="{05C52C97-B50E-49C0-A6A3-016DB65ECFB0}"/>
    <dgm:cxn modelId="{E3BB7692-F7D2-4E22-A279-F5F2B105982D}" type="presOf" srcId="{5B815917-9331-4916-A9AD-3B79458D004E}" destId="{6FE52510-97B3-47B3-8018-4FD2566035AD}" srcOrd="0" destOrd="0" presId="urn:microsoft.com/office/officeart/2005/8/layout/chevron1"/>
    <dgm:cxn modelId="{74EE426C-DB54-44AC-B593-88CFCEC8752B}" srcId="{94BA81F0-1578-4C45-9F2B-C28C4D3CA994}" destId="{5B815917-9331-4916-A9AD-3B79458D004E}" srcOrd="0" destOrd="0" parTransId="{C4E6EA0E-39B5-4D4D-AE0E-2D235C453EE6}" sibTransId="{6076EF5C-3E9F-464E-800E-8C6C07638B39}"/>
    <dgm:cxn modelId="{C1CC4CD8-EBF9-4947-94FB-A81405B7EF2A}" srcId="{94BA81F0-1578-4C45-9F2B-C28C4D3CA994}" destId="{69E74635-B431-4601-884D-38A584402D1E}" srcOrd="2" destOrd="0" parTransId="{B6B09673-E08D-4863-BE69-DBAC1C4CF5B6}" sibTransId="{F86604DE-34F6-4E28-A4A2-8CA961E50CA1}"/>
    <dgm:cxn modelId="{6D8FCE46-3AE7-4EA5-8DE6-E9529221BBEE}" type="presOf" srcId="{69E74635-B431-4601-884D-38A584402D1E}" destId="{0253FA9C-E6EF-4729-A282-9512A7168BE3}" srcOrd="0" destOrd="0" presId="urn:microsoft.com/office/officeart/2005/8/layout/chevron1"/>
    <dgm:cxn modelId="{4930432D-F334-410C-9498-A8A9925123D5}" type="presParOf" srcId="{9E213D58-DB56-4E31-A2A7-51FC78BBDEAC}" destId="{6FE52510-97B3-47B3-8018-4FD2566035AD}" srcOrd="0" destOrd="0" presId="urn:microsoft.com/office/officeart/2005/8/layout/chevron1"/>
    <dgm:cxn modelId="{08A203D9-178C-4EE0-AB2F-E6C8F28630E9}" type="presParOf" srcId="{9E213D58-DB56-4E31-A2A7-51FC78BBDEAC}" destId="{27B9D787-9066-4CBF-B4F3-845514657D0B}" srcOrd="1" destOrd="0" presId="urn:microsoft.com/office/officeart/2005/8/layout/chevron1"/>
    <dgm:cxn modelId="{4581109C-66F4-4D51-AFFA-C77ED098CA46}" type="presParOf" srcId="{9E213D58-DB56-4E31-A2A7-51FC78BBDEAC}" destId="{564B2AAF-3287-485F-A44A-45D136A3C7BB}" srcOrd="2" destOrd="0" presId="urn:microsoft.com/office/officeart/2005/8/layout/chevron1"/>
    <dgm:cxn modelId="{731A67D1-E8CD-43D5-9455-D695A14D65FD}" type="presParOf" srcId="{9E213D58-DB56-4E31-A2A7-51FC78BBDEAC}" destId="{E8F88B6A-08A6-4693-89CE-8E4CB5E489EB}" srcOrd="3" destOrd="0" presId="urn:microsoft.com/office/officeart/2005/8/layout/chevron1"/>
    <dgm:cxn modelId="{B011AAD2-9F5C-4F22-9E08-1DF4BB653AD0}" type="presParOf" srcId="{9E213D58-DB56-4E31-A2A7-51FC78BBDEAC}" destId="{0253FA9C-E6EF-4729-A282-9512A7168BE3}" srcOrd="4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FE52510-97B3-47B3-8018-4FD2566035AD}">
      <dsp:nvSpPr>
        <dsp:cNvPr id="0" name=""/>
        <dsp:cNvSpPr/>
      </dsp:nvSpPr>
      <dsp:spPr>
        <a:xfrm>
          <a:off x="2411" y="1675497"/>
          <a:ext cx="2937420" cy="117496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019" tIns="50673" rIns="50673" bIns="50673" numCol="1" spcCol="1270" anchor="ctr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800" kern="1200" dirty="0" smtClean="0"/>
            <a:t>Phase 1</a:t>
          </a:r>
          <a:endParaRPr lang="en-US" sz="3800" kern="1200" dirty="0"/>
        </a:p>
      </dsp:txBody>
      <dsp:txXfrm>
        <a:off x="589895" y="1675497"/>
        <a:ext cx="1762452" cy="1174968"/>
      </dsp:txXfrm>
    </dsp:sp>
    <dsp:sp modelId="{564B2AAF-3287-485F-A44A-45D136A3C7BB}">
      <dsp:nvSpPr>
        <dsp:cNvPr id="0" name=""/>
        <dsp:cNvSpPr/>
      </dsp:nvSpPr>
      <dsp:spPr>
        <a:xfrm>
          <a:off x="2646089" y="1675497"/>
          <a:ext cx="2937420" cy="117496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019" tIns="50673" rIns="50673" bIns="50673" numCol="1" spcCol="1270" anchor="ctr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800" kern="1200" dirty="0" smtClean="0"/>
            <a:t>Phase 2</a:t>
          </a:r>
          <a:endParaRPr lang="en-US" sz="3800" kern="1200" dirty="0"/>
        </a:p>
      </dsp:txBody>
      <dsp:txXfrm>
        <a:off x="3233573" y="1675497"/>
        <a:ext cx="1762452" cy="1174968"/>
      </dsp:txXfrm>
    </dsp:sp>
    <dsp:sp modelId="{0253FA9C-E6EF-4729-A282-9512A7168BE3}">
      <dsp:nvSpPr>
        <dsp:cNvPr id="0" name=""/>
        <dsp:cNvSpPr/>
      </dsp:nvSpPr>
      <dsp:spPr>
        <a:xfrm>
          <a:off x="5289768" y="1675497"/>
          <a:ext cx="2937420" cy="117496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019" tIns="50673" rIns="50673" bIns="50673" numCol="1" spcCol="1270" anchor="ctr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800" kern="1200" dirty="0" smtClean="0"/>
            <a:t>Phase 3</a:t>
          </a:r>
          <a:endParaRPr lang="en-US" sz="3800" kern="1200" dirty="0"/>
        </a:p>
      </dsp:txBody>
      <dsp:txXfrm>
        <a:off x="5877252" y="1675497"/>
        <a:ext cx="1762452" cy="117496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329B22-2031-4519-A05E-6338F52C9982}" type="datetimeFigureOut">
              <a:rPr lang="en-US" smtClean="0"/>
              <a:pPr/>
              <a:t>10/24/2011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7A2265-4EFA-469B-BB0C-CDA1F1012B2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129646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C640E-B9C4-4922-8CB0-C9F8062F9D86}" type="datetimeFigureOut">
              <a:rPr lang="en-US" smtClean="0"/>
              <a:pPr/>
              <a:t>10/24/2011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C6E48-7EEA-4FB0-B283-C977049FCFE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C640E-B9C4-4922-8CB0-C9F8062F9D86}" type="datetimeFigureOut">
              <a:rPr lang="en-US" smtClean="0"/>
              <a:pPr/>
              <a:t>10/24/2011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C6E48-7EEA-4FB0-B283-C977049FCFE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C640E-B9C4-4922-8CB0-C9F8062F9D86}" type="datetimeFigureOut">
              <a:rPr lang="en-US" smtClean="0"/>
              <a:pPr/>
              <a:t>10/24/2011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C6E48-7EEA-4FB0-B283-C977049FCFE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 flipV="1">
            <a:off x="2422525" y="119063"/>
            <a:ext cx="6615113" cy="66262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5" name="Rectangle 4"/>
          <p:cNvSpPr>
            <a:spLocks noChangeArrowheads="1"/>
          </p:cNvSpPr>
          <p:nvPr userDrawn="1"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GB">
              <a:latin typeface="+mn-lt"/>
              <a:cs typeface="Arial" pitchFamily="34" charset="0"/>
            </a:endParaRPr>
          </a:p>
        </p:txBody>
      </p:sp>
      <p:sp>
        <p:nvSpPr>
          <p:cNvPr id="6" name="Rectangle 5"/>
          <p:cNvSpPr>
            <a:spLocks noChangeArrowheads="1"/>
          </p:cNvSpPr>
          <p:nvPr userDrawn="1"/>
        </p:nvSpPr>
        <p:spPr bwMode="auto">
          <a:xfrm>
            <a:off x="0" y="8286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defRPr/>
            </a:pPr>
            <a:r>
              <a:rPr lang="fr-FR" sz="1600">
                <a:latin typeface="Arial" pitchFamily="34" charset="0"/>
                <a:ea typeface="Calibri" pitchFamily="34" charset="0"/>
                <a:cs typeface="Times New Roman" pitchFamily="18" charset="0"/>
              </a:rPr>
              <a:t>     </a:t>
            </a:r>
            <a:endParaRPr lang="fr-FR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>
            <a:spLocks noChangeArrowheads="1"/>
          </p:cNvSpPr>
          <p:nvPr userDrawn="1"/>
        </p:nvSpPr>
        <p:spPr bwMode="auto">
          <a:xfrm>
            <a:off x="0" y="1295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defRPr/>
            </a:pPr>
            <a:r>
              <a:rPr lang="fr-FR" sz="1600">
                <a:latin typeface="Arial" pitchFamily="34" charset="0"/>
                <a:ea typeface="Calibri" pitchFamily="34" charset="0"/>
                <a:cs typeface="Times New Roman" pitchFamily="18" charset="0"/>
              </a:rPr>
              <a:t>    </a:t>
            </a:r>
            <a:endParaRPr lang="fr-FR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Freeform 7"/>
          <p:cNvSpPr/>
          <p:nvPr userDrawn="1"/>
        </p:nvSpPr>
        <p:spPr>
          <a:xfrm flipH="1">
            <a:off x="500063" y="3506788"/>
            <a:ext cx="8358187" cy="214312"/>
          </a:xfrm>
          <a:custGeom>
            <a:avLst/>
            <a:gdLst>
              <a:gd name="connsiteX0" fmla="*/ 0 w 4781550"/>
              <a:gd name="connsiteY0" fmla="*/ 0 h 352425"/>
              <a:gd name="connsiteX1" fmla="*/ 4781550 w 4781550"/>
              <a:gd name="connsiteY1" fmla="*/ 9525 h 352425"/>
              <a:gd name="connsiteX2" fmla="*/ 4781550 w 4781550"/>
              <a:gd name="connsiteY2" fmla="*/ 352425 h 352425"/>
              <a:gd name="connsiteX3" fmla="*/ 0 w 4781550"/>
              <a:gd name="connsiteY3" fmla="*/ 0 h 352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781550" h="352425">
                <a:moveTo>
                  <a:pt x="0" y="0"/>
                </a:moveTo>
                <a:lnTo>
                  <a:pt x="4781550" y="9525"/>
                </a:lnTo>
                <a:lnTo>
                  <a:pt x="4781550" y="352425"/>
                </a:lnTo>
                <a:lnTo>
                  <a:pt x="0" y="0"/>
                </a:lnTo>
                <a:close/>
              </a:path>
            </a:pathLst>
          </a:cu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pic>
        <p:nvPicPr>
          <p:cNvPr id="9" name="Picture 2" descr="F:\low res images\10055131-Venezuela-Lineair.jp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9375" y="3508375"/>
            <a:ext cx="2286000" cy="1647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3" descr="F:\low res images\Biodiversity---Frog.jpg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0963" y="5218113"/>
            <a:ext cx="2286000" cy="158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8" descr="F:\low res images\Technical-Capacity-Building.jpg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2075" y="1785938"/>
            <a:ext cx="2286000" cy="1647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12" descr="C:\Documents and Settings\Isabelle\Desktop\UNEP\UN-REDD Programme Communication Strategy\UNEP Pictures\High Resolution Images\Low Res iStock_copy.JPG"/>
          <p:cNvPicPr>
            <a:picLocks noChangeAspect="1" noChangeArrowheads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2075" y="76200"/>
            <a:ext cx="2286000" cy="1647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2" descr="C:\Documents and Settings\Isabelle\Desktop\UNEP\UN-REDD Programme Communication Strategy\Logos\Low Res Logos\FAO,UNEP and UNDP logos.jpg"/>
          <p:cNvPicPr>
            <a:picLocks noChangeAspect="1" noChangeArrowheads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650038" y="5741988"/>
            <a:ext cx="2043112" cy="803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Picture 3" descr="C:\Documents and Settings\Isabelle\Desktop\UNEP\UN-REDD Programme Communication Strategy\Logos\Low Res Logos\UN-REDD logo.jpg"/>
          <p:cNvPicPr>
            <a:picLocks noChangeAspect="1" noChangeArrowheads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411913" y="246063"/>
            <a:ext cx="2360612" cy="1012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2522862" y="2060661"/>
            <a:ext cx="6389783" cy="1362075"/>
          </a:xfrm>
        </p:spPr>
        <p:txBody>
          <a:bodyPr>
            <a:noAutofit/>
          </a:bodyPr>
          <a:lstStyle>
            <a:lvl1pPr algn="l">
              <a:defRPr sz="4000" b="1" cap="none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42" name="Text Placeholder 2"/>
          <p:cNvSpPr>
            <a:spLocks noGrp="1"/>
          </p:cNvSpPr>
          <p:nvPr>
            <p:ph type="body" idx="1"/>
          </p:nvPr>
        </p:nvSpPr>
        <p:spPr>
          <a:xfrm>
            <a:off x="2563538" y="3786201"/>
            <a:ext cx="5272070" cy="571493"/>
          </a:xfrm>
        </p:spPr>
        <p:txBody>
          <a:bodyPr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xmlns="" val="21303263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C640E-B9C4-4922-8CB0-C9F8062F9D86}" type="datetimeFigureOut">
              <a:rPr lang="en-US" smtClean="0"/>
              <a:pPr/>
              <a:t>10/24/2011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C6E48-7EEA-4FB0-B283-C977049FCFE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C640E-B9C4-4922-8CB0-C9F8062F9D86}" type="datetimeFigureOut">
              <a:rPr lang="en-US" smtClean="0"/>
              <a:pPr/>
              <a:t>10/24/2011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C6E48-7EEA-4FB0-B283-C977049FCFE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C640E-B9C4-4922-8CB0-C9F8062F9D86}" type="datetimeFigureOut">
              <a:rPr lang="en-US" smtClean="0"/>
              <a:pPr/>
              <a:t>10/24/2011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C6E48-7EEA-4FB0-B283-C977049FCFE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C640E-B9C4-4922-8CB0-C9F8062F9D86}" type="datetimeFigureOut">
              <a:rPr lang="en-US" smtClean="0"/>
              <a:pPr/>
              <a:t>10/24/2011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C6E48-7EEA-4FB0-B283-C977049FCFE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C640E-B9C4-4922-8CB0-C9F8062F9D86}" type="datetimeFigureOut">
              <a:rPr lang="en-US" smtClean="0"/>
              <a:pPr/>
              <a:t>10/24/2011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C6E48-7EEA-4FB0-B283-C977049FCFE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C640E-B9C4-4922-8CB0-C9F8062F9D86}" type="datetimeFigureOut">
              <a:rPr lang="en-US" smtClean="0"/>
              <a:pPr/>
              <a:t>10/24/2011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C6E48-7EEA-4FB0-B283-C977049FCFE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C640E-B9C4-4922-8CB0-C9F8062F9D86}" type="datetimeFigureOut">
              <a:rPr lang="en-US" smtClean="0"/>
              <a:pPr/>
              <a:t>10/24/2011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C6E48-7EEA-4FB0-B283-C977049FCFE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C640E-B9C4-4922-8CB0-C9F8062F9D86}" type="datetimeFigureOut">
              <a:rPr lang="en-US" smtClean="0"/>
              <a:pPr/>
              <a:t>10/24/2011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C6E48-7EEA-4FB0-B283-C977049FCFE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CC640E-B9C4-4922-8CB0-C9F8062F9D86}" type="datetimeFigureOut">
              <a:rPr lang="en-US" smtClean="0"/>
              <a:pPr/>
              <a:t>10/24/2011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3C6E48-7EEA-4FB0-B283-C977049FCFE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mailto:admin@unredd.net" TargetMode="External"/><Relationship Id="rId2" Type="http://schemas.openxmlformats.org/officeDocument/2006/relationships/hyperlink" Target="http://www.unredd.net/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22862" y="1219200"/>
            <a:ext cx="6389783" cy="3047999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Preliminary recommendations, tools and </a:t>
            </a:r>
            <a:r>
              <a:rPr lang="en-US" dirty="0" smtClean="0"/>
              <a:t>actions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3200" dirty="0" smtClean="0"/>
              <a:t>Co</a:t>
            </a:r>
            <a:r>
              <a:rPr lang="en-US" sz="3200" dirty="0" smtClean="0"/>
              <a:t>mbined</a:t>
            </a:r>
            <a:r>
              <a:rPr lang="en-US" dirty="0" smtClean="0"/>
              <a:t> </a:t>
            </a:r>
            <a:r>
              <a:rPr lang="en-US" sz="3600" dirty="0" smtClean="0"/>
              <a:t>Highlights from </a:t>
            </a:r>
            <a:r>
              <a:rPr lang="en-US" sz="3200" dirty="0" smtClean="0"/>
              <a:t>Kathmandu </a:t>
            </a:r>
            <a:r>
              <a:rPr lang="en-US" sz="3200" dirty="0" smtClean="0"/>
              <a:t>and Bangkok meetings</a:t>
            </a:r>
            <a:endParaRPr lang="en-US" sz="32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90800" y="4953000"/>
            <a:ext cx="5272070" cy="571493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Estelle Fach</a:t>
            </a:r>
          </a:p>
          <a:p>
            <a:r>
              <a:rPr lang="en-US" dirty="0" smtClean="0"/>
              <a:t>21 October 2011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304800"/>
          <a:ext cx="8229600" cy="6421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464561">
                <a:tc>
                  <a:txBody>
                    <a:bodyPr/>
                    <a:lstStyle/>
                    <a:p>
                      <a:r>
                        <a:rPr lang="en-US" dirty="0" smtClean="0"/>
                        <a:t>Risk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Specific</a:t>
                      </a:r>
                      <a:r>
                        <a:rPr lang="en-US" baseline="0" dirty="0" smtClean="0"/>
                        <a:t> actions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Enabling</a:t>
                      </a:r>
                      <a:r>
                        <a:rPr lang="en-US" baseline="0" dirty="0" smtClean="0"/>
                        <a:t> framework</a:t>
                      </a:r>
                      <a:endParaRPr lang="en-US" dirty="0"/>
                    </a:p>
                  </a:txBody>
                  <a:tcPr/>
                </a:tc>
              </a:tr>
              <a:tr h="595655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 smtClean="0"/>
                        <a:t>2. </a:t>
                      </a:r>
                      <a:r>
                        <a:rPr lang="en-US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Undue influence and bribery to ignore breaches of REDD+ regulations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Provide legal aid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 smtClean="0"/>
                    </a:p>
                    <a:p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Establishment/Improvements to whistle-blower protection measures</a:t>
                      </a:r>
                      <a:r>
                        <a:rPr lang="en-US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(include for support actors)</a:t>
                      </a:r>
                      <a:endParaRPr lang="en-US" sz="14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US" sz="14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Knowledge of system (authorities and people);</a:t>
                      </a:r>
                    </a:p>
                    <a:p>
                      <a:pPr lvl="0"/>
                      <a:endParaRPr lang="en-US" sz="14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Access to system(language) </a:t>
                      </a:r>
                    </a:p>
                    <a:p>
                      <a:pPr lvl="0"/>
                      <a:endParaRPr lang="en-US" sz="14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Feedback / Hotline and action on complaints</a:t>
                      </a:r>
                    </a:p>
                    <a:p>
                      <a:pPr lvl="0"/>
                      <a:endParaRPr lang="en-US" sz="14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Support to strengthened law-enforcement and judiciary system</a:t>
                      </a:r>
                    </a:p>
                    <a:p>
                      <a:endParaRPr lang="en-US" sz="14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Subsidized legal support and protection; no trust of court;</a:t>
                      </a:r>
                    </a:p>
                    <a:p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Establish a centralized and accessible clearing house/database 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Awareness</a:t>
                      </a:r>
                      <a:r>
                        <a:rPr lang="en-US" sz="1400" baseline="0" dirty="0" smtClean="0"/>
                        <a:t> raising / capacity development about regulations and crimes for judiciary and communities</a:t>
                      </a:r>
                    </a:p>
                    <a:p>
                      <a:endParaRPr lang="en-US" sz="1400" baseline="0" dirty="0" smtClean="0"/>
                    </a:p>
                    <a:p>
                      <a:r>
                        <a:rPr lang="en-US" sz="1400" baseline="0" dirty="0" smtClean="0"/>
                        <a:t>Unambiguous laws  (which law to prosecute under?)</a:t>
                      </a:r>
                      <a:endParaRPr lang="en-US" sz="14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 smtClean="0"/>
              <a:t>Transversal points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486400"/>
          </a:xfrm>
        </p:spPr>
        <p:txBody>
          <a:bodyPr>
            <a:normAutofit fontScale="77500" lnSpcReduction="20000"/>
          </a:bodyPr>
          <a:lstStyle/>
          <a:p>
            <a:r>
              <a:rPr lang="en-US" sz="4000" dirty="0" smtClean="0"/>
              <a:t>Preliminary actions</a:t>
            </a:r>
          </a:p>
          <a:p>
            <a:pPr lvl="1"/>
            <a:r>
              <a:rPr lang="en-US" sz="4000" dirty="0" smtClean="0"/>
              <a:t>Corruption risk assessments / analysis of actors / integrity assessments</a:t>
            </a:r>
          </a:p>
          <a:p>
            <a:r>
              <a:rPr lang="en-US" sz="4000" dirty="0" smtClean="0"/>
              <a:t>Overarching measures </a:t>
            </a:r>
          </a:p>
          <a:p>
            <a:pPr lvl="1"/>
            <a:r>
              <a:rPr lang="en-US" sz="4000" dirty="0" smtClean="0"/>
              <a:t>Transparency/access to information through </a:t>
            </a:r>
            <a:r>
              <a:rPr lang="sv-SE" sz="4000" dirty="0" smtClean="0"/>
              <a:t>establishing information management system</a:t>
            </a:r>
            <a:r>
              <a:rPr lang="en-US" sz="4000" dirty="0" smtClean="0"/>
              <a:t> clear accountability mechanisms</a:t>
            </a:r>
            <a:endParaRPr lang="en-US" sz="4000" dirty="0"/>
          </a:p>
          <a:p>
            <a:pPr lvl="1"/>
            <a:r>
              <a:rPr lang="en-US" sz="4000" dirty="0"/>
              <a:t>Role of </a:t>
            </a:r>
            <a:r>
              <a:rPr lang="en-US" sz="4000" dirty="0" smtClean="0"/>
              <a:t>watchdogs (civil society and media) with whistleblower protection mechanism</a:t>
            </a:r>
            <a:endParaRPr lang="en-US" sz="4000" dirty="0"/>
          </a:p>
          <a:p>
            <a:pPr lvl="1"/>
            <a:r>
              <a:rPr lang="en-US" sz="4000" dirty="0"/>
              <a:t>Setting up accessible recourse/complaints mechanisms</a:t>
            </a:r>
          </a:p>
          <a:p>
            <a:pPr lvl="1"/>
            <a:endParaRPr lang="en-US" sz="2700" dirty="0" smtClean="0"/>
          </a:p>
          <a:p>
            <a:pPr lvl="1"/>
            <a:endParaRPr lang="en-US" sz="2700" dirty="0"/>
          </a:p>
          <a:p>
            <a:pPr lvl="1"/>
            <a:endParaRPr lang="en-US" sz="2400" dirty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754563"/>
          </a:xfrm>
        </p:spPr>
        <p:txBody>
          <a:bodyPr>
            <a:normAutofit fontScale="25000" lnSpcReduction="20000"/>
          </a:bodyPr>
          <a:lstStyle/>
          <a:p>
            <a:r>
              <a:rPr lang="en-US" sz="7200" dirty="0" smtClean="0"/>
              <a:t>Many actors, many roles </a:t>
            </a:r>
          </a:p>
          <a:p>
            <a:pPr lvl="1"/>
            <a:r>
              <a:rPr lang="en-US" sz="6400" dirty="0"/>
              <a:t>Local </a:t>
            </a:r>
            <a:r>
              <a:rPr lang="en-US" sz="6400" dirty="0" smtClean="0"/>
              <a:t>and indigenous communities </a:t>
            </a:r>
            <a:r>
              <a:rPr lang="en-US" sz="6400" dirty="0" smtClean="0"/>
              <a:t>(including women)</a:t>
            </a:r>
            <a:endParaRPr lang="en-US" sz="6400" dirty="0"/>
          </a:p>
          <a:p>
            <a:pPr lvl="1"/>
            <a:r>
              <a:rPr lang="en-US" sz="6400" dirty="0"/>
              <a:t>Local governments </a:t>
            </a:r>
            <a:r>
              <a:rPr lang="en-US" sz="6400" dirty="0" smtClean="0"/>
              <a:t>and bureaucracy</a:t>
            </a:r>
          </a:p>
          <a:p>
            <a:pPr lvl="1"/>
            <a:r>
              <a:rPr lang="en-US" sz="6400" dirty="0" smtClean="0"/>
              <a:t>Media *</a:t>
            </a:r>
          </a:p>
          <a:p>
            <a:pPr lvl="1"/>
            <a:r>
              <a:rPr lang="en-US" sz="6400" dirty="0" smtClean="0"/>
              <a:t>Law enforcement (inc. </a:t>
            </a:r>
            <a:r>
              <a:rPr lang="en-US" sz="6400" dirty="0" err="1" smtClean="0"/>
              <a:t>transboundary</a:t>
            </a:r>
            <a:r>
              <a:rPr lang="en-US" sz="6400" dirty="0" smtClean="0"/>
              <a:t>)</a:t>
            </a:r>
          </a:p>
          <a:p>
            <a:pPr lvl="1"/>
            <a:r>
              <a:rPr lang="en-US" sz="6400" dirty="0" smtClean="0"/>
              <a:t>National government</a:t>
            </a:r>
          </a:p>
          <a:p>
            <a:pPr lvl="1"/>
            <a:r>
              <a:rPr lang="en-US" sz="6400" dirty="0" smtClean="0"/>
              <a:t>Anti-corruption commissions</a:t>
            </a:r>
          </a:p>
          <a:p>
            <a:pPr lvl="1"/>
            <a:r>
              <a:rPr lang="en-US" sz="6400" dirty="0" smtClean="0"/>
              <a:t>Parliaments *</a:t>
            </a:r>
          </a:p>
          <a:p>
            <a:pPr lvl="1"/>
            <a:r>
              <a:rPr lang="en-US" sz="6400" dirty="0" smtClean="0"/>
              <a:t>International NGOs</a:t>
            </a:r>
          </a:p>
          <a:p>
            <a:pPr lvl="1"/>
            <a:r>
              <a:rPr lang="en-US" sz="6400" dirty="0" smtClean="0"/>
              <a:t>Justice sector *</a:t>
            </a:r>
          </a:p>
          <a:p>
            <a:pPr lvl="1"/>
            <a:r>
              <a:rPr lang="en-US" sz="6400" dirty="0" smtClean="0"/>
              <a:t>Development partners</a:t>
            </a:r>
          </a:p>
          <a:p>
            <a:r>
              <a:rPr lang="en-US" sz="7200" dirty="0" smtClean="0"/>
              <a:t>Challenges </a:t>
            </a:r>
          </a:p>
          <a:p>
            <a:pPr lvl="1"/>
            <a:r>
              <a:rPr lang="en-US" sz="6400" dirty="0" smtClean="0"/>
              <a:t>Remoteness</a:t>
            </a:r>
          </a:p>
          <a:p>
            <a:pPr lvl="1"/>
            <a:r>
              <a:rPr lang="en-US" sz="6400" dirty="0" smtClean="0"/>
              <a:t>Time</a:t>
            </a:r>
          </a:p>
          <a:p>
            <a:pPr lvl="1"/>
            <a:r>
              <a:rPr lang="en-US" sz="6400" dirty="0" smtClean="0"/>
              <a:t>Capacity</a:t>
            </a:r>
          </a:p>
          <a:p>
            <a:pPr lvl="1"/>
            <a:r>
              <a:rPr lang="en-US" sz="6400" dirty="0" smtClean="0"/>
              <a:t>Political-disagreements between governments and other actors (e.g. baseline setting)</a:t>
            </a:r>
          </a:p>
          <a:p>
            <a:r>
              <a:rPr lang="en-US" sz="7200" dirty="0" smtClean="0"/>
              <a:t>…But </a:t>
            </a:r>
          </a:p>
          <a:p>
            <a:pPr lvl="1"/>
            <a:r>
              <a:rPr lang="en-US" sz="6400" dirty="0" smtClean="0"/>
              <a:t>In many countries enabling or correcting laws and policies exist – need clarity, coherence and  cross – </a:t>
            </a:r>
            <a:r>
              <a:rPr lang="en-US" sz="6400" dirty="0" err="1" smtClean="0"/>
              <a:t>sectoral</a:t>
            </a:r>
            <a:r>
              <a:rPr lang="en-US" sz="6400" dirty="0" smtClean="0"/>
              <a:t> application/enforcement </a:t>
            </a:r>
          </a:p>
          <a:p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Transversal themes 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137160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sz="2700" dirty="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rPr>
              <a:t/>
            </a:r>
            <a:br>
              <a:rPr lang="en-US" sz="2700" dirty="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rPr>
            </a:br>
            <a:r>
              <a:rPr lang="en-US" sz="2700" dirty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rPr>
              <a:t/>
            </a:r>
            <a:br>
              <a:rPr lang="en-US" sz="2700" dirty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rPr>
            </a:br>
            <a:r>
              <a:rPr lang="en-US" sz="2700" dirty="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rPr>
              <a:t/>
            </a:r>
            <a:br>
              <a:rPr lang="en-US" sz="2700" dirty="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rPr>
            </a:br>
            <a:r>
              <a:rPr lang="en-US" sz="3100" dirty="0" smtClean="0">
                <a:latin typeface="+mn-lt"/>
                <a:ea typeface="+mn-ea"/>
                <a:cs typeface="+mn-cs"/>
              </a:rPr>
              <a:t>All </a:t>
            </a:r>
            <a:r>
              <a:rPr lang="en-US" sz="3100" dirty="0">
                <a:latin typeface="+mn-lt"/>
                <a:ea typeface="+mn-ea"/>
                <a:cs typeface="+mn-cs"/>
              </a:rPr>
              <a:t>information about this meeting </a:t>
            </a:r>
            <a:r>
              <a:rPr lang="en-US" sz="3100" dirty="0" smtClean="0">
                <a:latin typeface="+mn-lt"/>
                <a:ea typeface="+mn-ea"/>
                <a:cs typeface="+mn-cs"/>
              </a:rPr>
              <a:t>(presentations, materials, outcomes) will be</a:t>
            </a:r>
            <a:br>
              <a:rPr lang="en-US" sz="3100" dirty="0" smtClean="0">
                <a:latin typeface="+mn-lt"/>
                <a:ea typeface="+mn-ea"/>
                <a:cs typeface="+mn-cs"/>
              </a:rPr>
            </a:br>
            <a:r>
              <a:rPr lang="en-US" sz="3100" dirty="0">
                <a:latin typeface="+mn-lt"/>
                <a:ea typeface="+mn-ea"/>
                <a:cs typeface="+mn-cs"/>
              </a:rPr>
              <a:t>online on the UN-REDD Workspace at </a:t>
            </a:r>
            <a:r>
              <a:rPr lang="en-US" sz="3100" dirty="0">
                <a:latin typeface="+mn-lt"/>
                <a:ea typeface="+mn-ea"/>
                <a:cs typeface="+mn-cs"/>
                <a:hlinkClick r:id="rId2"/>
              </a:rPr>
              <a:t>www.unredd.net</a:t>
            </a:r>
            <a:r>
              <a:rPr lang="en-US" sz="3100" dirty="0">
                <a:latin typeface="+mn-lt"/>
                <a:ea typeface="+mn-ea"/>
                <a:cs typeface="+mn-cs"/>
              </a:rPr>
              <a:t/>
            </a:r>
            <a:br>
              <a:rPr lang="en-US" sz="3100" dirty="0">
                <a:latin typeface="+mn-lt"/>
                <a:ea typeface="+mn-ea"/>
                <a:cs typeface="+mn-cs"/>
              </a:rPr>
            </a:br>
            <a:r>
              <a:rPr lang="en-US" sz="3100" dirty="0" smtClean="0">
                <a:latin typeface="+mn-lt"/>
                <a:ea typeface="+mn-ea"/>
                <a:cs typeface="+mn-cs"/>
              </a:rPr>
              <a:t>under </a:t>
            </a:r>
            <a:r>
              <a:rPr lang="en-US" sz="3100" dirty="0">
                <a:latin typeface="+mn-lt"/>
                <a:ea typeface="+mn-ea"/>
                <a:cs typeface="+mn-cs"/>
              </a:rPr>
              <a:t>Global/Transparent, Equitable, Accountable management of REDD+ Funds</a:t>
            </a:r>
            <a:r>
              <a:rPr lang="en-US" sz="2800" dirty="0" smtClean="0"/>
              <a:t/>
            </a:r>
            <a:br>
              <a:rPr lang="en-US" sz="2800" dirty="0" smtClean="0"/>
            </a:br>
            <a:endParaRPr lang="en-US" sz="2700" dirty="0">
              <a:latin typeface="+mn-lt"/>
              <a:ea typeface="+mn-ea"/>
              <a:cs typeface="+mn-cs"/>
            </a:endParaRP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1066800" y="4925786"/>
            <a:ext cx="7315200" cy="1752600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 smtClean="0"/>
          </a:p>
          <a:p>
            <a:endParaRPr lang="en-US" dirty="0"/>
          </a:p>
          <a:p>
            <a:r>
              <a:rPr lang="en-US" dirty="0" smtClean="0">
                <a:solidFill>
                  <a:schemeClr val="tx1"/>
                </a:solidFill>
              </a:rPr>
              <a:t>Not a member yet ? Lost your password?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Contact </a:t>
            </a:r>
            <a:r>
              <a:rPr lang="en-US" dirty="0" smtClean="0">
                <a:solidFill>
                  <a:schemeClr val="tx1"/>
                </a:solidFill>
                <a:hlinkClick r:id="rId3"/>
              </a:rPr>
              <a:t>admin@unredd.net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34455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Risks examined in </a:t>
            </a:r>
            <a:r>
              <a:rPr lang="en-US" dirty="0" smtClean="0"/>
              <a:t>details in the Bangkok workshop</a:t>
            </a:r>
            <a:br>
              <a:rPr lang="en-US" dirty="0" smtClean="0"/>
            </a:br>
            <a:r>
              <a:rPr lang="en-US" sz="3100" dirty="0" smtClean="0"/>
              <a:t>(so far)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828800"/>
            <a:ext cx="8229600" cy="4525963"/>
          </a:xfrm>
        </p:spPr>
        <p:txBody>
          <a:bodyPr>
            <a:normAutofit fontScale="77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Bribery of public officials to register fraudulent carbon rights over particular parcels of land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Corruption that results in weak REDD+ safeguards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Undue influence to link carbon rights to State ownership of forests – thus excluding customary tenure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Artificially inflating the baseline in order to increase the emissions reductions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Undue influence and bribery to create fraudulent licenses, land titles or carbon rights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Undue influence and bribery to ignore breaches of REDD+ regulations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Fraud related to the distribution of benefits from REDD+ revenues </a:t>
            </a:r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Rounded Rectangle 4"/>
          <p:cNvSpPr/>
          <p:nvPr/>
        </p:nvSpPr>
        <p:spPr>
          <a:xfrm>
            <a:off x="228600" y="0"/>
            <a:ext cx="1524000" cy="3200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/>
              <a:t>Address phase 1 </a:t>
            </a:r>
            <a:r>
              <a:rPr lang="en-US" dirty="0" smtClean="0"/>
              <a:t>risks</a:t>
            </a:r>
            <a:endParaRPr lang="en-US" b="1" dirty="0" smtClean="0"/>
          </a:p>
          <a:p>
            <a:pPr algn="ctr"/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6" name="Rounded Rectangle 5"/>
          <p:cNvSpPr/>
          <p:nvPr/>
        </p:nvSpPr>
        <p:spPr>
          <a:xfrm>
            <a:off x="1600200" y="1676400"/>
            <a:ext cx="1219200" cy="1524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Assess and prepare </a:t>
            </a:r>
            <a:r>
              <a:rPr lang="en-US" dirty="0" smtClean="0"/>
              <a:t>for phase 2 and 3 risks </a:t>
            </a:r>
            <a:endParaRPr lang="en-US" dirty="0"/>
          </a:p>
        </p:txBody>
      </p:sp>
      <p:sp>
        <p:nvSpPr>
          <p:cNvPr id="8" name="Rounded Rectangle 7"/>
          <p:cNvSpPr/>
          <p:nvPr/>
        </p:nvSpPr>
        <p:spPr>
          <a:xfrm>
            <a:off x="3733800" y="0"/>
            <a:ext cx="1524000" cy="3200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/>
              <a:t>Address phase 2 risks</a:t>
            </a:r>
          </a:p>
          <a:p>
            <a:endParaRPr lang="en-US" b="1" dirty="0" smtClean="0"/>
          </a:p>
          <a:p>
            <a:pPr algn="ctr"/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9" name="Rounded Rectangle 8"/>
          <p:cNvSpPr/>
          <p:nvPr/>
        </p:nvSpPr>
        <p:spPr>
          <a:xfrm>
            <a:off x="6553200" y="0"/>
            <a:ext cx="1524000" cy="3200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/>
              <a:t>Address phase 3 </a:t>
            </a:r>
            <a:r>
              <a:rPr lang="en-US" dirty="0" smtClean="0"/>
              <a:t>risks</a:t>
            </a:r>
            <a:endParaRPr lang="en-US" b="1" dirty="0" smtClean="0"/>
          </a:p>
          <a:p>
            <a:pPr algn="ctr"/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7" name="Rounded Rectangle 6"/>
          <p:cNvSpPr/>
          <p:nvPr/>
        </p:nvSpPr>
        <p:spPr>
          <a:xfrm>
            <a:off x="4724400" y="1676400"/>
            <a:ext cx="1219200" cy="1524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Assess and prepare </a:t>
            </a:r>
            <a:r>
              <a:rPr lang="en-US" dirty="0" smtClean="0"/>
              <a:t>for </a:t>
            </a:r>
            <a:r>
              <a:rPr lang="en-US" dirty="0" smtClean="0"/>
              <a:t>phase </a:t>
            </a:r>
            <a:r>
              <a:rPr lang="en-US" dirty="0" smtClean="0"/>
              <a:t>3 risks </a:t>
            </a:r>
            <a:endParaRPr lang="en-US" dirty="0"/>
          </a:p>
        </p:txBody>
      </p:sp>
      <p:sp>
        <p:nvSpPr>
          <p:cNvPr id="10" name="Right Arrow 9"/>
          <p:cNvSpPr/>
          <p:nvPr/>
        </p:nvSpPr>
        <p:spPr>
          <a:xfrm>
            <a:off x="2057400" y="4876800"/>
            <a:ext cx="5029200" cy="381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Some risks are a continuum !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UN-REDD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467600" y="5562600"/>
            <a:ext cx="1238250" cy="1038225"/>
          </a:xfrm>
          <a:prstGeom prst="rect">
            <a:avLst/>
          </a:prstGeom>
        </p:spPr>
      </p:pic>
      <p:pic>
        <p:nvPicPr>
          <p:cNvPr id="5" name="Picture 4" descr="IMG_3568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2209800" cy="1657350"/>
          </a:xfrm>
          <a:prstGeom prst="rect">
            <a:avLst/>
          </a:prstGeom>
        </p:spPr>
      </p:pic>
      <p:sp>
        <p:nvSpPr>
          <p:cNvPr id="6" name="Title 5"/>
          <p:cNvSpPr>
            <a:spLocks noGrp="1"/>
          </p:cNvSpPr>
          <p:nvPr>
            <p:ph type="ctrTitle"/>
          </p:nvPr>
        </p:nvSpPr>
        <p:spPr>
          <a:xfrm>
            <a:off x="1371600" y="-152400"/>
            <a:ext cx="7772400" cy="1470025"/>
          </a:xfrm>
        </p:spPr>
        <p:txBody>
          <a:bodyPr/>
          <a:lstStyle/>
          <a:p>
            <a:r>
              <a:rPr lang="en-US" dirty="0" smtClean="0"/>
              <a:t>Phase 1 risks</a:t>
            </a:r>
            <a:endParaRPr lang="en-US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381000" y="1905000"/>
          <a:ext cx="8305800" cy="3870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68600"/>
                <a:gridCol w="2768600"/>
                <a:gridCol w="2768600"/>
              </a:tblGrid>
              <a:tr h="213360">
                <a:tc>
                  <a:txBody>
                    <a:bodyPr/>
                    <a:lstStyle/>
                    <a:p>
                      <a:r>
                        <a:rPr lang="en-US" dirty="0" smtClean="0"/>
                        <a:t>Risks</a:t>
                      </a:r>
                      <a:r>
                        <a:rPr lang="en-US" baseline="0" dirty="0" smtClean="0"/>
                        <a:t>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Specific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smtClean="0"/>
                        <a:t>actions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Enabling </a:t>
                      </a:r>
                      <a:r>
                        <a:rPr lang="en-US" dirty="0" smtClean="0"/>
                        <a:t>framework</a:t>
                      </a:r>
                      <a:endParaRPr lang="en-US" dirty="0"/>
                    </a:p>
                  </a:txBody>
                  <a:tcPr/>
                </a:tc>
              </a:tr>
              <a:tr h="173260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/>
                        <a:t>1. Corruption that results in weak REDD+ safeguards</a:t>
                      </a:r>
                    </a:p>
                    <a:p>
                      <a:endParaRPr lang="en-US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sv-SE" sz="1400" dirty="0" smtClean="0">
                          <a:solidFill>
                            <a:schemeClr val="tx1"/>
                          </a:solidFill>
                        </a:rPr>
                        <a:t>Participatory and transparent agenda-setting process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40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sv-SE" sz="1400" dirty="0" smtClean="0">
                          <a:solidFill>
                            <a:schemeClr val="tx1"/>
                          </a:solidFill>
                        </a:rPr>
                        <a:t>Documented decision- making  based on publicly available data</a:t>
                      </a:r>
                    </a:p>
                    <a:p>
                      <a:endParaRPr lang="en-US" sz="14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-Examine</a:t>
                      </a:r>
                      <a:r>
                        <a:rPr lang="en-US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s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alary 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and enforcement incentives for local  forestry 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officials  </a:t>
                      </a:r>
                      <a:r>
                        <a:rPr lang="en-US" sz="140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(in preparation for phase</a:t>
                      </a:r>
                      <a:r>
                        <a:rPr lang="en-US" sz="1400" i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3)</a:t>
                      </a:r>
                      <a:endParaRPr lang="en-US" sz="1400" i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 </a:t>
                      </a:r>
                    </a:p>
                    <a:p>
                      <a:endParaRPr lang="en-US" sz="14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lang="sv-SE" sz="140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-Develop national system of safeguards,</a:t>
                      </a:r>
                      <a:r>
                        <a:rPr lang="en-US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using 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lessons from CCBA, voluntary carbon initiatives, UN-REDD, WB, etc</a:t>
                      </a:r>
                      <a:r>
                        <a:rPr lang="en-US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– within holistic system</a:t>
                      </a:r>
                      <a:endParaRPr lang="en-US" sz="14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>
                        <a:buFontTx/>
                        <a:buChar char="-"/>
                      </a:pP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Capacity building for local forestry officials on and local communities what the safeguards are, how to ensure they are applied</a:t>
                      </a:r>
                    </a:p>
                    <a:p>
                      <a:pPr>
                        <a:buFontTx/>
                        <a:buNone/>
                      </a:pPr>
                      <a:endParaRPr lang="en-US" sz="14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>
                        <a:buFontTx/>
                        <a:buChar char="-"/>
                      </a:pP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Legal and policy framework  and  actual implementation</a:t>
                      </a:r>
                    </a:p>
                    <a:p>
                      <a:pPr>
                        <a:buFontTx/>
                        <a:buChar char="-"/>
                      </a:pPr>
                      <a:endParaRPr lang="en-US" sz="14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>
                        <a:buFontTx/>
                        <a:buChar char="-"/>
                      </a:pP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National safeguards monitoring system</a:t>
                      </a:r>
                      <a:endParaRPr lang="en-US" sz="14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304800" y="457200"/>
          <a:ext cx="8096250" cy="601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98750"/>
                <a:gridCol w="2698750"/>
                <a:gridCol w="2698750"/>
              </a:tblGrid>
              <a:tr h="1049295">
                <a:tc>
                  <a:txBody>
                    <a:bodyPr/>
                    <a:lstStyle/>
                    <a:p>
                      <a:r>
                        <a:rPr lang="en-US" dirty="0" smtClean="0"/>
                        <a:t>Risk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Specific</a:t>
                      </a:r>
                      <a:r>
                        <a:rPr lang="en-US" baseline="0" dirty="0" smtClean="0"/>
                        <a:t> actions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Enabling </a:t>
                      </a:r>
                      <a:r>
                        <a:rPr lang="en-US" dirty="0" smtClean="0"/>
                        <a:t>framework</a:t>
                      </a:r>
                      <a:endParaRPr lang="en-US" dirty="0"/>
                    </a:p>
                  </a:txBody>
                  <a:tcPr/>
                </a:tc>
              </a:tr>
              <a:tr h="4970505">
                <a:tc>
                  <a:txBody>
                    <a:bodyPr/>
                    <a:lstStyle/>
                    <a:p>
                      <a:r>
                        <a:rPr lang="en-US" sz="1400" b="1" dirty="0" smtClean="0"/>
                        <a:t>2. </a:t>
                      </a:r>
                      <a:r>
                        <a:rPr lang="en-US" sz="1400" dirty="0" smtClean="0"/>
                        <a:t>Powerful elites exert link carbon rights to State ownership of forests – thus excluding customary tenure</a:t>
                      </a:r>
                      <a:endParaRPr lang="en-US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 smtClean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Calibri"/>
                        </a:rPr>
                        <a:t>Training judges/courts</a:t>
                      </a:r>
                      <a:r>
                        <a:rPr lang="en-US" sz="1400" b="0" baseline="0" dirty="0" smtClean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Calibri"/>
                        </a:rPr>
                        <a:t> on land tenure, especially on REDD+ cases.</a:t>
                      </a:r>
                    </a:p>
                    <a:p>
                      <a:pPr marL="0" marR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0" baseline="0" dirty="0" smtClean="0">
                        <a:solidFill>
                          <a:srgbClr val="000000"/>
                        </a:solidFill>
                        <a:latin typeface="+mn-lt"/>
                        <a:ea typeface="Times New Roman"/>
                        <a:cs typeface="Calibri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Calibri"/>
                        </a:rPr>
                        <a:t>FPIC policy could mitigate the collusion of interest; need to consult with customary owners on decisions regarding carbon rights lowering the risk of customary tenure being excluded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0" kern="1200" baseline="0" dirty="0" smtClean="0">
                        <a:solidFill>
                          <a:srgbClr val="000000"/>
                        </a:solidFill>
                        <a:latin typeface="+mn-lt"/>
                        <a:ea typeface="Times New Roman"/>
                        <a:cs typeface="Calibri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Calibri"/>
                        </a:rPr>
                        <a:t>Transparency on contract licensing; publish information on website/newspapers on licenses given via public bidding processes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lang="sv-SE" sz="140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baseline="0" dirty="0" smtClean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Calibri"/>
                        </a:rPr>
                        <a:t>Law should address elite capture within IP groups.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0" baseline="0" dirty="0" smtClean="0">
                        <a:solidFill>
                          <a:srgbClr val="000000"/>
                        </a:solidFill>
                        <a:latin typeface="+mn-lt"/>
                        <a:ea typeface="Times New Roman"/>
                        <a:cs typeface="Calibri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baseline="0" dirty="0" smtClean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Calibri"/>
                        </a:rPr>
                        <a:t>Existing laws and protection of customary rights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UN-REDD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467600" y="5562600"/>
            <a:ext cx="1238250" cy="1038225"/>
          </a:xfrm>
          <a:prstGeom prst="rect">
            <a:avLst/>
          </a:prstGeom>
        </p:spPr>
      </p:pic>
      <p:pic>
        <p:nvPicPr>
          <p:cNvPr id="5" name="Picture 4" descr="IMG_3568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2209800" cy="1657350"/>
          </a:xfrm>
          <a:prstGeom prst="rect">
            <a:avLst/>
          </a:prstGeom>
        </p:spPr>
      </p:pic>
      <p:sp>
        <p:nvSpPr>
          <p:cNvPr id="6" name="Title 5"/>
          <p:cNvSpPr>
            <a:spLocks noGrp="1"/>
          </p:cNvSpPr>
          <p:nvPr>
            <p:ph type="ctrTitle"/>
          </p:nvPr>
        </p:nvSpPr>
        <p:spPr>
          <a:xfrm>
            <a:off x="1371600" y="-533400"/>
            <a:ext cx="7772400" cy="1470025"/>
          </a:xfrm>
        </p:spPr>
        <p:txBody>
          <a:bodyPr>
            <a:normAutofit/>
          </a:bodyPr>
          <a:lstStyle/>
          <a:p>
            <a:r>
              <a:rPr lang="en-US" sz="2800" dirty="0" smtClean="0"/>
              <a:t>Phase 2 risks</a:t>
            </a:r>
            <a:endParaRPr lang="en-US" sz="2800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838200" y="1295400"/>
          <a:ext cx="7543800" cy="4998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85950"/>
                <a:gridCol w="1885950"/>
                <a:gridCol w="1885950"/>
                <a:gridCol w="1885950"/>
              </a:tblGrid>
              <a:tr h="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Specific actions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Enabling frameworks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/>
                        <a:t>1. Bribery of public officials to register fraudulent carbon rights over particular parcels of land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Strengthening media (including independence);</a:t>
                      </a:r>
                    </a:p>
                    <a:p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Strengthen religious leaders’ roles;</a:t>
                      </a:r>
                    </a:p>
                    <a:p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pPr lvl="0"/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Process to establish bottom-up reporting and monitoring</a:t>
                      </a:r>
                    </a:p>
                    <a:p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Separation of land management and land allocation functions</a:t>
                      </a:r>
                    </a:p>
                    <a:p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Improved access to information (e.g. detailed registries available), including budget figures</a:t>
                      </a:r>
                      <a:endParaRPr lang="en-US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Need national REDD+ policy (Prime Ministerial approval)</a:t>
                      </a:r>
                    </a:p>
                    <a:p>
                      <a:endParaRPr lang="en-US" dirty="0" smtClean="0"/>
                    </a:p>
                    <a:p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Organic process to increase oversight over land</a:t>
                      </a:r>
                    </a:p>
                    <a:p>
                      <a:endParaRPr lang="en-US" sz="14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Unambiguous</a:t>
                      </a:r>
                      <a:r>
                        <a:rPr lang="en-US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regulatory framework</a:t>
                      </a:r>
                    </a:p>
                    <a:p>
                      <a:endParaRPr lang="en-US" sz="14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National land-use planning</a:t>
                      </a:r>
                    </a:p>
                    <a:p>
                      <a:endParaRPr lang="en-US" sz="14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Build local government capacity; also of local communities;</a:t>
                      </a:r>
                    </a:p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Cross-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sectoral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bodies at high level to improve coordination and reduce ambiguities (e.g. REDD+ Task Force in Indonesia)</a:t>
                      </a:r>
                    </a:p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457200" y="914400"/>
          <a:ext cx="7848600" cy="5562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16200"/>
                <a:gridCol w="2616200"/>
                <a:gridCol w="2616200"/>
              </a:tblGrid>
              <a:tr h="76349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Specific actions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Enabling frameworks</a:t>
                      </a:r>
                      <a:endParaRPr lang="en-US" dirty="0"/>
                    </a:p>
                  </a:txBody>
                  <a:tcPr/>
                </a:tc>
              </a:tr>
              <a:tr h="4799106">
                <a:tc>
                  <a:txBody>
                    <a:bodyPr/>
                    <a:lstStyle/>
                    <a:p>
                      <a:r>
                        <a:rPr lang="en-US" dirty="0" smtClean="0"/>
                        <a:t>2. Artificially inflating the baseline in order to increase the emissions reductions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Calibri"/>
                        </a:rPr>
                        <a:t>-</a:t>
                      </a:r>
                      <a:r>
                        <a:rPr lang="en-US" sz="1400" dirty="0" smtClean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Calibri"/>
                        </a:rPr>
                        <a:t>National Baselines to be undertaken</a:t>
                      </a:r>
                      <a:r>
                        <a:rPr lang="en-US" sz="1400" baseline="0" dirty="0" smtClean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Calibri"/>
                        </a:rPr>
                        <a:t> with technical agencies but validated independently and subjected to consultations</a:t>
                      </a:r>
                    </a:p>
                    <a:p>
                      <a:pPr marL="0" marR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aseline="0" dirty="0" smtClean="0">
                        <a:solidFill>
                          <a:srgbClr val="000000"/>
                        </a:solidFill>
                        <a:latin typeface="+mn-lt"/>
                        <a:ea typeface="Times New Roman"/>
                        <a:cs typeface="Calibri"/>
                      </a:endParaRPr>
                    </a:p>
                    <a:p>
                      <a:pPr marL="0" marR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aseline="0" dirty="0" smtClean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Calibri"/>
                        </a:rPr>
                        <a:t>-capacity and oversight of members of parliament</a:t>
                      </a:r>
                    </a:p>
                    <a:p>
                      <a:pPr marL="0" marR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 smtClean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aseline="0" dirty="0" smtClean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Calibri"/>
                        </a:rPr>
                        <a:t>(implementation risk </a:t>
                      </a:r>
                      <a:r>
                        <a:rPr lang="en-US" sz="1400" dirty="0" smtClean="0">
                          <a:latin typeface="+mn-lt"/>
                          <a:ea typeface="Calibri"/>
                          <a:cs typeface="Times New Roman"/>
                        </a:rPr>
                        <a:t>Political-disagreements between governments and</a:t>
                      </a:r>
                      <a:r>
                        <a:rPr lang="en-US" sz="1400" baseline="0" dirty="0" smtClean="0">
                          <a:latin typeface="+mn-lt"/>
                          <a:ea typeface="Calibri"/>
                          <a:cs typeface="Times New Roman"/>
                        </a:rPr>
                        <a:t> other actors)</a:t>
                      </a:r>
                      <a:endParaRPr lang="en-US" sz="1400" dirty="0" smtClean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endParaRPr lang="en-US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aseline="0" dirty="0" smtClean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Calibri"/>
                        </a:rPr>
                        <a:t>-Part of  the establishment of inventory system (with support from FAO)</a:t>
                      </a:r>
                    </a:p>
                    <a:p>
                      <a:endParaRPr lang="en-US" sz="1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itle 5"/>
          <p:cNvSpPr txBox="1">
            <a:spLocks/>
          </p:cNvSpPr>
          <p:nvPr/>
        </p:nvSpPr>
        <p:spPr>
          <a:xfrm>
            <a:off x="914400" y="-304800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Phase 2 risks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 smtClean="0"/>
              <a:t>Phase 2 </a:t>
            </a:r>
            <a:r>
              <a:rPr lang="en-US" dirty="0" smtClean="0"/>
              <a:t>risks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2204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Risk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Specific actions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Enabling</a:t>
                      </a:r>
                      <a:r>
                        <a:rPr lang="en-US" baseline="0" dirty="0" smtClean="0"/>
                        <a:t> frameworks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Undue influence and bribery to create fraudulent licenses, land titles or carbon rights 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Calibri"/>
                          <a:ea typeface="Cambria"/>
                          <a:cs typeface="Times New Roman"/>
                        </a:rPr>
                        <a:t>Capacity building for </a:t>
                      </a:r>
                      <a:r>
                        <a:rPr lang="en-US" sz="1200" dirty="0" err="1" smtClean="0">
                          <a:latin typeface="Calibri"/>
                          <a:ea typeface="Cambria"/>
                          <a:cs typeface="Times New Roman"/>
                        </a:rPr>
                        <a:t>marginalised</a:t>
                      </a:r>
                      <a:r>
                        <a:rPr lang="en-US" sz="1200" dirty="0" smtClean="0">
                          <a:latin typeface="Calibri"/>
                          <a:ea typeface="Cambria"/>
                          <a:cs typeface="Times New Roman"/>
                        </a:rPr>
                        <a:t> people/ </a:t>
                      </a:r>
                      <a:r>
                        <a:rPr lang="en-US" sz="1200" dirty="0">
                          <a:latin typeface="Calibri"/>
                          <a:ea typeface="Cambria"/>
                          <a:cs typeface="Times New Roman"/>
                        </a:rPr>
                        <a:t>victims as well as local/community officials on rights and remedies and on the use of a complaints mechanism</a:t>
                      </a:r>
                      <a:endParaRPr lang="en-US" sz="1200" dirty="0"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Clarity</a:t>
                      </a:r>
                      <a:r>
                        <a:rPr lang="en-US" sz="1600" baseline="0" dirty="0" smtClean="0"/>
                        <a:t> on definition of forests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Calibri"/>
                          <a:ea typeface="Cambria"/>
                          <a:cs typeface="Times New Roman"/>
                        </a:rPr>
                        <a:t>Need to audit compliance </a:t>
                      </a:r>
                      <a:r>
                        <a:rPr lang="en-US" sz="1200" dirty="0" smtClean="0">
                          <a:latin typeface="Calibri"/>
                          <a:ea typeface="Cambria"/>
                          <a:cs typeface="Times New Roman"/>
                        </a:rPr>
                        <a:t> </a:t>
                      </a:r>
                      <a:r>
                        <a:rPr lang="en-US" sz="1200" dirty="0" smtClean="0">
                          <a:latin typeface="Calibri"/>
                          <a:ea typeface="Cambria"/>
                          <a:cs typeface="Times New Roman"/>
                        </a:rPr>
                        <a:t>on how </a:t>
                      </a:r>
                      <a:r>
                        <a:rPr lang="en-US" sz="1200" dirty="0">
                          <a:latin typeface="Calibri"/>
                          <a:ea typeface="Cambria"/>
                          <a:cs typeface="Times New Roman"/>
                        </a:rPr>
                        <a:t>to obtain permit according to regulations</a:t>
                      </a:r>
                      <a:endParaRPr lang="en-US" sz="1200" dirty="0"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UN-REDD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467600" y="5562600"/>
            <a:ext cx="1238250" cy="1038225"/>
          </a:xfrm>
          <a:prstGeom prst="rect">
            <a:avLst/>
          </a:prstGeom>
        </p:spPr>
      </p:pic>
      <p:pic>
        <p:nvPicPr>
          <p:cNvPr id="5" name="Picture 4" descr="IMG_3568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2209800" cy="1657350"/>
          </a:xfrm>
          <a:prstGeom prst="rect">
            <a:avLst/>
          </a:prstGeom>
        </p:spPr>
      </p:pic>
      <p:sp>
        <p:nvSpPr>
          <p:cNvPr id="6" name="Title 5"/>
          <p:cNvSpPr>
            <a:spLocks noGrp="1"/>
          </p:cNvSpPr>
          <p:nvPr>
            <p:ph type="ctrTitle"/>
          </p:nvPr>
        </p:nvSpPr>
        <p:spPr>
          <a:xfrm>
            <a:off x="1371600" y="1"/>
            <a:ext cx="7772400" cy="838200"/>
          </a:xfrm>
        </p:spPr>
        <p:txBody>
          <a:bodyPr>
            <a:normAutofit/>
          </a:bodyPr>
          <a:lstStyle/>
          <a:p>
            <a:r>
              <a:rPr lang="en-US" sz="3200" dirty="0" smtClean="0"/>
              <a:t>Phase 3 risks</a:t>
            </a:r>
            <a:endParaRPr lang="en-US" sz="3200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152400" y="792480"/>
          <a:ext cx="8610600" cy="6278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70200"/>
                <a:gridCol w="2870200"/>
                <a:gridCol w="2870200"/>
              </a:tblGrid>
              <a:tr h="109585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 smtClean="0">
                          <a:latin typeface="+mn-lt"/>
                          <a:ea typeface="Calibri"/>
                          <a:cs typeface="Times New Roman"/>
                        </a:rPr>
                        <a:t>1. Fraud related to the distribution of benefits from REDD+ revenues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Specific actions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Enabling measures</a:t>
                      </a:r>
                      <a:endParaRPr lang="en-US" dirty="0"/>
                    </a:p>
                  </a:txBody>
                  <a:tcPr/>
                </a:tc>
              </a:tr>
              <a:tr h="1264444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auto" latinLnBrk="0" hangingPunct="1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 smtClean="0">
                          <a:latin typeface="+mn-lt"/>
                          <a:cs typeface="Times New Roman"/>
                        </a:rPr>
                        <a:t>Not</a:t>
                      </a:r>
                      <a:r>
                        <a:rPr lang="en-US" sz="1800" b="1" baseline="0" dirty="0" smtClean="0">
                          <a:latin typeface="+mn-lt"/>
                          <a:cs typeface="Times New Roman"/>
                        </a:rPr>
                        <a:t> having clear rights holders identified (phase 1) </a:t>
                      </a:r>
                      <a:r>
                        <a:rPr lang="en-US" sz="1800" b="1" baseline="0" dirty="0" smtClean="0">
                          <a:latin typeface="+mn-lt"/>
                          <a:cs typeface="Times New Roman"/>
                          <a:sym typeface="Wingdings" pitchFamily="2" charset="2"/>
                        </a:rPr>
                        <a:t></a:t>
                      </a:r>
                      <a:r>
                        <a:rPr lang="en-US" sz="1800" b="1" baseline="0" dirty="0" smtClean="0">
                          <a:latin typeface="+mn-lt"/>
                          <a:cs typeface="Times New Roman"/>
                        </a:rPr>
                        <a:t>capture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dirty="0" smtClean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Calibri"/>
                        </a:rPr>
                        <a:t>Careful development of criteria for beneficiaries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kern="1200" dirty="0" smtClean="0">
                        <a:solidFill>
                          <a:srgbClr val="000000"/>
                        </a:solidFill>
                        <a:latin typeface="+mn-lt"/>
                        <a:ea typeface="Times New Roman"/>
                        <a:cs typeface="Calibri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dirty="0" smtClean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Calibri"/>
                        </a:rPr>
                        <a:t>Meetings with the beneficiaries to share</a:t>
                      </a:r>
                      <a:r>
                        <a:rPr lang="en-US" sz="140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Calibri"/>
                        </a:rPr>
                        <a:t> </a:t>
                      </a:r>
                      <a:r>
                        <a:rPr lang="en-US" sz="1400" kern="1200" dirty="0" smtClean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Calibri"/>
                        </a:rPr>
                        <a:t>full information on the BDS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kern="1200" dirty="0" smtClean="0">
                        <a:solidFill>
                          <a:srgbClr val="000000"/>
                        </a:solidFill>
                        <a:latin typeface="+mn-lt"/>
                        <a:ea typeface="Times New Roman"/>
                        <a:cs typeface="Calibri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kern="1200" dirty="0" smtClean="0">
                        <a:solidFill>
                          <a:srgbClr val="000000"/>
                        </a:solidFill>
                        <a:latin typeface="+mn-lt"/>
                        <a:ea typeface="Times New Roman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kern="1200" dirty="0" smtClean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Calibri"/>
                        </a:rPr>
                        <a:t>Transparent and participatory decision-making</a:t>
                      </a:r>
                    </a:p>
                  </a:txBody>
                  <a:tcPr/>
                </a:tc>
              </a:tr>
              <a:tr h="303466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baseline="0" dirty="0" smtClean="0">
                          <a:latin typeface="+mn-lt"/>
                          <a:ea typeface="Calibri"/>
                          <a:cs typeface="Times New Roman"/>
                        </a:rPr>
                        <a:t>Corrupt processes/systems of distribution 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1" baseline="0" dirty="0" smtClean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kern="1200" dirty="0" smtClean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Calibri"/>
                        </a:rPr>
                        <a:t>Publish the names of the beneficiaries and what they receive (e.g., money, incentives social services) – </a:t>
                      </a:r>
                    </a:p>
                    <a:p>
                      <a:endParaRPr lang="en-US" sz="1400" kern="1200" dirty="0" smtClean="0">
                        <a:solidFill>
                          <a:srgbClr val="000000"/>
                        </a:solidFill>
                        <a:latin typeface="+mn-lt"/>
                        <a:ea typeface="Times New Roman"/>
                        <a:cs typeface="Calibri"/>
                      </a:endParaRPr>
                    </a:p>
                    <a:p>
                      <a:r>
                        <a:rPr lang="en-US" sz="1400" kern="1200" dirty="0" smtClean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Calibri"/>
                        </a:rPr>
                        <a:t>Transparency portals in “citizen language) on</a:t>
                      </a:r>
                      <a:r>
                        <a:rPr lang="en-US" sz="140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Calibri"/>
                        </a:rPr>
                        <a:t> projects and payments</a:t>
                      </a:r>
                      <a:endParaRPr lang="en-US" sz="1400" kern="1200" dirty="0" smtClean="0">
                        <a:solidFill>
                          <a:srgbClr val="000000"/>
                        </a:solidFill>
                        <a:latin typeface="+mn-lt"/>
                        <a:ea typeface="Times New Roman"/>
                        <a:cs typeface="Calibri"/>
                      </a:endParaRPr>
                    </a:p>
                    <a:p>
                      <a:endParaRPr lang="en-US" sz="1400" kern="1200" dirty="0" smtClean="0">
                        <a:solidFill>
                          <a:srgbClr val="000000"/>
                        </a:solidFill>
                        <a:latin typeface="+mn-lt"/>
                        <a:ea typeface="Times New Roman"/>
                        <a:cs typeface="Calibri"/>
                      </a:endParaRPr>
                    </a:p>
                    <a:p>
                      <a:r>
                        <a:rPr lang="en-US" sz="1400" kern="1200" dirty="0" smtClean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Calibri"/>
                        </a:rPr>
                        <a:t>Periodic public accounting to report financial status</a:t>
                      </a:r>
                    </a:p>
                    <a:p>
                      <a:endParaRPr lang="en-US" sz="1400" kern="1200" dirty="0" smtClean="0">
                        <a:solidFill>
                          <a:srgbClr val="000000"/>
                        </a:solidFill>
                        <a:latin typeface="+mn-lt"/>
                        <a:ea typeface="Times New Roman"/>
                        <a:cs typeface="Calibri"/>
                      </a:endParaRPr>
                    </a:p>
                    <a:p>
                      <a:r>
                        <a:rPr lang="sv-SE" sz="1400" dirty="0" smtClean="0">
                          <a:solidFill>
                            <a:schemeClr val="tx1"/>
                          </a:solidFill>
                        </a:rPr>
                        <a:t> Public expenditure tracking</a:t>
                      </a:r>
                    </a:p>
                    <a:p>
                      <a:endParaRPr lang="sv-SE" sz="1400" kern="1200" dirty="0" smtClean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Calibri"/>
                      </a:endParaRPr>
                    </a:p>
                    <a:p>
                      <a:r>
                        <a:rPr lang="sv-SE" sz="1400" dirty="0" smtClean="0">
                          <a:solidFill>
                            <a:schemeClr val="tx1"/>
                          </a:solidFill>
                        </a:rPr>
                        <a:t> Community monitoring</a:t>
                      </a:r>
                      <a:r>
                        <a:rPr lang="sv-SE" sz="1400" baseline="0" dirty="0" smtClean="0">
                          <a:solidFill>
                            <a:schemeClr val="tx1"/>
                          </a:solidFill>
                        </a:rPr>
                        <a:t> of</a:t>
                      </a:r>
                      <a:r>
                        <a:rPr lang="sv-SE" sz="1400" dirty="0" smtClean="0">
                          <a:solidFill>
                            <a:schemeClr val="tx1"/>
                          </a:solidFill>
                        </a:rPr>
                        <a:t> budget/ benefit distribution </a:t>
                      </a:r>
                    </a:p>
                    <a:p>
                      <a:endParaRPr lang="sv-SE" sz="1400" kern="1200" dirty="0" smtClean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Calibri"/>
                        </a:rPr>
                        <a:t>Decentralized systems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 smtClean="0">
                        <a:solidFill>
                          <a:srgbClr val="000000"/>
                        </a:solidFill>
                        <a:latin typeface="+mn-lt"/>
                        <a:ea typeface="Times New Roman"/>
                        <a:cs typeface="Calibri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dirty="0" smtClean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Calibri"/>
                        </a:rPr>
                        <a:t>Multi-stakeholder governance structure which includes councils at the regional level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 smtClean="0">
                        <a:solidFill>
                          <a:srgbClr val="000000"/>
                        </a:solidFill>
                        <a:latin typeface="+mn-lt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solidFill>
                            <a:srgbClr val="000000"/>
                          </a:solidFill>
                          <a:latin typeface="+mn-lt"/>
                        </a:rPr>
                        <a:t>Community AND 3</a:t>
                      </a:r>
                      <a:r>
                        <a:rPr lang="en-US" sz="1400" baseline="30000" dirty="0" smtClean="0">
                          <a:solidFill>
                            <a:srgbClr val="000000"/>
                          </a:solidFill>
                          <a:latin typeface="+mn-lt"/>
                        </a:rPr>
                        <a:t>rd</a:t>
                      </a:r>
                      <a:r>
                        <a:rPr lang="en-US" sz="1400" dirty="0" smtClean="0">
                          <a:solidFill>
                            <a:srgbClr val="000000"/>
                          </a:solidFill>
                          <a:latin typeface="+mn-lt"/>
                        </a:rPr>
                        <a:t> party monitoring</a:t>
                      </a:r>
                      <a:r>
                        <a:rPr lang="en-US" sz="1400" baseline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 of benefit distribution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aseline="0" dirty="0" smtClean="0">
                        <a:solidFill>
                          <a:srgbClr val="000000"/>
                        </a:solidFill>
                        <a:latin typeface="+mn-lt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aseline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Capacity building of IPs and local communities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aseline="0" dirty="0" smtClean="0">
                        <a:solidFill>
                          <a:srgbClr val="000000"/>
                        </a:solidFill>
                        <a:latin typeface="+mn-lt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aseline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Strengthened record keeping and accounts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620</TotalTime>
  <Words>929</Words>
  <Application>Microsoft Office PowerPoint</Application>
  <PresentationFormat>On-screen Show (4:3)</PresentationFormat>
  <Paragraphs>192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Preliminary recommendations, tools and actions  Combined Highlights from Kathmandu and Bangkok meetings</vt:lpstr>
      <vt:lpstr>Risks examined in details in the Bangkok workshop (so far) </vt:lpstr>
      <vt:lpstr>Slide 3</vt:lpstr>
      <vt:lpstr>Phase 1 risks</vt:lpstr>
      <vt:lpstr>Slide 5</vt:lpstr>
      <vt:lpstr>Phase 2 risks</vt:lpstr>
      <vt:lpstr>Slide 7</vt:lpstr>
      <vt:lpstr>Phase 2 risks</vt:lpstr>
      <vt:lpstr>Phase 3 risks</vt:lpstr>
      <vt:lpstr>Slide 10</vt:lpstr>
      <vt:lpstr>Transversal points</vt:lpstr>
      <vt:lpstr>Transversal themes </vt:lpstr>
      <vt:lpstr>   All information about this meeting (presentations, materials, outcomes) will be online on the UN-REDD Workspace at www.unredd.net under Global/Transparent, Equitable, Accountable management of REDD+ Funds </vt:lpstr>
    </vt:vector>
  </TitlesOfParts>
  <Company>MPU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Phase 1 risks</dc:title>
  <dc:creator>Estelle Fach</dc:creator>
  <cp:lastModifiedBy>Estelle Fach</cp:lastModifiedBy>
  <cp:revision>48</cp:revision>
  <dcterms:created xsi:type="dcterms:W3CDTF">2011-10-20T15:14:53Z</dcterms:created>
  <dcterms:modified xsi:type="dcterms:W3CDTF">2011-10-24T08:02:06Z</dcterms:modified>
</cp:coreProperties>
</file>