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312" r:id="rId2"/>
  </p:sldMasterIdLst>
  <p:notesMasterIdLst>
    <p:notesMasterId r:id="rId25"/>
  </p:notesMasterIdLst>
  <p:handoutMasterIdLst>
    <p:handoutMasterId r:id="rId26"/>
  </p:handoutMasterIdLst>
  <p:sldIdLst>
    <p:sldId id="367" r:id="rId3"/>
    <p:sldId id="436" r:id="rId4"/>
    <p:sldId id="437" r:id="rId5"/>
    <p:sldId id="408" r:id="rId6"/>
    <p:sldId id="410" r:id="rId7"/>
    <p:sldId id="451" r:id="rId8"/>
    <p:sldId id="414" r:id="rId9"/>
    <p:sldId id="450" r:id="rId10"/>
    <p:sldId id="449" r:id="rId11"/>
    <p:sldId id="447" r:id="rId12"/>
    <p:sldId id="416" r:id="rId13"/>
    <p:sldId id="435" r:id="rId14"/>
    <p:sldId id="434" r:id="rId15"/>
    <p:sldId id="431" r:id="rId16"/>
    <p:sldId id="433" r:id="rId17"/>
    <p:sldId id="441" r:id="rId18"/>
    <p:sldId id="442" r:id="rId19"/>
    <p:sldId id="440" r:id="rId20"/>
    <p:sldId id="444" r:id="rId21"/>
    <p:sldId id="452" r:id="rId22"/>
    <p:sldId id="445" r:id="rId23"/>
    <p:sldId id="455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venal" initials="j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99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6" autoAdjust="0"/>
    <p:restoredTop sz="80096" autoAdjust="0"/>
  </p:normalViewPr>
  <p:slideViewPr>
    <p:cSldViewPr snapToGrid="0">
      <p:cViewPr varScale="1">
        <p:scale>
          <a:sx n="65" d="100"/>
          <a:sy n="65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172" y="-90"/>
      </p:cViewPr>
      <p:guideLst>
        <p:guide orient="horz" pos="3128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13T13:08:19.201" idx="1">
    <p:pos x="10" y="10"/>
    <p:text/>
  </p:cm>
  <p:cm authorId="0" dt="2011-10-13T13:24:59.493" idx="2">
    <p:pos x="5102" y="3271"/>
    <p:text>I suggest not referring governance only to the seven safeguards as paragraph 72 is all about governance.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0-13T13:26:46.579" idx="4">
    <p:pos x="5349" y="1193"/>
    <p:text>Are we focusing the PGA only on the safeguards? Is this process not feeding in whole REDD+ strategy and address requirements set by the Cancun Agreements?</p:text>
  </p:cm>
</p:cmLst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E61BD-B6D6-4B62-BAA6-A5CE51778E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F3CBA-5E7E-405F-852B-08F1FEF345E4}">
      <dgm:prSet custT="1"/>
      <dgm:spPr/>
      <dgm:t>
        <a:bodyPr/>
        <a:lstStyle/>
        <a:p>
          <a:pPr rtl="0"/>
          <a:r>
            <a:rPr lang="en-US" sz="2400" b="1" dirty="0" smtClean="0"/>
            <a:t>Rationale and Mandate</a:t>
          </a:r>
          <a:endParaRPr lang="en-US" sz="2400" dirty="0"/>
        </a:p>
      </dgm:t>
    </dgm:pt>
    <dgm:pt modelId="{C8C455A1-7FB8-4989-A0AA-156083134329}" type="parTrans" cxnId="{43BB4682-E4C4-4C89-8D25-A7073EDD7F3E}">
      <dgm:prSet/>
      <dgm:spPr/>
      <dgm:t>
        <a:bodyPr/>
        <a:lstStyle/>
        <a:p>
          <a:endParaRPr lang="en-US"/>
        </a:p>
      </dgm:t>
    </dgm:pt>
    <dgm:pt modelId="{BDAA47CE-6940-40F8-A5F9-1839EB29C9FB}" type="sibTrans" cxnId="{43BB4682-E4C4-4C89-8D25-A7073EDD7F3E}">
      <dgm:prSet/>
      <dgm:spPr/>
      <dgm:t>
        <a:bodyPr/>
        <a:lstStyle/>
        <a:p>
          <a:endParaRPr lang="en-US"/>
        </a:p>
      </dgm:t>
    </dgm:pt>
    <dgm:pt modelId="{4F308FB5-340E-46F9-BE3B-625C0D96ED29}">
      <dgm:prSet custT="1"/>
      <dgm:spPr/>
      <dgm:t>
        <a:bodyPr/>
        <a:lstStyle/>
        <a:p>
          <a:pPr rtl="0"/>
          <a:r>
            <a:rPr lang="en-US" sz="2400" b="1" dirty="0" smtClean="0"/>
            <a:t>Guidance, tools and approaches</a:t>
          </a:r>
        </a:p>
      </dgm:t>
    </dgm:pt>
    <dgm:pt modelId="{4567B609-BB47-4432-A37B-1AFE8E0EF3A5}" type="parTrans" cxnId="{3288F9E2-174A-4398-8226-B8351805DC2E}">
      <dgm:prSet/>
      <dgm:spPr/>
      <dgm:t>
        <a:bodyPr/>
        <a:lstStyle/>
        <a:p>
          <a:endParaRPr lang="en-US"/>
        </a:p>
      </dgm:t>
    </dgm:pt>
    <dgm:pt modelId="{9F777885-719B-4319-B177-AC6E0CF43EED}" type="sibTrans" cxnId="{3288F9E2-174A-4398-8226-B8351805DC2E}">
      <dgm:prSet/>
      <dgm:spPr/>
      <dgm:t>
        <a:bodyPr/>
        <a:lstStyle/>
        <a:p>
          <a:endParaRPr lang="en-US"/>
        </a:p>
      </dgm:t>
    </dgm:pt>
    <dgm:pt modelId="{27F04F25-7A68-47BB-AC69-71FBEE079CBD}">
      <dgm:prSet/>
      <dgm:spPr/>
      <dgm:t>
        <a:bodyPr/>
        <a:lstStyle/>
        <a:p>
          <a:pPr rtl="0"/>
          <a:r>
            <a:rPr lang="en-US" b="1" dirty="0" smtClean="0"/>
            <a:t>Links to anti-corruption?</a:t>
          </a:r>
          <a:endParaRPr lang="en-US" dirty="0"/>
        </a:p>
      </dgm:t>
    </dgm:pt>
    <dgm:pt modelId="{70E946F3-8CB9-45E6-A30D-5FDEDF0BCC97}" type="parTrans" cxnId="{C9E121C3-3114-41C3-BD7D-A335843BE0CB}">
      <dgm:prSet/>
      <dgm:spPr/>
      <dgm:t>
        <a:bodyPr/>
        <a:lstStyle/>
        <a:p>
          <a:endParaRPr lang="en-US"/>
        </a:p>
      </dgm:t>
    </dgm:pt>
    <dgm:pt modelId="{CD9759C0-AE09-4CB7-8651-94AA201A45F6}" type="sibTrans" cxnId="{C9E121C3-3114-41C3-BD7D-A335843BE0CB}">
      <dgm:prSet/>
      <dgm:spPr/>
      <dgm:t>
        <a:bodyPr/>
        <a:lstStyle/>
        <a:p>
          <a:endParaRPr lang="en-US"/>
        </a:p>
      </dgm:t>
    </dgm:pt>
    <dgm:pt modelId="{94A746F6-984C-4F99-9F82-EA55801AD966}">
      <dgm:prSet/>
      <dgm:spPr/>
      <dgm:t>
        <a:bodyPr/>
        <a:lstStyle/>
        <a:p>
          <a:pPr rtl="0"/>
          <a:r>
            <a:rPr lang="en-US" b="1" dirty="0" smtClean="0"/>
            <a:t>Practical examples</a:t>
          </a:r>
          <a:endParaRPr lang="en-US" b="1" dirty="0"/>
        </a:p>
      </dgm:t>
    </dgm:pt>
    <dgm:pt modelId="{48E249AF-7D95-499C-8F31-516135B19D94}" type="parTrans" cxnId="{DA75526D-2BA2-4D96-A913-D4FF27B6A749}">
      <dgm:prSet/>
      <dgm:spPr/>
      <dgm:t>
        <a:bodyPr/>
        <a:lstStyle/>
        <a:p>
          <a:endParaRPr lang="en-US"/>
        </a:p>
      </dgm:t>
    </dgm:pt>
    <dgm:pt modelId="{11BD92D4-3440-4941-A632-F6DA98966EED}" type="sibTrans" cxnId="{DA75526D-2BA2-4D96-A913-D4FF27B6A749}">
      <dgm:prSet/>
      <dgm:spPr/>
      <dgm:t>
        <a:bodyPr/>
        <a:lstStyle/>
        <a:p>
          <a:endParaRPr lang="en-US"/>
        </a:p>
      </dgm:t>
    </dgm:pt>
    <dgm:pt modelId="{35176E82-25FE-4EBB-95EB-EC9CA036B918}" type="pres">
      <dgm:prSet presAssocID="{9DEE61BD-B6D6-4B62-BAA6-A5CE51778E40}" presName="CompostProcess" presStyleCnt="0">
        <dgm:presLayoutVars>
          <dgm:dir/>
          <dgm:resizeHandles val="exact"/>
        </dgm:presLayoutVars>
      </dgm:prSet>
      <dgm:spPr/>
    </dgm:pt>
    <dgm:pt modelId="{810BC5B4-2B41-46E6-BC13-88005D20C8F7}" type="pres">
      <dgm:prSet presAssocID="{9DEE61BD-B6D6-4B62-BAA6-A5CE51778E40}" presName="arrow" presStyleLbl="bgShp" presStyleIdx="0" presStyleCnt="1"/>
      <dgm:spPr/>
    </dgm:pt>
    <dgm:pt modelId="{A2400DFB-20C3-4A1C-8C59-8D25A88E5939}" type="pres">
      <dgm:prSet presAssocID="{9DEE61BD-B6D6-4B62-BAA6-A5CE51778E40}" presName="linearProcess" presStyleCnt="0"/>
      <dgm:spPr/>
    </dgm:pt>
    <dgm:pt modelId="{6861B116-B59E-47A8-BDE3-986A5C484777}" type="pres">
      <dgm:prSet presAssocID="{D8EF3CBA-5E7E-405F-852B-08F1FEF345E4}" presName="textNode" presStyleLbl="node1" presStyleIdx="0" presStyleCnt="4">
        <dgm:presLayoutVars>
          <dgm:bulletEnabled val="1"/>
        </dgm:presLayoutVars>
      </dgm:prSet>
      <dgm:spPr/>
    </dgm:pt>
    <dgm:pt modelId="{E6848407-2FEE-49EB-86CC-3A85EEC9AC0A}" type="pres">
      <dgm:prSet presAssocID="{BDAA47CE-6940-40F8-A5F9-1839EB29C9FB}" presName="sibTrans" presStyleCnt="0"/>
      <dgm:spPr/>
    </dgm:pt>
    <dgm:pt modelId="{0611CA73-0182-48A2-93F8-F03E3E3864F0}" type="pres">
      <dgm:prSet presAssocID="{4F308FB5-340E-46F9-BE3B-625C0D96ED2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57076-03AA-465A-9CF2-674137F90384}" type="pres">
      <dgm:prSet presAssocID="{9F777885-719B-4319-B177-AC6E0CF43EED}" presName="sibTrans" presStyleCnt="0"/>
      <dgm:spPr/>
    </dgm:pt>
    <dgm:pt modelId="{864C2824-E2F5-4119-8E4C-DE4E1DEA0D98}" type="pres">
      <dgm:prSet presAssocID="{27F04F25-7A68-47BB-AC69-71FBEE079CBD}" presName="textNode" presStyleLbl="node1" presStyleIdx="2" presStyleCnt="4">
        <dgm:presLayoutVars>
          <dgm:bulletEnabled val="1"/>
        </dgm:presLayoutVars>
      </dgm:prSet>
      <dgm:spPr/>
    </dgm:pt>
    <dgm:pt modelId="{06A1DF28-0AA1-4EC8-BD5C-019165E83D45}" type="pres">
      <dgm:prSet presAssocID="{CD9759C0-AE09-4CB7-8651-94AA201A45F6}" presName="sibTrans" presStyleCnt="0"/>
      <dgm:spPr/>
    </dgm:pt>
    <dgm:pt modelId="{C9C3DA5E-1CD5-4DA9-83C8-E2499CEBE810}" type="pres">
      <dgm:prSet presAssocID="{94A746F6-984C-4F99-9F82-EA55801AD966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F291546-28D8-45C2-8782-69B235E1338F}" type="presOf" srcId="{D8EF3CBA-5E7E-405F-852B-08F1FEF345E4}" destId="{6861B116-B59E-47A8-BDE3-986A5C484777}" srcOrd="0" destOrd="0" presId="urn:microsoft.com/office/officeart/2005/8/layout/hProcess9"/>
    <dgm:cxn modelId="{DA75526D-2BA2-4D96-A913-D4FF27B6A749}" srcId="{9DEE61BD-B6D6-4B62-BAA6-A5CE51778E40}" destId="{94A746F6-984C-4F99-9F82-EA55801AD966}" srcOrd="3" destOrd="0" parTransId="{48E249AF-7D95-499C-8F31-516135B19D94}" sibTransId="{11BD92D4-3440-4941-A632-F6DA98966EED}"/>
    <dgm:cxn modelId="{3288F9E2-174A-4398-8226-B8351805DC2E}" srcId="{9DEE61BD-B6D6-4B62-BAA6-A5CE51778E40}" destId="{4F308FB5-340E-46F9-BE3B-625C0D96ED29}" srcOrd="1" destOrd="0" parTransId="{4567B609-BB47-4432-A37B-1AFE8E0EF3A5}" sibTransId="{9F777885-719B-4319-B177-AC6E0CF43EED}"/>
    <dgm:cxn modelId="{CD71AD8B-9D6C-4FDF-9F49-6AC7E1CB34E5}" type="presOf" srcId="{27F04F25-7A68-47BB-AC69-71FBEE079CBD}" destId="{864C2824-E2F5-4119-8E4C-DE4E1DEA0D98}" srcOrd="0" destOrd="0" presId="urn:microsoft.com/office/officeart/2005/8/layout/hProcess9"/>
    <dgm:cxn modelId="{9B8874A5-C97A-4374-904E-F0D44DC0A4D6}" type="presOf" srcId="{94A746F6-984C-4F99-9F82-EA55801AD966}" destId="{C9C3DA5E-1CD5-4DA9-83C8-E2499CEBE810}" srcOrd="0" destOrd="0" presId="urn:microsoft.com/office/officeart/2005/8/layout/hProcess9"/>
    <dgm:cxn modelId="{57B5B41A-9450-462C-9365-728E10220B09}" type="presOf" srcId="{4F308FB5-340E-46F9-BE3B-625C0D96ED29}" destId="{0611CA73-0182-48A2-93F8-F03E3E3864F0}" srcOrd="0" destOrd="0" presId="urn:microsoft.com/office/officeart/2005/8/layout/hProcess9"/>
    <dgm:cxn modelId="{43BB4682-E4C4-4C89-8D25-A7073EDD7F3E}" srcId="{9DEE61BD-B6D6-4B62-BAA6-A5CE51778E40}" destId="{D8EF3CBA-5E7E-405F-852B-08F1FEF345E4}" srcOrd="0" destOrd="0" parTransId="{C8C455A1-7FB8-4989-A0AA-156083134329}" sibTransId="{BDAA47CE-6940-40F8-A5F9-1839EB29C9FB}"/>
    <dgm:cxn modelId="{C9E121C3-3114-41C3-BD7D-A335843BE0CB}" srcId="{9DEE61BD-B6D6-4B62-BAA6-A5CE51778E40}" destId="{27F04F25-7A68-47BB-AC69-71FBEE079CBD}" srcOrd="2" destOrd="0" parTransId="{70E946F3-8CB9-45E6-A30D-5FDEDF0BCC97}" sibTransId="{CD9759C0-AE09-4CB7-8651-94AA201A45F6}"/>
    <dgm:cxn modelId="{7988E56D-DA06-489B-A288-CCEE8FD2BC29}" type="presOf" srcId="{9DEE61BD-B6D6-4B62-BAA6-A5CE51778E40}" destId="{35176E82-25FE-4EBB-95EB-EC9CA036B918}" srcOrd="0" destOrd="0" presId="urn:microsoft.com/office/officeart/2005/8/layout/hProcess9"/>
    <dgm:cxn modelId="{96626209-1822-4048-8A41-41DA8EFBB9FF}" type="presParOf" srcId="{35176E82-25FE-4EBB-95EB-EC9CA036B918}" destId="{810BC5B4-2B41-46E6-BC13-88005D20C8F7}" srcOrd="0" destOrd="0" presId="urn:microsoft.com/office/officeart/2005/8/layout/hProcess9"/>
    <dgm:cxn modelId="{E07FCD5E-6058-4C52-916B-B2B9D2858F3E}" type="presParOf" srcId="{35176E82-25FE-4EBB-95EB-EC9CA036B918}" destId="{A2400DFB-20C3-4A1C-8C59-8D25A88E5939}" srcOrd="1" destOrd="0" presId="urn:microsoft.com/office/officeart/2005/8/layout/hProcess9"/>
    <dgm:cxn modelId="{6E681840-E87F-4674-AC73-68BF78553F5B}" type="presParOf" srcId="{A2400DFB-20C3-4A1C-8C59-8D25A88E5939}" destId="{6861B116-B59E-47A8-BDE3-986A5C484777}" srcOrd="0" destOrd="0" presId="urn:microsoft.com/office/officeart/2005/8/layout/hProcess9"/>
    <dgm:cxn modelId="{4D06FF22-1B4B-4CA6-BD2B-76899DE74917}" type="presParOf" srcId="{A2400DFB-20C3-4A1C-8C59-8D25A88E5939}" destId="{E6848407-2FEE-49EB-86CC-3A85EEC9AC0A}" srcOrd="1" destOrd="0" presId="urn:microsoft.com/office/officeart/2005/8/layout/hProcess9"/>
    <dgm:cxn modelId="{65863232-F06C-4E1F-BB87-8006B5A5CA63}" type="presParOf" srcId="{A2400DFB-20C3-4A1C-8C59-8D25A88E5939}" destId="{0611CA73-0182-48A2-93F8-F03E3E3864F0}" srcOrd="2" destOrd="0" presId="urn:microsoft.com/office/officeart/2005/8/layout/hProcess9"/>
    <dgm:cxn modelId="{ADB2A7EB-058F-4B0F-A539-9397B3BA3D2E}" type="presParOf" srcId="{A2400DFB-20C3-4A1C-8C59-8D25A88E5939}" destId="{0C257076-03AA-465A-9CF2-674137F90384}" srcOrd="3" destOrd="0" presId="urn:microsoft.com/office/officeart/2005/8/layout/hProcess9"/>
    <dgm:cxn modelId="{6E26242D-9BD3-42C5-926A-99F33ABD6811}" type="presParOf" srcId="{A2400DFB-20C3-4A1C-8C59-8D25A88E5939}" destId="{864C2824-E2F5-4119-8E4C-DE4E1DEA0D98}" srcOrd="4" destOrd="0" presId="urn:microsoft.com/office/officeart/2005/8/layout/hProcess9"/>
    <dgm:cxn modelId="{776D4B0F-0C6A-4DA3-928E-3476605805A1}" type="presParOf" srcId="{A2400DFB-20C3-4A1C-8C59-8D25A88E5939}" destId="{06A1DF28-0AA1-4EC8-BD5C-019165E83D45}" srcOrd="5" destOrd="0" presId="urn:microsoft.com/office/officeart/2005/8/layout/hProcess9"/>
    <dgm:cxn modelId="{C178BCC7-A32A-4C94-8AF3-FD00B0AA5B3D}" type="presParOf" srcId="{A2400DFB-20C3-4A1C-8C59-8D25A88E5939}" destId="{C9C3DA5E-1CD5-4DA9-83C8-E2499CEBE810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82333-8F7F-4609-A285-1462CD7CF2B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96A0C-5E59-4AA8-B95A-738CFE37296A}">
      <dgm:prSet phldrT="[Text]"/>
      <dgm:spPr/>
      <dgm:t>
        <a:bodyPr/>
        <a:lstStyle/>
        <a:p>
          <a:r>
            <a:rPr lang="en-US" dirty="0" smtClean="0"/>
            <a:t>UN-REDD Social and Environmental Principles and Criteria</a:t>
          </a:r>
          <a:endParaRPr lang="en-US" dirty="0"/>
        </a:p>
      </dgm:t>
    </dgm:pt>
    <dgm:pt modelId="{94A72FB8-6F5C-4457-AAC2-7FE1A7E0179E}" type="parTrans" cxnId="{14AE92F2-E182-48D0-BA03-28D3B2B4EA8B}">
      <dgm:prSet/>
      <dgm:spPr/>
      <dgm:t>
        <a:bodyPr/>
        <a:lstStyle/>
        <a:p>
          <a:endParaRPr lang="en-US"/>
        </a:p>
      </dgm:t>
    </dgm:pt>
    <dgm:pt modelId="{CBA32C4F-CA9E-4CAC-8CAC-4F9A828BA5CC}" type="sibTrans" cxnId="{14AE92F2-E182-48D0-BA03-28D3B2B4EA8B}">
      <dgm:prSet/>
      <dgm:spPr/>
      <dgm:t>
        <a:bodyPr/>
        <a:lstStyle/>
        <a:p>
          <a:endParaRPr lang="en-US"/>
        </a:p>
      </dgm:t>
    </dgm:pt>
    <dgm:pt modelId="{1C841C56-AF58-4CC9-8244-B6146FE67636}">
      <dgm:prSet phldrT="[Text]"/>
      <dgm:spPr/>
      <dgm:t>
        <a:bodyPr/>
        <a:lstStyle/>
        <a:p>
          <a:r>
            <a:rPr lang="en-US" dirty="0" smtClean="0"/>
            <a:t>Cancun Safeguards</a:t>
          </a:r>
          <a:endParaRPr lang="en-US" dirty="0"/>
        </a:p>
      </dgm:t>
    </dgm:pt>
    <dgm:pt modelId="{447EB845-F8BE-4487-AA2B-47E55E2F7813}" type="parTrans" cxnId="{DB316CF6-9D3A-4073-B141-AC26744443CB}">
      <dgm:prSet/>
      <dgm:spPr/>
      <dgm:t>
        <a:bodyPr/>
        <a:lstStyle/>
        <a:p>
          <a:endParaRPr lang="en-US"/>
        </a:p>
      </dgm:t>
    </dgm:pt>
    <dgm:pt modelId="{337EBBCF-3687-44F3-81D4-8D95AB919ECD}" type="sibTrans" cxnId="{DB316CF6-9D3A-4073-B141-AC26744443CB}">
      <dgm:prSet/>
      <dgm:spPr/>
      <dgm:t>
        <a:bodyPr/>
        <a:lstStyle/>
        <a:p>
          <a:endParaRPr lang="en-US"/>
        </a:p>
      </dgm:t>
    </dgm:pt>
    <dgm:pt modelId="{5BF061A4-5560-46EE-8293-B533700FFFF4}" type="pres">
      <dgm:prSet presAssocID="{00582333-8F7F-4609-A285-1462CD7CF2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0F68E3-9255-4913-8C59-D0D820DA382F}" type="pres">
      <dgm:prSet presAssocID="{DE196A0C-5E59-4AA8-B95A-738CFE37296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D38F7-8D0A-4222-840F-FD5578939D11}" type="pres">
      <dgm:prSet presAssocID="{CBA32C4F-CA9E-4CAC-8CAC-4F9A828BA5CC}" presName="sibTrans" presStyleCnt="0"/>
      <dgm:spPr/>
    </dgm:pt>
    <dgm:pt modelId="{7C0D9E73-F70A-49B6-94F3-02749DFF325E}" type="pres">
      <dgm:prSet presAssocID="{1C841C56-AF58-4CC9-8244-B6146FE6763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16CF6-9D3A-4073-B141-AC26744443CB}" srcId="{00582333-8F7F-4609-A285-1462CD7CF2B3}" destId="{1C841C56-AF58-4CC9-8244-B6146FE67636}" srcOrd="1" destOrd="0" parTransId="{447EB845-F8BE-4487-AA2B-47E55E2F7813}" sibTransId="{337EBBCF-3687-44F3-81D4-8D95AB919ECD}"/>
    <dgm:cxn modelId="{DDBFAF30-2CAE-44D9-83DC-3112F5FD38FB}" type="presOf" srcId="{00582333-8F7F-4609-A285-1462CD7CF2B3}" destId="{5BF061A4-5560-46EE-8293-B533700FFFF4}" srcOrd="0" destOrd="0" presId="urn:microsoft.com/office/officeart/2005/8/layout/hList6"/>
    <dgm:cxn modelId="{14AE92F2-E182-48D0-BA03-28D3B2B4EA8B}" srcId="{00582333-8F7F-4609-A285-1462CD7CF2B3}" destId="{DE196A0C-5E59-4AA8-B95A-738CFE37296A}" srcOrd="0" destOrd="0" parTransId="{94A72FB8-6F5C-4457-AAC2-7FE1A7E0179E}" sibTransId="{CBA32C4F-CA9E-4CAC-8CAC-4F9A828BA5CC}"/>
    <dgm:cxn modelId="{CF2332D4-19C1-4896-880B-92FA3DEDC6A3}" type="presOf" srcId="{1C841C56-AF58-4CC9-8244-B6146FE67636}" destId="{7C0D9E73-F70A-49B6-94F3-02749DFF325E}" srcOrd="0" destOrd="0" presId="urn:microsoft.com/office/officeart/2005/8/layout/hList6"/>
    <dgm:cxn modelId="{C20577C0-C1BE-4C1B-A365-2BF53D199CB5}" type="presOf" srcId="{DE196A0C-5E59-4AA8-B95A-738CFE37296A}" destId="{1F0F68E3-9255-4913-8C59-D0D820DA382F}" srcOrd="0" destOrd="0" presId="urn:microsoft.com/office/officeart/2005/8/layout/hList6"/>
    <dgm:cxn modelId="{096778FB-517A-4758-AB79-3FF7F741F8D1}" type="presParOf" srcId="{5BF061A4-5560-46EE-8293-B533700FFFF4}" destId="{1F0F68E3-9255-4913-8C59-D0D820DA382F}" srcOrd="0" destOrd="0" presId="urn:microsoft.com/office/officeart/2005/8/layout/hList6"/>
    <dgm:cxn modelId="{1FB760EE-FA0A-4675-8808-66787D1A337D}" type="presParOf" srcId="{5BF061A4-5560-46EE-8293-B533700FFFF4}" destId="{404D38F7-8D0A-4222-840F-FD5578939D11}" srcOrd="1" destOrd="0" presId="urn:microsoft.com/office/officeart/2005/8/layout/hList6"/>
    <dgm:cxn modelId="{DB665A64-0DD6-4C37-A7E5-552DD4B72102}" type="presParOf" srcId="{5BF061A4-5560-46EE-8293-B533700FFFF4}" destId="{7C0D9E73-F70A-49B6-94F3-02749DFF325E}" srcOrd="2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1B073-0350-4CF4-B057-0A874438F5C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46FA1-E845-487C-BC04-62EDEDAEF932}">
      <dgm:prSet phldrT="[Text]" custT="1"/>
      <dgm:spPr/>
      <dgm:t>
        <a:bodyPr/>
        <a:lstStyle/>
        <a:p>
          <a:r>
            <a:rPr lang="en-US" sz="4000" dirty="0" smtClean="0"/>
            <a:t>Promote benefits</a:t>
          </a:r>
          <a:endParaRPr lang="en-US" sz="4000" dirty="0"/>
        </a:p>
      </dgm:t>
    </dgm:pt>
    <dgm:pt modelId="{85D4E33B-0405-457F-A607-1544E214E145}" type="parTrans" cxnId="{1FFC4CAE-28B7-4845-B2E7-91C1622069E1}">
      <dgm:prSet/>
      <dgm:spPr/>
      <dgm:t>
        <a:bodyPr/>
        <a:lstStyle/>
        <a:p>
          <a:endParaRPr lang="en-US"/>
        </a:p>
      </dgm:t>
    </dgm:pt>
    <dgm:pt modelId="{3A2841DD-25EC-4D11-8363-2FDF84A4C41D}" type="sibTrans" cxnId="{1FFC4CAE-28B7-4845-B2E7-91C1622069E1}">
      <dgm:prSet/>
      <dgm:spPr/>
      <dgm:t>
        <a:bodyPr/>
        <a:lstStyle/>
        <a:p>
          <a:endParaRPr lang="en-US"/>
        </a:p>
      </dgm:t>
    </dgm:pt>
    <dgm:pt modelId="{79F47A3C-41EF-4186-8D17-CA530A67F9E8}">
      <dgm:prSet phldrT="[Text]" custT="1"/>
      <dgm:spPr/>
      <dgm:t>
        <a:bodyPr/>
        <a:lstStyle/>
        <a:p>
          <a:r>
            <a:rPr lang="en-US" sz="4000" dirty="0" smtClean="0"/>
            <a:t>Mitigate risks </a:t>
          </a:r>
          <a:endParaRPr lang="en-US" sz="4000" dirty="0"/>
        </a:p>
      </dgm:t>
    </dgm:pt>
    <dgm:pt modelId="{7CBB64ED-F679-4FB8-AA3D-27C524560596}" type="parTrans" cxnId="{294D9072-FACA-467E-84CB-EA56453F22C0}">
      <dgm:prSet/>
      <dgm:spPr/>
      <dgm:t>
        <a:bodyPr/>
        <a:lstStyle/>
        <a:p>
          <a:endParaRPr lang="en-US"/>
        </a:p>
      </dgm:t>
    </dgm:pt>
    <dgm:pt modelId="{597D0C39-4587-45E7-88B7-FBD7B7C6077A}" type="sibTrans" cxnId="{294D9072-FACA-467E-84CB-EA56453F22C0}">
      <dgm:prSet/>
      <dgm:spPr/>
      <dgm:t>
        <a:bodyPr/>
        <a:lstStyle/>
        <a:p>
          <a:endParaRPr lang="en-US"/>
        </a:p>
      </dgm:t>
    </dgm:pt>
    <dgm:pt modelId="{41AE9206-2B45-432A-A6AD-972FA6EF8A8E}" type="pres">
      <dgm:prSet presAssocID="{33F1B073-0350-4CF4-B057-0A874438F5C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A08324-598A-4D57-BF74-B9E6184C03B1}" type="pres">
      <dgm:prSet presAssocID="{33F1B073-0350-4CF4-B057-0A874438F5C3}" presName="divider" presStyleLbl="fgShp" presStyleIdx="0" presStyleCnt="1"/>
      <dgm:spPr/>
    </dgm:pt>
    <dgm:pt modelId="{5A0120D5-148F-4163-8D55-B4CF0DDBAE40}" type="pres">
      <dgm:prSet presAssocID="{11D46FA1-E845-487C-BC04-62EDEDAEF932}" presName="downArrow" presStyleLbl="node1" presStyleIdx="0" presStyleCnt="2"/>
      <dgm:spPr/>
    </dgm:pt>
    <dgm:pt modelId="{3294A68E-2BCD-4205-88D0-8165F7D41D89}" type="pres">
      <dgm:prSet presAssocID="{11D46FA1-E845-487C-BC04-62EDEDAEF93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58AAB-CFFE-4A93-A6D6-3190363D0E4C}" type="pres">
      <dgm:prSet presAssocID="{79F47A3C-41EF-4186-8D17-CA530A67F9E8}" presName="upArrow" presStyleLbl="node1" presStyleIdx="1" presStyleCnt="2"/>
      <dgm:spPr/>
    </dgm:pt>
    <dgm:pt modelId="{6DC6F791-F969-4CB1-9A1E-9EB6C8DA0A56}" type="pres">
      <dgm:prSet presAssocID="{79F47A3C-41EF-4186-8D17-CA530A67F9E8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D9072-FACA-467E-84CB-EA56453F22C0}" srcId="{33F1B073-0350-4CF4-B057-0A874438F5C3}" destId="{79F47A3C-41EF-4186-8D17-CA530A67F9E8}" srcOrd="1" destOrd="0" parTransId="{7CBB64ED-F679-4FB8-AA3D-27C524560596}" sibTransId="{597D0C39-4587-45E7-88B7-FBD7B7C6077A}"/>
    <dgm:cxn modelId="{D5D4D61E-C033-4362-B5C8-7F2AC75893CA}" type="presOf" srcId="{11D46FA1-E845-487C-BC04-62EDEDAEF932}" destId="{3294A68E-2BCD-4205-88D0-8165F7D41D89}" srcOrd="0" destOrd="0" presId="urn:microsoft.com/office/officeart/2005/8/layout/arrow3"/>
    <dgm:cxn modelId="{22652B4C-56F8-4385-9742-049ADD26FDB1}" type="presOf" srcId="{33F1B073-0350-4CF4-B057-0A874438F5C3}" destId="{41AE9206-2B45-432A-A6AD-972FA6EF8A8E}" srcOrd="0" destOrd="0" presId="urn:microsoft.com/office/officeart/2005/8/layout/arrow3"/>
    <dgm:cxn modelId="{1FFC4CAE-28B7-4845-B2E7-91C1622069E1}" srcId="{33F1B073-0350-4CF4-B057-0A874438F5C3}" destId="{11D46FA1-E845-487C-BC04-62EDEDAEF932}" srcOrd="0" destOrd="0" parTransId="{85D4E33B-0405-457F-A607-1544E214E145}" sibTransId="{3A2841DD-25EC-4D11-8363-2FDF84A4C41D}"/>
    <dgm:cxn modelId="{4B85D378-02BE-4170-B89B-FB58E6705889}" type="presOf" srcId="{79F47A3C-41EF-4186-8D17-CA530A67F9E8}" destId="{6DC6F791-F969-4CB1-9A1E-9EB6C8DA0A56}" srcOrd="0" destOrd="0" presId="urn:microsoft.com/office/officeart/2005/8/layout/arrow3"/>
    <dgm:cxn modelId="{26A5F36A-2575-4CD3-A035-2B8ACE42BB48}" type="presParOf" srcId="{41AE9206-2B45-432A-A6AD-972FA6EF8A8E}" destId="{90A08324-598A-4D57-BF74-B9E6184C03B1}" srcOrd="0" destOrd="0" presId="urn:microsoft.com/office/officeart/2005/8/layout/arrow3"/>
    <dgm:cxn modelId="{D05CCAEE-6ECC-4949-AF8B-B692F36BF918}" type="presParOf" srcId="{41AE9206-2B45-432A-A6AD-972FA6EF8A8E}" destId="{5A0120D5-148F-4163-8D55-B4CF0DDBAE40}" srcOrd="1" destOrd="0" presId="urn:microsoft.com/office/officeart/2005/8/layout/arrow3"/>
    <dgm:cxn modelId="{FE193054-9710-4C06-B680-5B73C37629BF}" type="presParOf" srcId="{41AE9206-2B45-432A-A6AD-972FA6EF8A8E}" destId="{3294A68E-2BCD-4205-88D0-8165F7D41D89}" srcOrd="2" destOrd="0" presId="urn:microsoft.com/office/officeart/2005/8/layout/arrow3"/>
    <dgm:cxn modelId="{E3F45701-3E94-4BE7-8FDE-CC676A40F263}" type="presParOf" srcId="{41AE9206-2B45-432A-A6AD-972FA6EF8A8E}" destId="{B9658AAB-CFFE-4A93-A6D6-3190363D0E4C}" srcOrd="3" destOrd="0" presId="urn:microsoft.com/office/officeart/2005/8/layout/arrow3"/>
    <dgm:cxn modelId="{21354EBC-E031-437B-8F13-FCA0AA00B1F7}" type="presParOf" srcId="{41AE9206-2B45-432A-A6AD-972FA6EF8A8E}" destId="{6DC6F791-F969-4CB1-9A1E-9EB6C8DA0A56}" srcOrd="4" destOrd="0" presId="urn:microsoft.com/office/officeart/2005/8/layout/arrow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43A54D-CADB-4A52-8D66-7EE580BCC3E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835122C-967E-4F7D-ADD4-98C2F33202A2}">
      <dgm:prSet phldrT="[Text]" custT="1"/>
      <dgm:spPr/>
      <dgm:t>
        <a:bodyPr/>
        <a:lstStyle/>
        <a:p>
          <a:r>
            <a:rPr lang="fr-CH" sz="1600" b="0" dirty="0" smtClean="0"/>
            <a:t>7 </a:t>
          </a:r>
          <a:r>
            <a:rPr lang="fr-CH" sz="1600" b="0" dirty="0" err="1" smtClean="0"/>
            <a:t>Principles</a:t>
          </a:r>
          <a:r>
            <a:rPr lang="fr-CH" sz="1600" b="0" dirty="0" smtClean="0"/>
            <a:t> : </a:t>
          </a:r>
          <a:r>
            <a:rPr lang="en-CA" sz="1600" dirty="0" smtClean="0"/>
            <a:t>overarching, fundamental, active statements about the achievement of a desired outcome</a:t>
          </a:r>
          <a:endParaRPr lang="en-US" sz="1600" dirty="0"/>
        </a:p>
      </dgm:t>
    </dgm:pt>
    <dgm:pt modelId="{C9EFEF70-3D9C-4577-AC1E-131CA2E39288}" type="parTrans" cxnId="{79C92CEF-A57F-4B75-800A-A45A10268579}">
      <dgm:prSet/>
      <dgm:spPr/>
      <dgm:t>
        <a:bodyPr/>
        <a:lstStyle/>
        <a:p>
          <a:endParaRPr lang="en-US"/>
        </a:p>
      </dgm:t>
    </dgm:pt>
    <dgm:pt modelId="{FA537C75-86AC-4EA0-81C9-77366B8D778C}" type="sibTrans" cxnId="{79C92CEF-A57F-4B75-800A-A45A10268579}">
      <dgm:prSet/>
      <dgm:spPr/>
      <dgm:t>
        <a:bodyPr/>
        <a:lstStyle/>
        <a:p>
          <a:endParaRPr lang="en-US"/>
        </a:p>
      </dgm:t>
    </dgm:pt>
    <dgm:pt modelId="{CFC80326-C7D5-4B6B-9108-D5B7A228CC97}">
      <dgm:prSet phldrT="[Text]" custT="1"/>
      <dgm:spPr/>
      <dgm:t>
        <a:bodyPr/>
        <a:lstStyle/>
        <a:p>
          <a:r>
            <a:rPr lang="fr-CH" sz="1600" b="0" dirty="0" smtClean="0"/>
            <a:t>Under </a:t>
          </a:r>
          <a:r>
            <a:rPr lang="fr-CH" sz="1600" b="0" dirty="0" err="1" smtClean="0"/>
            <a:t>each</a:t>
          </a:r>
          <a:r>
            <a:rPr lang="fr-CH" sz="1600" b="0" dirty="0" smtClean="0"/>
            <a:t> </a:t>
          </a:r>
          <a:r>
            <a:rPr lang="fr-CH" sz="1600" b="0" dirty="0" err="1" smtClean="0"/>
            <a:t>principle</a:t>
          </a:r>
          <a:r>
            <a:rPr lang="fr-CH" sz="1600" b="0" dirty="0" smtClean="0"/>
            <a:t>, </a:t>
          </a:r>
          <a:r>
            <a:rPr lang="fr-CH" sz="1600" b="0" dirty="0" err="1" smtClean="0"/>
            <a:t>criteria</a:t>
          </a:r>
          <a:r>
            <a:rPr lang="fr-CH" sz="1600" b="0" dirty="0" smtClean="0"/>
            <a:t> are</a:t>
          </a:r>
          <a:r>
            <a:rPr lang="en-CA" sz="1600" b="0" dirty="0" smtClean="0"/>
            <a:t> the </a:t>
          </a:r>
          <a:r>
            <a:rPr lang="en-CA" sz="1600" dirty="0" smtClean="0"/>
            <a:t>conditions</a:t>
          </a:r>
          <a:r>
            <a:rPr lang="en-CA" sz="1600" b="0" dirty="0" smtClean="0"/>
            <a:t> that need to be met by UN-REDD Programme funded activities to contribute to the achievement of the Principle.  </a:t>
          </a:r>
          <a:endParaRPr lang="en-US" sz="1600" dirty="0"/>
        </a:p>
      </dgm:t>
    </dgm:pt>
    <dgm:pt modelId="{1B295032-E3E6-4106-938D-95788EAFCEE7}" type="parTrans" cxnId="{4097DE3F-6A90-4028-9D83-604DD93A48CB}">
      <dgm:prSet/>
      <dgm:spPr/>
      <dgm:t>
        <a:bodyPr/>
        <a:lstStyle/>
        <a:p>
          <a:endParaRPr lang="en-US"/>
        </a:p>
      </dgm:t>
    </dgm:pt>
    <dgm:pt modelId="{6228B1AB-C995-47AF-8FE8-738A8665A941}" type="sibTrans" cxnId="{4097DE3F-6A90-4028-9D83-604DD93A48CB}">
      <dgm:prSet/>
      <dgm:spPr/>
      <dgm:t>
        <a:bodyPr/>
        <a:lstStyle/>
        <a:p>
          <a:endParaRPr lang="en-US"/>
        </a:p>
      </dgm:t>
    </dgm:pt>
    <dgm:pt modelId="{D83A41AE-B943-4A24-B3F5-EC0AF188A067}">
      <dgm:prSet phldrT="[Text]" custT="1"/>
      <dgm:spPr/>
      <dgm:t>
        <a:bodyPr/>
        <a:lstStyle/>
        <a:p>
          <a:pPr algn="l"/>
          <a:r>
            <a:rPr lang="fr-CH" sz="1400" b="0" dirty="0" smtClean="0"/>
            <a:t>For </a:t>
          </a:r>
          <a:r>
            <a:rPr lang="fr-CH" sz="1400" b="0" dirty="0" err="1" smtClean="0"/>
            <a:t>each</a:t>
          </a:r>
          <a:r>
            <a:rPr lang="fr-CH" sz="1400" b="0" dirty="0" smtClean="0"/>
            <a:t> </a:t>
          </a:r>
          <a:r>
            <a:rPr lang="fr-CH" sz="1400" b="0" dirty="0" err="1" smtClean="0"/>
            <a:t>criterion</a:t>
          </a:r>
          <a:r>
            <a:rPr lang="fr-CH" sz="1400" b="0" dirty="0" smtClean="0"/>
            <a:t>, the </a:t>
          </a:r>
          <a:r>
            <a:rPr lang="fr-CH" sz="1400" b="0" dirty="0" err="1" smtClean="0"/>
            <a:t>Risk</a:t>
          </a:r>
          <a:r>
            <a:rPr lang="fr-CH" sz="1400" b="0" dirty="0" smtClean="0"/>
            <a:t> Identification and Mitigation </a:t>
          </a:r>
          <a:r>
            <a:rPr lang="fr-CH" sz="1400" b="0" dirty="0" err="1" smtClean="0"/>
            <a:t>Tool</a:t>
          </a:r>
          <a:r>
            <a:rPr lang="fr-CH" sz="1400" b="0" dirty="0" smtClean="0"/>
            <a:t> </a:t>
          </a:r>
        </a:p>
        <a:p>
          <a:pPr algn="l"/>
          <a:r>
            <a:rPr lang="en-CA" sz="1400" dirty="0" smtClean="0"/>
            <a:t>- elaborates questions to assist UN-REDD Programme staff, national counterparts and other stakeholders to identify  issues to be addressed in order to minimize the risks and enhance the multiple benefits from UN-REDD Programme supported readiness activities</a:t>
          </a:r>
        </a:p>
        <a:p>
          <a:pPr algn="l"/>
          <a:r>
            <a:rPr lang="en-CA" sz="1400" dirty="0" smtClean="0"/>
            <a:t>- creates concrete linkages between the Principles and Criteria, relevant Multilateral Agreements (including UNCAC), and issue-specific UN-REDD Programme policies and Operational Guidance </a:t>
          </a:r>
          <a:endParaRPr lang="en-US" sz="1400" dirty="0"/>
        </a:p>
      </dgm:t>
    </dgm:pt>
    <dgm:pt modelId="{CF400D9D-B18C-4C7D-9D8B-257CCD5F3CAA}" type="parTrans" cxnId="{E48DA328-C882-43E1-ABF2-7DF4F342D507}">
      <dgm:prSet/>
      <dgm:spPr/>
      <dgm:t>
        <a:bodyPr/>
        <a:lstStyle/>
        <a:p>
          <a:endParaRPr lang="en-US"/>
        </a:p>
      </dgm:t>
    </dgm:pt>
    <dgm:pt modelId="{097B1A03-A03D-45E9-AE0D-210544668FD4}" type="sibTrans" cxnId="{E48DA328-C882-43E1-ABF2-7DF4F342D507}">
      <dgm:prSet/>
      <dgm:spPr/>
      <dgm:t>
        <a:bodyPr/>
        <a:lstStyle/>
        <a:p>
          <a:endParaRPr lang="en-US"/>
        </a:p>
      </dgm:t>
    </dgm:pt>
    <dgm:pt modelId="{EB86FCCA-E36B-40ED-96DD-3946C923C29D}" type="pres">
      <dgm:prSet presAssocID="{8F43A54D-CADB-4A52-8D66-7EE580BCC3E4}" presName="compositeShape" presStyleCnt="0">
        <dgm:presLayoutVars>
          <dgm:dir/>
          <dgm:resizeHandles/>
        </dgm:presLayoutVars>
      </dgm:prSet>
      <dgm:spPr/>
    </dgm:pt>
    <dgm:pt modelId="{7C9AD2B6-5168-40A8-9FDB-274B3BFC6719}" type="pres">
      <dgm:prSet presAssocID="{8F43A54D-CADB-4A52-8D66-7EE580BCC3E4}" presName="pyramid" presStyleLbl="node1" presStyleIdx="0" presStyleCnt="1"/>
      <dgm:spPr/>
    </dgm:pt>
    <dgm:pt modelId="{0D8A90E5-9AFE-4653-BF01-D85DCFBC16AB}" type="pres">
      <dgm:prSet presAssocID="{8F43A54D-CADB-4A52-8D66-7EE580BCC3E4}" presName="theList" presStyleCnt="0"/>
      <dgm:spPr/>
    </dgm:pt>
    <dgm:pt modelId="{814C5664-CC01-403B-8CD8-2DD3AB70D4B5}" type="pres">
      <dgm:prSet presAssocID="{A835122C-967E-4F7D-ADD4-98C2F33202A2}" presName="aNode" presStyleLbl="fgAcc1" presStyleIdx="0" presStyleCnt="3" custLinFactNeighborX="-7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3A17C-A417-46D8-B396-278E5E61FAE8}" type="pres">
      <dgm:prSet presAssocID="{A835122C-967E-4F7D-ADD4-98C2F33202A2}" presName="aSpace" presStyleCnt="0"/>
      <dgm:spPr/>
    </dgm:pt>
    <dgm:pt modelId="{56368C79-47BB-46E3-87FE-A3349BCDDC29}" type="pres">
      <dgm:prSet presAssocID="{CFC80326-C7D5-4B6B-9108-D5B7A228CC97}" presName="aNode" presStyleLbl="fgAcc1" presStyleIdx="1" presStyleCnt="3" custScaleX="159941" custLinFactNeighborX="3180" custLinFactNeighborY="9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E5CC2-6418-4899-A0EF-326297F04168}" type="pres">
      <dgm:prSet presAssocID="{CFC80326-C7D5-4B6B-9108-D5B7A228CC97}" presName="aSpace" presStyleCnt="0"/>
      <dgm:spPr/>
    </dgm:pt>
    <dgm:pt modelId="{47719CEC-D230-4ABB-B072-CC41646F4248}" type="pres">
      <dgm:prSet presAssocID="{D83A41AE-B943-4A24-B3F5-EC0AF188A067}" presName="aNode" presStyleLbl="fgAcc1" presStyleIdx="2" presStyleCnt="3" custScaleX="197713" custScaleY="189894" custLinFactY="15335" custLinFactNeighborX="11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4C9D-85A0-4574-BE63-236FE20FAC8B}" type="pres">
      <dgm:prSet presAssocID="{D83A41AE-B943-4A24-B3F5-EC0AF188A067}" presName="aSpace" presStyleCnt="0"/>
      <dgm:spPr/>
    </dgm:pt>
  </dgm:ptLst>
  <dgm:cxnLst>
    <dgm:cxn modelId="{22A6C584-8550-4EFE-B8C0-EFA6DE5CC666}" type="presOf" srcId="{8F43A54D-CADB-4A52-8D66-7EE580BCC3E4}" destId="{EB86FCCA-E36B-40ED-96DD-3946C923C29D}" srcOrd="0" destOrd="0" presId="urn:microsoft.com/office/officeart/2005/8/layout/pyramid2"/>
    <dgm:cxn modelId="{52630EC4-9A72-43B6-AA5F-76A32282809E}" type="presOf" srcId="{D83A41AE-B943-4A24-B3F5-EC0AF188A067}" destId="{47719CEC-D230-4ABB-B072-CC41646F4248}" srcOrd="0" destOrd="0" presId="urn:microsoft.com/office/officeart/2005/8/layout/pyramid2"/>
    <dgm:cxn modelId="{D97F2AF7-CF61-4792-88FC-DF02FAB48600}" type="presOf" srcId="{CFC80326-C7D5-4B6B-9108-D5B7A228CC97}" destId="{56368C79-47BB-46E3-87FE-A3349BCDDC29}" srcOrd="0" destOrd="0" presId="urn:microsoft.com/office/officeart/2005/8/layout/pyramid2"/>
    <dgm:cxn modelId="{59823AE3-3AEF-481D-A3F1-96E86B27CD77}" type="presOf" srcId="{A835122C-967E-4F7D-ADD4-98C2F33202A2}" destId="{814C5664-CC01-403B-8CD8-2DD3AB70D4B5}" srcOrd="0" destOrd="0" presId="urn:microsoft.com/office/officeart/2005/8/layout/pyramid2"/>
    <dgm:cxn modelId="{79C92CEF-A57F-4B75-800A-A45A10268579}" srcId="{8F43A54D-CADB-4A52-8D66-7EE580BCC3E4}" destId="{A835122C-967E-4F7D-ADD4-98C2F33202A2}" srcOrd="0" destOrd="0" parTransId="{C9EFEF70-3D9C-4577-AC1E-131CA2E39288}" sibTransId="{FA537C75-86AC-4EA0-81C9-77366B8D778C}"/>
    <dgm:cxn modelId="{E48DA328-C882-43E1-ABF2-7DF4F342D507}" srcId="{8F43A54D-CADB-4A52-8D66-7EE580BCC3E4}" destId="{D83A41AE-B943-4A24-B3F5-EC0AF188A067}" srcOrd="2" destOrd="0" parTransId="{CF400D9D-B18C-4C7D-9D8B-257CCD5F3CAA}" sibTransId="{097B1A03-A03D-45E9-AE0D-210544668FD4}"/>
    <dgm:cxn modelId="{4097DE3F-6A90-4028-9D83-604DD93A48CB}" srcId="{8F43A54D-CADB-4A52-8D66-7EE580BCC3E4}" destId="{CFC80326-C7D5-4B6B-9108-D5B7A228CC97}" srcOrd="1" destOrd="0" parTransId="{1B295032-E3E6-4106-938D-95788EAFCEE7}" sibTransId="{6228B1AB-C995-47AF-8FE8-738A8665A941}"/>
    <dgm:cxn modelId="{243D2324-9D20-4345-93E3-58685ABACE93}" type="presParOf" srcId="{EB86FCCA-E36B-40ED-96DD-3946C923C29D}" destId="{7C9AD2B6-5168-40A8-9FDB-274B3BFC6719}" srcOrd="0" destOrd="0" presId="urn:microsoft.com/office/officeart/2005/8/layout/pyramid2"/>
    <dgm:cxn modelId="{8F00ECE1-E651-47E4-958A-72AD4E9775DF}" type="presParOf" srcId="{EB86FCCA-E36B-40ED-96DD-3946C923C29D}" destId="{0D8A90E5-9AFE-4653-BF01-D85DCFBC16AB}" srcOrd="1" destOrd="0" presId="urn:microsoft.com/office/officeart/2005/8/layout/pyramid2"/>
    <dgm:cxn modelId="{A2F495F0-2368-4FD4-AA32-393D24B7C3A6}" type="presParOf" srcId="{0D8A90E5-9AFE-4653-BF01-D85DCFBC16AB}" destId="{814C5664-CC01-403B-8CD8-2DD3AB70D4B5}" srcOrd="0" destOrd="0" presId="urn:microsoft.com/office/officeart/2005/8/layout/pyramid2"/>
    <dgm:cxn modelId="{2EEFF277-FA03-463F-8AE5-B42704AB620E}" type="presParOf" srcId="{0D8A90E5-9AFE-4653-BF01-D85DCFBC16AB}" destId="{DC53A17C-A417-46D8-B396-278E5E61FAE8}" srcOrd="1" destOrd="0" presId="urn:microsoft.com/office/officeart/2005/8/layout/pyramid2"/>
    <dgm:cxn modelId="{34A50D6B-BB57-4EC0-89E8-41E2739B4B0F}" type="presParOf" srcId="{0D8A90E5-9AFE-4653-BF01-D85DCFBC16AB}" destId="{56368C79-47BB-46E3-87FE-A3349BCDDC29}" srcOrd="2" destOrd="0" presId="urn:microsoft.com/office/officeart/2005/8/layout/pyramid2"/>
    <dgm:cxn modelId="{B9994367-635C-4A17-9E12-5CA204B90FCF}" type="presParOf" srcId="{0D8A90E5-9AFE-4653-BF01-D85DCFBC16AB}" destId="{5E0E5CC2-6418-4899-A0EF-326297F04168}" srcOrd="3" destOrd="0" presId="urn:microsoft.com/office/officeart/2005/8/layout/pyramid2"/>
    <dgm:cxn modelId="{D49EF095-2F77-4B7A-B41F-8102E208B841}" type="presParOf" srcId="{0D8A90E5-9AFE-4653-BF01-D85DCFBC16AB}" destId="{47719CEC-D230-4ABB-B072-CC41646F4248}" srcOrd="4" destOrd="0" presId="urn:microsoft.com/office/officeart/2005/8/layout/pyramid2"/>
    <dgm:cxn modelId="{23DDDC10-10A6-40BD-A8D6-247B1C1AF1E0}" type="presParOf" srcId="{0D8A90E5-9AFE-4653-BF01-D85DCFBC16AB}" destId="{C3CF4C9D-85A0-4574-BE63-236FE20FAC8B}" srcOrd="5" destOrd="0" presId="urn:microsoft.com/office/officeart/2005/8/layout/pyramid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3A54D-CADB-4A52-8D66-7EE580BCC3E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835122C-967E-4F7D-ADD4-98C2F33202A2}">
      <dgm:prSet phldrT="[Text]" custT="1"/>
      <dgm:spPr/>
      <dgm:t>
        <a:bodyPr/>
        <a:lstStyle/>
        <a:p>
          <a:pPr algn="l"/>
          <a:r>
            <a:rPr lang="en-CA" sz="1600" b="1" dirty="0" smtClean="0"/>
            <a:t>Principle 1 – Apply norms of </a:t>
          </a:r>
          <a:r>
            <a:rPr lang="en-CA" sz="1600" b="1" dirty="0" smtClean="0">
              <a:hlinkClick xmlns:r="http://schemas.openxmlformats.org/officeDocument/2006/relationships" r:id="" action="ppaction://hlinkfile"/>
            </a:rPr>
            <a:t>democratic governance</a:t>
          </a:r>
          <a:r>
            <a:rPr lang="en-CA" sz="1600" b="1" dirty="0" smtClean="0"/>
            <a:t>, including those reflected in national commitments and Multilateral Agreements</a:t>
          </a:r>
          <a:endParaRPr lang="en-US" sz="1600" dirty="0"/>
        </a:p>
      </dgm:t>
    </dgm:pt>
    <dgm:pt modelId="{C9EFEF70-3D9C-4577-AC1E-131CA2E39288}" type="parTrans" cxnId="{79C92CEF-A57F-4B75-800A-A45A10268579}">
      <dgm:prSet/>
      <dgm:spPr/>
      <dgm:t>
        <a:bodyPr/>
        <a:lstStyle/>
        <a:p>
          <a:endParaRPr lang="en-US"/>
        </a:p>
      </dgm:t>
    </dgm:pt>
    <dgm:pt modelId="{FA537C75-86AC-4EA0-81C9-77366B8D778C}" type="sibTrans" cxnId="{79C92CEF-A57F-4B75-800A-A45A10268579}">
      <dgm:prSet/>
      <dgm:spPr/>
      <dgm:t>
        <a:bodyPr/>
        <a:lstStyle/>
        <a:p>
          <a:endParaRPr lang="en-US"/>
        </a:p>
      </dgm:t>
    </dgm:pt>
    <dgm:pt modelId="{CFC80326-C7D5-4B6B-9108-D5B7A228CC97}">
      <dgm:prSet phldrT="[Text]" custT="1"/>
      <dgm:spPr/>
      <dgm:t>
        <a:bodyPr/>
        <a:lstStyle/>
        <a:p>
          <a:pPr algn="l"/>
          <a:r>
            <a:rPr lang="en-CA" sz="1600" dirty="0" smtClean="0"/>
            <a:t>Criterion 1 – Ensure the integrity and transparency of </a:t>
          </a:r>
          <a:r>
            <a:rPr lang="en-CA" sz="1600" dirty="0" smtClean="0">
              <a:hlinkClick xmlns:r="http://schemas.openxmlformats.org/officeDocument/2006/relationships" r:id="" action="ppaction://hlinkfile"/>
            </a:rPr>
            <a:t>fiduciary and fund management systems</a:t>
          </a:r>
          <a:r>
            <a:rPr lang="en-US" sz="1600" b="0" dirty="0" smtClean="0"/>
            <a:t> </a:t>
          </a:r>
          <a:endParaRPr lang="en-US" sz="1600" dirty="0"/>
        </a:p>
      </dgm:t>
    </dgm:pt>
    <dgm:pt modelId="{1B295032-E3E6-4106-938D-95788EAFCEE7}" type="parTrans" cxnId="{4097DE3F-6A90-4028-9D83-604DD93A48CB}">
      <dgm:prSet/>
      <dgm:spPr/>
      <dgm:t>
        <a:bodyPr/>
        <a:lstStyle/>
        <a:p>
          <a:endParaRPr lang="en-US"/>
        </a:p>
      </dgm:t>
    </dgm:pt>
    <dgm:pt modelId="{6228B1AB-C995-47AF-8FE8-738A8665A941}" type="sibTrans" cxnId="{4097DE3F-6A90-4028-9D83-604DD93A48CB}">
      <dgm:prSet/>
      <dgm:spPr/>
      <dgm:t>
        <a:bodyPr/>
        <a:lstStyle/>
        <a:p>
          <a:endParaRPr lang="en-US"/>
        </a:p>
      </dgm:t>
    </dgm:pt>
    <dgm:pt modelId="{D83A41AE-B943-4A24-B3F5-EC0AF188A067}">
      <dgm:prSet phldrT="[Text]" custT="1"/>
      <dgm:spPr/>
      <dgm:t>
        <a:bodyPr/>
        <a:lstStyle/>
        <a:p>
          <a:pPr algn="l"/>
          <a:endParaRPr lang="en-US" sz="1400" dirty="0" smtClean="0"/>
        </a:p>
        <a:p>
          <a:pPr algn="l"/>
          <a:endParaRPr lang="en-US" sz="1400" dirty="0" smtClean="0"/>
        </a:p>
        <a:p>
          <a:pPr algn="l"/>
          <a:r>
            <a:rPr lang="en-US" sz="1400" dirty="0" smtClean="0"/>
            <a:t>Has the country ratified UNCAC?</a:t>
          </a:r>
        </a:p>
        <a:p>
          <a:pPr algn="l"/>
          <a:r>
            <a:rPr lang="en-US" sz="1400" b="0" i="0" u="none" dirty="0" smtClean="0"/>
            <a:t>Has the country been assessed to have a high level of perceived/ experienced corruption?</a:t>
          </a:r>
        </a:p>
        <a:p>
          <a:pPr algn="l"/>
          <a:r>
            <a:rPr lang="en-US" sz="1400" b="0" i="0" u="none" dirty="0" smtClean="0"/>
            <a:t>Is corruption known or likely to be common in the country’s forestry and other natural resources sectors?  </a:t>
          </a:r>
        </a:p>
        <a:p>
          <a:pPr algn="l"/>
          <a:r>
            <a:rPr lang="en-US" sz="1400" b="0" i="0" u="none" dirty="0" smtClean="0"/>
            <a:t>Does the national REDD+ strategy make provisions to link REDD+ to the country’s anti corruption bodies?</a:t>
          </a:r>
        </a:p>
        <a:p>
          <a:pPr algn="l"/>
          <a:r>
            <a:rPr lang="en-US" sz="1400" dirty="0" smtClean="0"/>
            <a:t>Does the national REDD+ strategy identify how REDD+ revenues will be administered in a manner that is transparent and accountable? </a:t>
          </a:r>
        </a:p>
        <a:p>
          <a:pPr algn="l"/>
          <a:endParaRPr lang="en-US" sz="1400" dirty="0" smtClean="0"/>
        </a:p>
        <a:p>
          <a:pPr algn="l"/>
          <a:r>
            <a:rPr lang="en-US" sz="1400" dirty="0" smtClean="0"/>
            <a:t> </a:t>
          </a:r>
          <a:endParaRPr lang="en-US" sz="1400" dirty="0"/>
        </a:p>
      </dgm:t>
    </dgm:pt>
    <dgm:pt modelId="{CF400D9D-B18C-4C7D-9D8B-257CCD5F3CAA}" type="parTrans" cxnId="{E48DA328-C882-43E1-ABF2-7DF4F342D507}">
      <dgm:prSet/>
      <dgm:spPr/>
      <dgm:t>
        <a:bodyPr/>
        <a:lstStyle/>
        <a:p>
          <a:endParaRPr lang="en-US"/>
        </a:p>
      </dgm:t>
    </dgm:pt>
    <dgm:pt modelId="{097B1A03-A03D-45E9-AE0D-210544668FD4}" type="sibTrans" cxnId="{E48DA328-C882-43E1-ABF2-7DF4F342D507}">
      <dgm:prSet/>
      <dgm:spPr/>
      <dgm:t>
        <a:bodyPr/>
        <a:lstStyle/>
        <a:p>
          <a:endParaRPr lang="en-US"/>
        </a:p>
      </dgm:t>
    </dgm:pt>
    <dgm:pt modelId="{EB86FCCA-E36B-40ED-96DD-3946C923C29D}" type="pres">
      <dgm:prSet presAssocID="{8F43A54D-CADB-4A52-8D66-7EE580BCC3E4}" presName="compositeShape" presStyleCnt="0">
        <dgm:presLayoutVars>
          <dgm:dir/>
          <dgm:resizeHandles/>
        </dgm:presLayoutVars>
      </dgm:prSet>
      <dgm:spPr/>
    </dgm:pt>
    <dgm:pt modelId="{7C9AD2B6-5168-40A8-9FDB-274B3BFC6719}" type="pres">
      <dgm:prSet presAssocID="{8F43A54D-CADB-4A52-8D66-7EE580BCC3E4}" presName="pyramid" presStyleLbl="node1" presStyleIdx="0" presStyleCnt="1" custLinFactNeighborX="-17663"/>
      <dgm:spPr/>
    </dgm:pt>
    <dgm:pt modelId="{0D8A90E5-9AFE-4653-BF01-D85DCFBC16AB}" type="pres">
      <dgm:prSet presAssocID="{8F43A54D-CADB-4A52-8D66-7EE580BCC3E4}" presName="theList" presStyleCnt="0"/>
      <dgm:spPr/>
    </dgm:pt>
    <dgm:pt modelId="{814C5664-CC01-403B-8CD8-2DD3AB70D4B5}" type="pres">
      <dgm:prSet presAssocID="{A835122C-967E-4F7D-ADD4-98C2F33202A2}" presName="aNode" presStyleLbl="fgAcc1" presStyleIdx="0" presStyleCnt="3" custScaleX="127654" custScaleY="166609" custLinFactNeighborX="7631" custLinFactNeighborY="-18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3A17C-A417-46D8-B396-278E5E61FAE8}" type="pres">
      <dgm:prSet presAssocID="{A835122C-967E-4F7D-ADD4-98C2F33202A2}" presName="aSpace" presStyleCnt="0"/>
      <dgm:spPr/>
    </dgm:pt>
    <dgm:pt modelId="{56368C79-47BB-46E3-87FE-A3349BCDDC29}" type="pres">
      <dgm:prSet presAssocID="{CFC80326-C7D5-4B6B-9108-D5B7A228CC97}" presName="aNode" presStyleLbl="fgAcc1" presStyleIdx="1" presStyleCnt="3" custScaleX="159941" custLinFactNeighborX="3180" custLinFactNeighborY="9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E5CC2-6418-4899-A0EF-326297F04168}" type="pres">
      <dgm:prSet presAssocID="{CFC80326-C7D5-4B6B-9108-D5B7A228CC97}" presName="aSpace" presStyleCnt="0"/>
      <dgm:spPr/>
    </dgm:pt>
    <dgm:pt modelId="{47719CEC-D230-4ABB-B072-CC41646F4248}" type="pres">
      <dgm:prSet presAssocID="{D83A41AE-B943-4A24-B3F5-EC0AF188A067}" presName="aNode" presStyleLbl="fgAcc1" presStyleIdx="2" presStyleCnt="3" custScaleX="216704" custScaleY="355237" custLinFactY="15335" custLinFactNeighborX="-270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4C9D-85A0-4574-BE63-236FE20FAC8B}" type="pres">
      <dgm:prSet presAssocID="{D83A41AE-B943-4A24-B3F5-EC0AF188A067}" presName="aSpace" presStyleCnt="0"/>
      <dgm:spPr/>
    </dgm:pt>
  </dgm:ptLst>
  <dgm:cxnLst>
    <dgm:cxn modelId="{BA113C90-3A82-4B5E-BE82-3839B17D7038}" type="presOf" srcId="{8F43A54D-CADB-4A52-8D66-7EE580BCC3E4}" destId="{EB86FCCA-E36B-40ED-96DD-3946C923C29D}" srcOrd="0" destOrd="0" presId="urn:microsoft.com/office/officeart/2005/8/layout/pyramid2"/>
    <dgm:cxn modelId="{22125843-B7A5-4B15-902B-DA39B902179E}" type="presOf" srcId="{D83A41AE-B943-4A24-B3F5-EC0AF188A067}" destId="{47719CEC-D230-4ABB-B072-CC41646F4248}" srcOrd="0" destOrd="0" presId="urn:microsoft.com/office/officeart/2005/8/layout/pyramid2"/>
    <dgm:cxn modelId="{8F003B2C-F822-4A34-925E-83BF07C8BE8D}" type="presOf" srcId="{A835122C-967E-4F7D-ADD4-98C2F33202A2}" destId="{814C5664-CC01-403B-8CD8-2DD3AB70D4B5}" srcOrd="0" destOrd="0" presId="urn:microsoft.com/office/officeart/2005/8/layout/pyramid2"/>
    <dgm:cxn modelId="{400B3407-3F81-4955-AF1C-63E710852795}" type="presOf" srcId="{CFC80326-C7D5-4B6B-9108-D5B7A228CC97}" destId="{56368C79-47BB-46E3-87FE-A3349BCDDC29}" srcOrd="0" destOrd="0" presId="urn:microsoft.com/office/officeart/2005/8/layout/pyramid2"/>
    <dgm:cxn modelId="{79C92CEF-A57F-4B75-800A-A45A10268579}" srcId="{8F43A54D-CADB-4A52-8D66-7EE580BCC3E4}" destId="{A835122C-967E-4F7D-ADD4-98C2F33202A2}" srcOrd="0" destOrd="0" parTransId="{C9EFEF70-3D9C-4577-AC1E-131CA2E39288}" sibTransId="{FA537C75-86AC-4EA0-81C9-77366B8D778C}"/>
    <dgm:cxn modelId="{E48DA328-C882-43E1-ABF2-7DF4F342D507}" srcId="{8F43A54D-CADB-4A52-8D66-7EE580BCC3E4}" destId="{D83A41AE-B943-4A24-B3F5-EC0AF188A067}" srcOrd="2" destOrd="0" parTransId="{CF400D9D-B18C-4C7D-9D8B-257CCD5F3CAA}" sibTransId="{097B1A03-A03D-45E9-AE0D-210544668FD4}"/>
    <dgm:cxn modelId="{4097DE3F-6A90-4028-9D83-604DD93A48CB}" srcId="{8F43A54D-CADB-4A52-8D66-7EE580BCC3E4}" destId="{CFC80326-C7D5-4B6B-9108-D5B7A228CC97}" srcOrd="1" destOrd="0" parTransId="{1B295032-E3E6-4106-938D-95788EAFCEE7}" sibTransId="{6228B1AB-C995-47AF-8FE8-738A8665A941}"/>
    <dgm:cxn modelId="{1030CF3A-CA78-4E90-9B86-A0EE5AE1F0EC}" type="presParOf" srcId="{EB86FCCA-E36B-40ED-96DD-3946C923C29D}" destId="{7C9AD2B6-5168-40A8-9FDB-274B3BFC6719}" srcOrd="0" destOrd="0" presId="urn:microsoft.com/office/officeart/2005/8/layout/pyramid2"/>
    <dgm:cxn modelId="{D473FF12-B13C-4C64-AA23-CABE7C0E3A2A}" type="presParOf" srcId="{EB86FCCA-E36B-40ED-96DD-3946C923C29D}" destId="{0D8A90E5-9AFE-4653-BF01-D85DCFBC16AB}" srcOrd="1" destOrd="0" presId="urn:microsoft.com/office/officeart/2005/8/layout/pyramid2"/>
    <dgm:cxn modelId="{8F54E4B4-37E7-4566-9B98-C26C31C1A202}" type="presParOf" srcId="{0D8A90E5-9AFE-4653-BF01-D85DCFBC16AB}" destId="{814C5664-CC01-403B-8CD8-2DD3AB70D4B5}" srcOrd="0" destOrd="0" presId="urn:microsoft.com/office/officeart/2005/8/layout/pyramid2"/>
    <dgm:cxn modelId="{3AF4A50A-76FC-4512-A08F-49E832D237DF}" type="presParOf" srcId="{0D8A90E5-9AFE-4653-BF01-D85DCFBC16AB}" destId="{DC53A17C-A417-46D8-B396-278E5E61FAE8}" srcOrd="1" destOrd="0" presId="urn:microsoft.com/office/officeart/2005/8/layout/pyramid2"/>
    <dgm:cxn modelId="{5B8DDE71-D7F0-4EFF-B514-CD614458BB67}" type="presParOf" srcId="{0D8A90E5-9AFE-4653-BF01-D85DCFBC16AB}" destId="{56368C79-47BB-46E3-87FE-A3349BCDDC29}" srcOrd="2" destOrd="0" presId="urn:microsoft.com/office/officeart/2005/8/layout/pyramid2"/>
    <dgm:cxn modelId="{97EC9285-CEA5-4B34-A06E-E584BFA5A125}" type="presParOf" srcId="{0D8A90E5-9AFE-4653-BF01-D85DCFBC16AB}" destId="{5E0E5CC2-6418-4899-A0EF-326297F04168}" srcOrd="3" destOrd="0" presId="urn:microsoft.com/office/officeart/2005/8/layout/pyramid2"/>
    <dgm:cxn modelId="{686B3BA6-0E3F-4F73-8764-43DAC78F4458}" type="presParOf" srcId="{0D8A90E5-9AFE-4653-BF01-D85DCFBC16AB}" destId="{47719CEC-D230-4ABB-B072-CC41646F4248}" srcOrd="4" destOrd="0" presId="urn:microsoft.com/office/officeart/2005/8/layout/pyramid2"/>
    <dgm:cxn modelId="{9B03C65F-FA4D-4811-8E57-D9849CACC679}" type="presParOf" srcId="{0D8A90E5-9AFE-4653-BF01-D85DCFBC16AB}" destId="{C3CF4C9D-85A0-4574-BE63-236FE20FAC8B}" srcOrd="5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6752F3-4CD0-465F-86C2-3AFD50EA82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035E3-B738-4F29-8859-B46331FD00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Why do corruption risks need to be addressed now? </a:t>
          </a:r>
          <a:endParaRPr lang="en-US" dirty="0">
            <a:solidFill>
              <a:schemeClr val="bg1"/>
            </a:solidFill>
          </a:endParaRPr>
        </a:p>
      </dgm:t>
    </dgm:pt>
    <dgm:pt modelId="{46401E16-A5EE-4869-8453-74124C4C0B79}" type="parTrans" cxnId="{14002C44-7606-47D0-980A-DDD938ED33B8}">
      <dgm:prSet/>
      <dgm:spPr/>
      <dgm:t>
        <a:bodyPr/>
        <a:lstStyle/>
        <a:p>
          <a:endParaRPr lang="en-US"/>
        </a:p>
      </dgm:t>
    </dgm:pt>
    <dgm:pt modelId="{6B4D7463-55C7-4571-AA07-E6A18F0B5A70}" type="sibTrans" cxnId="{14002C44-7606-47D0-980A-DDD938ED33B8}">
      <dgm:prSet/>
      <dgm:spPr/>
      <dgm:t>
        <a:bodyPr/>
        <a:lstStyle/>
        <a:p>
          <a:endParaRPr lang="en-US"/>
        </a:p>
      </dgm:t>
    </dgm:pt>
    <dgm:pt modelId="{7484289F-25AC-40DC-BB79-B433404D3C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corruption risks in REDD+?</a:t>
          </a:r>
          <a:endParaRPr lang="en-US" dirty="0">
            <a:solidFill>
              <a:schemeClr val="bg1"/>
            </a:solidFill>
          </a:endParaRPr>
        </a:p>
      </dgm:t>
    </dgm:pt>
    <dgm:pt modelId="{D1815B07-4902-4EAC-AA04-C9084264DA27}" type="parTrans" cxnId="{C8150B8F-D578-439A-9358-6083DA75B192}">
      <dgm:prSet/>
      <dgm:spPr/>
      <dgm:t>
        <a:bodyPr/>
        <a:lstStyle/>
        <a:p>
          <a:endParaRPr lang="en-US"/>
        </a:p>
      </dgm:t>
    </dgm:pt>
    <dgm:pt modelId="{203B1E24-C138-482A-817C-E4709AF3D3AB}" type="sibTrans" cxnId="{C8150B8F-D578-439A-9358-6083DA75B192}">
      <dgm:prSet/>
      <dgm:spPr/>
      <dgm:t>
        <a:bodyPr/>
        <a:lstStyle/>
        <a:p>
          <a:endParaRPr lang="en-US"/>
        </a:p>
      </dgm:t>
    </dgm:pt>
    <dgm:pt modelId="{23176AF4-26AA-4977-94BC-D88F341DA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risk mitigation actions? What are the tools? </a:t>
          </a:r>
        </a:p>
      </dgm:t>
    </dgm:pt>
    <dgm:pt modelId="{2A120B56-7806-49B3-8144-791C79ECF537}" type="parTrans" cxnId="{099F86E6-E964-433F-9D41-3274DC35589A}">
      <dgm:prSet/>
      <dgm:spPr/>
      <dgm:t>
        <a:bodyPr/>
        <a:lstStyle/>
        <a:p>
          <a:endParaRPr lang="en-US"/>
        </a:p>
      </dgm:t>
    </dgm:pt>
    <dgm:pt modelId="{CEF3052B-45C6-4205-8F96-2869FD032253}" type="sibTrans" cxnId="{099F86E6-E964-433F-9D41-3274DC35589A}">
      <dgm:prSet/>
      <dgm:spPr/>
      <dgm:t>
        <a:bodyPr/>
        <a:lstStyle/>
        <a:p>
          <a:endParaRPr lang="en-US"/>
        </a:p>
      </dgm:t>
    </dgm:pt>
    <dgm:pt modelId="{E7A90BAF-A0BA-4888-B4F5-5B276C7D85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Who can prevent corruption in REDD+?</a:t>
          </a:r>
          <a:endParaRPr lang="en-US" dirty="0">
            <a:solidFill>
              <a:schemeClr val="bg1"/>
            </a:solidFill>
          </a:endParaRPr>
        </a:p>
      </dgm:t>
    </dgm:pt>
    <dgm:pt modelId="{472D9BCC-3358-4C8B-95E5-F56AE22E1AA6}" type="parTrans" cxnId="{D334714C-411E-44E2-AD69-41557FED6DE9}">
      <dgm:prSet/>
      <dgm:spPr/>
      <dgm:t>
        <a:bodyPr/>
        <a:lstStyle/>
        <a:p>
          <a:endParaRPr lang="en-US"/>
        </a:p>
      </dgm:t>
    </dgm:pt>
    <dgm:pt modelId="{4D969CCD-B8C2-4000-99C0-F26179DE7119}" type="sibTrans" cxnId="{D334714C-411E-44E2-AD69-41557FED6DE9}">
      <dgm:prSet/>
      <dgm:spPr/>
      <dgm:t>
        <a:bodyPr/>
        <a:lstStyle/>
        <a:p>
          <a:endParaRPr lang="en-US"/>
        </a:p>
      </dgm:t>
    </dgm:pt>
    <dgm:pt modelId="{C1763235-8CE3-4A07-A9C5-94A7A308B92E}" type="pres">
      <dgm:prSet presAssocID="{0E6752F3-4CD0-465F-86C2-3AFD50EA82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478F5-6518-43AB-A1D1-5E203D4F12F4}" type="pres">
      <dgm:prSet presAssocID="{0E6752F3-4CD0-465F-86C2-3AFD50EA8266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6D7A-7C94-40CD-AFF2-233A24F89AE1}" type="pres">
      <dgm:prSet presAssocID="{0E6752F3-4CD0-465F-86C2-3AFD50EA8266}" presName="arrowDiagram4" presStyleCnt="0"/>
      <dgm:spPr/>
    </dgm:pt>
    <dgm:pt modelId="{327AA0CE-C621-461F-A910-22A0665EF960}" type="pres">
      <dgm:prSet presAssocID="{864035E3-B738-4F29-8859-B46331FD0062}" presName="bullet4a" presStyleLbl="node1" presStyleIdx="0" presStyleCnt="4"/>
      <dgm:spPr/>
    </dgm:pt>
    <dgm:pt modelId="{438E49B1-2F76-4281-868B-81D1551EDB72}" type="pres">
      <dgm:prSet presAssocID="{864035E3-B738-4F29-8859-B46331FD0062}" presName="textBox4a" presStyleLbl="revTx" presStyleIdx="0" presStyleCnt="4" custScaleX="91443" custLinFactNeighborX="-50139" custLinFactNeighborY="-99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18B7-DDBD-41F8-83C7-2D1CBCCCAF97}" type="pres">
      <dgm:prSet presAssocID="{7484289F-25AC-40DC-BB79-B433404D3C3D}" presName="bullet4b" presStyleLbl="node1" presStyleIdx="1" presStyleCnt="4"/>
      <dgm:spPr/>
    </dgm:pt>
    <dgm:pt modelId="{15DEACE6-476A-4AA1-85CB-1D8BA1A6A478}" type="pres">
      <dgm:prSet presAssocID="{7484289F-25AC-40DC-BB79-B433404D3C3D}" presName="textBox4b" presStyleLbl="revTx" presStyleIdx="1" presStyleCnt="4" custScaleX="83510" custScaleY="34055" custLinFactNeighborX="-6716" custLinFactNeighborY="-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DE06B-1AF9-4413-93B8-CEC0543FE569}" type="pres">
      <dgm:prSet presAssocID="{23176AF4-26AA-4977-94BC-D88F341DAEAA}" presName="bullet4c" presStyleLbl="node1" presStyleIdx="2" presStyleCnt="4"/>
      <dgm:spPr/>
    </dgm:pt>
    <dgm:pt modelId="{291893DE-B5C2-4285-ADA7-5F4832631D25}" type="pres">
      <dgm:prSet presAssocID="{23176AF4-26AA-4977-94BC-D88F341DAEAA}" presName="textBox4c" presStyleLbl="revTx" presStyleIdx="2" presStyleCnt="4" custScaleX="100251" custScaleY="50946" custLinFactNeighborY="-4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1F67-2A90-47D9-A7EF-3936ECDF17CD}" type="pres">
      <dgm:prSet presAssocID="{E7A90BAF-A0BA-4888-B4F5-5B276C7D8596}" presName="bullet4d" presStyleLbl="node1" presStyleIdx="3" presStyleCnt="4"/>
      <dgm:spPr/>
    </dgm:pt>
    <dgm:pt modelId="{FA1467C6-1E9B-4E83-89C1-7B0D9D043071}" type="pres">
      <dgm:prSet presAssocID="{E7A90BAF-A0BA-4888-B4F5-5B276C7D8596}" presName="textBox4d" presStyleLbl="revTx" presStyleIdx="3" presStyleCnt="4" custScaleX="93484" custScaleY="90604" custLinFactNeighborY="-1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7EAE00-562E-472A-B801-85A321E85257}" type="presOf" srcId="{0E6752F3-4CD0-465F-86C2-3AFD50EA8266}" destId="{C1763235-8CE3-4A07-A9C5-94A7A308B92E}" srcOrd="0" destOrd="0" presId="urn:microsoft.com/office/officeart/2005/8/layout/arrow2"/>
    <dgm:cxn modelId="{7BC39783-B4B3-4D8A-A193-361655E536E6}" type="presOf" srcId="{864035E3-B738-4F29-8859-B46331FD0062}" destId="{438E49B1-2F76-4281-868B-81D1551EDB72}" srcOrd="0" destOrd="0" presId="urn:microsoft.com/office/officeart/2005/8/layout/arrow2"/>
    <dgm:cxn modelId="{D334714C-411E-44E2-AD69-41557FED6DE9}" srcId="{0E6752F3-4CD0-465F-86C2-3AFD50EA8266}" destId="{E7A90BAF-A0BA-4888-B4F5-5B276C7D8596}" srcOrd="3" destOrd="0" parTransId="{472D9BCC-3358-4C8B-95E5-F56AE22E1AA6}" sibTransId="{4D969CCD-B8C2-4000-99C0-F26179DE7119}"/>
    <dgm:cxn modelId="{14002C44-7606-47D0-980A-DDD938ED33B8}" srcId="{0E6752F3-4CD0-465F-86C2-3AFD50EA8266}" destId="{864035E3-B738-4F29-8859-B46331FD0062}" srcOrd="0" destOrd="0" parTransId="{46401E16-A5EE-4869-8453-74124C4C0B79}" sibTransId="{6B4D7463-55C7-4571-AA07-E6A18F0B5A70}"/>
    <dgm:cxn modelId="{099F86E6-E964-433F-9D41-3274DC35589A}" srcId="{0E6752F3-4CD0-465F-86C2-3AFD50EA8266}" destId="{23176AF4-26AA-4977-94BC-D88F341DAEAA}" srcOrd="2" destOrd="0" parTransId="{2A120B56-7806-49B3-8144-791C79ECF537}" sibTransId="{CEF3052B-45C6-4205-8F96-2869FD032253}"/>
    <dgm:cxn modelId="{CEE2D760-3F5D-4E13-BD80-03C57B5C6066}" type="presOf" srcId="{E7A90BAF-A0BA-4888-B4F5-5B276C7D8596}" destId="{FA1467C6-1E9B-4E83-89C1-7B0D9D043071}" srcOrd="0" destOrd="0" presId="urn:microsoft.com/office/officeart/2005/8/layout/arrow2"/>
    <dgm:cxn modelId="{E32BC2E4-6323-4E9D-A1FC-20DF6F95FE40}" type="presOf" srcId="{23176AF4-26AA-4977-94BC-D88F341DAEAA}" destId="{291893DE-B5C2-4285-ADA7-5F4832631D25}" srcOrd="0" destOrd="0" presId="urn:microsoft.com/office/officeart/2005/8/layout/arrow2"/>
    <dgm:cxn modelId="{C8150B8F-D578-439A-9358-6083DA75B192}" srcId="{0E6752F3-4CD0-465F-86C2-3AFD50EA8266}" destId="{7484289F-25AC-40DC-BB79-B433404D3C3D}" srcOrd="1" destOrd="0" parTransId="{D1815B07-4902-4EAC-AA04-C9084264DA27}" sibTransId="{203B1E24-C138-482A-817C-E4709AF3D3AB}"/>
    <dgm:cxn modelId="{1067B62E-0684-43E1-B1F8-7C72FFB16A86}" type="presOf" srcId="{7484289F-25AC-40DC-BB79-B433404D3C3D}" destId="{15DEACE6-476A-4AA1-85CB-1D8BA1A6A478}" srcOrd="0" destOrd="0" presId="urn:microsoft.com/office/officeart/2005/8/layout/arrow2"/>
    <dgm:cxn modelId="{F7F23234-1C5C-41ED-98EA-FCDC4536B599}" type="presParOf" srcId="{C1763235-8CE3-4A07-A9C5-94A7A308B92E}" destId="{833478F5-6518-43AB-A1D1-5E203D4F12F4}" srcOrd="0" destOrd="0" presId="urn:microsoft.com/office/officeart/2005/8/layout/arrow2"/>
    <dgm:cxn modelId="{A60DE7CB-9C89-4C1E-AB87-EED7242CCD10}" type="presParOf" srcId="{C1763235-8CE3-4A07-A9C5-94A7A308B92E}" destId="{050B6D7A-7C94-40CD-AFF2-233A24F89AE1}" srcOrd="1" destOrd="0" presId="urn:microsoft.com/office/officeart/2005/8/layout/arrow2"/>
    <dgm:cxn modelId="{984C6C37-87E1-4286-8589-F33CF552D675}" type="presParOf" srcId="{050B6D7A-7C94-40CD-AFF2-233A24F89AE1}" destId="{327AA0CE-C621-461F-A910-22A0665EF960}" srcOrd="0" destOrd="0" presId="urn:microsoft.com/office/officeart/2005/8/layout/arrow2"/>
    <dgm:cxn modelId="{1D526D5F-CC75-484A-954F-8FC40BE7FEFA}" type="presParOf" srcId="{050B6D7A-7C94-40CD-AFF2-233A24F89AE1}" destId="{438E49B1-2F76-4281-868B-81D1551EDB72}" srcOrd="1" destOrd="0" presId="urn:microsoft.com/office/officeart/2005/8/layout/arrow2"/>
    <dgm:cxn modelId="{7E33DD84-C7FC-4366-AB19-6189C186B5C8}" type="presParOf" srcId="{050B6D7A-7C94-40CD-AFF2-233A24F89AE1}" destId="{C94818B7-DDBD-41F8-83C7-2D1CBCCCAF97}" srcOrd="2" destOrd="0" presId="urn:microsoft.com/office/officeart/2005/8/layout/arrow2"/>
    <dgm:cxn modelId="{3D06B385-11C8-4210-AF23-4476525DBB2A}" type="presParOf" srcId="{050B6D7A-7C94-40CD-AFF2-233A24F89AE1}" destId="{15DEACE6-476A-4AA1-85CB-1D8BA1A6A478}" srcOrd="3" destOrd="0" presId="urn:microsoft.com/office/officeart/2005/8/layout/arrow2"/>
    <dgm:cxn modelId="{828ED9BD-EBA6-4ABF-941D-645E7C683F3A}" type="presParOf" srcId="{050B6D7A-7C94-40CD-AFF2-233A24F89AE1}" destId="{B2BDE06B-1AF9-4413-93B8-CEC0543FE569}" srcOrd="4" destOrd="0" presId="urn:microsoft.com/office/officeart/2005/8/layout/arrow2"/>
    <dgm:cxn modelId="{F43C32EA-4F4B-44B2-AD2B-EA5DF8A40C71}" type="presParOf" srcId="{050B6D7A-7C94-40CD-AFF2-233A24F89AE1}" destId="{291893DE-B5C2-4285-ADA7-5F4832631D25}" srcOrd="5" destOrd="0" presId="urn:microsoft.com/office/officeart/2005/8/layout/arrow2"/>
    <dgm:cxn modelId="{EE9D64F2-CF83-4221-8894-31A9D82671F6}" type="presParOf" srcId="{050B6D7A-7C94-40CD-AFF2-233A24F89AE1}" destId="{71381F67-2A90-47D9-A7EF-3936ECDF17CD}" srcOrd="6" destOrd="0" presId="urn:microsoft.com/office/officeart/2005/8/layout/arrow2"/>
    <dgm:cxn modelId="{CB9C3315-7D88-4811-B114-5F04C769D1EF}" type="presParOf" srcId="{050B6D7A-7C94-40CD-AFF2-233A24F89AE1}" destId="{FA1467C6-1E9B-4E83-89C1-7B0D9D043071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2C2C84-2621-4D2D-8CC1-61BF6F74CD79}" type="datetimeFigureOut">
              <a:rPr lang="en-US"/>
              <a:pPr>
                <a:defRPr/>
              </a:pPr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CB86624-078A-4744-BC58-7577F329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D1552E-8C9D-4029-9648-8A3E04521619}" type="datetimeFigureOut">
              <a:rPr lang="en-US"/>
              <a:pPr>
                <a:defRPr/>
              </a:pPr>
              <a:t>10/20/2011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dirty="0" smtClean="0"/>
              <a:t>Growing awareness and concern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/>
              </a:rPr>
              <a:t> </a:t>
            </a:r>
            <a:r>
              <a:rPr lang="en-US" dirty="0" smtClean="0"/>
              <a:t>Could undermine confidence in system and the delivery of emission reductions and REDD+ development outcomes</a:t>
            </a:r>
          </a:p>
          <a:p>
            <a:pPr>
              <a:buFont typeface="Arial" charset="0"/>
              <a:buNone/>
              <a:defRPr/>
            </a:pPr>
            <a:r>
              <a:rPr lang="en-US" dirty="0" smtClean="0">
                <a:sym typeface="Wingdings"/>
              </a:rPr>
              <a:t> </a:t>
            </a:r>
            <a:r>
              <a:rPr lang="en-US" dirty="0" smtClean="0"/>
              <a:t>Risk is acknowledged in National UN-REDD Programmes documents and RPPs, but few operational solutions – so where do we go to?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430830"/>
            <a:ext cx="2945955" cy="495755"/>
          </a:xfrm>
          <a:prstGeom prst="rect">
            <a:avLst/>
          </a:prstGeom>
        </p:spPr>
        <p:txBody>
          <a:bodyPr/>
          <a:lstStyle/>
          <a:p>
            <a:fld id="{BCF43484-1C5C-42D5-A5FF-122B801D600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4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destructive relationship between corruption and human rights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975" indent="-180975">
              <a:tabLst>
                <a:tab pos="180975" algn="l"/>
              </a:tabLst>
              <a:defRPr/>
            </a:pPr>
            <a:r>
              <a:rPr lang="en-GB" dirty="0" smtClean="0">
                <a:solidFill>
                  <a:schemeClr val="tx1"/>
                </a:solidFill>
              </a:rPr>
              <a:t>UN-REDD Programme: </a:t>
            </a:r>
          </a:p>
          <a:p>
            <a:pPr marL="581025" lvl="1" indent="-180975">
              <a:tabLst>
                <a:tab pos="180975" algn="l"/>
              </a:tabLst>
              <a:defRPr/>
            </a:pPr>
            <a:r>
              <a:rPr lang="fr-CH" sz="1600" dirty="0" smtClean="0">
                <a:solidFill>
                  <a:schemeClr val="tx1"/>
                </a:solidFill>
              </a:rPr>
              <a:t>Supports countries in </a:t>
            </a:r>
            <a:r>
              <a:rPr lang="fr-CH" sz="1600" dirty="0" err="1" smtClean="0">
                <a:solidFill>
                  <a:schemeClr val="tx1"/>
                </a:solidFill>
              </a:rPr>
              <a:t>implementing</a:t>
            </a:r>
            <a:r>
              <a:rPr lang="fr-CH" sz="1600" dirty="0" smtClean="0">
                <a:solidFill>
                  <a:schemeClr val="tx1"/>
                </a:solidFill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</a:rPr>
              <a:t>safeguards</a:t>
            </a:r>
            <a:r>
              <a:rPr lang="fr-CH" sz="1600" dirty="0" smtClean="0">
                <a:solidFill>
                  <a:schemeClr val="tx1"/>
                </a:solidFill>
              </a:rPr>
              <a:t> and </a:t>
            </a:r>
            <a:r>
              <a:rPr lang="fr-CH" sz="1600" dirty="0" err="1" smtClean="0">
                <a:solidFill>
                  <a:schemeClr val="tx1"/>
                </a:solidFill>
              </a:rPr>
              <a:t>providing</a:t>
            </a:r>
            <a:r>
              <a:rPr lang="fr-CH" sz="1600" dirty="0" smtClean="0">
                <a:solidFill>
                  <a:schemeClr val="tx1"/>
                </a:solidFill>
              </a:rPr>
              <a:t> information on how the </a:t>
            </a:r>
            <a:r>
              <a:rPr lang="fr-CH" sz="1600" dirty="0" err="1" smtClean="0">
                <a:solidFill>
                  <a:schemeClr val="tx1"/>
                </a:solidFill>
              </a:rPr>
              <a:t>safeguards</a:t>
            </a:r>
            <a:r>
              <a:rPr lang="fr-CH" sz="1600" dirty="0" smtClean="0">
                <a:solidFill>
                  <a:schemeClr val="tx1"/>
                </a:solidFill>
              </a:rPr>
              <a:t> are </a:t>
            </a:r>
            <a:r>
              <a:rPr lang="fr-CH" sz="1600" dirty="0" err="1" smtClean="0">
                <a:solidFill>
                  <a:schemeClr val="tx1"/>
                </a:solidFill>
              </a:rPr>
              <a:t>being</a:t>
            </a:r>
            <a:r>
              <a:rPr lang="fr-CH" sz="1600" dirty="0" smtClean="0">
                <a:solidFill>
                  <a:schemeClr val="tx1"/>
                </a:solidFill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</a:rPr>
              <a:t>addressed</a:t>
            </a:r>
            <a:endParaRPr lang="fr-CH" sz="1600" dirty="0" smtClean="0">
              <a:solidFill>
                <a:schemeClr val="tx1"/>
              </a:solidFill>
            </a:endParaRPr>
          </a:p>
          <a:p>
            <a:pPr marL="581025" lvl="1" indent="-180975">
              <a:tabLst>
                <a:tab pos="180975" algn="l"/>
              </a:tabLst>
              <a:defRPr/>
            </a:pPr>
            <a:r>
              <a:rPr lang="fr-CH" sz="1600" dirty="0" err="1" smtClean="0"/>
              <a:t>Ensures</a:t>
            </a:r>
            <a:r>
              <a:rPr lang="fr-CH" sz="1600" dirty="0" smtClean="0"/>
              <a:t> </a:t>
            </a:r>
            <a:r>
              <a:rPr lang="fr-CH" sz="1600" dirty="0" smtClean="0">
                <a:solidFill>
                  <a:schemeClr val="tx1"/>
                </a:solidFill>
              </a:rPr>
              <a:t> </a:t>
            </a:r>
            <a:r>
              <a:rPr lang="fr-CH" sz="1600" dirty="0" err="1" smtClean="0">
                <a:solidFill>
                  <a:schemeClr val="tx1"/>
                </a:solidFill>
              </a:rPr>
              <a:t>that</a:t>
            </a:r>
            <a:r>
              <a:rPr lang="fr-CH" sz="1600" dirty="0" smtClean="0">
                <a:solidFill>
                  <a:schemeClr val="tx1"/>
                </a:solidFill>
              </a:rPr>
              <a:t> the UN-REDD Programme </a:t>
            </a:r>
            <a:r>
              <a:rPr lang="fr-CH" sz="1600" dirty="0" err="1" smtClean="0">
                <a:solidFill>
                  <a:schemeClr val="tx1"/>
                </a:solidFill>
              </a:rPr>
              <a:t>activities</a:t>
            </a:r>
            <a:r>
              <a:rPr lang="fr-CH" sz="1600" dirty="0" smtClean="0">
                <a:solidFill>
                  <a:schemeClr val="tx1"/>
                </a:solidFill>
              </a:rPr>
              <a:t> respect the REDD+ </a:t>
            </a:r>
            <a:r>
              <a:rPr lang="fr-CH" sz="1600" dirty="0" err="1" smtClean="0">
                <a:solidFill>
                  <a:schemeClr val="tx1"/>
                </a:solidFill>
              </a:rPr>
              <a:t>safeguards</a:t>
            </a:r>
            <a:r>
              <a:rPr lang="fr-CH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CH" dirty="0" err="1" smtClean="0"/>
              <a:t>Draft</a:t>
            </a:r>
            <a:r>
              <a:rPr lang="fr-CH" dirty="0" smtClean="0"/>
              <a:t> </a:t>
            </a:r>
            <a:r>
              <a:rPr lang="fr-CH" dirty="0" err="1" smtClean="0"/>
              <a:t>opened</a:t>
            </a:r>
            <a:r>
              <a:rPr lang="fr-CH" dirty="0" smtClean="0"/>
              <a:t> for </a:t>
            </a:r>
            <a:r>
              <a:rPr lang="fr-CH" dirty="0" err="1" smtClean="0"/>
              <a:t>comments</a:t>
            </a:r>
            <a:r>
              <a:rPr lang="fr-CH" dirty="0" smtClean="0"/>
              <a:t> for 2 </a:t>
            </a:r>
            <a:r>
              <a:rPr lang="fr-CH" dirty="0" err="1" smtClean="0"/>
              <a:t>months</a:t>
            </a:r>
            <a:r>
              <a:rPr lang="fr-CH" dirty="0" smtClean="0"/>
              <a:t>. 393 </a:t>
            </a:r>
            <a:r>
              <a:rPr lang="fr-CH" dirty="0" err="1" smtClean="0"/>
              <a:t>comments</a:t>
            </a:r>
            <a:endParaRPr lang="fr-CH" dirty="0" smtClean="0"/>
          </a:p>
          <a:p>
            <a:pPr lvl="1"/>
            <a:r>
              <a:rPr lang="en-US" dirty="0" smtClean="0"/>
              <a:t>Progress update to be presented to Policy Board in October 2011</a:t>
            </a:r>
            <a:endParaRPr lang="fr-CH" dirty="0" smtClean="0"/>
          </a:p>
          <a:p>
            <a:pPr lvl="1"/>
            <a:r>
              <a:rPr lang="en-US" dirty="0" smtClean="0"/>
              <a:t>Public consultation in October- December 2011</a:t>
            </a:r>
          </a:p>
          <a:p>
            <a:endParaRPr lang="fr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fr-CH" dirty="0" err="1" smtClean="0"/>
              <a:t>Draft</a:t>
            </a:r>
            <a:r>
              <a:rPr lang="fr-CH" dirty="0" smtClean="0"/>
              <a:t> </a:t>
            </a:r>
            <a:r>
              <a:rPr lang="fr-CH" dirty="0" err="1" smtClean="0"/>
              <a:t>opened</a:t>
            </a:r>
            <a:r>
              <a:rPr lang="fr-CH" dirty="0" smtClean="0"/>
              <a:t> for </a:t>
            </a:r>
            <a:r>
              <a:rPr lang="fr-CH" dirty="0" err="1" smtClean="0"/>
              <a:t>comments</a:t>
            </a:r>
            <a:r>
              <a:rPr lang="fr-CH" dirty="0" smtClean="0"/>
              <a:t> for 2 </a:t>
            </a:r>
            <a:r>
              <a:rPr lang="fr-CH" dirty="0" err="1" smtClean="0"/>
              <a:t>months</a:t>
            </a:r>
            <a:r>
              <a:rPr lang="fr-CH" dirty="0" smtClean="0"/>
              <a:t>. 393 </a:t>
            </a:r>
            <a:r>
              <a:rPr lang="fr-CH" dirty="0" err="1" smtClean="0"/>
              <a:t>comments</a:t>
            </a:r>
            <a:endParaRPr lang="fr-CH" dirty="0" smtClean="0"/>
          </a:p>
          <a:p>
            <a:pPr lvl="1"/>
            <a:r>
              <a:rPr lang="en-US" dirty="0" smtClean="0"/>
              <a:t>Progress update to be presented to Policy Board in October 2011</a:t>
            </a:r>
            <a:endParaRPr lang="fr-CH" dirty="0" smtClean="0"/>
          </a:p>
          <a:p>
            <a:pPr lvl="1"/>
            <a:r>
              <a:rPr lang="en-US" dirty="0" smtClean="0"/>
              <a:t>Public consultation in October- December 2011</a:t>
            </a:r>
          </a:p>
          <a:p>
            <a:endParaRPr lang="fr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baseline="0" dirty="0" smtClean="0"/>
              <a:t>Objective of the LEGAL PREPAREDNESS initiative/ project</a:t>
            </a:r>
          </a:p>
          <a:p>
            <a:pPr>
              <a:buFontTx/>
              <a:buChar char="-"/>
            </a:pPr>
            <a:r>
              <a:rPr lang="en-GB" baseline="0" dirty="0" smtClean="0"/>
              <a:t>In implementation</a:t>
            </a:r>
          </a:p>
          <a:p>
            <a:pPr>
              <a:buFontTx/>
              <a:buChar char="-"/>
            </a:pPr>
            <a:r>
              <a:rPr lang="en-GB" dirty="0" smtClean="0"/>
              <a:t>Plans to coordinate with UNEP (</a:t>
            </a:r>
            <a:r>
              <a:rPr lang="en-GB" dirty="0" err="1" smtClean="0"/>
              <a:t>tbc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Objective of</a:t>
            </a:r>
            <a:r>
              <a:rPr lang="en-GB" baseline="0" dirty="0" smtClean="0"/>
              <a:t> the PGAs</a:t>
            </a:r>
          </a:p>
          <a:p>
            <a:pPr>
              <a:buFontTx/>
              <a:buChar char="-"/>
            </a:pPr>
            <a:r>
              <a:rPr lang="en-GB" baseline="0" dirty="0" smtClean="0"/>
              <a:t> Building on the agencies’ comparative advantages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dirty="0" smtClean="0"/>
              <a:t>The work plan for the PGAs – first submitted to PB6 as background documentation to the Global Programme Framework Document – is now updated accordingly (new version dated August 25)</a:t>
            </a:r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un-redd@un-redd.org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539009" y="3798935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975" y="1809163"/>
            <a:ext cx="6585698" cy="4923001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117" y="1806766"/>
            <a:ext cx="2269476" cy="491352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428875" y="1785938"/>
            <a:ext cx="6572250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2422525" y="71438"/>
            <a:ext cx="657860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7" name="Picture 5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4728" y="1813295"/>
            <a:ext cx="6527190" cy="488495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/>
          </p:nvPr>
        </p:nvSpPr>
        <p:spPr>
          <a:xfrm>
            <a:off x="77117" y="1781300"/>
            <a:ext cx="2269476" cy="500545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lang="en-US" sz="2000" b="0" kern="12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7" name="Freeform 6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-47942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46550" y="3657600"/>
            <a:ext cx="45354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	</a:t>
            </a:r>
            <a:r>
              <a:rPr lang="en-US" sz="2400" dirty="0" smtClean="0">
                <a:solidFill>
                  <a:srgbClr val="0070C0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70C0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468563"/>
            <a:ext cx="66119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For more information…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31763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58800" y="2767013"/>
            <a:ext cx="556736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Thank you for listening!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96393-9485-4F01-AA2C-19BC5437B6B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EE51C-8804-4334-BD20-270AF0597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FDD25-F74D-4437-B0EE-F837F8290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3661-BF15-4873-B193-8CDEC0CFD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176A-3E03-421D-8370-302E7C3BC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V="1">
            <a:off x="2422525" y="119063"/>
            <a:ext cx="6615113" cy="6626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8" name="Freeform 7"/>
          <p:cNvSpPr/>
          <p:nvPr userDrawn="1"/>
        </p:nvSpPr>
        <p:spPr>
          <a:xfrm flipH="1">
            <a:off x="500063" y="3506788"/>
            <a:ext cx="8358187" cy="214312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1913" y="246063"/>
            <a:ext cx="2360612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522862" y="2060661"/>
            <a:ext cx="6389783" cy="1362075"/>
          </a:xfrm>
        </p:spPr>
        <p:txBody>
          <a:bodyPr anchor="b">
            <a:noAutofit/>
          </a:bodyPr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2" name="Text Placeholder 2"/>
          <p:cNvSpPr>
            <a:spLocks noGrp="1"/>
          </p:cNvSpPr>
          <p:nvPr>
            <p:ph type="body" idx="1"/>
          </p:nvPr>
        </p:nvSpPr>
        <p:spPr>
          <a:xfrm>
            <a:off x="2563538" y="3786201"/>
            <a:ext cx="5272070" cy="57149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7CC4-FAA7-485A-9256-EB313034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319A-2793-48EC-B62A-BA74A5ADC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4C5D-0629-47D5-B5C9-877792EE7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8817-E4DE-4B22-B4F8-BD9829AE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5F72-FAC0-4CE9-88A9-AE8B72A8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3BBCA-51DB-470C-BB6F-24925611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CE94-1EFF-44B2-8037-4F61A6CE2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428875" y="1785938"/>
            <a:ext cx="6643688" cy="5000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643688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3508375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5218113"/>
            <a:ext cx="2286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75" y="1785938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4896" y="1857709"/>
            <a:ext cx="6313384" cy="4576142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25413"/>
            <a:ext cx="21891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32887" y="256350"/>
            <a:ext cx="6253925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" y="125413"/>
            <a:ext cx="21891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" y="122238"/>
            <a:ext cx="2243138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20650"/>
            <a:ext cx="2201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28875" y="71438"/>
            <a:ext cx="6572250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143750" y="6040438"/>
            <a:ext cx="2143125" cy="746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solidFill>
                  <a:srgbClr val="0099CC"/>
                </a:solidFill>
                <a:ea typeface="Calibri" pitchFamily="34" charset="0"/>
                <a:cs typeface="FrutigerLT-Roman" charset="0"/>
              </a:rPr>
              <a:t>UN</a:t>
            </a:r>
            <a:r>
              <a:rPr lang="fr-FR" sz="2800" dirty="0">
                <a:solidFill>
                  <a:schemeClr val="accent2"/>
                </a:solidFill>
                <a:ea typeface="Calibri" pitchFamily="34" charset="0"/>
                <a:cs typeface="FrutigerLT-Roman" charset="0"/>
              </a:rPr>
              <a:t>-REDD</a:t>
            </a:r>
          </a:p>
          <a:p>
            <a:pPr>
              <a:defRPr/>
            </a:pPr>
            <a:r>
              <a:rPr lang="fr-FR" sz="1450" dirty="0">
                <a:solidFill>
                  <a:schemeClr val="accent2"/>
                </a:solidFill>
                <a:ea typeface="Calibri" pitchFamily="34" charset="0"/>
                <a:cs typeface="Frutiger-Roman" charset="0"/>
              </a:rPr>
              <a:t>P R O G R A M M E</a:t>
            </a:r>
            <a:r>
              <a:rPr lang="en-GB" sz="145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9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135" y="2541319"/>
            <a:ext cx="4351662" cy="4178970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93" y="1821226"/>
            <a:ext cx="4464407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4" y="2541320"/>
            <a:ext cx="4441372" cy="4178111"/>
          </a:xfrm>
          <a:solidFill>
            <a:schemeClr val="bg1"/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60" y="1813389"/>
            <a:ext cx="4351662" cy="63976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9" r:id="rId1"/>
    <p:sldLayoutId id="2147486120" r:id="rId2"/>
    <p:sldLayoutId id="2147486121" r:id="rId3"/>
    <p:sldLayoutId id="2147486122" r:id="rId4"/>
    <p:sldLayoutId id="2147486123" r:id="rId5"/>
    <p:sldLayoutId id="2147486124" r:id="rId6"/>
    <p:sldLayoutId id="2147486125" r:id="rId7"/>
    <p:sldLayoutId id="2147486126" r:id="rId8"/>
    <p:sldLayoutId id="2147486127" r:id="rId9"/>
    <p:sldLayoutId id="2147486128" r:id="rId10"/>
    <p:sldLayoutId id="2147486129" r:id="rId11"/>
    <p:sldLayoutId id="2147486130" r:id="rId12"/>
    <p:sldLayoutId id="2147486131" r:id="rId13"/>
    <p:sldLayoutId id="2147486132" r:id="rId14"/>
    <p:sldLayoutId id="2147486133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C41393-6FE0-438A-938C-5D07BD5FE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8" r:id="rId1"/>
    <p:sldLayoutId id="2147486109" r:id="rId2"/>
    <p:sldLayoutId id="2147486110" r:id="rId3"/>
    <p:sldLayoutId id="2147486111" r:id="rId4"/>
    <p:sldLayoutId id="2147486112" r:id="rId5"/>
    <p:sldLayoutId id="2147486113" r:id="rId6"/>
    <p:sldLayoutId id="2147486114" r:id="rId7"/>
    <p:sldLayoutId id="2147486115" r:id="rId8"/>
    <p:sldLayoutId id="2147486116" r:id="rId9"/>
    <p:sldLayoutId id="2147486117" r:id="rId10"/>
    <p:sldLayoutId id="21474861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redd.net/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solidFill>
                  <a:schemeClr val="tx1"/>
                </a:solidFill>
              </a:rPr>
              <a:t>The UN-REDD Programme’s</a:t>
            </a:r>
            <a:br>
              <a:rPr lang="en-GB" sz="3200" dirty="0" smtClean="0">
                <a:solidFill>
                  <a:schemeClr val="tx1"/>
                </a:solidFill>
              </a:rPr>
            </a:br>
            <a:r>
              <a:rPr lang="en-GB" sz="3200" dirty="0" smtClean="0">
                <a:solidFill>
                  <a:schemeClr val="tx1"/>
                </a:solidFill>
              </a:rPr>
              <a:t>Support to Governance</a:t>
            </a:r>
            <a:endParaRPr lang="en-GB" sz="3200" dirty="0" smtClean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latin typeface="Franklin Gothic Book" pitchFamily="34" charset="0"/>
              </a:rPr>
              <a:t>Awareness – Raising Meeting on Anti-Corruption for REDD+</a:t>
            </a:r>
          </a:p>
          <a:p>
            <a:pPr>
              <a:defRPr/>
            </a:pPr>
            <a:endParaRPr lang="en-GB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latin typeface="Franklin Gothic Book" pitchFamily="34" charset="0"/>
              </a:rPr>
              <a:t>Bangkok, Thailand, October 2011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462980" y="5790042"/>
            <a:ext cx="367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dirty="0" smtClean="0">
                <a:latin typeface="+mj-lt"/>
              </a:rPr>
              <a:t>Estelle Fach, Programme Analyst, UNDP</a:t>
            </a:r>
          </a:p>
          <a:p>
            <a:pPr>
              <a:defRPr/>
            </a:pPr>
            <a:r>
              <a:rPr lang="en-GB" sz="1600" b="1" dirty="0" smtClean="0">
                <a:latin typeface="+mj-lt"/>
              </a:rPr>
              <a:t>UN-REDD Programme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2057" y="1857375"/>
          <a:ext cx="8715375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and Criteria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Objectives, as proposed to the Policy Board </a:t>
            </a:r>
            <a:r>
              <a:rPr lang="en-US" sz="1800" u="sng" dirty="0" smtClean="0"/>
              <a:t>(13- 14 October): </a:t>
            </a:r>
            <a:endParaRPr lang="fr-CH" dirty="0" smtClean="0"/>
          </a:p>
          <a:p>
            <a:pPr lvl="1">
              <a:buNone/>
            </a:pPr>
            <a:r>
              <a:rPr lang="en-CA" b="0" dirty="0" err="1" smtClean="0"/>
              <a:t>i</a:t>
            </a:r>
            <a:r>
              <a:rPr lang="en-CA" b="0" dirty="0" smtClean="0"/>
              <a:t>) assisting countries in formulating national REDD+ programmes and initiatives for which they seek UN-REDD support;</a:t>
            </a:r>
            <a:endParaRPr lang="fr-CH" b="0" dirty="0" smtClean="0"/>
          </a:p>
          <a:p>
            <a:pPr lvl="1">
              <a:buNone/>
            </a:pPr>
            <a:r>
              <a:rPr lang="en-CA" b="0" dirty="0" smtClean="0"/>
              <a:t> ii) reviewing national programmes prior to submission for a UN-REDD Policy Board decision on funding and </a:t>
            </a:r>
            <a:endParaRPr lang="fr-CH" b="0" dirty="0" smtClean="0"/>
          </a:p>
          <a:p>
            <a:pPr lvl="1">
              <a:buNone/>
            </a:pPr>
            <a:r>
              <a:rPr lang="en-CA" b="0" dirty="0" smtClean="0"/>
              <a:t>iii) assessing national programme delivery</a:t>
            </a:r>
            <a:endParaRPr lang="fr-CH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>
                <a:solidFill>
                  <a:srgbClr val="595959"/>
                </a:solidFill>
              </a:rPr>
              <a:t>Principles</a:t>
            </a:r>
            <a:r>
              <a:rPr lang="fr-CH" dirty="0" smtClean="0">
                <a:solidFill>
                  <a:srgbClr val="595959"/>
                </a:solidFill>
              </a:rPr>
              <a:t> </a:t>
            </a:r>
            <a:r>
              <a:rPr lang="fr-CH" dirty="0" smtClean="0">
                <a:solidFill>
                  <a:srgbClr val="595959"/>
                </a:solidFill>
              </a:rPr>
              <a:t>and </a:t>
            </a:r>
            <a:r>
              <a:rPr lang="fr-CH" dirty="0" err="1" smtClean="0">
                <a:solidFill>
                  <a:srgbClr val="595959"/>
                </a:solidFill>
              </a:rPr>
              <a:t>Criteria</a:t>
            </a:r>
            <a:endParaRPr lang="fr-CH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/>
          <a:p>
            <a:r>
              <a:rPr lang="fr-CH" dirty="0" err="1" smtClean="0">
                <a:latin typeface="+mj-lt"/>
              </a:rPr>
              <a:t>Principles</a:t>
            </a:r>
            <a:r>
              <a:rPr lang="fr-CH" dirty="0" smtClean="0">
                <a:latin typeface="+mj-lt"/>
              </a:rPr>
              <a:t> </a:t>
            </a:r>
            <a:r>
              <a:rPr lang="fr-CH" dirty="0" smtClean="0">
                <a:latin typeface="+mj-lt"/>
              </a:rPr>
              <a:t>and </a:t>
            </a:r>
            <a:r>
              <a:rPr lang="fr-CH" dirty="0" err="1" smtClean="0">
                <a:latin typeface="+mj-lt"/>
              </a:rPr>
              <a:t>Criteria</a:t>
            </a:r>
            <a:endParaRPr lang="fr-CH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95944" y="1396999"/>
          <a:ext cx="8712926" cy="5056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  <a:latin typeface="+mj-lt"/>
              </a:rPr>
              <a:t>Example : Principle, Criteria, Risk identification</a:t>
            </a:r>
            <a:endParaRPr lang="en-US" dirty="0">
              <a:solidFill>
                <a:srgbClr val="595959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50" y="1857375"/>
          <a:ext cx="8715375" cy="464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469" y="1909616"/>
            <a:ext cx="8715436" cy="4643470"/>
          </a:xfrm>
        </p:spPr>
        <p:txBody>
          <a:bodyPr/>
          <a:lstStyle/>
          <a:p>
            <a:r>
              <a:rPr lang="en-CA" sz="1800" dirty="0" smtClean="0"/>
              <a:t>Principle 1 – Apply norms of </a:t>
            </a:r>
            <a:r>
              <a:rPr lang="en-CA" sz="1800" u="sng" dirty="0" smtClean="0">
                <a:hlinkClick r:id="" action="ppaction://hlinkfile"/>
              </a:rPr>
              <a:t>democratic governance</a:t>
            </a:r>
            <a:r>
              <a:rPr lang="en-CA" sz="1800" dirty="0" smtClean="0"/>
              <a:t>, including those reflected in national commitments and Multilateral Agreements</a:t>
            </a:r>
            <a:endParaRPr lang="en-US" sz="1800" dirty="0" smtClean="0"/>
          </a:p>
          <a:p>
            <a:pPr lvl="1"/>
            <a:r>
              <a:rPr lang="en-CA" sz="1800" b="0" dirty="0" smtClean="0"/>
              <a:t>Criterion 1 – Ensure the integrity and transparency of </a:t>
            </a:r>
            <a:r>
              <a:rPr lang="en-CA" sz="1800" b="0" u="sng" dirty="0" smtClean="0">
                <a:hlinkClick r:id="" action="ppaction://hlinkfile"/>
              </a:rPr>
              <a:t>fiduciary and fund management systems</a:t>
            </a:r>
            <a:endParaRPr lang="en-CA" sz="1800" b="0" u="sng" dirty="0" smtClean="0"/>
          </a:p>
          <a:p>
            <a:pPr lvl="1"/>
            <a:r>
              <a:rPr lang="en-CA" sz="1800" b="0" dirty="0" smtClean="0"/>
              <a:t>Criterion 2 – Ensure accountability and legitimacy of all bodies representing stakeholders, including through establishing responsive national feedback, complaints and grievance mechanisms, amongst others</a:t>
            </a:r>
          </a:p>
          <a:p>
            <a:pPr lvl="1"/>
            <a:r>
              <a:rPr lang="en-CA" sz="1800" b="0" dirty="0" smtClean="0"/>
              <a:t>Criterion 3 – Ensure transparency and </a:t>
            </a:r>
            <a:r>
              <a:rPr lang="en-CA" sz="1800" b="0" u="sng" dirty="0" smtClean="0">
                <a:hlinkClick r:id="" action="ppaction://hlinkfile"/>
              </a:rPr>
              <a:t>accessibility of all information</a:t>
            </a:r>
            <a:r>
              <a:rPr lang="en-CA" sz="1800" b="0" dirty="0" smtClean="0"/>
              <a:t> related to REDD+, including active dissemination among </a:t>
            </a:r>
            <a:r>
              <a:rPr lang="en-CA" sz="1800" b="0" u="sng" dirty="0" smtClean="0">
                <a:hlinkClick r:id="" action="ppaction://hlinkfile"/>
              </a:rPr>
              <a:t>relevant stakeholders</a:t>
            </a:r>
            <a:endParaRPr lang="en-CA" sz="1800" b="0" u="sng" dirty="0" smtClean="0"/>
          </a:p>
          <a:p>
            <a:pPr lvl="1"/>
            <a:r>
              <a:rPr lang="en-CA" sz="1800" b="0" dirty="0" smtClean="0"/>
              <a:t>Criterion 4 – Ensure the </a:t>
            </a:r>
            <a:r>
              <a:rPr lang="en-CA" sz="1800" b="0" dirty="0" smtClean="0">
                <a:hlinkClick r:id="" action="ppaction://hlinkfile"/>
              </a:rPr>
              <a:t>full and effective participation</a:t>
            </a:r>
            <a:r>
              <a:rPr lang="en-CA" sz="1800" b="0" dirty="0" smtClean="0"/>
              <a:t> of </a:t>
            </a:r>
            <a:r>
              <a:rPr lang="en-CA" sz="1800" b="0" dirty="0" smtClean="0">
                <a:hlinkClick r:id="" action="ppaction://hlinkfile"/>
              </a:rPr>
              <a:t>relevant stakeholders</a:t>
            </a:r>
            <a:r>
              <a:rPr lang="en-CA" sz="1800" b="0" dirty="0" smtClean="0"/>
              <a:t>, in particular, </a:t>
            </a:r>
            <a:r>
              <a:rPr lang="en-CA" sz="1800" b="0" dirty="0" smtClean="0">
                <a:hlinkClick r:id="" action="ppaction://hlinkfile"/>
              </a:rPr>
              <a:t>indigenous peoples</a:t>
            </a:r>
            <a:r>
              <a:rPr lang="en-CA" sz="1800" b="0" dirty="0" smtClean="0"/>
              <a:t> and </a:t>
            </a:r>
            <a:r>
              <a:rPr lang="en-CA" sz="1800" b="0" dirty="0" smtClean="0">
                <a:hlinkClick r:id="" action="ppaction://hlinkfile"/>
              </a:rPr>
              <a:t>other forest dependent communities</a:t>
            </a:r>
            <a:r>
              <a:rPr lang="en-CA" sz="1800" b="0" dirty="0" smtClean="0"/>
              <a:t>, with special attention to the </a:t>
            </a:r>
            <a:r>
              <a:rPr lang="en-CA" sz="1800" b="0" dirty="0" smtClean="0">
                <a:hlinkClick r:id="" action="ppaction://hlinkfile"/>
              </a:rPr>
              <a:t>most vulnerable and marginalized groups</a:t>
            </a:r>
            <a:endParaRPr lang="en-CA" sz="1800" b="0" dirty="0" smtClean="0"/>
          </a:p>
          <a:p>
            <a:pPr lvl="1"/>
            <a:r>
              <a:rPr lang="en-CA" sz="1800" b="0" dirty="0" smtClean="0"/>
              <a:t>Criterion 5 – Promote coordination, efficiency and effectiveness, including cooperation across sectors and in the enforcement of laws</a:t>
            </a:r>
          </a:p>
          <a:p>
            <a:pPr lvl="1"/>
            <a:r>
              <a:rPr lang="en-CA" sz="1800" b="0" dirty="0" smtClean="0"/>
              <a:t>Criterion 6 – Ensure the </a:t>
            </a:r>
            <a:r>
              <a:rPr lang="en-CA" sz="1800" b="0" dirty="0" smtClean="0">
                <a:hlinkClick r:id="" action="ppaction://hlinkfile"/>
              </a:rPr>
              <a:t>rule of law</a:t>
            </a:r>
            <a:r>
              <a:rPr lang="en-CA" sz="1800" b="0" dirty="0" smtClean="0"/>
              <a:t> and </a:t>
            </a:r>
            <a:r>
              <a:rPr lang="en-CA" sz="1800" b="0" dirty="0" smtClean="0">
                <a:hlinkClick r:id="" action="ppaction://hlinkfile"/>
              </a:rPr>
              <a:t>access to justice</a:t>
            </a:r>
            <a:r>
              <a:rPr lang="en-CA" sz="1800" b="0" dirty="0" smtClean="0"/>
              <a:t> </a:t>
            </a:r>
            <a:endParaRPr lang="en-US" sz="1800" b="0" dirty="0" smtClean="0"/>
          </a:p>
          <a:p>
            <a:pPr lvl="1">
              <a:buNone/>
            </a:pPr>
            <a:endParaRPr lang="en-CA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b="0" dirty="0" smtClean="0"/>
          </a:p>
          <a:p>
            <a:pPr lvl="1"/>
            <a:endParaRPr lang="en-CA" sz="1600" u="sng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Criteria related to corruption/anti-corruption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469" y="1909616"/>
            <a:ext cx="8715436" cy="4643470"/>
          </a:xfrm>
        </p:spPr>
        <p:txBody>
          <a:bodyPr/>
          <a:lstStyle/>
          <a:p>
            <a:r>
              <a:rPr lang="en-CA" sz="1800" dirty="0" smtClean="0"/>
              <a:t>Principle 2 – Respect and protect stakeholder rights, including human rights, statutory and customary rights, and collective rights</a:t>
            </a:r>
            <a:endParaRPr lang="en-US" sz="1800" dirty="0" smtClean="0"/>
          </a:p>
          <a:p>
            <a:pPr lvl="1"/>
            <a:r>
              <a:rPr lang="en-CA" sz="1800" b="0" dirty="0" smtClean="0"/>
              <a:t>Criterion 7 – Respect and promote the recognition and exercise of </a:t>
            </a:r>
            <a:r>
              <a:rPr lang="en-CA" sz="1800" b="0" dirty="0" smtClean="0">
                <a:hlinkClick r:id="" action="ppaction://hlinkfile"/>
              </a:rPr>
              <a:t>equitable</a:t>
            </a:r>
            <a:r>
              <a:rPr lang="en-CA" sz="1800" b="0" dirty="0" smtClean="0"/>
              <a:t> land tenure and carbon rights by </a:t>
            </a:r>
            <a:r>
              <a:rPr lang="en-CA" sz="1800" b="0" dirty="0" smtClean="0">
                <a:hlinkClick r:id="" action="ppaction://hlinkfile"/>
              </a:rPr>
              <a:t>indigenous peoples</a:t>
            </a:r>
            <a:r>
              <a:rPr lang="en-CA" sz="1800" b="0" dirty="0" smtClean="0"/>
              <a:t> and other local communities</a:t>
            </a:r>
          </a:p>
          <a:p>
            <a:pPr lvl="1"/>
            <a:r>
              <a:rPr lang="en-CA" sz="1800" b="0" dirty="0" smtClean="0"/>
              <a:t>Criterion 9 – Seek </a:t>
            </a:r>
            <a:r>
              <a:rPr lang="en-CA" sz="1800" b="0" dirty="0" smtClean="0">
                <a:hlinkClick r:id="" action="ppaction://hlinkfile"/>
              </a:rPr>
              <a:t>free, prior and informed consent</a:t>
            </a:r>
            <a:r>
              <a:rPr lang="en-CA" sz="1800" b="0" dirty="0" smtClean="0"/>
              <a:t> of </a:t>
            </a:r>
            <a:r>
              <a:rPr lang="en-CA" sz="1800" b="0" dirty="0" smtClean="0">
                <a:hlinkClick r:id="" action="ppaction://hlinkfile"/>
              </a:rPr>
              <a:t>indigenous peoples</a:t>
            </a:r>
            <a:r>
              <a:rPr lang="en-CA" sz="1800" b="0" dirty="0" smtClean="0"/>
              <a:t> and </a:t>
            </a:r>
            <a:r>
              <a:rPr lang="en-CA" sz="1800" b="0" dirty="0" smtClean="0">
                <a:hlinkClick r:id="" action="ppaction://hlinkfile"/>
              </a:rPr>
              <a:t>other forest dependent communities</a:t>
            </a:r>
            <a:r>
              <a:rPr lang="en-CA" sz="1800" b="0" dirty="0" smtClean="0"/>
              <a:t> and respect and uphold the decision taken (whether consent is given or withheld)</a:t>
            </a:r>
          </a:p>
          <a:p>
            <a:pPr lvl="1">
              <a:buNone/>
            </a:pPr>
            <a:endParaRPr lang="en-CA" sz="1800" b="0" dirty="0" smtClean="0"/>
          </a:p>
          <a:p>
            <a:r>
              <a:rPr lang="en-C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Principle 3 – Promote and enhance </a:t>
            </a:r>
            <a:r>
              <a:rPr lang="en-CA" sz="18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" action="ppaction://hlinkfile"/>
              </a:rPr>
              <a:t>forests’</a:t>
            </a:r>
            <a:r>
              <a:rPr lang="en-CA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contribution to sustainable livelihoods</a:t>
            </a:r>
          </a:p>
          <a:p>
            <a:pPr lvl="1"/>
            <a:r>
              <a:rPr lang="en-CA" sz="1800" b="0" dirty="0" smtClean="0">
                <a:solidFill>
                  <a:schemeClr val="tx1"/>
                </a:solidFill>
              </a:rPr>
              <a:t>Criterion 12 – Ensure </a:t>
            </a:r>
            <a:r>
              <a:rPr lang="en-CA" sz="1800" b="0" dirty="0" smtClean="0">
                <a:solidFill>
                  <a:schemeClr val="tx1"/>
                </a:solidFill>
                <a:hlinkClick r:id="" action="ppaction://hlinkfile"/>
              </a:rPr>
              <a:t>equitable</a:t>
            </a:r>
            <a:r>
              <a:rPr lang="en-CA" sz="1800" b="0" dirty="0" smtClean="0">
                <a:solidFill>
                  <a:schemeClr val="tx1"/>
                </a:solidFill>
              </a:rPr>
              <a:t>, non-discriminatory and transparent benefit sharing and distribution among </a:t>
            </a:r>
            <a:r>
              <a:rPr lang="en-CA" sz="1800" b="0" dirty="0" smtClean="0">
                <a:solidFill>
                  <a:schemeClr val="tx1"/>
                </a:solidFill>
                <a:hlinkClick r:id="" action="ppaction://hlinkfile"/>
              </a:rPr>
              <a:t>relevant stakeholders</a:t>
            </a:r>
            <a:r>
              <a:rPr lang="en-CA" sz="1800" b="0" dirty="0" smtClean="0">
                <a:solidFill>
                  <a:schemeClr val="tx1"/>
                </a:solidFill>
              </a:rPr>
              <a:t> with special attention to the </a:t>
            </a:r>
            <a:r>
              <a:rPr lang="en-CA" sz="1800" b="0" dirty="0" smtClean="0">
                <a:solidFill>
                  <a:schemeClr val="tx1"/>
                </a:solidFill>
                <a:hlinkClick r:id="" action="ppaction://hlinkfile"/>
              </a:rPr>
              <a:t>most vulnerable and marginalized groups</a:t>
            </a:r>
            <a:endParaRPr lang="en-CA" sz="1800" b="0" dirty="0" smtClean="0">
              <a:solidFill>
                <a:schemeClr val="tx1"/>
              </a:solidFill>
            </a:endParaRPr>
          </a:p>
          <a:p>
            <a:pPr lvl="1"/>
            <a:endParaRPr lang="en-US" sz="1600" dirty="0" smtClean="0"/>
          </a:p>
          <a:p>
            <a:pPr lvl="1"/>
            <a:endParaRPr lang="en-US" sz="1600" b="0" dirty="0" smtClean="0"/>
          </a:p>
          <a:p>
            <a:pPr lvl="1"/>
            <a:endParaRPr lang="en-CA" sz="1600" u="sng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Criteria related to corruption/anti-corruption</a:t>
            </a:r>
            <a:endParaRPr lang="en-US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8823" y="6230983"/>
            <a:ext cx="6759396" cy="672456"/>
            <a:chOff x="378823" y="6230983"/>
            <a:chExt cx="5981987" cy="672456"/>
          </a:xfrm>
        </p:grpSpPr>
        <p:sp>
          <p:nvSpPr>
            <p:cNvPr id="4" name="Striped Right Arrow 3"/>
            <p:cNvSpPr/>
            <p:nvPr/>
          </p:nvSpPr>
          <p:spPr>
            <a:xfrm>
              <a:off x="378823" y="6230983"/>
              <a:ext cx="1018903" cy="36576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80606" y="6257108"/>
              <a:ext cx="4780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Corruption could undermine all safeguards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2682" y="1873704"/>
            <a:ext cx="8715375" cy="4643438"/>
          </a:xfrm>
        </p:spPr>
        <p:txBody>
          <a:bodyPr/>
          <a:lstStyle/>
          <a:p>
            <a:pPr>
              <a:defRPr/>
            </a:pPr>
            <a:r>
              <a:rPr lang="en-GB" sz="2000" b="0" dirty="0" smtClean="0"/>
              <a:t>Develop generic recommendations to support countries in strengthening their legal capacity for REDD+ implementation (Output  2.2)</a:t>
            </a:r>
          </a:p>
          <a:p>
            <a:pPr>
              <a:buNone/>
              <a:defRPr/>
            </a:pPr>
            <a:endParaRPr lang="en-GB" sz="2000" b="0" dirty="0" smtClean="0"/>
          </a:p>
          <a:p>
            <a:pPr>
              <a:defRPr/>
            </a:pPr>
            <a:r>
              <a:rPr lang="en-GB" sz="2000" b="0" dirty="0" smtClean="0"/>
              <a:t>Studies of existing REDD+ legislation and regulations in Mexico, Vietnam and Zambia to identify legal and institutional needs</a:t>
            </a:r>
          </a:p>
          <a:p>
            <a:pPr>
              <a:buNone/>
              <a:defRPr/>
            </a:pPr>
            <a:endParaRPr lang="en-GB" sz="2000" b="0" dirty="0" smtClean="0"/>
          </a:p>
          <a:p>
            <a:pPr>
              <a:defRPr/>
            </a:pPr>
            <a:r>
              <a:rPr lang="en-GB" sz="2000" b="0" dirty="0" smtClean="0"/>
              <a:t>The studies build on UNDP’s background analysis of REDD+ regulatory frameworks (UNDP and Terrestrial Carbon Group 2009)</a:t>
            </a:r>
          </a:p>
          <a:p>
            <a:pPr>
              <a:defRPr/>
            </a:pPr>
            <a:endParaRPr lang="en-GB" sz="2000" b="0" dirty="0" smtClean="0"/>
          </a:p>
          <a:p>
            <a:pPr>
              <a:defRPr/>
            </a:pPr>
            <a:r>
              <a:rPr lang="en-GB" sz="2000" b="0" dirty="0" smtClean="0"/>
              <a:t>Close coordination with UNEP’s REDD+ Legal Study</a:t>
            </a:r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endParaRPr lang="en-GB" b="1" dirty="0" smtClean="0"/>
          </a:p>
          <a:p>
            <a:pPr>
              <a:defRPr/>
            </a:pPr>
            <a:endParaRPr lang="en-GB" b="1" dirty="0" smtClean="0"/>
          </a:p>
          <a:p>
            <a:pPr lvl="1">
              <a:defRPr/>
            </a:pPr>
            <a:endParaRPr lang="en-GB" b="1" dirty="0" smtClean="0"/>
          </a:p>
          <a:p>
            <a:pPr lvl="1">
              <a:defRPr/>
            </a:pPr>
            <a:endParaRPr lang="en-GB" b="1" dirty="0" smtClean="0"/>
          </a:p>
          <a:p>
            <a:pPr lvl="1"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dirty="0" smtClean="0">
                <a:solidFill>
                  <a:srgbClr val="595959"/>
                </a:solidFill>
              </a:rPr>
              <a:t>Legal Preparedness</a:t>
            </a:r>
            <a:br>
              <a:rPr lang="en-GB" dirty="0" smtClean="0">
                <a:solidFill>
                  <a:srgbClr val="595959"/>
                </a:solidFill>
              </a:rPr>
            </a:br>
            <a:r>
              <a:rPr lang="en-GB" dirty="0" smtClean="0">
                <a:solidFill>
                  <a:srgbClr val="595959"/>
                </a:solidFill>
              </a:rPr>
              <a:t>for REDD+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857375"/>
            <a:ext cx="8715375" cy="4643438"/>
          </a:xfrm>
        </p:spPr>
        <p:txBody>
          <a:bodyPr/>
          <a:lstStyle/>
          <a:p>
            <a:pPr>
              <a:buNone/>
              <a:defRPr/>
            </a:pPr>
            <a:r>
              <a:rPr lang="en-GB" b="1" dirty="0" smtClean="0"/>
              <a:t>The PGAs contribute to the development of national safeguards information systems through:</a:t>
            </a:r>
          </a:p>
          <a:p>
            <a:pPr lvl="1">
              <a:defRPr/>
            </a:pPr>
            <a:r>
              <a:rPr lang="en-GB" sz="2400" dirty="0" smtClean="0"/>
              <a:t>a consultative and inclusive multi-stakeholder process</a:t>
            </a:r>
          </a:p>
          <a:p>
            <a:pPr lvl="1">
              <a:defRPr/>
            </a:pPr>
            <a:r>
              <a:rPr lang="en-GB" sz="2400" dirty="0" smtClean="0"/>
              <a:t>capacity building on the demand and supply side of accountability</a:t>
            </a:r>
            <a:endParaRPr lang="en-GB" b="1" dirty="0" smtClean="0"/>
          </a:p>
          <a:p>
            <a:pPr>
              <a:buNone/>
              <a:defRPr/>
            </a:pPr>
            <a:r>
              <a:rPr lang="en-GB" b="1" dirty="0" smtClean="0"/>
              <a:t>The PGAs develop a set of governance indicators </a:t>
            </a:r>
          </a:p>
          <a:p>
            <a:pPr>
              <a:buNone/>
              <a:defRPr/>
            </a:pPr>
            <a:r>
              <a:rPr lang="en-GB" b="1" dirty="0" smtClean="0"/>
              <a:t>building </a:t>
            </a:r>
            <a:r>
              <a:rPr lang="en-GB" b="1" dirty="0" smtClean="0"/>
              <a:t>on: </a:t>
            </a:r>
          </a:p>
          <a:p>
            <a:pPr lvl="1">
              <a:defRPr/>
            </a:pPr>
            <a:r>
              <a:rPr lang="en-GB" sz="2000" dirty="0" smtClean="0"/>
              <a:t>UNDP  Oslo Governance Centre’s existing approach and knowledge on Democratic Governance Assessments</a:t>
            </a:r>
          </a:p>
          <a:p>
            <a:pPr lvl="1">
              <a:defRPr/>
            </a:pPr>
            <a:r>
              <a:rPr lang="en-GB" sz="2000" dirty="0" smtClean="0"/>
              <a:t>FAO’s expertise and experience on data collection in the forest sector</a:t>
            </a:r>
          </a:p>
          <a:p>
            <a:pPr lvl="1">
              <a:buNone/>
              <a:defRPr/>
            </a:pPr>
            <a:endParaRPr lang="en-GB" dirty="0" smtClean="0"/>
          </a:p>
          <a:p>
            <a:pPr>
              <a:defRPr/>
            </a:pPr>
            <a:endParaRPr lang="en-GB" sz="2000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dirty="0" smtClean="0">
                <a:solidFill>
                  <a:srgbClr val="595959"/>
                </a:solidFill>
              </a:rPr>
              <a:t>Participatory Governance Assessments for REDD+ (PGAs)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The </a:t>
            </a:r>
            <a:r>
              <a:rPr lang="en-US" sz="2400" dirty="0" smtClean="0"/>
              <a:t>Social and Environmental Principles and Criteria </a:t>
            </a:r>
            <a:r>
              <a:rPr lang="en-US" sz="2400" b="0" dirty="0" smtClean="0"/>
              <a:t>point to principles of transparency, access to information, accountability, coordination, etc that are all important in preventing and fighting corruption</a:t>
            </a:r>
          </a:p>
          <a:p>
            <a:r>
              <a:rPr lang="en-US" sz="2400" dirty="0" smtClean="0"/>
              <a:t>Participatory governance assessments for REDD+ </a:t>
            </a:r>
            <a:r>
              <a:rPr lang="en-US" sz="2400" b="0" dirty="0" smtClean="0"/>
              <a:t>in Indonesia and Nigeria are including corruption risks as a theme to be examined </a:t>
            </a:r>
          </a:p>
          <a:p>
            <a:r>
              <a:rPr lang="en-US" sz="2400" b="0" dirty="0" smtClean="0"/>
              <a:t>Multi-stakeholder consultations, </a:t>
            </a:r>
            <a:r>
              <a:rPr lang="en-US" sz="2400" b="0" dirty="0" smtClean="0"/>
              <a:t>engagement</a:t>
            </a:r>
            <a:r>
              <a:rPr lang="en-US" sz="2400" b="0" dirty="0" smtClean="0"/>
              <a:t>, full and effective </a:t>
            </a:r>
            <a:r>
              <a:rPr lang="en-US" sz="2400" b="0" dirty="0" smtClean="0"/>
              <a:t>participation </a:t>
            </a:r>
            <a:r>
              <a:rPr lang="en-US" sz="2400" b="0" dirty="0" smtClean="0"/>
              <a:t>- including in decision-making process </a:t>
            </a:r>
            <a:r>
              <a:rPr lang="en-US" sz="2400" b="0" dirty="0" smtClean="0"/>
              <a:t>-, FPIC are </a:t>
            </a:r>
            <a:r>
              <a:rPr lang="en-US" sz="2400" b="0" dirty="0" smtClean="0"/>
              <a:t>preventive measure against corruption</a:t>
            </a:r>
          </a:p>
          <a:p>
            <a:endParaRPr lang="en-US" sz="2400" b="0" dirty="0" smtClean="0"/>
          </a:p>
          <a:p>
            <a:r>
              <a:rPr lang="en-US" sz="2400" dirty="0" smtClean="0"/>
              <a:t>What is needed now?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links to Anti-Corruption?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24465" y="6341806"/>
            <a:ext cx="353961" cy="162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06813320"/>
              </p:ext>
            </p:extLst>
          </p:nvPr>
        </p:nvGraphicFramePr>
        <p:xfrm>
          <a:off x="0" y="381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7239000" y="8382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Transparent, effective, and equitable REDD+ systems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3657600"/>
            <a:ext cx="1981200" cy="2971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Challenges for anti- corruption actions for REDD+: </a:t>
            </a:r>
          </a:p>
          <a:p>
            <a:endParaRPr lang="en-US" sz="1200" dirty="0" smtClean="0"/>
          </a:p>
          <a:p>
            <a:r>
              <a:rPr lang="en-US" sz="800" dirty="0" smtClean="0"/>
              <a:t>- There are inherent challenges in forest governance and upfront costs needed to address them</a:t>
            </a:r>
          </a:p>
          <a:p>
            <a:r>
              <a:rPr lang="en-US" sz="800" dirty="0" smtClean="0"/>
              <a:t>- REDD+ needs to happen within a broader enabling governance environment</a:t>
            </a:r>
          </a:p>
          <a:p>
            <a:r>
              <a:rPr lang="en-US" sz="800" dirty="0" smtClean="0"/>
              <a:t>- Collusion of political and business (e.g. logging, agri-business, mining) should not be underestimated</a:t>
            </a:r>
          </a:p>
          <a:p>
            <a:r>
              <a:rPr lang="en-US" sz="800" dirty="0" smtClean="0"/>
              <a:t>-Timing  is tight and governance reform takes time, which means  that innovative solutions  are needed</a:t>
            </a:r>
          </a:p>
          <a:p>
            <a:r>
              <a:rPr lang="en-US" sz="800" dirty="0" smtClean="0"/>
              <a:t>-  Capacity exists, but needs to be tapped into</a:t>
            </a:r>
          </a:p>
          <a:p>
            <a:r>
              <a:rPr lang="en-US" sz="800" dirty="0" smtClean="0"/>
              <a:t>- Sustained  political will and buy-in  are necessary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609600"/>
            <a:ext cx="3200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On 10 and 11 October 2011 a group of anti-corruption experts and practitioners from 12 UN-REDD partner countries in Asia and the Pacific comprising civil society, anti-corruption governmental bodies and the UN met in Kathmandu, Nepal to discuss how potential corruption in REDD+ can  be prevented, using new and tested approaches and building on the governance support that the UN-REDD Programme provides to partner countries.  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76200"/>
            <a:ext cx="7620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Key Messages from the Asia-Pacific Anti-corruption for REDD+ Strategy Meeting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4953000"/>
            <a:ext cx="1371600" cy="1905000"/>
          </a:xfrm>
          <a:prstGeom prst="wedgeRectCallout">
            <a:avLst>
              <a:gd name="adj1" fmla="val 2502"/>
              <a:gd name="adj2" fmla="val -860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Large </a:t>
            </a:r>
            <a:r>
              <a:rPr lang="sv-SE" sz="800" dirty="0">
                <a:solidFill>
                  <a:schemeClr val="tx1"/>
                </a:solidFill>
              </a:rPr>
              <a:t>influxes of financial resources  </a:t>
            </a:r>
            <a:r>
              <a:rPr lang="sv-SE" sz="800" dirty="0" smtClean="0">
                <a:solidFill>
                  <a:schemeClr val="tx1"/>
                </a:solidFill>
              </a:rPr>
              <a:t>could increase fudiciary risks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800" dirty="0">
                <a:solidFill>
                  <a:schemeClr val="tx1"/>
                </a:solidFill>
              </a:rPr>
              <a:t> </a:t>
            </a:r>
            <a:r>
              <a:rPr lang="sv-SE" sz="800" dirty="0" smtClean="0">
                <a:solidFill>
                  <a:schemeClr val="tx1"/>
                </a:solidFill>
              </a:rPr>
              <a:t>Adressing corruption risks from the onset can help create </a:t>
            </a:r>
            <a:r>
              <a:rPr lang="sv-SE" sz="800" dirty="0">
                <a:solidFill>
                  <a:schemeClr val="tx1"/>
                </a:solidFill>
              </a:rPr>
              <a:t>and </a:t>
            </a:r>
            <a:r>
              <a:rPr lang="sv-SE" sz="800" dirty="0" smtClean="0">
                <a:solidFill>
                  <a:schemeClr val="tx1"/>
                </a:solidFill>
              </a:rPr>
              <a:t>maintain  </a:t>
            </a:r>
            <a:r>
              <a:rPr lang="sv-SE" sz="800" dirty="0">
                <a:solidFill>
                  <a:schemeClr val="tx1"/>
                </a:solidFill>
              </a:rPr>
              <a:t>trust  and confidence among local actors and donors/investors</a:t>
            </a:r>
          </a:p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Corruption could impede the positive development impacts sought by REDD+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 Corruption could sideline forest-dependent communities from partaking and benefiting from REDD+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24000" y="3657600"/>
            <a:ext cx="1752600" cy="3200400"/>
          </a:xfrm>
          <a:prstGeom prst="wedgeRectCallout">
            <a:avLst>
              <a:gd name="adj1" fmla="val -21804"/>
              <a:gd name="adj2" fmla="val -626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 smtClean="0">
                <a:solidFill>
                  <a:schemeClr val="tx1"/>
                </a:solidFill>
              </a:rPr>
              <a:t>Corruption may occur in </a:t>
            </a:r>
            <a:r>
              <a:rPr lang="en-US" sz="800" b="1" u="sng" dirty="0">
                <a:solidFill>
                  <a:schemeClr val="tx1"/>
                </a:solidFill>
              </a:rPr>
              <a:t>all phases of REDD+, but take different forms. </a:t>
            </a:r>
            <a:r>
              <a:rPr lang="en-US" sz="800" b="1" u="sng" dirty="0" smtClean="0">
                <a:solidFill>
                  <a:schemeClr val="tx1"/>
                </a:solidFill>
              </a:rPr>
              <a:t> For example: </a:t>
            </a:r>
            <a:endParaRPr lang="en-US" sz="800" b="1" u="sng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</a:t>
            </a:r>
            <a:r>
              <a:rPr lang="en-US" sz="800" b="1" dirty="0">
                <a:solidFill>
                  <a:schemeClr val="tx1"/>
                </a:solidFill>
              </a:rPr>
              <a:t>the </a:t>
            </a:r>
            <a:r>
              <a:rPr lang="en-US" sz="800" b="1" dirty="0" smtClean="0">
                <a:solidFill>
                  <a:schemeClr val="tx1"/>
                </a:solidFill>
              </a:rPr>
              <a:t>design phase (Phase 1):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undue influence by interest groups in the design </a:t>
            </a:r>
            <a:r>
              <a:rPr lang="en-US" sz="800" dirty="0">
                <a:solidFill>
                  <a:schemeClr val="tx1"/>
                </a:solidFill>
              </a:rPr>
              <a:t>of </a:t>
            </a:r>
            <a:r>
              <a:rPr lang="en-US" sz="800" dirty="0" smtClean="0">
                <a:solidFill>
                  <a:schemeClr val="tx1"/>
                </a:solidFill>
              </a:rPr>
              <a:t> REDD+ policies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>
                <a:solidFill>
                  <a:schemeClr val="tx1"/>
                </a:solidFill>
              </a:rPr>
              <a:t>bribery to </a:t>
            </a:r>
            <a:r>
              <a:rPr lang="en-US" sz="800" dirty="0" smtClean="0">
                <a:solidFill>
                  <a:schemeClr val="tx1"/>
                </a:solidFill>
              </a:rPr>
              <a:t>local </a:t>
            </a:r>
            <a:r>
              <a:rPr lang="en-US" sz="800" dirty="0">
                <a:solidFill>
                  <a:schemeClr val="tx1"/>
                </a:solidFill>
              </a:rPr>
              <a:t>officials to include or exclude forest land from REDD+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undue influence in designing benefit distribution systems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influence in rezoning land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implementation of policies (Phase 2):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bribery to local level officials to fraudulently create land titles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corrupt deals between villagers and companies </a:t>
            </a:r>
            <a:r>
              <a:rPr lang="en-US" sz="800" dirty="0" smtClean="0">
                <a:solidFill>
                  <a:schemeClr val="tx1"/>
                </a:solidFill>
              </a:rPr>
              <a:t>related to selling </a:t>
            </a:r>
            <a:r>
              <a:rPr lang="en-US" sz="800" dirty="0">
                <a:solidFill>
                  <a:schemeClr val="tx1"/>
                </a:solidFill>
              </a:rPr>
              <a:t>licenses.</a:t>
            </a:r>
          </a:p>
          <a:p>
            <a:r>
              <a:rPr lang="en-US" sz="800" dirty="0">
                <a:solidFill>
                  <a:schemeClr val="tx1"/>
                </a:solidFill>
              </a:rPr>
              <a:t>- loss of carbon rights for </a:t>
            </a:r>
            <a:r>
              <a:rPr lang="en-US" sz="800" dirty="0" smtClean="0">
                <a:solidFill>
                  <a:schemeClr val="tx1"/>
                </a:solidFill>
              </a:rPr>
              <a:t>local communities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In the </a:t>
            </a:r>
            <a:r>
              <a:rPr lang="en-US" sz="800" b="1" dirty="0" smtClean="0">
                <a:solidFill>
                  <a:schemeClr val="tx1"/>
                </a:solidFill>
              </a:rPr>
              <a:t>MRV/Performance payment (Phase 3):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Fraud associated with technology-intense MRV </a:t>
            </a:r>
            <a:r>
              <a:rPr lang="en-US" sz="800" dirty="0" smtClean="0">
                <a:solidFill>
                  <a:schemeClr val="tx1"/>
                </a:solidFill>
              </a:rPr>
              <a:t>systems, which could benefit the elite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-</a:t>
            </a:r>
            <a:r>
              <a:rPr lang="en-US" sz="800" dirty="0">
                <a:solidFill>
                  <a:schemeClr val="tx1"/>
                </a:solidFill>
              </a:rPr>
              <a:t> risk of embezzlement in benefit distribution </a:t>
            </a:r>
            <a:r>
              <a:rPr lang="en-US" sz="800" dirty="0" smtClean="0">
                <a:solidFill>
                  <a:schemeClr val="tx1"/>
                </a:solidFill>
              </a:rPr>
              <a:t>systems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52800" y="3048000"/>
            <a:ext cx="1752600" cy="3810000"/>
          </a:xfrm>
          <a:prstGeom prst="wedgeRectCallout">
            <a:avLst>
              <a:gd name="adj1" fmla="val -36014"/>
              <a:gd name="adj2" fmla="val -631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800" b="1" u="sng" dirty="0" smtClean="0">
                <a:solidFill>
                  <a:schemeClr val="tx1"/>
                </a:solidFill>
              </a:rPr>
              <a:t>Corruption risks can be mitigated, learning from existing country experiences.  For example  : </a:t>
            </a:r>
          </a:p>
          <a:p>
            <a:r>
              <a:rPr lang="sv-SE" sz="800" b="1" dirty="0" smtClean="0">
                <a:solidFill>
                  <a:schemeClr val="tx1"/>
                </a:solidFill>
              </a:rPr>
              <a:t>For </a:t>
            </a:r>
            <a:r>
              <a:rPr lang="sv-SE" sz="800" b="1" dirty="0">
                <a:solidFill>
                  <a:schemeClr val="tx1"/>
                </a:solidFill>
              </a:rPr>
              <a:t>Phase </a:t>
            </a:r>
            <a:r>
              <a:rPr lang="sv-SE" sz="800" b="1" dirty="0" smtClean="0">
                <a:solidFill>
                  <a:schemeClr val="tx1"/>
                </a:solidFill>
              </a:rPr>
              <a:t>1 </a:t>
            </a:r>
            <a:r>
              <a:rPr lang="sv-SE" sz="800" b="1" u="sng" dirty="0" smtClean="0">
                <a:solidFill>
                  <a:schemeClr val="tx1"/>
                </a:solidFill>
              </a:rPr>
              <a:t>: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Corruption </a:t>
            </a:r>
            <a:r>
              <a:rPr lang="sv-SE" sz="800" dirty="0">
                <a:solidFill>
                  <a:schemeClr val="tx1"/>
                </a:solidFill>
              </a:rPr>
              <a:t>risk assessments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Political </a:t>
            </a:r>
            <a:r>
              <a:rPr lang="sv-SE" sz="800" dirty="0">
                <a:solidFill>
                  <a:schemeClr val="tx1"/>
                </a:solidFill>
              </a:rPr>
              <a:t>economy analyses for REDD+</a:t>
            </a:r>
          </a:p>
          <a:p>
            <a:r>
              <a:rPr lang="sv-SE" sz="800" dirty="0" smtClean="0">
                <a:solidFill>
                  <a:schemeClr val="tx1"/>
                </a:solidFill>
              </a:rPr>
              <a:t>- Participatory </a:t>
            </a:r>
            <a:r>
              <a:rPr lang="sv-SE" sz="800" dirty="0">
                <a:solidFill>
                  <a:schemeClr val="tx1"/>
                </a:solidFill>
              </a:rPr>
              <a:t>and transparent agenda-setting process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Documented </a:t>
            </a:r>
            <a:r>
              <a:rPr lang="sv-SE" sz="800" dirty="0">
                <a:solidFill>
                  <a:schemeClr val="tx1"/>
                </a:solidFill>
              </a:rPr>
              <a:t>decision- making  based on publicly available data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Designing </a:t>
            </a:r>
            <a:r>
              <a:rPr lang="sv-SE" sz="800" dirty="0">
                <a:solidFill>
                  <a:schemeClr val="tx1"/>
                </a:solidFill>
              </a:rPr>
              <a:t>benefit distriution systems with few layers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Designing monitoring and grievance/recourse </a:t>
            </a:r>
            <a:r>
              <a:rPr lang="sv-SE" sz="800" dirty="0" smtClean="0">
                <a:solidFill>
                  <a:schemeClr val="tx1"/>
                </a:solidFill>
              </a:rPr>
              <a:t>mechanisms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Phase 2: </a:t>
            </a:r>
          </a:p>
          <a:p>
            <a:r>
              <a:rPr lang="sv-SE" sz="800" dirty="0">
                <a:solidFill>
                  <a:schemeClr val="tx1"/>
                </a:solidFill>
              </a:rPr>
              <a:t> -Integrity assessment of national REDD+ frameworks 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Establishing information management system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Establishing whistleblower protection mechanisms through internet, sms or other low tech </a:t>
            </a:r>
            <a:r>
              <a:rPr lang="sv-SE" sz="800" dirty="0" smtClean="0">
                <a:solidFill>
                  <a:schemeClr val="tx1"/>
                </a:solidFill>
              </a:rPr>
              <a:t>means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</a:t>
            </a:r>
            <a:r>
              <a:rPr lang="sv-SE" sz="800" b="1" dirty="0" smtClean="0">
                <a:solidFill>
                  <a:schemeClr val="tx1"/>
                </a:solidFill>
              </a:rPr>
              <a:t> Phase </a:t>
            </a:r>
            <a:r>
              <a:rPr lang="sv-SE" sz="800" b="1" dirty="0">
                <a:solidFill>
                  <a:schemeClr val="tx1"/>
                </a:solidFill>
              </a:rPr>
              <a:t>3: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Public expenditure tracking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Citizen budget monitoring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Transparency portals  in ”citizen language” for social control over benefit distribution, such as the Brazilian example in Bolsa </a:t>
            </a:r>
            <a:r>
              <a:rPr lang="sv-SE" sz="800" dirty="0" smtClean="0">
                <a:solidFill>
                  <a:schemeClr val="tx1"/>
                </a:solidFill>
              </a:rPr>
              <a:t>Familia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181600" y="3048000"/>
            <a:ext cx="1752600" cy="3810000"/>
          </a:xfrm>
          <a:prstGeom prst="wedgeRectCallout">
            <a:avLst>
              <a:gd name="adj1" fmla="val -44688"/>
              <a:gd name="adj2" fmla="val -74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>
                <a:solidFill>
                  <a:schemeClr val="tx1"/>
                </a:solidFill>
              </a:rPr>
              <a:t>Addressing </a:t>
            </a:r>
            <a:r>
              <a:rPr lang="en-US" sz="800" b="1" u="sng" dirty="0" smtClean="0">
                <a:solidFill>
                  <a:schemeClr val="tx1"/>
                </a:solidFill>
              </a:rPr>
              <a:t>corruption risks in REDD+ </a:t>
            </a:r>
            <a:r>
              <a:rPr lang="en-US" sz="800" b="1" u="sng" dirty="0">
                <a:solidFill>
                  <a:schemeClr val="tx1"/>
                </a:solidFill>
              </a:rPr>
              <a:t>issues requires collaborative </a:t>
            </a:r>
            <a:r>
              <a:rPr lang="en-US" sz="800" b="1" u="sng" dirty="0" smtClean="0">
                <a:solidFill>
                  <a:schemeClr val="tx1"/>
                </a:solidFill>
              </a:rPr>
              <a:t>actions. </a:t>
            </a:r>
            <a:r>
              <a:rPr lang="en-US" sz="800" b="1" dirty="0" smtClean="0">
                <a:solidFill>
                  <a:schemeClr val="tx1"/>
                </a:solidFill>
              </a:rPr>
              <a:t>Groups discussed their respective roles and proposed:  </a:t>
            </a:r>
            <a:endParaRPr lang="en-US" sz="800" b="1" dirty="0">
              <a:solidFill>
                <a:schemeClr val="tx1"/>
              </a:solidFill>
            </a:endParaRP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government </a:t>
            </a:r>
            <a:r>
              <a:rPr lang="en-US" sz="800" b="1" dirty="0">
                <a:solidFill>
                  <a:schemeClr val="tx1"/>
                </a:solidFill>
              </a:rPr>
              <a:t>anti-corruption practitioners in REDD+ </a:t>
            </a:r>
            <a:r>
              <a:rPr lang="en-US" sz="800" b="1" dirty="0" smtClean="0">
                <a:solidFill>
                  <a:schemeClr val="tx1"/>
                </a:solidFill>
              </a:rPr>
              <a:t>countries: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guarantee </a:t>
            </a:r>
            <a:r>
              <a:rPr lang="en-US" sz="800" dirty="0">
                <a:solidFill>
                  <a:schemeClr val="tx1"/>
                </a:solidFill>
              </a:rPr>
              <a:t>access to information on </a:t>
            </a:r>
            <a:r>
              <a:rPr lang="en-US" sz="800" dirty="0" smtClean="0">
                <a:solidFill>
                  <a:schemeClr val="tx1"/>
                </a:solidFill>
              </a:rPr>
              <a:t>decisions and processes;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openness </a:t>
            </a:r>
            <a:r>
              <a:rPr lang="en-US" sz="800" dirty="0">
                <a:solidFill>
                  <a:schemeClr val="tx1"/>
                </a:solidFill>
              </a:rPr>
              <a:t>to </a:t>
            </a:r>
            <a:r>
              <a:rPr lang="en-US" sz="800" dirty="0" smtClean="0">
                <a:solidFill>
                  <a:schemeClr val="tx1"/>
                </a:solidFill>
              </a:rPr>
              <a:t>civil society engagement in </a:t>
            </a:r>
            <a:r>
              <a:rPr lang="en-US" sz="800" dirty="0">
                <a:solidFill>
                  <a:schemeClr val="tx1"/>
                </a:solidFill>
              </a:rPr>
              <a:t>the process;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efforts </a:t>
            </a:r>
            <a:r>
              <a:rPr lang="en-US" sz="800" dirty="0">
                <a:solidFill>
                  <a:schemeClr val="tx1"/>
                </a:solidFill>
              </a:rPr>
              <a:t>to design time-bound </a:t>
            </a:r>
            <a:r>
              <a:rPr lang="en-US" sz="800" dirty="0" smtClean="0">
                <a:solidFill>
                  <a:schemeClr val="tx1"/>
                </a:solidFill>
              </a:rPr>
              <a:t>policies</a:t>
            </a:r>
            <a:r>
              <a:rPr lang="en-US" sz="800" dirty="0">
                <a:solidFill>
                  <a:schemeClr val="tx1"/>
                </a:solidFill>
              </a:rPr>
              <a:t>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be committed to aid-effectiveness principles including </a:t>
            </a:r>
            <a:r>
              <a:rPr lang="en-US" sz="800" dirty="0">
                <a:solidFill>
                  <a:schemeClr val="tx1"/>
                </a:solidFill>
              </a:rPr>
              <a:t>an EITI-like process of transparent and accountable disbursement of </a:t>
            </a:r>
            <a:r>
              <a:rPr lang="en-US" sz="800" dirty="0" smtClean="0">
                <a:solidFill>
                  <a:schemeClr val="tx1"/>
                </a:solidFill>
              </a:rPr>
              <a:t>funds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CSOs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Be a watchdog &amp; </a:t>
            </a:r>
            <a:r>
              <a:rPr lang="en-US" sz="800" dirty="0">
                <a:solidFill>
                  <a:schemeClr val="tx1"/>
                </a:solidFill>
              </a:rPr>
              <a:t>monitor financial flows and distribution of benefits, impacts on biodiversity, participation and institutional performance etc. 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support </a:t>
            </a:r>
            <a:r>
              <a:rPr lang="en-US" sz="800" dirty="0">
                <a:solidFill>
                  <a:schemeClr val="tx1"/>
                </a:solidFill>
              </a:rPr>
              <a:t>recourse mechanism, provide legal aid, and document &amp;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disseminate best practices.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The UN system can </a:t>
            </a:r>
            <a:r>
              <a:rPr lang="en-US" sz="800" b="1" dirty="0" smtClean="0">
                <a:solidFill>
                  <a:schemeClr val="tx1"/>
                </a:solidFill>
              </a:rPr>
              <a:t>support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Strengthening national integrity systems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Documenting and disseminating best practices  and lesson learned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" cy="52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undp_logo (pms293).ep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800" y="0"/>
            <a:ext cx="457200" cy="9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2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857364"/>
          <a:ext cx="87154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lchu La For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5334000"/>
            <a:ext cx="403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b="1" cap="all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Sharing experiences  in fighting corruption in the forestry sector</a:t>
            </a:r>
          </a:p>
          <a:p>
            <a:pPr algn="r">
              <a:spcBef>
                <a:spcPts val="1200"/>
              </a:spcBef>
            </a:pPr>
            <a:r>
              <a:rPr lang="en-GB" sz="1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- Presentation by </a:t>
            </a:r>
            <a:r>
              <a:rPr lang="en-GB" sz="14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Leki</a:t>
            </a:r>
            <a:r>
              <a:rPr lang="en-GB" sz="1400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</a:rPr>
              <a:t>Dendup</a:t>
            </a:r>
            <a:endParaRPr lang="en-GB" sz="14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9" name="Picture 2" descr="K:\LOGO\acc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886200"/>
            <a:ext cx="1334656" cy="1273761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642962" y="5215356"/>
            <a:ext cx="3284617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Royal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 Govt. of Bhutan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Anti-Corruption Commission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Thimphu</a:t>
            </a:r>
            <a:endParaRPr kumimoji="0" lang="en-GB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Post Box 1113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itchFamily="34" charset="0"/>
                <a:ea typeface="Times New Roman" pitchFamily="18" charset="0"/>
                <a:cs typeface="Arial" pitchFamily="34" charset="0"/>
              </a:rPr>
              <a:t>Tel: + 975 2 334863 /64/66/67/68/60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Fax No: + 975 2 334865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1" y="2286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Examples from Bhutan in taking systemic </a:t>
            </a:r>
            <a:r>
              <a:rPr lang="en-GB" sz="2800" dirty="0" smtClean="0">
                <a:solidFill>
                  <a:srgbClr val="C00000"/>
                </a:solidFill>
              </a:rPr>
              <a:t>m</a:t>
            </a:r>
            <a:r>
              <a:rPr lang="en-GB" sz="2800" dirty="0" smtClean="0">
                <a:solidFill>
                  <a:srgbClr val="C00000"/>
                </a:solidFill>
              </a:rPr>
              <a:t>easures to prevent corruption in the forest sector (post investigation)</a:t>
            </a:r>
            <a:endParaRPr lang="en-GB" sz="2800" dirty="0" smtClean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1000" y="1447800"/>
            <a:ext cx="8305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Personnel Issues – adequate staff and regular transfers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Verification of land registration records to avoid double claims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Record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keeping of In and Out flow of timber from Saw mills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Resource allocation – vehicles, equipment, infrastructure, etc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Issue of subsidy in general to be addressed by the Government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the number of forest check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posts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Improve documentation to avoid unauthorized claims/manipulation</a:t>
            </a: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Political economy </a:t>
            </a:r>
            <a:r>
              <a:rPr lang="en-US" b="0" dirty="0" smtClean="0"/>
              <a:t>studies </a:t>
            </a:r>
            <a:r>
              <a:rPr lang="en-US" b="0" smtClean="0"/>
              <a:t>examining corruption</a:t>
            </a:r>
            <a:endParaRPr lang="en-US" b="0" dirty="0" smtClean="0"/>
          </a:p>
          <a:p>
            <a:r>
              <a:rPr lang="en-US" b="0" dirty="0" smtClean="0"/>
              <a:t>Hiring of an anti-corruption experts at REDD+ National Coordination</a:t>
            </a:r>
          </a:p>
          <a:p>
            <a:r>
              <a:rPr lang="en-US" b="0" dirty="0" smtClean="0"/>
              <a:t>Building on UNDP’s anti corruption programme</a:t>
            </a:r>
          </a:p>
          <a:p>
            <a:pPr lvl="1"/>
            <a:r>
              <a:rPr lang="en-US" sz="2000" b="0" dirty="0" smtClean="0"/>
              <a:t>Short term : Training on investigative journalism</a:t>
            </a:r>
          </a:p>
          <a:p>
            <a:pPr lvl="1"/>
            <a:r>
              <a:rPr lang="en-US" sz="2000" b="0" dirty="0" smtClean="0"/>
              <a:t>Medium term : Citizen budget for citizen budget monitoring</a:t>
            </a:r>
          </a:p>
          <a:p>
            <a:pPr lvl="1"/>
            <a:r>
              <a:rPr lang="en-US" sz="2000" b="0" dirty="0" smtClean="0"/>
              <a:t>Longer term : Capacity strengthening of Supreme Audit Court </a:t>
            </a:r>
          </a:p>
          <a:p>
            <a:endParaRPr lang="en-US" b="0" dirty="0" smtClean="0"/>
          </a:p>
          <a:p>
            <a:endParaRPr lang="en-US" b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Anti-corruption for REDD+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7154" y="5862732"/>
            <a:ext cx="2063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REDD+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397726" y="5133703"/>
            <a:ext cx="65314" cy="5747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8"/>
          <p:cNvSpPr/>
          <p:nvPr/>
        </p:nvSpPr>
        <p:spPr>
          <a:xfrm>
            <a:off x="457201" y="5682344"/>
            <a:ext cx="7563391" cy="15675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4071258" y="5155474"/>
            <a:ext cx="65314" cy="5747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6953795" y="5138058"/>
            <a:ext cx="65314" cy="5747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792" y="2115745"/>
            <a:ext cx="8095266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!</a:t>
            </a:r>
            <a:br>
              <a:rPr lang="en-US" dirty="0" smtClean="0"/>
            </a:br>
            <a:r>
              <a:rPr lang="en-US" sz="2400" dirty="0" smtClean="0"/>
              <a:t>All information on </a:t>
            </a:r>
            <a:r>
              <a:rPr lang="en-US" sz="2400" dirty="0" smtClean="0">
                <a:hlinkClick r:id="rId2"/>
              </a:rPr>
              <a:t>www.unredd.net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Summary on www.un-redd.org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0" y="1857375"/>
            <a:ext cx="8715375" cy="4643438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/>
              <a:t>Governance is key to the success of REDD+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To achieve mitigation outcome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To avoid adverse effects</a:t>
            </a:r>
            <a:endParaRPr lang="en-GB" sz="2400" dirty="0" smtClean="0"/>
          </a:p>
          <a:p>
            <a:pPr>
              <a:defRPr/>
            </a:pPr>
            <a:r>
              <a:rPr lang="en-GB" sz="2400" b="0" dirty="0" smtClean="0"/>
              <a:t>This has been recognized in the Cancun Decision through guidance for developing and implementing REDD+ strategies and action plans and with the adoption of REDD+ safeguards.  </a:t>
            </a:r>
            <a:endParaRPr lang="en-GB" sz="2400" dirty="0" smtClean="0"/>
          </a:p>
          <a:p>
            <a:pPr>
              <a:defRPr/>
            </a:pPr>
            <a:r>
              <a:rPr lang="en-GB" sz="2400" b="0" dirty="0" smtClean="0"/>
              <a:t>The Cancun REDD+ safeguards are directly or indirectly contingent on </a:t>
            </a:r>
            <a:r>
              <a:rPr lang="en-GB" sz="2400" b="1" dirty="0" smtClean="0"/>
              <a:t>credible, inclusive national governance systems. </a:t>
            </a:r>
          </a:p>
          <a:p>
            <a:pPr>
              <a:buNone/>
              <a:defRPr/>
            </a:pPr>
            <a:endParaRPr lang="en-GB" sz="2400" b="1" dirty="0" smtClean="0"/>
          </a:p>
          <a:p>
            <a:pPr>
              <a:buNone/>
              <a:defRPr/>
            </a:pPr>
            <a:endParaRPr lang="en-GB" b="1" dirty="0" smtClean="0"/>
          </a:p>
          <a:p>
            <a:pPr>
              <a:buNone/>
              <a:defRPr/>
            </a:pPr>
            <a:endParaRPr lang="en-GB" b="1" dirty="0" smtClean="0"/>
          </a:p>
          <a:p>
            <a:pPr>
              <a:buNone/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r>
              <a:rPr lang="en-GB" dirty="0" smtClean="0">
                <a:solidFill>
                  <a:srgbClr val="595959"/>
                </a:solidFill>
              </a:rPr>
              <a:t>Importance </a:t>
            </a:r>
            <a:br>
              <a:rPr lang="en-GB" dirty="0" smtClean="0">
                <a:solidFill>
                  <a:srgbClr val="595959"/>
                </a:solidFill>
              </a:rPr>
            </a:br>
            <a:r>
              <a:rPr lang="en-GB" dirty="0" smtClean="0">
                <a:solidFill>
                  <a:srgbClr val="595959"/>
                </a:solidFill>
              </a:rPr>
              <a:t>of governance for REDD+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697" y="1723786"/>
            <a:ext cx="8540580" cy="5134214"/>
          </a:xfrm>
        </p:spPr>
        <p:txBody>
          <a:bodyPr/>
          <a:lstStyle/>
          <a:p>
            <a:pPr marL="180975" indent="-180975">
              <a:tabLst>
                <a:tab pos="180975" algn="l"/>
              </a:tabLst>
              <a:defRPr/>
            </a:pPr>
            <a:r>
              <a:rPr lang="en-GB" sz="2600" dirty="0" smtClean="0"/>
              <a:t>Based on : </a:t>
            </a:r>
          </a:p>
          <a:p>
            <a:pPr marL="581025" lvl="1" indent="-180975">
              <a:tabLst>
                <a:tab pos="180975" algn="l"/>
              </a:tabLst>
              <a:defRPr/>
            </a:pPr>
            <a:r>
              <a:rPr lang="en-GB" dirty="0" smtClean="0"/>
              <a:t>UN Human rights mandate</a:t>
            </a:r>
          </a:p>
          <a:p>
            <a:pPr marL="581025" lvl="1" indent="-180975">
              <a:tabLst>
                <a:tab pos="180975" algn="l"/>
              </a:tabLst>
              <a:defRPr/>
            </a:pPr>
            <a:r>
              <a:rPr lang="en-GB" sz="2400" dirty="0" smtClean="0"/>
              <a:t> UN-REDD Programme 2011-2015 Strategy</a:t>
            </a:r>
          </a:p>
          <a:p>
            <a:pPr marL="581025" lvl="1" indent="-180975">
              <a:tabLst>
                <a:tab pos="180975" algn="l"/>
              </a:tabLst>
              <a:defRPr/>
            </a:pPr>
            <a:r>
              <a:rPr lang="en-GB" sz="2400" dirty="0" smtClean="0"/>
              <a:t> Cancun Agreements, Annex I: </a:t>
            </a:r>
          </a:p>
          <a:p>
            <a:pPr marL="981075" lvl="2" indent="-180975">
              <a:tabLst>
                <a:tab pos="180975" algn="l"/>
              </a:tabLst>
              <a:defRPr/>
            </a:pPr>
            <a:r>
              <a:rPr lang="en-CA" sz="2000" dirty="0" smtClean="0"/>
              <a:t>2(b) Transparent and effective national forest governance structures (...)</a:t>
            </a:r>
          </a:p>
          <a:p>
            <a:pPr marL="981075" lvl="2" indent="-180975">
              <a:tabLst>
                <a:tab pos="180975" algn="l"/>
              </a:tabLst>
              <a:defRPr/>
            </a:pPr>
            <a:r>
              <a:rPr lang="en-CA" sz="2000" dirty="0" smtClean="0"/>
              <a:t>2(c) Respect for the knowledge and rights of indigenous peoples and members of local communities</a:t>
            </a:r>
          </a:p>
          <a:p>
            <a:pPr marL="981075" lvl="2" indent="-180975">
              <a:tabLst>
                <a:tab pos="180975" algn="l"/>
              </a:tabLst>
              <a:defRPr/>
            </a:pPr>
            <a:r>
              <a:rPr lang="en-CA" sz="2000" dirty="0" smtClean="0"/>
              <a:t>2(d) The full and effective participation of relevant stakeholders, in particular, indigenous peoples and local communities (…)</a:t>
            </a:r>
          </a:p>
          <a:p>
            <a:pPr marL="981075" lvl="2" indent="-180975">
              <a:tabLst>
                <a:tab pos="180975" algn="l"/>
              </a:tabLst>
              <a:defRPr/>
            </a:pPr>
            <a:r>
              <a:rPr lang="en-CA" sz="2000" dirty="0" smtClean="0"/>
              <a:t>2 (e) Actions are (...) used to (...) enhance other social and environmental benefits (...)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595959"/>
                </a:solidFill>
              </a:rPr>
              <a:t>UN-REDD Programme and (social) </a:t>
            </a:r>
            <a:r>
              <a:rPr lang="fr-CH" dirty="0" err="1" smtClean="0">
                <a:solidFill>
                  <a:srgbClr val="595959"/>
                </a:solidFill>
              </a:rPr>
              <a:t>Safeguards</a:t>
            </a:r>
            <a:endParaRPr lang="fr-CH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0" dirty="0" smtClean="0"/>
              <a:t>Highlight the importance of safeguards for national REDD+ systems to ensure that potential negative impacts are assessed, identified and managed.  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Provide guidance as to how the potential multiple benefits of REDD+ can be enhanced and optimized.  </a:t>
            </a:r>
          </a:p>
          <a:p>
            <a:pPr>
              <a:spcAft>
                <a:spcPts val="600"/>
              </a:spcAft>
            </a:pPr>
            <a:r>
              <a:rPr lang="en-US" b="0" dirty="0" smtClean="0"/>
              <a:t>Reflect the UN-REDD </a:t>
            </a:r>
            <a:r>
              <a:rPr lang="en-US" b="0" dirty="0" err="1" smtClean="0"/>
              <a:t>Programme’s</a:t>
            </a:r>
            <a:r>
              <a:rPr lang="en-US" b="0" dirty="0" smtClean="0"/>
              <a:t> responsibility to UN conventions, treaties and declarations. </a:t>
            </a:r>
            <a:endParaRPr lang="fr-CH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UN-REDD Programme and </a:t>
            </a:r>
            <a:r>
              <a:rPr lang="fr-CH" dirty="0" err="1" smtClean="0"/>
              <a:t>Safeguards</a:t>
            </a:r>
            <a:endParaRPr lang="fr-C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8302" y="1632183"/>
            <a:ext cx="6585698" cy="4923001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fr-CH" dirty="0" smtClean="0"/>
              <a:t>Minimum </a:t>
            </a:r>
            <a:r>
              <a:rPr lang="fr-CH" dirty="0" err="1" smtClean="0"/>
              <a:t>requirements</a:t>
            </a:r>
            <a:r>
              <a:rPr lang="fr-CH" dirty="0" smtClean="0"/>
              <a:t> for National Programmes </a:t>
            </a:r>
            <a:r>
              <a:rPr lang="fr-CH" dirty="0" err="1" smtClean="0"/>
              <a:t>assessed</a:t>
            </a:r>
            <a:r>
              <a:rPr lang="fr-CH" dirty="0" smtClean="0"/>
              <a:t> by </a:t>
            </a:r>
            <a:r>
              <a:rPr lang="fr-CH" dirty="0" err="1" smtClean="0"/>
              <a:t>external</a:t>
            </a:r>
            <a:r>
              <a:rPr lang="fr-CH" dirty="0" smtClean="0"/>
              <a:t> </a:t>
            </a:r>
            <a:r>
              <a:rPr lang="fr-CH" dirty="0" err="1" smtClean="0"/>
              <a:t>reviewers</a:t>
            </a:r>
            <a:r>
              <a:rPr lang="fr-CH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fr-CH" dirty="0" err="1" smtClean="0"/>
              <a:t>Goverment</a:t>
            </a:r>
            <a:r>
              <a:rPr lang="fr-CH" dirty="0" smtClean="0"/>
              <a:t> </a:t>
            </a:r>
            <a:r>
              <a:rPr lang="fr-CH" dirty="0" err="1" smtClean="0"/>
              <a:t>ownership</a:t>
            </a:r>
            <a:endParaRPr lang="fr-CH" dirty="0" smtClean="0"/>
          </a:p>
          <a:p>
            <a:pPr lvl="1">
              <a:spcAft>
                <a:spcPts val="600"/>
              </a:spcAft>
            </a:pPr>
            <a:r>
              <a:rPr lang="fr-CH" dirty="0" err="1" smtClean="0"/>
              <a:t>Coherence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national </a:t>
            </a:r>
            <a:r>
              <a:rPr lang="fr-CH" dirty="0" err="1" smtClean="0"/>
              <a:t>strategies</a:t>
            </a:r>
            <a:r>
              <a:rPr lang="fr-CH" dirty="0" smtClean="0"/>
              <a:t>, </a:t>
            </a:r>
            <a:r>
              <a:rPr lang="fr-CH" dirty="0" err="1" smtClean="0"/>
              <a:t>policies</a:t>
            </a:r>
            <a:r>
              <a:rPr lang="fr-CH" dirty="0" smtClean="0"/>
              <a:t> and </a:t>
            </a:r>
            <a:r>
              <a:rPr lang="fr-CH" dirty="0" err="1" smtClean="0"/>
              <a:t>development</a:t>
            </a:r>
            <a:r>
              <a:rPr lang="fr-CH" dirty="0" smtClean="0"/>
              <a:t> planning </a:t>
            </a:r>
            <a:r>
              <a:rPr lang="fr-CH" dirty="0" err="1" smtClean="0"/>
              <a:t>processes</a:t>
            </a:r>
            <a:endParaRPr lang="fr-CH" dirty="0" smtClean="0"/>
          </a:p>
          <a:p>
            <a:pPr lvl="1">
              <a:spcAft>
                <a:spcPts val="600"/>
              </a:spcAft>
            </a:pPr>
            <a:r>
              <a:rPr lang="fr-CH" dirty="0" err="1" smtClean="0"/>
              <a:t>Operational</a:t>
            </a:r>
            <a:r>
              <a:rPr lang="fr-CH" dirty="0" smtClean="0"/>
              <a:t> guidance for engagement of </a:t>
            </a:r>
            <a:r>
              <a:rPr lang="fr-CH" dirty="0" err="1" smtClean="0"/>
              <a:t>Indigenous</a:t>
            </a:r>
            <a:r>
              <a:rPr lang="fr-CH" dirty="0" smtClean="0"/>
              <a:t> Peoples and </a:t>
            </a:r>
            <a:r>
              <a:rPr lang="fr-CH" dirty="0" err="1" smtClean="0"/>
              <a:t>Other</a:t>
            </a:r>
            <a:r>
              <a:rPr lang="fr-CH" dirty="0" smtClean="0"/>
              <a:t> Forest </a:t>
            </a:r>
            <a:r>
              <a:rPr lang="fr-CH" dirty="0" err="1" smtClean="0"/>
              <a:t>Dependent</a:t>
            </a:r>
            <a:r>
              <a:rPr lang="fr-CH" dirty="0" smtClean="0"/>
              <a:t> </a:t>
            </a:r>
            <a:r>
              <a:rPr lang="fr-CH" dirty="0" err="1" smtClean="0"/>
              <a:t>Communities</a:t>
            </a:r>
            <a:endParaRPr lang="fr-CH" dirty="0" smtClean="0"/>
          </a:p>
          <a:p>
            <a:pPr lvl="1">
              <a:spcAft>
                <a:spcPts val="600"/>
              </a:spcAft>
            </a:pPr>
            <a:r>
              <a:rPr lang="fr-CH" dirty="0" err="1" smtClean="0"/>
              <a:t>Level</a:t>
            </a:r>
            <a:r>
              <a:rPr lang="fr-CH" dirty="0" smtClean="0"/>
              <a:t> of consultation, participation and engagement</a:t>
            </a:r>
          </a:p>
          <a:p>
            <a:pPr>
              <a:spcAft>
                <a:spcPts val="600"/>
              </a:spcAft>
            </a:pPr>
            <a:r>
              <a:rPr lang="fr-CH" b="1" dirty="0" smtClean="0"/>
              <a:t>Programme</a:t>
            </a:r>
            <a:r>
              <a:rPr lang="fr-CH" dirty="0" smtClean="0"/>
              <a:t> guidelines for </a:t>
            </a:r>
            <a:r>
              <a:rPr lang="fr-CH" dirty="0" err="1" smtClean="0"/>
              <a:t>stakeholder</a:t>
            </a:r>
            <a:r>
              <a:rPr lang="fr-CH" dirty="0" smtClean="0"/>
              <a:t> engagement in REDD+, </a:t>
            </a:r>
            <a:r>
              <a:rPr lang="fr-CH" dirty="0" err="1" smtClean="0"/>
              <a:t>jointly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World Bank (</a:t>
            </a:r>
            <a:r>
              <a:rPr lang="fr-CH" dirty="0" err="1" smtClean="0"/>
              <a:t>revision</a:t>
            </a:r>
            <a:r>
              <a:rPr lang="fr-CH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CH" dirty="0" smtClean="0"/>
              <a:t>FAO &amp; WB ‘s Framework for </a:t>
            </a:r>
            <a:r>
              <a:rPr lang="fr-CH" dirty="0" err="1" smtClean="0"/>
              <a:t>assessing</a:t>
            </a:r>
            <a:r>
              <a:rPr lang="fr-CH" dirty="0" smtClean="0"/>
              <a:t> and monitoring </a:t>
            </a:r>
            <a:r>
              <a:rPr lang="fr-CH" dirty="0" err="1" smtClean="0"/>
              <a:t>forest</a:t>
            </a:r>
            <a:r>
              <a:rPr lang="fr-CH" dirty="0" smtClean="0"/>
              <a:t> </a:t>
            </a:r>
            <a:r>
              <a:rPr lang="fr-CH" dirty="0" err="1" smtClean="0"/>
              <a:t>governance</a:t>
            </a:r>
            <a:r>
              <a:rPr lang="fr-CH" dirty="0" smtClean="0"/>
              <a:t> </a:t>
            </a:r>
          </a:p>
          <a:p>
            <a:pPr>
              <a:spcAft>
                <a:spcPts val="600"/>
              </a:spcAft>
            </a:pPr>
            <a:endParaRPr lang="fr-CH" dirty="0" smtClean="0"/>
          </a:p>
          <a:p>
            <a:pPr lvl="1">
              <a:spcAft>
                <a:spcPts val="600"/>
              </a:spcAft>
            </a:pP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sz="2400" b="1" dirty="0" err="1" smtClean="0">
                <a:latin typeface="+mn-lt"/>
              </a:rPr>
              <a:t>What</a:t>
            </a:r>
            <a:r>
              <a:rPr lang="fr-CH" sz="2400" b="1" dirty="0" smtClean="0">
                <a:latin typeface="+mn-lt"/>
              </a:rPr>
              <a:t> has been </a:t>
            </a:r>
            <a:r>
              <a:rPr lang="fr-CH" sz="2400" b="1" dirty="0" err="1" smtClean="0">
                <a:latin typeface="+mn-lt"/>
              </a:rPr>
              <a:t>done</a:t>
            </a:r>
            <a:r>
              <a:rPr lang="fr-CH" sz="2400" b="1" dirty="0" smtClean="0">
                <a:latin typeface="+mn-lt"/>
              </a:rPr>
              <a:t> </a:t>
            </a:r>
            <a:r>
              <a:rPr lang="fr-CH" sz="2400" b="1" dirty="0" err="1" smtClean="0">
                <a:latin typeface="+mn-lt"/>
              </a:rPr>
              <a:t>so</a:t>
            </a:r>
            <a:r>
              <a:rPr lang="fr-CH" sz="2400" b="1" dirty="0" smtClean="0">
                <a:latin typeface="+mn-lt"/>
              </a:rPr>
              <a:t> far</a:t>
            </a:r>
            <a:endParaRPr lang="fr-CH" sz="2400" b="1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UN-REDD Programme and </a:t>
            </a:r>
            <a:r>
              <a:rPr lang="fr-CH" b="1" dirty="0" err="1" smtClean="0"/>
              <a:t>Safeguards</a:t>
            </a:r>
            <a:endParaRPr lang="fr-CH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UN-REDD Social and </a:t>
            </a:r>
            <a:r>
              <a:rPr lang="fr-CH" dirty="0" err="1" smtClean="0"/>
              <a:t>Environmental</a:t>
            </a:r>
            <a:r>
              <a:rPr lang="fr-CH" dirty="0" smtClean="0"/>
              <a:t> </a:t>
            </a:r>
            <a:r>
              <a:rPr lang="fr-CH" dirty="0" err="1" smtClean="0"/>
              <a:t>Principles</a:t>
            </a:r>
            <a:r>
              <a:rPr lang="fr-CH" dirty="0" smtClean="0"/>
              <a:t> and </a:t>
            </a:r>
            <a:r>
              <a:rPr lang="fr-CH" dirty="0" err="1" smtClean="0"/>
              <a:t>Criteria</a:t>
            </a:r>
            <a:r>
              <a:rPr lang="fr-CH" dirty="0" smtClean="0"/>
              <a:t> </a:t>
            </a:r>
            <a:r>
              <a:rPr lang="fr-CH" dirty="0" smtClean="0"/>
              <a:t> </a:t>
            </a:r>
          </a:p>
          <a:p>
            <a:pPr>
              <a:buNone/>
            </a:pPr>
            <a:r>
              <a:rPr lang="fr-CH" dirty="0" smtClean="0"/>
              <a:t>- 	</a:t>
            </a:r>
            <a:r>
              <a:rPr lang="fr-CH" sz="2200" dirty="0" smtClean="0"/>
              <a:t>Point to UN-REDD </a:t>
            </a:r>
            <a:r>
              <a:rPr lang="fr-CH" sz="2200" b="0" dirty="0" err="1" smtClean="0"/>
              <a:t>further</a:t>
            </a:r>
            <a:r>
              <a:rPr lang="fr-CH" sz="2200" dirty="0" smtClean="0"/>
              <a:t> </a:t>
            </a:r>
            <a:r>
              <a:rPr lang="fr-CH" sz="2200" b="0" dirty="0" err="1" smtClean="0"/>
              <a:t>operational</a:t>
            </a:r>
            <a:r>
              <a:rPr lang="fr-CH" sz="2200" b="0" dirty="0" smtClean="0"/>
              <a:t> </a:t>
            </a:r>
            <a:r>
              <a:rPr lang="fr-CH" sz="2200" b="0" dirty="0" smtClean="0"/>
              <a:t>guidance on </a:t>
            </a:r>
            <a:r>
              <a:rPr lang="fr-CH" sz="2200" b="0" dirty="0" err="1" smtClean="0"/>
              <a:t>stakeholder</a:t>
            </a:r>
            <a:r>
              <a:rPr lang="fr-CH" sz="2200" b="0" dirty="0" smtClean="0"/>
              <a:t> engagement and </a:t>
            </a:r>
            <a:r>
              <a:rPr lang="fr-CH" sz="2200" b="0" dirty="0" smtClean="0"/>
              <a:t>guidelines, </a:t>
            </a:r>
            <a:r>
              <a:rPr lang="fr-CH" sz="2200" b="0" dirty="0" smtClean="0"/>
              <a:t>Free, Prior and </a:t>
            </a:r>
            <a:r>
              <a:rPr lang="fr-CH" sz="2200" b="0" dirty="0" err="1" smtClean="0"/>
              <a:t>Informed</a:t>
            </a:r>
            <a:r>
              <a:rPr lang="fr-CH" sz="2200" b="0" dirty="0" smtClean="0"/>
              <a:t> Consent and </a:t>
            </a:r>
            <a:r>
              <a:rPr lang="fr-CH" sz="2200" b="0" dirty="0" err="1" smtClean="0"/>
              <a:t>gender</a:t>
            </a:r>
            <a:r>
              <a:rPr lang="fr-CH" sz="2200" b="0" dirty="0" smtClean="0"/>
              <a:t> guidance </a:t>
            </a:r>
          </a:p>
          <a:p>
            <a:pPr>
              <a:buFontTx/>
              <a:buChar char="-"/>
            </a:pPr>
            <a:r>
              <a:rPr lang="fr-CH" sz="2200" dirty="0" smtClean="0"/>
              <a:t>Help </a:t>
            </a:r>
            <a:r>
              <a:rPr lang="fr-CH" sz="2200" dirty="0" err="1" smtClean="0"/>
              <a:t>determine</a:t>
            </a:r>
            <a:r>
              <a:rPr lang="fr-CH" sz="2200" dirty="0" smtClean="0"/>
              <a:t>  </a:t>
            </a:r>
            <a:r>
              <a:rPr lang="fr-CH" sz="2200" dirty="0" err="1" smtClean="0"/>
              <a:t>overall</a:t>
            </a:r>
            <a:r>
              <a:rPr lang="fr-CH" sz="2200" dirty="0" smtClean="0"/>
              <a:t> </a:t>
            </a:r>
            <a:r>
              <a:rPr lang="fr-CH" sz="2200" dirty="0" err="1" smtClean="0"/>
              <a:t>governance</a:t>
            </a:r>
            <a:r>
              <a:rPr lang="fr-CH" sz="2200" dirty="0" smtClean="0"/>
              <a:t> </a:t>
            </a:r>
            <a:r>
              <a:rPr lang="fr-CH" sz="2200" dirty="0" err="1" smtClean="0"/>
              <a:t>risks</a:t>
            </a:r>
            <a:r>
              <a:rPr lang="fr-CH" sz="2200" dirty="0" smtClean="0"/>
              <a:t> </a:t>
            </a:r>
            <a:r>
              <a:rPr lang="fr-CH" sz="2200" b="0" dirty="0" err="1" smtClean="0"/>
              <a:t>that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can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be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further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assessed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through</a:t>
            </a:r>
            <a:r>
              <a:rPr lang="fr-CH" sz="2200" b="0" dirty="0" smtClean="0"/>
              <a:t> a </a:t>
            </a:r>
            <a:r>
              <a:rPr lang="fr-CH" sz="2200" b="0" dirty="0" err="1" smtClean="0"/>
              <a:t>Participatory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Governance</a:t>
            </a:r>
            <a:r>
              <a:rPr lang="fr-CH" sz="2200" b="0" dirty="0" smtClean="0"/>
              <a:t> </a:t>
            </a:r>
            <a:r>
              <a:rPr lang="fr-CH" sz="2200" b="0" dirty="0" err="1" smtClean="0"/>
              <a:t>Assessments</a:t>
            </a:r>
            <a:r>
              <a:rPr lang="fr-CH" sz="2200" b="0" dirty="0" smtClean="0"/>
              <a:t> </a:t>
            </a:r>
            <a:endParaRPr lang="fr-CH" sz="2200" b="0" dirty="0" smtClean="0"/>
          </a:p>
          <a:p>
            <a:pPr>
              <a:buFontTx/>
              <a:buChar char="-"/>
            </a:pPr>
            <a:r>
              <a:rPr lang="fr-CH" sz="2200" dirty="0" smtClean="0"/>
              <a:t>Can </a:t>
            </a:r>
            <a:r>
              <a:rPr lang="fr-CH" sz="2200" dirty="0" err="1" smtClean="0"/>
              <a:t>feed</a:t>
            </a:r>
            <a:r>
              <a:rPr lang="fr-CH" sz="2200" dirty="0" smtClean="0"/>
              <a:t> information </a:t>
            </a:r>
            <a:r>
              <a:rPr lang="fr-CH" sz="2200" b="0" dirty="0" err="1" smtClean="0"/>
              <a:t>into</a:t>
            </a:r>
            <a:r>
              <a:rPr lang="fr-CH" sz="2200" b="0" dirty="0" smtClean="0"/>
              <a:t>  </a:t>
            </a:r>
            <a:r>
              <a:rPr lang="fr-CH" sz="2200" b="0" dirty="0" err="1" smtClean="0"/>
              <a:t>developing</a:t>
            </a:r>
            <a:r>
              <a:rPr lang="fr-CH" sz="2200" b="0" dirty="0" smtClean="0"/>
              <a:t> information </a:t>
            </a:r>
            <a:r>
              <a:rPr lang="fr-CH" sz="2200" b="0" dirty="0" err="1" smtClean="0"/>
              <a:t>systems</a:t>
            </a:r>
            <a:r>
              <a:rPr lang="fr-CH" sz="2200" b="0" dirty="0" smtClean="0"/>
              <a:t> for </a:t>
            </a:r>
            <a:r>
              <a:rPr lang="fr-CH" sz="2200" b="0" dirty="0" smtClean="0"/>
              <a:t>REDD+ </a:t>
            </a:r>
            <a:r>
              <a:rPr lang="fr-CH" sz="2200" b="0" dirty="0" err="1" smtClean="0"/>
              <a:t>safeguards</a:t>
            </a:r>
            <a:endParaRPr lang="fr-CH" sz="2200" b="0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CH" sz="2400" b="1" dirty="0" err="1" smtClean="0"/>
              <a:t>What’s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under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development</a:t>
            </a:r>
            <a:endParaRPr lang="fr-CH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b="1" dirty="0" smtClean="0"/>
              <a:t>UN-REDD Programme and (social) </a:t>
            </a:r>
            <a:r>
              <a:rPr lang="fr-CH" b="1" dirty="0" err="1" smtClean="0"/>
              <a:t>Safeguards</a:t>
            </a:r>
            <a:endParaRPr lang="fr-CH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69075" y="2573383"/>
          <a:ext cx="7813221" cy="340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79269" y="1946366"/>
            <a:ext cx="3853542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UN-REDD Programme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15840" y="1955074"/>
            <a:ext cx="3853542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National REDD+ systems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from and are consistent with the Cancun safeguards</a:t>
            </a:r>
          </a:p>
          <a:p>
            <a:r>
              <a:rPr lang="en-US" dirty="0" smtClean="0"/>
              <a:t>Objectives</a:t>
            </a:r>
            <a:r>
              <a:rPr lang="en-US" dirty="0" smtClean="0"/>
              <a:t>, as proposed to the Policy Board </a:t>
            </a:r>
            <a:r>
              <a:rPr lang="en-US" sz="1800" dirty="0" smtClean="0"/>
              <a:t>(13- 14 October): </a:t>
            </a:r>
            <a:endParaRPr lang="fr-CH" dirty="0" smtClean="0"/>
          </a:p>
          <a:p>
            <a:pPr lvl="1">
              <a:buNone/>
            </a:pPr>
            <a:r>
              <a:rPr lang="en-CA" b="0" dirty="0" err="1" smtClean="0"/>
              <a:t>i</a:t>
            </a:r>
            <a:r>
              <a:rPr lang="en-CA" b="0" dirty="0" smtClean="0"/>
              <a:t>) assisting countries in formulating national REDD+ programmes and initiatives for which they seek UN-REDD support;</a:t>
            </a:r>
            <a:endParaRPr lang="fr-CH" b="0" dirty="0" smtClean="0"/>
          </a:p>
          <a:p>
            <a:pPr lvl="1">
              <a:buNone/>
            </a:pPr>
            <a:r>
              <a:rPr lang="en-CA" b="0" dirty="0" smtClean="0"/>
              <a:t> ii) reviewing national programmes prior to submission for a UN-REDD Policy Board decision on funding and </a:t>
            </a:r>
            <a:endParaRPr lang="fr-CH" b="0" dirty="0" smtClean="0"/>
          </a:p>
          <a:p>
            <a:pPr lvl="1">
              <a:buNone/>
            </a:pPr>
            <a:r>
              <a:rPr lang="en-CA" b="0" dirty="0" smtClean="0"/>
              <a:t>iii) assessing national programme </a:t>
            </a:r>
            <a:r>
              <a:rPr lang="en-CA" b="0" dirty="0" smtClean="0"/>
              <a:t>delivery</a:t>
            </a:r>
          </a:p>
          <a:p>
            <a:pPr lvl="1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rgbClr val="595959"/>
                </a:solidFill>
              </a:rPr>
              <a:t>UN-REDD Social and </a:t>
            </a:r>
            <a:r>
              <a:rPr lang="fr-CH" dirty="0" err="1" smtClean="0">
                <a:solidFill>
                  <a:srgbClr val="595959"/>
                </a:solidFill>
              </a:rPr>
              <a:t>Environmental</a:t>
            </a:r>
            <a:r>
              <a:rPr lang="fr-CH" dirty="0" smtClean="0">
                <a:solidFill>
                  <a:srgbClr val="595959"/>
                </a:solidFill>
              </a:rPr>
              <a:t> </a:t>
            </a:r>
            <a:r>
              <a:rPr lang="fr-CH" dirty="0" err="1" smtClean="0">
                <a:solidFill>
                  <a:srgbClr val="595959"/>
                </a:solidFill>
              </a:rPr>
              <a:t>Principles</a:t>
            </a:r>
            <a:r>
              <a:rPr lang="fr-CH" dirty="0" smtClean="0">
                <a:solidFill>
                  <a:srgbClr val="595959"/>
                </a:solidFill>
              </a:rPr>
              <a:t> and </a:t>
            </a:r>
            <a:r>
              <a:rPr lang="fr-CH" dirty="0" err="1" smtClean="0">
                <a:solidFill>
                  <a:srgbClr val="595959"/>
                </a:solidFill>
              </a:rPr>
              <a:t>Criteria</a:t>
            </a:r>
            <a:endParaRPr lang="fr-CH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22042</TotalTime>
  <Words>2283</Words>
  <Application>Microsoft Office PowerPoint</Application>
  <PresentationFormat>On-screen Show (4:3)</PresentationFormat>
  <Paragraphs>245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The UN-REDD Programme’s Support to Governance</vt:lpstr>
      <vt:lpstr>Outline</vt:lpstr>
      <vt:lpstr>Importance  of governance for REDD+</vt:lpstr>
      <vt:lpstr>UN-REDD Programme and (social) Safeguards</vt:lpstr>
      <vt:lpstr>UN-REDD Programme and Safeguards</vt:lpstr>
      <vt:lpstr>UN-REDD Programme and Safeguards</vt:lpstr>
      <vt:lpstr>UN-REDD Programme and (social) Safeguards</vt:lpstr>
      <vt:lpstr>Slide 8</vt:lpstr>
      <vt:lpstr>UN-REDD Social and Environmental Principles and Criteria</vt:lpstr>
      <vt:lpstr>Principles and Criteria</vt:lpstr>
      <vt:lpstr>Principles and Criteria</vt:lpstr>
      <vt:lpstr>Principles and Criteria</vt:lpstr>
      <vt:lpstr>Example : Principle, Criteria, Risk identification</vt:lpstr>
      <vt:lpstr>Criteria related to corruption/anti-corruption</vt:lpstr>
      <vt:lpstr>Criteria related to corruption/anti-corruption</vt:lpstr>
      <vt:lpstr>Legal Preparedness for REDD+</vt:lpstr>
      <vt:lpstr>Participatory Governance Assessments for REDD+ (PGAs)</vt:lpstr>
      <vt:lpstr>What are the links to Anti-Corruption? </vt:lpstr>
      <vt:lpstr>Slide 19</vt:lpstr>
      <vt:lpstr>Slide 20</vt:lpstr>
      <vt:lpstr>Anti-corruption for REDD+ </vt:lpstr>
      <vt:lpstr> Thank you ! All information on www.unredd.net  Summary on www.un-redd.org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Isabelle</dc:creator>
  <cp:lastModifiedBy>Estelle Fach</cp:lastModifiedBy>
  <cp:revision>1329</cp:revision>
  <dcterms:created xsi:type="dcterms:W3CDTF">2009-05-15T09:37:26Z</dcterms:created>
  <dcterms:modified xsi:type="dcterms:W3CDTF">2011-10-20T00:38:25Z</dcterms:modified>
</cp:coreProperties>
</file>