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3809" r:id="rId2"/>
  </p:sldMasterIdLst>
  <p:notesMasterIdLst>
    <p:notesMasterId r:id="rId32"/>
  </p:notesMasterIdLst>
  <p:handoutMasterIdLst>
    <p:handoutMasterId r:id="rId33"/>
  </p:handoutMasterIdLst>
  <p:sldIdLst>
    <p:sldId id="256" r:id="rId3"/>
    <p:sldId id="325" r:id="rId4"/>
    <p:sldId id="316" r:id="rId5"/>
    <p:sldId id="328" r:id="rId6"/>
    <p:sldId id="330" r:id="rId7"/>
    <p:sldId id="323" r:id="rId8"/>
    <p:sldId id="279" r:id="rId9"/>
    <p:sldId id="290" r:id="rId10"/>
    <p:sldId id="317" r:id="rId11"/>
    <p:sldId id="318" r:id="rId12"/>
    <p:sldId id="322" r:id="rId13"/>
    <p:sldId id="343" r:id="rId14"/>
    <p:sldId id="307" r:id="rId15"/>
    <p:sldId id="308" r:id="rId16"/>
    <p:sldId id="282" r:id="rId17"/>
    <p:sldId id="344" r:id="rId18"/>
    <p:sldId id="342" r:id="rId19"/>
    <p:sldId id="311" r:id="rId20"/>
    <p:sldId id="333" r:id="rId21"/>
    <p:sldId id="334" r:id="rId22"/>
    <p:sldId id="335" r:id="rId23"/>
    <p:sldId id="336" r:id="rId24"/>
    <p:sldId id="337" r:id="rId25"/>
    <p:sldId id="338" r:id="rId26"/>
    <p:sldId id="339" r:id="rId27"/>
    <p:sldId id="340" r:id="rId28"/>
    <p:sldId id="341" r:id="rId29"/>
    <p:sldId id="280" r:id="rId30"/>
    <p:sldId id="281" r:id="rId31"/>
  </p:sldIdLst>
  <p:sldSz cx="9144000" cy="6858000" type="screen4x3"/>
  <p:notesSz cx="69469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2"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7FAF4"/>
    <a:srgbClr val="DCE8D0"/>
    <a:srgbClr val="F9FBF7"/>
    <a:srgbClr val="F2F7EF"/>
    <a:srgbClr val="EEF5EB"/>
    <a:srgbClr val="ECF2F4"/>
    <a:srgbClr val="FF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68375" autoAdjust="0"/>
  </p:normalViewPr>
  <p:slideViewPr>
    <p:cSldViewPr>
      <p:cViewPr>
        <p:scale>
          <a:sx n="75" d="100"/>
          <a:sy n="75" d="100"/>
        </p:scale>
        <p:origin x="-858" y="5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1" d="100"/>
          <a:sy n="51" d="100"/>
        </p:scale>
        <p:origin x="-2496" y="-90"/>
      </p:cViewPr>
      <p:guideLst>
        <p:guide orient="horz" pos="2924"/>
        <p:guide pos="218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010625" cy="463571"/>
          </a:xfrm>
          <a:prstGeom prst="rect">
            <a:avLst/>
          </a:prstGeom>
          <a:noFill/>
          <a:ln w="9525">
            <a:noFill/>
            <a:miter lim="800000"/>
            <a:headEnd/>
            <a:tailEnd/>
          </a:ln>
          <a:effectLst/>
        </p:spPr>
        <p:txBody>
          <a:bodyPr vert="horz" wrap="square" lIns="92737" tIns="46369" rIns="92737" bIns="46369" numCol="1" anchor="t" anchorCtr="0" compatLnSpc="1">
            <a:prstTxWarp prst="textNoShape">
              <a:avLst/>
            </a:prstTxWarp>
          </a:bodyPr>
          <a:lstStyle>
            <a:lvl1pPr defTabSz="927536">
              <a:defRPr sz="1200">
                <a:latin typeface="Arial" charset="0"/>
              </a:defRPr>
            </a:lvl1pPr>
          </a:lstStyle>
          <a:p>
            <a:pPr>
              <a:defRPr/>
            </a:pPr>
            <a:endParaRPr lang="en-US"/>
          </a:p>
        </p:txBody>
      </p:sp>
      <p:sp>
        <p:nvSpPr>
          <p:cNvPr id="124931" name="Rectangle 3"/>
          <p:cNvSpPr>
            <a:spLocks noGrp="1" noChangeArrowheads="1"/>
          </p:cNvSpPr>
          <p:nvPr>
            <p:ph type="dt" sz="quarter" idx="1"/>
          </p:nvPr>
        </p:nvSpPr>
        <p:spPr bwMode="auto">
          <a:xfrm>
            <a:off x="3934768" y="0"/>
            <a:ext cx="3010625" cy="463571"/>
          </a:xfrm>
          <a:prstGeom prst="rect">
            <a:avLst/>
          </a:prstGeom>
          <a:noFill/>
          <a:ln w="9525">
            <a:noFill/>
            <a:miter lim="800000"/>
            <a:headEnd/>
            <a:tailEnd/>
          </a:ln>
          <a:effectLst/>
        </p:spPr>
        <p:txBody>
          <a:bodyPr vert="horz" wrap="square" lIns="92737" tIns="46369" rIns="92737" bIns="46369" numCol="1" anchor="t" anchorCtr="0" compatLnSpc="1">
            <a:prstTxWarp prst="textNoShape">
              <a:avLst/>
            </a:prstTxWarp>
          </a:bodyPr>
          <a:lstStyle>
            <a:lvl1pPr algn="r" defTabSz="927536">
              <a:defRPr sz="1200">
                <a:latin typeface="Arial" charset="0"/>
              </a:defRPr>
            </a:lvl1pPr>
          </a:lstStyle>
          <a:p>
            <a:pPr>
              <a:defRPr/>
            </a:pPr>
            <a:endParaRPr lang="en-US"/>
          </a:p>
        </p:txBody>
      </p:sp>
      <p:sp>
        <p:nvSpPr>
          <p:cNvPr id="124932" name="Rectangle 4"/>
          <p:cNvSpPr>
            <a:spLocks noGrp="1" noChangeArrowheads="1"/>
          </p:cNvSpPr>
          <p:nvPr>
            <p:ph type="ftr" sz="quarter" idx="2"/>
          </p:nvPr>
        </p:nvSpPr>
        <p:spPr bwMode="auto">
          <a:xfrm>
            <a:off x="0" y="8818595"/>
            <a:ext cx="3010625" cy="463571"/>
          </a:xfrm>
          <a:prstGeom prst="rect">
            <a:avLst/>
          </a:prstGeom>
          <a:noFill/>
          <a:ln w="9525">
            <a:noFill/>
            <a:miter lim="800000"/>
            <a:headEnd/>
            <a:tailEnd/>
          </a:ln>
          <a:effectLst/>
        </p:spPr>
        <p:txBody>
          <a:bodyPr vert="horz" wrap="square" lIns="92737" tIns="46369" rIns="92737" bIns="46369" numCol="1" anchor="b" anchorCtr="0" compatLnSpc="1">
            <a:prstTxWarp prst="textNoShape">
              <a:avLst/>
            </a:prstTxWarp>
          </a:bodyPr>
          <a:lstStyle>
            <a:lvl1pPr defTabSz="927536">
              <a:defRPr sz="1200">
                <a:latin typeface="Arial" charset="0"/>
              </a:defRPr>
            </a:lvl1pPr>
          </a:lstStyle>
          <a:p>
            <a:pPr>
              <a:defRPr/>
            </a:pPr>
            <a:endParaRPr lang="en-US"/>
          </a:p>
        </p:txBody>
      </p:sp>
      <p:sp>
        <p:nvSpPr>
          <p:cNvPr id="124933" name="Rectangle 5"/>
          <p:cNvSpPr>
            <a:spLocks noGrp="1" noChangeArrowheads="1"/>
          </p:cNvSpPr>
          <p:nvPr>
            <p:ph type="sldNum" sz="quarter" idx="3"/>
          </p:nvPr>
        </p:nvSpPr>
        <p:spPr bwMode="auto">
          <a:xfrm>
            <a:off x="3934768" y="8818595"/>
            <a:ext cx="3010625" cy="463571"/>
          </a:xfrm>
          <a:prstGeom prst="rect">
            <a:avLst/>
          </a:prstGeom>
          <a:noFill/>
          <a:ln w="9525">
            <a:noFill/>
            <a:miter lim="800000"/>
            <a:headEnd/>
            <a:tailEnd/>
          </a:ln>
          <a:effectLst/>
        </p:spPr>
        <p:txBody>
          <a:bodyPr vert="horz" wrap="square" lIns="92737" tIns="46369" rIns="92737" bIns="46369" numCol="1" anchor="b" anchorCtr="0" compatLnSpc="1">
            <a:prstTxWarp prst="textNoShape">
              <a:avLst/>
            </a:prstTxWarp>
          </a:bodyPr>
          <a:lstStyle>
            <a:lvl1pPr algn="r" defTabSz="927536">
              <a:defRPr sz="1200">
                <a:latin typeface="Arial" charset="0"/>
              </a:defRPr>
            </a:lvl1pPr>
          </a:lstStyle>
          <a:p>
            <a:pPr>
              <a:defRPr/>
            </a:pPr>
            <a:fld id="{164D137D-00AE-444F-8D31-0574065A2FC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010625" cy="463571"/>
          </a:xfrm>
          <a:prstGeom prst="rect">
            <a:avLst/>
          </a:prstGeom>
          <a:noFill/>
          <a:ln w="9525">
            <a:noFill/>
            <a:miter lim="800000"/>
            <a:headEnd/>
            <a:tailEnd/>
          </a:ln>
          <a:effectLst/>
        </p:spPr>
        <p:txBody>
          <a:bodyPr vert="horz" wrap="square" lIns="92737" tIns="46369" rIns="92737" bIns="46369" numCol="1" anchor="t" anchorCtr="0" compatLnSpc="1">
            <a:prstTxWarp prst="textNoShape">
              <a:avLst/>
            </a:prstTxWarp>
          </a:bodyPr>
          <a:lstStyle>
            <a:lvl1pPr defTabSz="927536">
              <a:defRPr sz="1200">
                <a:latin typeface="Arial" charset="0"/>
              </a:defRPr>
            </a:lvl1pPr>
          </a:lstStyle>
          <a:p>
            <a:pPr>
              <a:defRPr/>
            </a:pPr>
            <a:endParaRPr lang="en-US"/>
          </a:p>
        </p:txBody>
      </p:sp>
      <p:sp>
        <p:nvSpPr>
          <p:cNvPr id="82947" name="Rectangle 3"/>
          <p:cNvSpPr>
            <a:spLocks noGrp="1" noChangeArrowheads="1"/>
          </p:cNvSpPr>
          <p:nvPr>
            <p:ph type="dt" idx="1"/>
          </p:nvPr>
        </p:nvSpPr>
        <p:spPr bwMode="auto">
          <a:xfrm>
            <a:off x="3934768" y="0"/>
            <a:ext cx="3010625" cy="463571"/>
          </a:xfrm>
          <a:prstGeom prst="rect">
            <a:avLst/>
          </a:prstGeom>
          <a:noFill/>
          <a:ln w="9525">
            <a:noFill/>
            <a:miter lim="800000"/>
            <a:headEnd/>
            <a:tailEnd/>
          </a:ln>
          <a:effectLst/>
        </p:spPr>
        <p:txBody>
          <a:bodyPr vert="horz" wrap="square" lIns="92737" tIns="46369" rIns="92737" bIns="46369" numCol="1" anchor="t" anchorCtr="0" compatLnSpc="1">
            <a:prstTxWarp prst="textNoShape">
              <a:avLst/>
            </a:prstTxWarp>
          </a:bodyPr>
          <a:lstStyle>
            <a:lvl1pPr algn="r" defTabSz="927536">
              <a:defRPr sz="120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694992" y="4410065"/>
            <a:ext cx="5556917" cy="4176744"/>
          </a:xfrm>
          <a:prstGeom prst="rect">
            <a:avLst/>
          </a:prstGeom>
          <a:noFill/>
          <a:ln w="9525">
            <a:noFill/>
            <a:miter lim="800000"/>
            <a:headEnd/>
            <a:tailEnd/>
          </a:ln>
          <a:effectLst/>
        </p:spPr>
        <p:txBody>
          <a:bodyPr vert="horz" wrap="square" lIns="92737" tIns="46369" rIns="92737" bIns="463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8818595"/>
            <a:ext cx="3010625" cy="463571"/>
          </a:xfrm>
          <a:prstGeom prst="rect">
            <a:avLst/>
          </a:prstGeom>
          <a:noFill/>
          <a:ln w="9525">
            <a:noFill/>
            <a:miter lim="800000"/>
            <a:headEnd/>
            <a:tailEnd/>
          </a:ln>
          <a:effectLst/>
        </p:spPr>
        <p:txBody>
          <a:bodyPr vert="horz" wrap="square" lIns="92737" tIns="46369" rIns="92737" bIns="46369" numCol="1" anchor="b" anchorCtr="0" compatLnSpc="1">
            <a:prstTxWarp prst="textNoShape">
              <a:avLst/>
            </a:prstTxWarp>
          </a:bodyPr>
          <a:lstStyle>
            <a:lvl1pPr defTabSz="927536">
              <a:defRPr sz="1200">
                <a:latin typeface="Arial" charset="0"/>
              </a:defRPr>
            </a:lvl1pPr>
          </a:lstStyle>
          <a:p>
            <a:pPr>
              <a:defRPr/>
            </a:pPr>
            <a:endParaRPr lang="en-US"/>
          </a:p>
        </p:txBody>
      </p:sp>
      <p:sp>
        <p:nvSpPr>
          <p:cNvPr id="82951" name="Rectangle 7"/>
          <p:cNvSpPr>
            <a:spLocks noGrp="1" noChangeArrowheads="1"/>
          </p:cNvSpPr>
          <p:nvPr>
            <p:ph type="sldNum" sz="quarter" idx="5"/>
          </p:nvPr>
        </p:nvSpPr>
        <p:spPr bwMode="auto">
          <a:xfrm>
            <a:off x="3934768" y="8818595"/>
            <a:ext cx="3010625" cy="463571"/>
          </a:xfrm>
          <a:prstGeom prst="rect">
            <a:avLst/>
          </a:prstGeom>
          <a:noFill/>
          <a:ln w="9525">
            <a:noFill/>
            <a:miter lim="800000"/>
            <a:headEnd/>
            <a:tailEnd/>
          </a:ln>
          <a:effectLst/>
        </p:spPr>
        <p:txBody>
          <a:bodyPr vert="horz" wrap="square" lIns="92737" tIns="46369" rIns="92737" bIns="46369" numCol="1" anchor="b" anchorCtr="0" compatLnSpc="1">
            <a:prstTxWarp prst="textNoShape">
              <a:avLst/>
            </a:prstTxWarp>
          </a:bodyPr>
          <a:lstStyle>
            <a:lvl1pPr algn="r" defTabSz="927536">
              <a:defRPr sz="1200">
                <a:latin typeface="Arial" charset="0"/>
              </a:defRPr>
            </a:lvl1pPr>
          </a:lstStyle>
          <a:p>
            <a:pPr>
              <a:defRPr/>
            </a:pPr>
            <a:fld id="{CD83B2DC-0706-460C-AE24-548DB585A80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p>
        </p:txBody>
      </p:sp>
      <p:sp>
        <p:nvSpPr>
          <p:cNvPr id="28676" name="Slide Number Placeholder 3"/>
          <p:cNvSpPr>
            <a:spLocks noGrp="1"/>
          </p:cNvSpPr>
          <p:nvPr>
            <p:ph type="sldNum" sz="quarter" idx="5"/>
          </p:nvPr>
        </p:nvSpPr>
        <p:spPr>
          <a:noFill/>
        </p:spPr>
        <p:txBody>
          <a:bodyPr/>
          <a:lstStyle/>
          <a:p>
            <a:fld id="{C5CCA3D3-0AAA-467E-B41F-2D4500F731D4}"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p>
        </p:txBody>
      </p:sp>
      <p:sp>
        <p:nvSpPr>
          <p:cNvPr id="35844" name="Slide Number Placeholder 3"/>
          <p:cNvSpPr>
            <a:spLocks noGrp="1"/>
          </p:cNvSpPr>
          <p:nvPr>
            <p:ph type="sldNum" sz="quarter" idx="5"/>
          </p:nvPr>
        </p:nvSpPr>
        <p:spPr>
          <a:noFill/>
        </p:spPr>
        <p:txBody>
          <a:bodyPr/>
          <a:lstStyle/>
          <a:p>
            <a:fld id="{2809307C-26D8-45E0-A5B7-407904C1CCA6}"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5CD01137-125C-42BB-9825-B336D9FDE9FA}"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spcBef>
                <a:spcPct val="0"/>
              </a:spcBef>
            </a:pPr>
            <a:r>
              <a:rPr lang="en-US" b="1" dirty="0" smtClean="0"/>
              <a:t>Objective</a:t>
            </a:r>
            <a:endParaRPr lang="en-US" dirty="0" smtClean="0"/>
          </a:p>
          <a:p>
            <a:pPr eaLnBrk="1" hangingPunct="1">
              <a:spcBef>
                <a:spcPct val="0"/>
              </a:spcBef>
            </a:pPr>
            <a:r>
              <a:rPr lang="en-US" dirty="0" smtClean="0"/>
              <a:t>-State (or </a:t>
            </a:r>
            <a:r>
              <a:rPr lang="en-US" dirty="0" err="1" smtClean="0"/>
              <a:t>summarise</a:t>
            </a:r>
            <a:r>
              <a:rPr lang="en-US" dirty="0" smtClean="0"/>
              <a:t>) the Objective from the NJP</a:t>
            </a:r>
          </a:p>
          <a:p>
            <a:pPr eaLnBrk="1" hangingPunct="1">
              <a:spcBef>
                <a:spcPct val="0"/>
              </a:spcBef>
            </a:pPr>
            <a:r>
              <a:rPr lang="en-US" dirty="0" smtClean="0"/>
              <a:t>-Explain how it fits into broader REDD and/or National Development (i.e. UNDAF) goals</a:t>
            </a:r>
          </a:p>
          <a:p>
            <a:pPr eaLnBrk="1" hangingPunct="1">
              <a:spcBef>
                <a:spcPct val="0"/>
              </a:spcBef>
            </a:pPr>
            <a:r>
              <a:rPr lang="en-US" b="1" dirty="0" smtClean="0"/>
              <a:t>Outcomes</a:t>
            </a:r>
            <a:endParaRPr lang="en-US" dirty="0" smtClean="0"/>
          </a:p>
          <a:p>
            <a:pPr eaLnBrk="1" hangingPunct="1">
              <a:spcBef>
                <a:spcPct val="0"/>
              </a:spcBef>
            </a:pPr>
            <a:r>
              <a:rPr lang="en-US" dirty="0" smtClean="0"/>
              <a:t>-List the NJP Outcomes</a:t>
            </a:r>
          </a:p>
          <a:p>
            <a:pPr eaLnBrk="1" hangingPunct="1">
              <a:spcBef>
                <a:spcPct val="0"/>
              </a:spcBef>
            </a:pPr>
            <a:r>
              <a:rPr lang="en-US" b="1" dirty="0" smtClean="0"/>
              <a:t>Initial NJP</a:t>
            </a:r>
            <a:endParaRPr lang="en-US" dirty="0" smtClean="0"/>
          </a:p>
          <a:p>
            <a:pPr eaLnBrk="1" hangingPunct="1">
              <a:spcBef>
                <a:spcPct val="0"/>
              </a:spcBef>
            </a:pPr>
            <a:r>
              <a:rPr lang="en-US" dirty="0" smtClean="0"/>
              <a:t>-For countries only submitting an “initial” NJP (i.e. DRC, PNG and potentially Panama), make it clear here</a:t>
            </a:r>
          </a:p>
          <a:p>
            <a:pPr eaLnBrk="1" hangingPunct="1">
              <a:spcBef>
                <a:spcPct val="0"/>
              </a:spcBef>
            </a:pPr>
            <a:r>
              <a:rPr lang="en-US" dirty="0" smtClean="0"/>
              <a:t>-Clarify the duration and scope of the initial NJP</a:t>
            </a:r>
            <a:endParaRPr lang="en-US" b="1" dirty="0" smtClean="0"/>
          </a:p>
          <a:p>
            <a:pPr eaLnBrk="1" hangingPunct="1">
              <a:spcBef>
                <a:spcPct val="0"/>
              </a:spcBef>
            </a:pPr>
            <a:r>
              <a:rPr lang="en-US" b="1" dirty="0" smtClean="0"/>
              <a:t>Highlights</a:t>
            </a:r>
            <a:endParaRPr lang="en-US" dirty="0" smtClean="0"/>
          </a:p>
          <a:p>
            <a:pPr eaLnBrk="1" hangingPunct="1">
              <a:spcBef>
                <a:spcPct val="0"/>
              </a:spcBef>
            </a:pPr>
            <a:r>
              <a:rPr lang="en-US" dirty="0" smtClean="0"/>
              <a:t>-If there is something of particular interest or importance to note about the NJP intervention, mention it here.  But not necessary to do so.</a:t>
            </a:r>
            <a:endParaRPr lang="en-US" b="1" dirty="0" smtClean="0"/>
          </a:p>
        </p:txBody>
      </p:sp>
      <p:sp>
        <p:nvSpPr>
          <p:cNvPr id="48132" name="Slide Number Placeholder 3"/>
          <p:cNvSpPr>
            <a:spLocks noGrp="1"/>
          </p:cNvSpPr>
          <p:nvPr>
            <p:ph type="sldNum" sz="quarter" idx="5"/>
          </p:nvPr>
        </p:nvSpPr>
        <p:spPr>
          <a:noFill/>
        </p:spPr>
        <p:txBody>
          <a:bodyPr/>
          <a:lstStyle/>
          <a:p>
            <a:fld id="{E0669516-7CA7-4964-B71D-1E69DDB4965F}"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0E81898-61EE-4A9E-A3C9-983A9837DAFD}" type="slidenum">
              <a:rPr lang="en-US" smtClean="0"/>
              <a:pPr/>
              <a:t>13</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z="1100" dirty="0" smtClean="0"/>
              <a:t>Part 3: UN-REDD </a:t>
            </a:r>
            <a:r>
              <a:rPr lang="en-US" sz="1100" dirty="0" err="1" smtClean="0"/>
              <a:t>Programme</a:t>
            </a:r>
            <a:r>
              <a:rPr lang="en-US" sz="1100" dirty="0" smtClean="0"/>
              <a:t> Operational Guidelines for the Engagement of Indigenous Peoples and Other Forest Dependent Communities</a:t>
            </a:r>
          </a:p>
          <a:p>
            <a:pPr eaLnBrk="1" hangingPunct="1"/>
            <a:endParaRPr lang="en-US" sz="1100" u="sng" dirty="0" smtClean="0"/>
          </a:p>
          <a:p>
            <a:pPr eaLnBrk="1" hangingPunct="1"/>
            <a:r>
              <a:rPr lang="en-US" sz="1100" dirty="0" smtClean="0"/>
              <a:t>The Operational Guidelines shall be followed in the development, implementation and monitoring and evaluation of all UN-REDD </a:t>
            </a:r>
            <a:r>
              <a:rPr lang="en-US" sz="1100" dirty="0" err="1" smtClean="0"/>
              <a:t>Programme</a:t>
            </a:r>
            <a:r>
              <a:rPr lang="en-US" sz="1100" dirty="0" smtClean="0"/>
              <a:t> activities that may impact the rights and livelihoods of Indigenous Peoples and other forest dependent communities. </a:t>
            </a:r>
          </a:p>
          <a:p>
            <a:pPr eaLnBrk="1" hangingPunct="1"/>
            <a:endParaRPr lang="en-US" sz="1100" dirty="0" smtClean="0"/>
          </a:p>
          <a:p>
            <a:pPr eaLnBrk="1" hangingPunct="1"/>
            <a:r>
              <a:rPr lang="en-US" sz="1100" u="sng" dirty="0" smtClean="0"/>
              <a:t>Guidelines for Global UN-REDD </a:t>
            </a:r>
            <a:r>
              <a:rPr lang="en-US" sz="1100" u="sng" dirty="0" err="1" smtClean="0"/>
              <a:t>Programme</a:t>
            </a:r>
            <a:r>
              <a:rPr lang="en-US" sz="1100" u="sng" dirty="0" smtClean="0"/>
              <a:t> Activities: </a:t>
            </a:r>
          </a:p>
          <a:p>
            <a:pPr eaLnBrk="1" hangingPunct="1"/>
            <a:endParaRPr lang="en-US" sz="1100" dirty="0" smtClean="0"/>
          </a:p>
          <a:p>
            <a:pPr eaLnBrk="1" hangingPunct="1"/>
            <a:r>
              <a:rPr lang="en-US" sz="1100" dirty="0" smtClean="0"/>
              <a:t>Representation</a:t>
            </a:r>
          </a:p>
          <a:p>
            <a:pPr eaLnBrk="1" hangingPunct="1"/>
            <a:r>
              <a:rPr lang="en-US" sz="1100" dirty="0" smtClean="0"/>
              <a:t>1) Indigenous Peoples will be represented on the UN-REDD Policy Board by the Chair of the United Nations Permanent Forum on Indigenous Issues or by his/her designate. </a:t>
            </a:r>
          </a:p>
          <a:p>
            <a:pPr eaLnBrk="1" hangingPunct="1"/>
            <a:endParaRPr lang="en-US" sz="1100" dirty="0" smtClean="0"/>
          </a:p>
          <a:p>
            <a:pPr eaLnBrk="1" hangingPunct="1"/>
            <a:r>
              <a:rPr lang="en-US" sz="1100" dirty="0" smtClean="0"/>
              <a:t>2) The Chair of the Permanent Forum on Indigenous Issues will be a full and equal Member of the UN-REDD </a:t>
            </a:r>
            <a:r>
              <a:rPr lang="en-US" sz="1100" dirty="0" err="1" smtClean="0"/>
              <a:t>Programme</a:t>
            </a:r>
            <a:r>
              <a:rPr lang="en-US" sz="1100" dirty="0" smtClean="0"/>
              <a:t> Policy Board empowered to guide the direction and content of the UN-REDD </a:t>
            </a:r>
            <a:r>
              <a:rPr lang="en-US" sz="1100" dirty="0" err="1" smtClean="0"/>
              <a:t>Programme</a:t>
            </a:r>
            <a:r>
              <a:rPr lang="en-US" sz="1100" dirty="0" smtClean="0"/>
              <a:t>.</a:t>
            </a:r>
          </a:p>
          <a:p>
            <a:pPr eaLnBrk="1" hangingPunct="1"/>
            <a:endParaRPr lang="en-US" sz="1100" dirty="0" smtClean="0"/>
          </a:p>
          <a:p>
            <a:pPr eaLnBrk="1" hangingPunct="1"/>
            <a:r>
              <a:rPr lang="en-US" sz="1100" dirty="0" smtClean="0"/>
              <a:t>3) Indigenous Peoples and other forest dependent people will be invited to engage with the Independent Civil Society Advisory Group to the UN-REDD </a:t>
            </a:r>
            <a:r>
              <a:rPr lang="en-US" sz="1100" dirty="0" err="1" smtClean="0"/>
              <a:t>Programme</a:t>
            </a:r>
            <a:r>
              <a:rPr lang="en-US" sz="1100" dirty="0" smtClean="0"/>
              <a:t>, which is empowered to monitor activities and provide substantive advice on the </a:t>
            </a:r>
            <a:r>
              <a:rPr lang="en-US" sz="1100" dirty="0" err="1" smtClean="0"/>
              <a:t>Programme</a:t>
            </a:r>
            <a:r>
              <a:rPr lang="en-US" sz="1100" dirty="0" smtClean="0"/>
              <a:t> to the UN-REDD Policy Board. [Note: this point to be considered if the arrangement with the CSO Advisory Group is agreed upon]</a:t>
            </a:r>
          </a:p>
          <a:p>
            <a:pPr eaLnBrk="1" hangingPunct="1"/>
            <a:endParaRPr lang="en-US" sz="1100" dirty="0" smtClean="0"/>
          </a:p>
          <a:p>
            <a:pPr eaLnBrk="1" hangingPunct="1"/>
            <a:r>
              <a:rPr lang="en-US" sz="1100" dirty="0" smtClean="0"/>
              <a:t>Transparency &amp; Access to Information</a:t>
            </a:r>
          </a:p>
          <a:p>
            <a:pPr eaLnBrk="1" hangingPunct="1"/>
            <a:r>
              <a:rPr lang="en-US" sz="1100" dirty="0" smtClean="0"/>
              <a:t>4) The UN-REDD </a:t>
            </a:r>
            <a:r>
              <a:rPr lang="en-US" sz="1100" dirty="0" err="1" smtClean="0"/>
              <a:t>Programme</a:t>
            </a:r>
            <a:r>
              <a:rPr lang="en-US" sz="1100" dirty="0" smtClean="0"/>
              <a:t> will publish meeting reports and official documents on the UN-REDD </a:t>
            </a:r>
            <a:r>
              <a:rPr lang="en-US" sz="1100" dirty="0" err="1" smtClean="0"/>
              <a:t>Programme</a:t>
            </a:r>
            <a:r>
              <a:rPr lang="en-US" sz="1100" dirty="0" smtClean="0"/>
              <a:t> website. </a:t>
            </a:r>
          </a:p>
          <a:p>
            <a:pPr eaLnBrk="1" hangingPunct="1"/>
            <a:endParaRPr lang="en-US" sz="1100" dirty="0" smtClean="0"/>
          </a:p>
          <a:p>
            <a:pPr eaLnBrk="1" hangingPunct="1"/>
            <a:r>
              <a:rPr lang="en-US" sz="1100" dirty="0" smtClean="0"/>
              <a:t>5) The UN-REDD </a:t>
            </a:r>
            <a:r>
              <a:rPr lang="en-US" sz="1100" dirty="0" err="1" smtClean="0"/>
              <a:t>Programme</a:t>
            </a:r>
            <a:r>
              <a:rPr lang="en-US" sz="1100" dirty="0" smtClean="0"/>
              <a:t> will facilitate and support the development of primers and guidance materials to build the capacity of Indigenous Peoples to fully engage on REDD and, where appropriate, be able to effectively participate in decision-making processes and activities.</a:t>
            </a:r>
          </a:p>
          <a:p>
            <a:pPr eaLnBrk="1" hangingPunct="1"/>
            <a:endParaRPr lang="en-US" sz="1100" dirty="0" smtClean="0"/>
          </a:p>
          <a:p>
            <a:pPr eaLnBrk="1" hangingPunct="1"/>
            <a:r>
              <a:rPr lang="en-US" sz="1100" dirty="0" smtClean="0"/>
              <a:t>6) The UN-REDD </a:t>
            </a:r>
            <a:r>
              <a:rPr lang="en-US" sz="1100" dirty="0" err="1" smtClean="0"/>
              <a:t>Programme</a:t>
            </a:r>
            <a:r>
              <a:rPr lang="en-US" sz="1100" dirty="0" smtClean="0"/>
              <a:t> will participate in international conferences and summits focused on Indigenous Peoples and other forest dependent peoples, climate change, and REDD, to report on the activities of the </a:t>
            </a:r>
            <a:r>
              <a:rPr lang="en-US" sz="1100" dirty="0" err="1" smtClean="0"/>
              <a:t>programme</a:t>
            </a:r>
            <a:r>
              <a:rPr lang="en-US" sz="1100" dirty="0" smtClean="0"/>
              <a:t> and maintain open channels of communication with a wide array of Indigenous Peoples stakeholders. </a:t>
            </a:r>
          </a:p>
          <a:p>
            <a:pPr eaLnBrk="1" hangingPunct="1"/>
            <a:endParaRPr lang="en-US" sz="1100" dirty="0" smtClean="0"/>
          </a:p>
          <a:p>
            <a:pPr eaLnBrk="1" hangingPunct="1"/>
            <a:r>
              <a:rPr lang="en-US" sz="1100" dirty="0" smtClean="0"/>
              <a:t>Participation &amp; Inclusion</a:t>
            </a:r>
          </a:p>
          <a:p>
            <a:pPr eaLnBrk="1" hangingPunct="1"/>
            <a:r>
              <a:rPr lang="en-US" sz="1100" dirty="0" smtClean="0"/>
              <a:t>7) The UN-REDD </a:t>
            </a:r>
            <a:r>
              <a:rPr lang="en-US" sz="1100" dirty="0" err="1" smtClean="0"/>
              <a:t>Programme</a:t>
            </a:r>
            <a:r>
              <a:rPr lang="en-US" sz="1100" dirty="0" smtClean="0"/>
              <a:t> will provide </a:t>
            </a:r>
            <a:r>
              <a:rPr lang="en-US" sz="1100" dirty="0" err="1" smtClean="0"/>
              <a:t>fora</a:t>
            </a:r>
            <a:r>
              <a:rPr lang="en-US" sz="1100" dirty="0" smtClean="0"/>
              <a:t> for Indigenous Peoples issues to be raised and integrated into the international negotiation process on REDD. </a:t>
            </a:r>
          </a:p>
          <a:p>
            <a:pPr eaLnBrk="1" hangingPunct="1"/>
            <a:endParaRPr lang="en-US" sz="1100" dirty="0" smtClean="0"/>
          </a:p>
          <a:p>
            <a:pPr eaLnBrk="1" hangingPunct="1"/>
            <a:r>
              <a:rPr lang="en-US" sz="1100" dirty="0" smtClean="0">
                <a:cs typeface="Arial" charset="0"/>
              </a:rPr>
              <a:t>Point to the DRC National Joint </a:t>
            </a:r>
            <a:r>
              <a:rPr lang="en-US" sz="1100" dirty="0" err="1" smtClean="0">
                <a:cs typeface="Arial" charset="0"/>
              </a:rPr>
              <a:t>Programme</a:t>
            </a:r>
            <a:r>
              <a:rPr lang="en-US" sz="1100" dirty="0" smtClean="0">
                <a:cs typeface="Arial" charset="0"/>
              </a:rPr>
              <a:t> formulation process as best practice - </a:t>
            </a:r>
            <a:r>
              <a:rPr lang="en-US" sz="1100" dirty="0" err="1" smtClean="0">
                <a:cs typeface="Arial" charset="0"/>
              </a:rPr>
              <a:t>ie</a:t>
            </a:r>
            <a:r>
              <a:rPr lang="en-US" sz="1100" dirty="0" smtClean="0">
                <a:cs typeface="Arial" charset="0"/>
              </a:rPr>
              <a:t>. Requirement to assess and reform land tenure arrangements before activities take place and to establish National REDD Committee with six national representatives and six civil society representatives</a:t>
            </a:r>
          </a:p>
          <a:p>
            <a:pPr eaLnBrk="1" hangingPunct="1"/>
            <a:endParaRPr lang="en-US" sz="1100" dirty="0" smtClean="0">
              <a:cs typeface="Arial" charset="0"/>
            </a:endParaRPr>
          </a:p>
          <a:p>
            <a:pPr eaLnBrk="1" hangingPunct="1"/>
            <a:r>
              <a:rPr lang="en-US" sz="1100" dirty="0" smtClean="0">
                <a:cs typeface="Arial" charset="0"/>
              </a:rPr>
              <a:t>Guidelines for National UN-REDD </a:t>
            </a:r>
            <a:r>
              <a:rPr lang="en-US" sz="1100" dirty="0" err="1" smtClean="0">
                <a:cs typeface="Arial" charset="0"/>
              </a:rPr>
              <a:t>Programme</a:t>
            </a:r>
            <a:r>
              <a:rPr lang="en-US" sz="1100" dirty="0" smtClean="0">
                <a:cs typeface="Arial" charset="0"/>
              </a:rPr>
              <a:t> Activities:</a:t>
            </a:r>
          </a:p>
          <a:p>
            <a:pPr eaLnBrk="1" hangingPunct="1"/>
            <a:endParaRPr lang="en-US" sz="1100" dirty="0" smtClean="0">
              <a:cs typeface="Arial" charset="0"/>
            </a:endParaRPr>
          </a:p>
          <a:p>
            <a:pPr eaLnBrk="1" hangingPunct="1"/>
            <a:r>
              <a:rPr lang="en-US" sz="1100" dirty="0" smtClean="0">
                <a:cs typeface="Arial" charset="0"/>
              </a:rPr>
              <a:t>Representation</a:t>
            </a:r>
          </a:p>
          <a:p>
            <a:pPr eaLnBrk="1" hangingPunct="1"/>
            <a:r>
              <a:rPr lang="en-US" sz="1100" dirty="0" smtClean="0">
                <a:cs typeface="Arial" charset="0"/>
              </a:rPr>
              <a:t>1) Indigenous Peoples and/or other forest dependent communities shall be represented on National REDD Steering Committees or equivalent bodies, where established.</a:t>
            </a:r>
          </a:p>
          <a:p>
            <a:pPr eaLnBrk="1" hangingPunct="1"/>
            <a:endParaRPr lang="en-US" sz="1100" dirty="0" smtClean="0">
              <a:cs typeface="Arial" charset="0"/>
            </a:endParaRPr>
          </a:p>
          <a:p>
            <a:pPr eaLnBrk="1" hangingPunct="1"/>
            <a:r>
              <a:rPr lang="en-US" sz="1100" dirty="0" smtClean="0">
                <a:cs typeface="Arial" charset="0"/>
              </a:rPr>
              <a:t>Participation &amp; Inclusion</a:t>
            </a:r>
          </a:p>
          <a:p>
            <a:pPr eaLnBrk="1" hangingPunct="1"/>
            <a:r>
              <a:rPr lang="en-US" sz="1100" dirty="0" smtClean="0">
                <a:cs typeface="Arial" charset="0"/>
              </a:rPr>
              <a:t>2) In order to be endorsed by the UN-REDD Technical Secretariat for approval by the UN-REDD </a:t>
            </a:r>
            <a:r>
              <a:rPr lang="en-US" sz="1100" dirty="0" err="1" smtClean="0">
                <a:cs typeface="Arial" charset="0"/>
              </a:rPr>
              <a:t>Programme</a:t>
            </a:r>
            <a:r>
              <a:rPr lang="en-US" sz="1100" dirty="0" smtClean="0">
                <a:cs typeface="Arial" charset="0"/>
              </a:rPr>
              <a:t> Policy Board, draft National Joint </a:t>
            </a:r>
            <a:r>
              <a:rPr lang="en-US" sz="1100" dirty="0" err="1" smtClean="0">
                <a:cs typeface="Arial" charset="0"/>
              </a:rPr>
              <a:t>Programmes</a:t>
            </a:r>
            <a:r>
              <a:rPr lang="en-US" sz="1100" dirty="0" smtClean="0">
                <a:cs typeface="Arial" charset="0"/>
              </a:rPr>
              <a:t> (NJPs) must submit minutes of a ‘validation meeting’ of National Stakeholders (where established: the National REDD Steering Committee), including Indigenous Peoples’ representative(s). The representative(s) will be:</a:t>
            </a:r>
          </a:p>
          <a:p>
            <a:pPr lvl="2" eaLnBrk="1" hangingPunct="1"/>
            <a:endParaRPr lang="en-US" sz="1100" dirty="0" smtClean="0">
              <a:cs typeface="Arial" charset="0"/>
            </a:endParaRPr>
          </a:p>
          <a:p>
            <a:pPr lvl="2" eaLnBrk="1" hangingPunct="1"/>
            <a:r>
              <a:rPr lang="en-US" sz="1100" dirty="0" err="1" smtClean="0">
                <a:cs typeface="Arial" charset="0"/>
              </a:rPr>
              <a:t>i</a:t>
            </a:r>
            <a:r>
              <a:rPr lang="en-US" sz="1100" dirty="0" smtClean="0">
                <a:cs typeface="Arial" charset="0"/>
              </a:rPr>
              <a:t>. Representative(s): </a:t>
            </a:r>
          </a:p>
          <a:p>
            <a:pPr lvl="3" eaLnBrk="1" hangingPunct="1"/>
            <a:r>
              <a:rPr lang="ja-JP" altLang="en-US" sz="1100" smtClean="0">
                <a:ea typeface="ヒラギノ角ゴ ProN W3" pitchFamily="1" charset="-128"/>
                <a:sym typeface="Symbol" pitchFamily="1" charset="2"/>
              </a:rPr>
              <a:t>ｷ</a:t>
            </a:r>
            <a:r>
              <a:rPr lang="en-US" sz="1100" dirty="0" smtClean="0">
                <a:cs typeface="Arial" charset="0"/>
                <a:sym typeface="Symbol" pitchFamily="1" charset="2"/>
              </a:rPr>
              <a:t></a:t>
            </a:r>
            <a:r>
              <a:rPr lang="en-US" sz="1100" dirty="0" smtClean="0">
                <a:cs typeface="Arial" charset="0"/>
              </a:rPr>
              <a:t>Selected through a participatory, consultative process,</a:t>
            </a:r>
          </a:p>
          <a:p>
            <a:pPr lvl="3" eaLnBrk="1" hangingPunct="1"/>
            <a:r>
              <a:rPr lang="ja-JP" altLang="en-US" sz="1100" smtClean="0">
                <a:ea typeface="ヒラギノ角ゴ ProN W3" pitchFamily="1" charset="-128"/>
                <a:sym typeface="Symbol" pitchFamily="1" charset="2"/>
              </a:rPr>
              <a:t>ｷ</a:t>
            </a:r>
            <a:r>
              <a:rPr lang="en-US" sz="1100" dirty="0" smtClean="0">
                <a:cs typeface="Arial" charset="0"/>
                <a:sym typeface="Symbol" pitchFamily="1" charset="2"/>
              </a:rPr>
              <a:t></a:t>
            </a:r>
            <a:r>
              <a:rPr lang="en-US" sz="1100" dirty="0" smtClean="0">
                <a:cs typeface="Arial" charset="0"/>
              </a:rPr>
              <a:t>Having national coverage or networks,</a:t>
            </a:r>
          </a:p>
          <a:p>
            <a:pPr lvl="3" eaLnBrk="1" hangingPunct="1"/>
            <a:r>
              <a:rPr lang="ja-JP" altLang="en-US" sz="1100" smtClean="0">
                <a:ea typeface="ヒラギノ角ゴ ProN W3" pitchFamily="1" charset="-128"/>
                <a:sym typeface="Symbol" pitchFamily="1" charset="2"/>
              </a:rPr>
              <a:t>ｷ</a:t>
            </a:r>
            <a:r>
              <a:rPr lang="en-US" sz="1100" dirty="0" smtClean="0">
                <a:cs typeface="Arial" charset="0"/>
                <a:sym typeface="Symbol" pitchFamily="1" charset="2"/>
              </a:rPr>
              <a:t></a:t>
            </a:r>
            <a:r>
              <a:rPr lang="en-US" sz="1100" dirty="0" smtClean="0">
                <a:cs typeface="Arial" charset="0"/>
              </a:rPr>
              <a:t>Previous experience working constructively with the government and UN system,</a:t>
            </a:r>
          </a:p>
          <a:p>
            <a:pPr lvl="3" eaLnBrk="1" hangingPunct="1">
              <a:spcBef>
                <a:spcPts val="576"/>
              </a:spcBef>
            </a:pPr>
            <a:r>
              <a:rPr lang="ja-JP" altLang="en-US" sz="1100" smtClean="0">
                <a:ea typeface="ヒラギノ角ゴ ProN W3" pitchFamily="1" charset="-128"/>
                <a:sym typeface="Symbol" pitchFamily="1" charset="2"/>
              </a:rPr>
              <a:t>ｷ</a:t>
            </a:r>
            <a:r>
              <a:rPr lang="en-US" sz="1100" dirty="0" smtClean="0">
                <a:cs typeface="Arial" charset="0"/>
                <a:sym typeface="Symbol" pitchFamily="1" charset="2"/>
              </a:rPr>
              <a:t></a:t>
            </a:r>
            <a:r>
              <a:rPr lang="en-US" sz="1100" dirty="0" smtClean="0">
                <a:cs typeface="Arial" charset="0"/>
              </a:rPr>
              <a:t>Demonstrated experience serving as a representative, receiving input from, consulting with, and providing feedback to, a wide scope of civil society/Indigenous Peoples organizations;</a:t>
            </a:r>
          </a:p>
          <a:p>
            <a:pPr lvl="2" eaLnBrk="1" hangingPunct="1">
              <a:spcBef>
                <a:spcPts val="576"/>
              </a:spcBef>
            </a:pPr>
            <a:r>
              <a:rPr lang="en-US" sz="1100" dirty="0" smtClean="0">
                <a:cs typeface="Arial" charset="0"/>
              </a:rPr>
              <a:t>ii. Representative(s) who participated in a UN-REDD </a:t>
            </a:r>
            <a:r>
              <a:rPr lang="en-US" sz="1100" dirty="0" err="1" smtClean="0">
                <a:cs typeface="Arial" charset="0"/>
              </a:rPr>
              <a:t>Programme</a:t>
            </a:r>
            <a:r>
              <a:rPr lang="en-US" sz="1100" dirty="0" smtClean="0">
                <a:cs typeface="Arial" charset="0"/>
              </a:rPr>
              <a:t> scoping and/or formulation mission and sit(s) on a UN-REDD </a:t>
            </a:r>
            <a:r>
              <a:rPr lang="en-US" sz="1100" dirty="0" err="1" smtClean="0">
                <a:cs typeface="Arial" charset="0"/>
              </a:rPr>
              <a:t>Programme</a:t>
            </a:r>
            <a:r>
              <a:rPr lang="en-US" sz="1100" dirty="0" smtClean="0">
                <a:cs typeface="Arial" charset="0"/>
              </a:rPr>
              <a:t> consultative body established as a result of the mission, or;</a:t>
            </a:r>
          </a:p>
          <a:p>
            <a:pPr lvl="2" eaLnBrk="1" hangingPunct="1">
              <a:spcBef>
                <a:spcPts val="576"/>
              </a:spcBef>
            </a:pPr>
            <a:r>
              <a:rPr lang="en-US" sz="1100" dirty="0" smtClean="0">
                <a:cs typeface="Arial" charset="0"/>
              </a:rPr>
              <a:t>iii. Individual(s) recognized as legitimate representative(s) of a national network of civil society and/or Indigenous Peoples organizations (e.g. the GEF Small Grants National Steering Committee or National Forest </a:t>
            </a:r>
            <a:r>
              <a:rPr lang="en-US" sz="1100" dirty="0" err="1" smtClean="0">
                <a:cs typeface="Arial" charset="0"/>
              </a:rPr>
              <a:t>Programme</a:t>
            </a:r>
            <a:r>
              <a:rPr lang="en-US" sz="1100" dirty="0" smtClean="0">
                <a:cs typeface="Arial" charset="0"/>
              </a:rPr>
              <a:t> Steering Committee)</a:t>
            </a:r>
          </a:p>
          <a:p>
            <a:pPr lvl="2" eaLnBrk="1" hangingPunct="1">
              <a:spcBef>
                <a:spcPts val="576"/>
              </a:spcBef>
            </a:pPr>
            <a:endParaRPr lang="en-US" sz="1100" dirty="0" smtClean="0">
              <a:cs typeface="Arial" charset="0"/>
            </a:endParaRPr>
          </a:p>
          <a:p>
            <a:pPr eaLnBrk="1" hangingPunct="1"/>
            <a:r>
              <a:rPr lang="en-US" sz="1100" dirty="0" smtClean="0">
                <a:cs typeface="Arial" charset="0"/>
              </a:rPr>
              <a:t>3) The ‘validation meeting’ shall be one step of a wider consultation and engagement strategy which should be documented as an annex to the </a:t>
            </a:r>
            <a:r>
              <a:rPr lang="en-US" sz="1100" dirty="0" err="1" smtClean="0">
                <a:cs typeface="Arial" charset="0"/>
              </a:rPr>
              <a:t>Programme</a:t>
            </a:r>
            <a:r>
              <a:rPr lang="en-US" sz="1100" dirty="0" smtClean="0">
                <a:cs typeface="Arial" charset="0"/>
              </a:rPr>
              <a:t> Document. </a:t>
            </a:r>
          </a:p>
          <a:p>
            <a:pPr eaLnBrk="1" hangingPunct="1"/>
            <a:endParaRPr lang="en-US" sz="1100" dirty="0" smtClean="0">
              <a:cs typeface="Arial" charset="0"/>
            </a:endParaRPr>
          </a:p>
          <a:p>
            <a:pPr eaLnBrk="1" hangingPunct="1"/>
            <a:r>
              <a:rPr lang="en-US" sz="1100" dirty="0" smtClean="0">
                <a:cs typeface="Arial" charset="0"/>
              </a:rPr>
              <a:t>4) The National Joint </a:t>
            </a:r>
            <a:r>
              <a:rPr lang="en-US" sz="1100" dirty="0" err="1" smtClean="0">
                <a:cs typeface="Arial" charset="0"/>
              </a:rPr>
              <a:t>Programme</a:t>
            </a:r>
            <a:r>
              <a:rPr lang="en-US" sz="1100" dirty="0" smtClean="0">
                <a:cs typeface="Arial" charset="0"/>
              </a:rPr>
              <a:t> consultation and engagement strategy should effectively involve Indigenous Peoples and other forest dependent communities, and civil society organizations in all stages, including program design, implementation, and monitoring and evaluation, adhering to the same guiding principles as mentioned above in Part 2. In countries that are also developing programs under the Forest Carbon Partnership Facility (FCPF), it is encouraged that the UN-REDD </a:t>
            </a:r>
            <a:r>
              <a:rPr lang="en-US" sz="1100" dirty="0" err="1" smtClean="0">
                <a:cs typeface="Arial" charset="0"/>
              </a:rPr>
              <a:t>Programme</a:t>
            </a:r>
            <a:r>
              <a:rPr lang="en-US" sz="1100" dirty="0" smtClean="0">
                <a:cs typeface="Arial" charset="0"/>
              </a:rPr>
              <a:t> and FCPF undertake one collaborative consultation process. See Annex 1 of the Operational Guidance on Best Practice for Consultation. </a:t>
            </a:r>
          </a:p>
          <a:p>
            <a:pPr eaLnBrk="1" hangingPunct="1"/>
            <a:endParaRPr lang="en-US" sz="1100" dirty="0" smtClean="0">
              <a:cs typeface="Arial" charset="0"/>
            </a:endParaRPr>
          </a:p>
          <a:p>
            <a:pPr eaLnBrk="1" hangingPunct="1"/>
            <a:r>
              <a:rPr lang="en-US" sz="1100" dirty="0" smtClean="0">
                <a:cs typeface="Arial" charset="0"/>
              </a:rPr>
              <a:t>5) National Joint Programs should include activities and resources to support ongoing consultation, engagement and partnership to ensure that national UN-REDD activities take into account current priorities and concerns articulated by representatives of Indigenous Peoples and other forest dependent communities. </a:t>
            </a:r>
          </a:p>
          <a:p>
            <a:pPr eaLnBrk="1" hangingPunct="1"/>
            <a:endParaRPr lang="en-US" sz="1100" dirty="0" smtClean="0">
              <a:cs typeface="Arial" charset="0"/>
            </a:endParaRPr>
          </a:p>
          <a:p>
            <a:pPr eaLnBrk="1" hangingPunct="1"/>
            <a:r>
              <a:rPr lang="en-US" sz="1100" dirty="0" smtClean="0">
                <a:cs typeface="Arial" charset="0"/>
              </a:rPr>
              <a:t>6) National Joint Programs are encouraged to assess the impact of UN-REDD </a:t>
            </a:r>
            <a:r>
              <a:rPr lang="en-US" sz="1100" dirty="0" err="1" smtClean="0">
                <a:cs typeface="Arial" charset="0"/>
              </a:rPr>
              <a:t>Programme</a:t>
            </a:r>
            <a:r>
              <a:rPr lang="en-US" sz="1100" dirty="0" smtClean="0">
                <a:cs typeface="Arial" charset="0"/>
              </a:rPr>
              <a:t> activities on land rights and other rights of Indigenous Peoples as contained in the UN Declaration on the Rights of Indigenous Peoples prior to taking decisions on such activities, strictly following FPIC procedures.  </a:t>
            </a:r>
          </a:p>
          <a:p>
            <a:pPr eaLnBrk="1" hangingPunct="1"/>
            <a:endParaRPr lang="en-US" sz="1100" dirty="0" smtClean="0">
              <a:cs typeface="Arial" charset="0"/>
            </a:endParaRPr>
          </a:p>
          <a:p>
            <a:pPr eaLnBrk="1" hangingPunct="1"/>
            <a:r>
              <a:rPr lang="en-US" sz="1100" dirty="0" smtClean="0">
                <a:cs typeface="Arial" charset="0"/>
              </a:rPr>
              <a:t>Transparency &amp; Accountability</a:t>
            </a:r>
          </a:p>
          <a:p>
            <a:pPr eaLnBrk="1" hangingPunct="1"/>
            <a:r>
              <a:rPr lang="en-US" sz="1100" dirty="0" smtClean="0">
                <a:cs typeface="Arial" charset="0"/>
              </a:rPr>
              <a:t>7) Outcome documents from consultations such as meeting minutes, reports, work plans, and roadmaps for implementation should be circulated to Indigenous Peoples’ organizations for an assessment of their accuracy, should be publicly accessible, and reflected, as appropriate, in National Joint Program Documents, on the UN-REDD website, and submitted to the Policy Board annually. </a:t>
            </a:r>
          </a:p>
          <a:p>
            <a:pPr eaLnBrk="1" hangingPunct="1"/>
            <a:endParaRPr lang="en-US" sz="1100" dirty="0" smtClean="0">
              <a:cs typeface="Arial" charset="0"/>
            </a:endParaRPr>
          </a:p>
          <a:p>
            <a:pPr eaLnBrk="1" hangingPunct="1"/>
            <a:r>
              <a:rPr lang="en-US" sz="1100" dirty="0" smtClean="0">
                <a:cs typeface="Arial" charset="0"/>
              </a:rPr>
              <a:t>8) The Resident Coordinator  shall distribute annual reports on UN-REDD </a:t>
            </a:r>
            <a:r>
              <a:rPr lang="en-US" sz="1100" dirty="0" err="1" smtClean="0">
                <a:cs typeface="Arial" charset="0"/>
              </a:rPr>
              <a:t>Programme</a:t>
            </a:r>
            <a:r>
              <a:rPr lang="en-US" sz="1100" dirty="0" smtClean="0">
                <a:cs typeface="Arial" charset="0"/>
              </a:rPr>
              <a:t> activities to Indigenous Peoples and civil society networks through the Indigenous Peoples representative on the National UN-REDD Steering Committee in order to ensure transparency and accountability.</a:t>
            </a:r>
          </a:p>
          <a:p>
            <a:pPr eaLnBrk="1" hangingPunct="1"/>
            <a:endParaRPr lang="en-US" sz="1100" dirty="0" smtClean="0">
              <a:cs typeface="Arial" charset="0"/>
            </a:endParaRPr>
          </a:p>
          <a:p>
            <a:pPr eaLnBrk="1" hangingPunct="1"/>
            <a:r>
              <a:rPr lang="en-US" sz="1100" dirty="0" smtClean="0">
                <a:cs typeface="Arial" charset="0"/>
              </a:rPr>
              <a:t>9) The Resident Coordinator is responsible for ensuring that the National Joint Program abides by the UN’s Standards and Declarations. As an additional safeguard, a  complaint mechanism (to be elaborated in more detail and build upon existing grievance mechanisms, where they exist) will be established by the Technical Secretariat to ensure that  activities supported by the UN-REDD </a:t>
            </a:r>
            <a:r>
              <a:rPr lang="en-US" sz="1100" dirty="0" err="1" smtClean="0">
                <a:cs typeface="Arial" charset="0"/>
              </a:rPr>
              <a:t>Programme</a:t>
            </a:r>
            <a:r>
              <a:rPr lang="en-US" sz="1100" dirty="0" smtClean="0">
                <a:cs typeface="Arial" charset="0"/>
              </a:rPr>
              <a:t> do not result in the violation or erosion of the rights of Indigenous Peoples and other forest dependent communities. The procedure and contact information for making complaints will be posted on the UN-REDD </a:t>
            </a:r>
            <a:r>
              <a:rPr lang="en-US" sz="1100" dirty="0" err="1" smtClean="0">
                <a:cs typeface="Arial" charset="0"/>
              </a:rPr>
              <a:t>Programme</a:t>
            </a:r>
            <a:r>
              <a:rPr lang="en-US" sz="1100" dirty="0" smtClean="0">
                <a:cs typeface="Arial" charset="0"/>
              </a:rPr>
              <a:t> website</a:t>
            </a:r>
          </a:p>
          <a:p>
            <a:pPr eaLnBrk="1" hangingPunct="1"/>
            <a:endParaRPr lang="en-US" sz="11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6F8AE0B-A43A-429D-B2CD-632DCBE21C43}" type="slidenum">
              <a:rPr lang="en-US" smtClean="0"/>
              <a:pPr/>
              <a:t>14</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z="1100" dirty="0" smtClean="0"/>
              <a:t>The UN-REDD </a:t>
            </a:r>
            <a:r>
              <a:rPr lang="en-US" sz="1100" dirty="0" err="1" smtClean="0"/>
              <a:t>Programme</a:t>
            </a:r>
            <a:r>
              <a:rPr lang="en-US" sz="1100" dirty="0" smtClean="0"/>
              <a:t> Policy Board is made up of representatives of the participating countries, the partner agencies, the donor governments, Indigenous Peoples, CSOs, and observers</a:t>
            </a:r>
          </a:p>
          <a:p>
            <a:pPr eaLnBrk="1" hangingPunct="1"/>
            <a:endParaRPr lang="en-US" sz="1100" dirty="0" smtClean="0"/>
          </a:p>
          <a:p>
            <a:pPr eaLnBrk="1" hangingPunct="1"/>
            <a:r>
              <a:rPr lang="en-US" sz="1100" dirty="0" smtClean="0"/>
              <a:t>The Policy Board takes decisions by consensus among members</a:t>
            </a:r>
          </a:p>
          <a:p>
            <a:pPr eaLnBrk="1" hangingPunct="1"/>
            <a:endParaRPr lang="en-US" sz="1100" dirty="0" smtClean="0"/>
          </a:p>
          <a:p>
            <a:pPr eaLnBrk="1" hangingPunct="1"/>
            <a:r>
              <a:rPr lang="en-US" sz="1100" dirty="0" smtClean="0"/>
              <a:t>The Policy Board is supported by a UN-REDD </a:t>
            </a:r>
            <a:r>
              <a:rPr lang="en-US" sz="1100" dirty="0" err="1" smtClean="0"/>
              <a:t>Programme</a:t>
            </a:r>
            <a:r>
              <a:rPr lang="en-US" sz="1100" dirty="0" smtClean="0"/>
              <a:t> Secretariat to ensure implementation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181F986-0761-4052-95FC-3ADA74B9C6B0}" type="slidenum">
              <a:rPr lang="en-US" smtClean="0"/>
              <a:pPr/>
              <a:t>15</a:t>
            </a:fld>
            <a:endParaRPr lang="en-US" smtClean="0"/>
          </a:p>
        </p:txBody>
      </p:sp>
      <p:sp>
        <p:nvSpPr>
          <p:cNvPr id="30723"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ln/>
        </p:spPr>
        <p:txBody>
          <a:bodyPr/>
          <a:lstStyle/>
          <a:p>
            <a:pPr>
              <a:tabLst>
                <a:tab pos="327456" algn="l"/>
                <a:tab pos="427977" algn="l"/>
                <a:tab pos="858999" algn="l"/>
                <a:tab pos="1290022" algn="l"/>
                <a:tab pos="1721044" algn="l"/>
                <a:tab pos="2152067" algn="l"/>
                <a:tab pos="2583089" algn="l"/>
                <a:tab pos="3014111" algn="l"/>
                <a:tab pos="3445133" algn="l"/>
                <a:tab pos="3876156" algn="l"/>
                <a:tab pos="4307178" algn="l"/>
                <a:tab pos="4738201" algn="l"/>
                <a:tab pos="5169223" algn="l"/>
                <a:tab pos="5600246" algn="l"/>
                <a:tab pos="6031268" algn="l"/>
                <a:tab pos="6462291" algn="l"/>
                <a:tab pos="6893313" algn="l"/>
                <a:tab pos="7324336" algn="l"/>
                <a:tab pos="7755358" algn="l"/>
                <a:tab pos="8186381" algn="l"/>
                <a:tab pos="8617403" algn="l"/>
              </a:tabLst>
              <a:defRPr/>
            </a:pPr>
            <a:endParaRPr lang="en-GB" sz="1100" dirty="0" smtClean="0"/>
          </a:p>
          <a:p>
            <a:pPr marL="300041" indent="-300041">
              <a:lnSpc>
                <a:spcPct val="84000"/>
              </a:lnSpc>
              <a:spcBef>
                <a:spcPts val="768"/>
              </a:spcBef>
              <a:buFont typeface="Arial" pitchFamily="34" charset="0"/>
              <a:buChar char="•"/>
              <a:tabLst>
                <a:tab pos="300041" algn="l"/>
                <a:tab pos="400562" algn="l"/>
                <a:tab pos="831584" algn="l"/>
                <a:tab pos="1262607" algn="l"/>
                <a:tab pos="1693629" algn="l"/>
                <a:tab pos="2124652" algn="l"/>
                <a:tab pos="2555674" algn="l"/>
                <a:tab pos="2986697" algn="l"/>
                <a:tab pos="3417719" algn="l"/>
                <a:tab pos="3848742" algn="l"/>
                <a:tab pos="4279763" algn="l"/>
                <a:tab pos="4710786" algn="l"/>
                <a:tab pos="5141808" algn="l"/>
                <a:tab pos="5572831" algn="l"/>
                <a:tab pos="6003853" algn="l"/>
                <a:tab pos="6434876" algn="l"/>
                <a:tab pos="6865898" algn="l"/>
                <a:tab pos="7296921" algn="l"/>
                <a:tab pos="7727943" algn="l"/>
                <a:tab pos="8158966" algn="l"/>
                <a:tab pos="8589988" algn="l"/>
              </a:tabLst>
              <a:defRPr/>
            </a:pPr>
            <a:r>
              <a:rPr lang="en-GB" sz="1100" dirty="0" smtClean="0">
                <a:latin typeface="Calibri" pitchFamily="34" charset="0"/>
              </a:rPr>
              <a:t>Measures to provide incentives to developing countries to slow down their rates of deforestation and forest degradation to reduce emissions of greenhouse gases.</a:t>
            </a:r>
          </a:p>
          <a:p>
            <a:pPr marL="300041" indent="-300041">
              <a:lnSpc>
                <a:spcPct val="84000"/>
              </a:lnSpc>
              <a:spcBef>
                <a:spcPts val="768"/>
              </a:spcBef>
              <a:buFont typeface="Arial" pitchFamily="34" charset="0"/>
              <a:buChar char="•"/>
              <a:tabLst>
                <a:tab pos="300041" algn="l"/>
                <a:tab pos="400562" algn="l"/>
                <a:tab pos="831584" algn="l"/>
                <a:tab pos="1262607" algn="l"/>
                <a:tab pos="1693629" algn="l"/>
                <a:tab pos="2124652" algn="l"/>
                <a:tab pos="2555674" algn="l"/>
                <a:tab pos="2986697" algn="l"/>
                <a:tab pos="3417719" algn="l"/>
                <a:tab pos="3848742" algn="l"/>
                <a:tab pos="4279763" algn="l"/>
                <a:tab pos="4710786" algn="l"/>
                <a:tab pos="5141808" algn="l"/>
                <a:tab pos="5572831" algn="l"/>
                <a:tab pos="6003853" algn="l"/>
                <a:tab pos="6434876" algn="l"/>
                <a:tab pos="6865898" algn="l"/>
                <a:tab pos="7296921" algn="l"/>
                <a:tab pos="7727943" algn="l"/>
                <a:tab pos="8158966" algn="l"/>
                <a:tab pos="8589988" algn="l"/>
              </a:tabLst>
              <a:defRPr/>
            </a:pPr>
            <a:r>
              <a:rPr lang="en-GB" sz="1100" dirty="0" smtClean="0">
                <a:latin typeface="Calibri" pitchFamily="34" charset="0"/>
              </a:rPr>
              <a:t>Industrialized countries make financial transfers to developing countries to compensate them for costs of avoiding deforestation.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0E81898-61EE-4A9E-A3C9-983A9837DAFD}" type="slidenum">
              <a:rPr lang="en-US" smtClean="0"/>
              <a:pPr/>
              <a:t>16</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z="1100" dirty="0" smtClean="0"/>
              <a:t>Part 3: UN-REDD </a:t>
            </a:r>
            <a:r>
              <a:rPr lang="en-US" sz="1100" dirty="0" err="1" smtClean="0"/>
              <a:t>Programme</a:t>
            </a:r>
            <a:r>
              <a:rPr lang="en-US" sz="1100" dirty="0" smtClean="0"/>
              <a:t> Operational Guidelines for the Engagement of Indigenous Peoples and Other Forest Dependent Communities</a:t>
            </a:r>
          </a:p>
          <a:p>
            <a:pPr eaLnBrk="1" hangingPunct="1"/>
            <a:endParaRPr lang="en-US" sz="1100" u="sng" dirty="0" smtClean="0"/>
          </a:p>
          <a:p>
            <a:pPr eaLnBrk="1" hangingPunct="1"/>
            <a:r>
              <a:rPr lang="en-US" sz="1100" dirty="0" smtClean="0"/>
              <a:t>The Operational Guidelines shall be followed in the development, implementation and monitoring and evaluation of all UN-REDD </a:t>
            </a:r>
            <a:r>
              <a:rPr lang="en-US" sz="1100" dirty="0" err="1" smtClean="0"/>
              <a:t>Programme</a:t>
            </a:r>
            <a:r>
              <a:rPr lang="en-US" sz="1100" dirty="0" smtClean="0"/>
              <a:t> activities that may impact the rights and livelihoods of Indigenous Peoples and other forest dependent communities. </a:t>
            </a:r>
          </a:p>
          <a:p>
            <a:pPr eaLnBrk="1" hangingPunct="1"/>
            <a:endParaRPr lang="en-US" sz="1100" dirty="0" smtClean="0"/>
          </a:p>
          <a:p>
            <a:pPr eaLnBrk="1" hangingPunct="1"/>
            <a:r>
              <a:rPr lang="en-US" sz="1100" u="sng" dirty="0" smtClean="0"/>
              <a:t>Guidelines for Global UN-REDD </a:t>
            </a:r>
            <a:r>
              <a:rPr lang="en-US" sz="1100" u="sng" dirty="0" err="1" smtClean="0"/>
              <a:t>Programme</a:t>
            </a:r>
            <a:r>
              <a:rPr lang="en-US" sz="1100" u="sng" dirty="0" smtClean="0"/>
              <a:t> Activities: </a:t>
            </a:r>
          </a:p>
          <a:p>
            <a:pPr eaLnBrk="1" hangingPunct="1"/>
            <a:endParaRPr lang="en-US" sz="1100" dirty="0" smtClean="0"/>
          </a:p>
          <a:p>
            <a:pPr eaLnBrk="1" hangingPunct="1"/>
            <a:r>
              <a:rPr lang="en-US" sz="1100" dirty="0" smtClean="0"/>
              <a:t>Representation</a:t>
            </a:r>
          </a:p>
          <a:p>
            <a:pPr eaLnBrk="1" hangingPunct="1"/>
            <a:r>
              <a:rPr lang="en-US" sz="1100" dirty="0" smtClean="0"/>
              <a:t>1) Indigenous Peoples will be represented on the UN-REDD Policy Board by the Chair of the United Nations Permanent Forum on Indigenous Issues or by his/her designate. </a:t>
            </a:r>
          </a:p>
          <a:p>
            <a:pPr eaLnBrk="1" hangingPunct="1"/>
            <a:endParaRPr lang="en-US" sz="1100" dirty="0" smtClean="0"/>
          </a:p>
          <a:p>
            <a:pPr eaLnBrk="1" hangingPunct="1"/>
            <a:r>
              <a:rPr lang="en-US" sz="1100" dirty="0" smtClean="0"/>
              <a:t>2) The Chair of the Permanent Forum on Indigenous Issues will be a full and equal Member of the UN-REDD </a:t>
            </a:r>
            <a:r>
              <a:rPr lang="en-US" sz="1100" dirty="0" err="1" smtClean="0"/>
              <a:t>Programme</a:t>
            </a:r>
            <a:r>
              <a:rPr lang="en-US" sz="1100" dirty="0" smtClean="0"/>
              <a:t> Policy Board empowered to guide the direction and content of the UN-REDD </a:t>
            </a:r>
            <a:r>
              <a:rPr lang="en-US" sz="1100" dirty="0" err="1" smtClean="0"/>
              <a:t>Programme</a:t>
            </a:r>
            <a:r>
              <a:rPr lang="en-US" sz="1100" dirty="0" smtClean="0"/>
              <a:t>.</a:t>
            </a:r>
          </a:p>
          <a:p>
            <a:pPr eaLnBrk="1" hangingPunct="1"/>
            <a:endParaRPr lang="en-US" sz="1100" dirty="0" smtClean="0"/>
          </a:p>
          <a:p>
            <a:pPr eaLnBrk="1" hangingPunct="1"/>
            <a:r>
              <a:rPr lang="en-US" sz="1100" dirty="0" smtClean="0"/>
              <a:t>3) Indigenous Peoples and other forest dependent people will be invited to engage with the Independent Civil Society Advisory Group to the UN-REDD </a:t>
            </a:r>
            <a:r>
              <a:rPr lang="en-US" sz="1100" dirty="0" err="1" smtClean="0"/>
              <a:t>Programme</a:t>
            </a:r>
            <a:r>
              <a:rPr lang="en-US" sz="1100" dirty="0" smtClean="0"/>
              <a:t>, which is empowered to monitor activities and provide substantive advice on the </a:t>
            </a:r>
            <a:r>
              <a:rPr lang="en-US" sz="1100" dirty="0" err="1" smtClean="0"/>
              <a:t>Programme</a:t>
            </a:r>
            <a:r>
              <a:rPr lang="en-US" sz="1100" dirty="0" smtClean="0"/>
              <a:t> to the UN-REDD Policy Board. [Note: this point to be considered if the arrangement with the CSO Advisory Group is agreed upon]</a:t>
            </a:r>
          </a:p>
          <a:p>
            <a:pPr eaLnBrk="1" hangingPunct="1"/>
            <a:endParaRPr lang="en-US" sz="1100" dirty="0" smtClean="0"/>
          </a:p>
          <a:p>
            <a:pPr eaLnBrk="1" hangingPunct="1"/>
            <a:r>
              <a:rPr lang="en-US" sz="1100" dirty="0" smtClean="0"/>
              <a:t>Transparency &amp; Access to Information</a:t>
            </a:r>
          </a:p>
          <a:p>
            <a:pPr eaLnBrk="1" hangingPunct="1"/>
            <a:r>
              <a:rPr lang="en-US" sz="1100" dirty="0" smtClean="0"/>
              <a:t>4) The UN-REDD </a:t>
            </a:r>
            <a:r>
              <a:rPr lang="en-US" sz="1100" dirty="0" err="1" smtClean="0"/>
              <a:t>Programme</a:t>
            </a:r>
            <a:r>
              <a:rPr lang="en-US" sz="1100" dirty="0" smtClean="0"/>
              <a:t> will publish meeting reports and official documents on the UN-REDD </a:t>
            </a:r>
            <a:r>
              <a:rPr lang="en-US" sz="1100" dirty="0" err="1" smtClean="0"/>
              <a:t>Programme</a:t>
            </a:r>
            <a:r>
              <a:rPr lang="en-US" sz="1100" dirty="0" smtClean="0"/>
              <a:t> website. </a:t>
            </a:r>
          </a:p>
          <a:p>
            <a:pPr eaLnBrk="1" hangingPunct="1"/>
            <a:endParaRPr lang="en-US" sz="1100" dirty="0" smtClean="0"/>
          </a:p>
          <a:p>
            <a:pPr eaLnBrk="1" hangingPunct="1"/>
            <a:r>
              <a:rPr lang="en-US" sz="1100" dirty="0" smtClean="0"/>
              <a:t>5) The UN-REDD </a:t>
            </a:r>
            <a:r>
              <a:rPr lang="en-US" sz="1100" dirty="0" err="1" smtClean="0"/>
              <a:t>Programme</a:t>
            </a:r>
            <a:r>
              <a:rPr lang="en-US" sz="1100" dirty="0" smtClean="0"/>
              <a:t> will facilitate and support the development of primers and guidance materials to build the capacity of Indigenous Peoples to fully engage on REDD and, where appropriate, be able to effectively participate in decision-making processes and activities.</a:t>
            </a:r>
          </a:p>
          <a:p>
            <a:pPr eaLnBrk="1" hangingPunct="1"/>
            <a:endParaRPr lang="en-US" sz="1100" dirty="0" smtClean="0"/>
          </a:p>
          <a:p>
            <a:pPr eaLnBrk="1" hangingPunct="1"/>
            <a:r>
              <a:rPr lang="en-US" sz="1100" dirty="0" smtClean="0"/>
              <a:t>6) The UN-REDD </a:t>
            </a:r>
            <a:r>
              <a:rPr lang="en-US" sz="1100" dirty="0" err="1" smtClean="0"/>
              <a:t>Programme</a:t>
            </a:r>
            <a:r>
              <a:rPr lang="en-US" sz="1100" dirty="0" smtClean="0"/>
              <a:t> will participate in international conferences and summits focused on Indigenous Peoples and other forest dependent peoples, climate change, and REDD, to report on the activities of the </a:t>
            </a:r>
            <a:r>
              <a:rPr lang="en-US" sz="1100" dirty="0" err="1" smtClean="0"/>
              <a:t>programme</a:t>
            </a:r>
            <a:r>
              <a:rPr lang="en-US" sz="1100" dirty="0" smtClean="0"/>
              <a:t> and maintain open channels of communication with a wide array of Indigenous Peoples stakeholders. </a:t>
            </a:r>
          </a:p>
          <a:p>
            <a:pPr eaLnBrk="1" hangingPunct="1"/>
            <a:endParaRPr lang="en-US" sz="1100" dirty="0" smtClean="0"/>
          </a:p>
          <a:p>
            <a:pPr eaLnBrk="1" hangingPunct="1"/>
            <a:r>
              <a:rPr lang="en-US" sz="1100" dirty="0" smtClean="0"/>
              <a:t>Participation &amp; Inclusion</a:t>
            </a:r>
          </a:p>
          <a:p>
            <a:pPr eaLnBrk="1" hangingPunct="1"/>
            <a:r>
              <a:rPr lang="en-US" sz="1100" dirty="0" smtClean="0"/>
              <a:t>7) The UN-REDD </a:t>
            </a:r>
            <a:r>
              <a:rPr lang="en-US" sz="1100" dirty="0" err="1" smtClean="0"/>
              <a:t>Programme</a:t>
            </a:r>
            <a:r>
              <a:rPr lang="en-US" sz="1100" dirty="0" smtClean="0"/>
              <a:t> will provide </a:t>
            </a:r>
            <a:r>
              <a:rPr lang="en-US" sz="1100" dirty="0" err="1" smtClean="0"/>
              <a:t>fora</a:t>
            </a:r>
            <a:r>
              <a:rPr lang="en-US" sz="1100" dirty="0" smtClean="0"/>
              <a:t> for Indigenous Peoples issues to be raised and integrated into the international negotiation process on REDD. </a:t>
            </a:r>
          </a:p>
          <a:p>
            <a:pPr eaLnBrk="1" hangingPunct="1"/>
            <a:endParaRPr lang="en-US" sz="1100" dirty="0" smtClean="0"/>
          </a:p>
          <a:p>
            <a:pPr eaLnBrk="1" hangingPunct="1"/>
            <a:r>
              <a:rPr lang="en-US" sz="1100" dirty="0" smtClean="0">
                <a:cs typeface="Arial" charset="0"/>
              </a:rPr>
              <a:t>Point to the DRC National Joint </a:t>
            </a:r>
            <a:r>
              <a:rPr lang="en-US" sz="1100" dirty="0" err="1" smtClean="0">
                <a:cs typeface="Arial" charset="0"/>
              </a:rPr>
              <a:t>Programme</a:t>
            </a:r>
            <a:r>
              <a:rPr lang="en-US" sz="1100" dirty="0" smtClean="0">
                <a:cs typeface="Arial" charset="0"/>
              </a:rPr>
              <a:t> formulation process as best practice - </a:t>
            </a:r>
            <a:r>
              <a:rPr lang="en-US" sz="1100" dirty="0" err="1" smtClean="0">
                <a:cs typeface="Arial" charset="0"/>
              </a:rPr>
              <a:t>ie</a:t>
            </a:r>
            <a:r>
              <a:rPr lang="en-US" sz="1100" dirty="0" smtClean="0">
                <a:cs typeface="Arial" charset="0"/>
              </a:rPr>
              <a:t>. Requirement to assess and reform land tenure arrangements before activities take place and to establish National REDD Committee with six national representatives and six civil society representatives</a:t>
            </a:r>
          </a:p>
          <a:p>
            <a:pPr eaLnBrk="1" hangingPunct="1"/>
            <a:endParaRPr lang="en-US" sz="1100" dirty="0" smtClean="0">
              <a:cs typeface="Arial" charset="0"/>
            </a:endParaRPr>
          </a:p>
          <a:p>
            <a:pPr eaLnBrk="1" hangingPunct="1"/>
            <a:r>
              <a:rPr lang="en-US" sz="1100" dirty="0" smtClean="0">
                <a:cs typeface="Arial" charset="0"/>
              </a:rPr>
              <a:t>Guidelines for National UN-REDD </a:t>
            </a:r>
            <a:r>
              <a:rPr lang="en-US" sz="1100" dirty="0" err="1" smtClean="0">
                <a:cs typeface="Arial" charset="0"/>
              </a:rPr>
              <a:t>Programme</a:t>
            </a:r>
            <a:r>
              <a:rPr lang="en-US" sz="1100" dirty="0" smtClean="0">
                <a:cs typeface="Arial" charset="0"/>
              </a:rPr>
              <a:t> Activities:</a:t>
            </a:r>
          </a:p>
          <a:p>
            <a:pPr eaLnBrk="1" hangingPunct="1"/>
            <a:endParaRPr lang="en-US" sz="1100" dirty="0" smtClean="0">
              <a:cs typeface="Arial" charset="0"/>
            </a:endParaRPr>
          </a:p>
          <a:p>
            <a:pPr eaLnBrk="1" hangingPunct="1"/>
            <a:r>
              <a:rPr lang="en-US" sz="1100" dirty="0" smtClean="0">
                <a:cs typeface="Arial" charset="0"/>
              </a:rPr>
              <a:t>Representation</a:t>
            </a:r>
          </a:p>
          <a:p>
            <a:pPr eaLnBrk="1" hangingPunct="1"/>
            <a:r>
              <a:rPr lang="en-US" sz="1100" dirty="0" smtClean="0">
                <a:cs typeface="Arial" charset="0"/>
              </a:rPr>
              <a:t>1) Indigenous Peoples and/or other forest dependent communities shall be represented on National REDD Steering Committees or equivalent bodies, where established.</a:t>
            </a:r>
          </a:p>
          <a:p>
            <a:pPr eaLnBrk="1" hangingPunct="1"/>
            <a:endParaRPr lang="en-US" sz="1100" dirty="0" smtClean="0">
              <a:cs typeface="Arial" charset="0"/>
            </a:endParaRPr>
          </a:p>
          <a:p>
            <a:pPr eaLnBrk="1" hangingPunct="1"/>
            <a:r>
              <a:rPr lang="en-US" sz="1100" dirty="0" smtClean="0">
                <a:cs typeface="Arial" charset="0"/>
              </a:rPr>
              <a:t>Participation &amp; Inclusion</a:t>
            </a:r>
          </a:p>
          <a:p>
            <a:pPr eaLnBrk="1" hangingPunct="1"/>
            <a:r>
              <a:rPr lang="en-US" sz="1100" dirty="0" smtClean="0">
                <a:cs typeface="Arial" charset="0"/>
              </a:rPr>
              <a:t>2) In order to be endorsed by the UN-REDD Technical Secretariat for approval by the UN-REDD </a:t>
            </a:r>
            <a:r>
              <a:rPr lang="en-US" sz="1100" dirty="0" err="1" smtClean="0">
                <a:cs typeface="Arial" charset="0"/>
              </a:rPr>
              <a:t>Programme</a:t>
            </a:r>
            <a:r>
              <a:rPr lang="en-US" sz="1100" dirty="0" smtClean="0">
                <a:cs typeface="Arial" charset="0"/>
              </a:rPr>
              <a:t> Policy Board, draft National Joint </a:t>
            </a:r>
            <a:r>
              <a:rPr lang="en-US" sz="1100" dirty="0" err="1" smtClean="0">
                <a:cs typeface="Arial" charset="0"/>
              </a:rPr>
              <a:t>Programmes</a:t>
            </a:r>
            <a:r>
              <a:rPr lang="en-US" sz="1100" dirty="0" smtClean="0">
                <a:cs typeface="Arial" charset="0"/>
              </a:rPr>
              <a:t> (NJPs) must submit minutes of a ‘validation meeting’ of National Stakeholders (where established: the National REDD Steering Committee), including Indigenous Peoples’ representative(s). The representative(s) will be:</a:t>
            </a:r>
          </a:p>
          <a:p>
            <a:pPr lvl="2" eaLnBrk="1" hangingPunct="1"/>
            <a:endParaRPr lang="en-US" sz="1100" dirty="0" smtClean="0">
              <a:cs typeface="Arial" charset="0"/>
            </a:endParaRPr>
          </a:p>
          <a:p>
            <a:pPr lvl="2" eaLnBrk="1" hangingPunct="1"/>
            <a:r>
              <a:rPr lang="en-US" sz="1100" dirty="0" err="1" smtClean="0">
                <a:cs typeface="Arial" charset="0"/>
              </a:rPr>
              <a:t>i</a:t>
            </a:r>
            <a:r>
              <a:rPr lang="en-US" sz="1100" dirty="0" smtClean="0">
                <a:cs typeface="Arial" charset="0"/>
              </a:rPr>
              <a:t>. Representative(s): </a:t>
            </a:r>
          </a:p>
          <a:p>
            <a:pPr lvl="3" eaLnBrk="1" hangingPunct="1"/>
            <a:r>
              <a:rPr lang="ja-JP" altLang="en-US" sz="1100" smtClean="0">
                <a:ea typeface="ヒラギノ角ゴ ProN W3" pitchFamily="1" charset="-128"/>
                <a:sym typeface="Symbol" pitchFamily="1" charset="2"/>
              </a:rPr>
              <a:t>ｷ</a:t>
            </a:r>
            <a:r>
              <a:rPr lang="en-US" sz="1100" dirty="0" smtClean="0">
                <a:cs typeface="Arial" charset="0"/>
                <a:sym typeface="Symbol" pitchFamily="1" charset="2"/>
              </a:rPr>
              <a:t></a:t>
            </a:r>
            <a:r>
              <a:rPr lang="en-US" sz="1100" dirty="0" smtClean="0">
                <a:cs typeface="Arial" charset="0"/>
              </a:rPr>
              <a:t>Selected through a participatory, consultative process,</a:t>
            </a:r>
          </a:p>
          <a:p>
            <a:pPr lvl="3" eaLnBrk="1" hangingPunct="1"/>
            <a:r>
              <a:rPr lang="ja-JP" altLang="en-US" sz="1100" smtClean="0">
                <a:ea typeface="ヒラギノ角ゴ ProN W3" pitchFamily="1" charset="-128"/>
                <a:sym typeface="Symbol" pitchFamily="1" charset="2"/>
              </a:rPr>
              <a:t>ｷ</a:t>
            </a:r>
            <a:r>
              <a:rPr lang="en-US" sz="1100" dirty="0" smtClean="0">
                <a:cs typeface="Arial" charset="0"/>
                <a:sym typeface="Symbol" pitchFamily="1" charset="2"/>
              </a:rPr>
              <a:t></a:t>
            </a:r>
            <a:r>
              <a:rPr lang="en-US" sz="1100" dirty="0" smtClean="0">
                <a:cs typeface="Arial" charset="0"/>
              </a:rPr>
              <a:t>Having national coverage or networks,</a:t>
            </a:r>
          </a:p>
          <a:p>
            <a:pPr lvl="3" eaLnBrk="1" hangingPunct="1"/>
            <a:r>
              <a:rPr lang="ja-JP" altLang="en-US" sz="1100" smtClean="0">
                <a:ea typeface="ヒラギノ角ゴ ProN W3" pitchFamily="1" charset="-128"/>
                <a:sym typeface="Symbol" pitchFamily="1" charset="2"/>
              </a:rPr>
              <a:t>ｷ</a:t>
            </a:r>
            <a:r>
              <a:rPr lang="en-US" sz="1100" dirty="0" smtClean="0">
                <a:cs typeface="Arial" charset="0"/>
                <a:sym typeface="Symbol" pitchFamily="1" charset="2"/>
              </a:rPr>
              <a:t></a:t>
            </a:r>
            <a:r>
              <a:rPr lang="en-US" sz="1100" dirty="0" smtClean="0">
                <a:cs typeface="Arial" charset="0"/>
              </a:rPr>
              <a:t>Previous experience working constructively with the government and UN system,</a:t>
            </a:r>
          </a:p>
          <a:p>
            <a:pPr lvl="3" eaLnBrk="1" hangingPunct="1">
              <a:spcBef>
                <a:spcPts val="576"/>
              </a:spcBef>
            </a:pPr>
            <a:r>
              <a:rPr lang="ja-JP" altLang="en-US" sz="1100" smtClean="0">
                <a:ea typeface="ヒラギノ角ゴ ProN W3" pitchFamily="1" charset="-128"/>
                <a:sym typeface="Symbol" pitchFamily="1" charset="2"/>
              </a:rPr>
              <a:t>ｷ</a:t>
            </a:r>
            <a:r>
              <a:rPr lang="en-US" sz="1100" dirty="0" smtClean="0">
                <a:cs typeface="Arial" charset="0"/>
                <a:sym typeface="Symbol" pitchFamily="1" charset="2"/>
              </a:rPr>
              <a:t></a:t>
            </a:r>
            <a:r>
              <a:rPr lang="en-US" sz="1100" dirty="0" smtClean="0">
                <a:cs typeface="Arial" charset="0"/>
              </a:rPr>
              <a:t>Demonstrated experience serving as a representative, receiving input from, consulting with, and providing feedback to, a wide scope of civil society/Indigenous Peoples organizations;</a:t>
            </a:r>
          </a:p>
          <a:p>
            <a:pPr lvl="2" eaLnBrk="1" hangingPunct="1">
              <a:spcBef>
                <a:spcPts val="576"/>
              </a:spcBef>
            </a:pPr>
            <a:r>
              <a:rPr lang="en-US" sz="1100" dirty="0" smtClean="0">
                <a:cs typeface="Arial" charset="0"/>
              </a:rPr>
              <a:t>ii. Representative(s) who participated in a UN-REDD </a:t>
            </a:r>
            <a:r>
              <a:rPr lang="en-US" sz="1100" dirty="0" err="1" smtClean="0">
                <a:cs typeface="Arial" charset="0"/>
              </a:rPr>
              <a:t>Programme</a:t>
            </a:r>
            <a:r>
              <a:rPr lang="en-US" sz="1100" dirty="0" smtClean="0">
                <a:cs typeface="Arial" charset="0"/>
              </a:rPr>
              <a:t> scoping and/or formulation mission and sit(s) on a UN-REDD </a:t>
            </a:r>
            <a:r>
              <a:rPr lang="en-US" sz="1100" dirty="0" err="1" smtClean="0">
                <a:cs typeface="Arial" charset="0"/>
              </a:rPr>
              <a:t>Programme</a:t>
            </a:r>
            <a:r>
              <a:rPr lang="en-US" sz="1100" dirty="0" smtClean="0">
                <a:cs typeface="Arial" charset="0"/>
              </a:rPr>
              <a:t> consultative body established as a result of the mission, or;</a:t>
            </a:r>
          </a:p>
          <a:p>
            <a:pPr lvl="2" eaLnBrk="1" hangingPunct="1">
              <a:spcBef>
                <a:spcPts val="576"/>
              </a:spcBef>
            </a:pPr>
            <a:r>
              <a:rPr lang="en-US" sz="1100" dirty="0" smtClean="0">
                <a:cs typeface="Arial" charset="0"/>
              </a:rPr>
              <a:t>iii. Individual(s) recognized as legitimate representative(s) of a national network of civil society and/or Indigenous Peoples organizations (e.g. the GEF Small Grants National Steering Committee or National Forest </a:t>
            </a:r>
            <a:r>
              <a:rPr lang="en-US" sz="1100" dirty="0" err="1" smtClean="0">
                <a:cs typeface="Arial" charset="0"/>
              </a:rPr>
              <a:t>Programme</a:t>
            </a:r>
            <a:r>
              <a:rPr lang="en-US" sz="1100" dirty="0" smtClean="0">
                <a:cs typeface="Arial" charset="0"/>
              </a:rPr>
              <a:t> Steering Committee)</a:t>
            </a:r>
          </a:p>
          <a:p>
            <a:pPr lvl="2" eaLnBrk="1" hangingPunct="1">
              <a:spcBef>
                <a:spcPts val="576"/>
              </a:spcBef>
            </a:pPr>
            <a:endParaRPr lang="en-US" sz="1100" dirty="0" smtClean="0">
              <a:cs typeface="Arial" charset="0"/>
            </a:endParaRPr>
          </a:p>
          <a:p>
            <a:pPr eaLnBrk="1" hangingPunct="1"/>
            <a:r>
              <a:rPr lang="en-US" sz="1100" dirty="0" smtClean="0">
                <a:cs typeface="Arial" charset="0"/>
              </a:rPr>
              <a:t>3) The ‘validation meeting’ shall be one step of a wider consultation and engagement strategy which should be documented as an annex to the </a:t>
            </a:r>
            <a:r>
              <a:rPr lang="en-US" sz="1100" dirty="0" err="1" smtClean="0">
                <a:cs typeface="Arial" charset="0"/>
              </a:rPr>
              <a:t>Programme</a:t>
            </a:r>
            <a:r>
              <a:rPr lang="en-US" sz="1100" dirty="0" smtClean="0">
                <a:cs typeface="Arial" charset="0"/>
              </a:rPr>
              <a:t> Document. </a:t>
            </a:r>
          </a:p>
          <a:p>
            <a:pPr eaLnBrk="1" hangingPunct="1"/>
            <a:endParaRPr lang="en-US" sz="1100" dirty="0" smtClean="0">
              <a:cs typeface="Arial" charset="0"/>
            </a:endParaRPr>
          </a:p>
          <a:p>
            <a:pPr eaLnBrk="1" hangingPunct="1"/>
            <a:r>
              <a:rPr lang="en-US" sz="1100" dirty="0" smtClean="0">
                <a:cs typeface="Arial" charset="0"/>
              </a:rPr>
              <a:t>4) The National Joint </a:t>
            </a:r>
            <a:r>
              <a:rPr lang="en-US" sz="1100" dirty="0" err="1" smtClean="0">
                <a:cs typeface="Arial" charset="0"/>
              </a:rPr>
              <a:t>Programme</a:t>
            </a:r>
            <a:r>
              <a:rPr lang="en-US" sz="1100" dirty="0" smtClean="0">
                <a:cs typeface="Arial" charset="0"/>
              </a:rPr>
              <a:t> consultation and engagement strategy should effectively involve Indigenous Peoples and other forest dependent communities, and civil society organizations in all stages, including program design, implementation, and monitoring and evaluation, adhering to the same guiding principles as mentioned above in Part 2. In countries that are also developing programs under the Forest Carbon Partnership Facility (FCPF), it is encouraged that the UN-REDD </a:t>
            </a:r>
            <a:r>
              <a:rPr lang="en-US" sz="1100" dirty="0" err="1" smtClean="0">
                <a:cs typeface="Arial" charset="0"/>
              </a:rPr>
              <a:t>Programme</a:t>
            </a:r>
            <a:r>
              <a:rPr lang="en-US" sz="1100" dirty="0" smtClean="0">
                <a:cs typeface="Arial" charset="0"/>
              </a:rPr>
              <a:t> and FCPF undertake one collaborative consultation process. See Annex 1 of the Operational Guidance on Best Practice for Consultation. </a:t>
            </a:r>
          </a:p>
          <a:p>
            <a:pPr eaLnBrk="1" hangingPunct="1"/>
            <a:endParaRPr lang="en-US" sz="1100" dirty="0" smtClean="0">
              <a:cs typeface="Arial" charset="0"/>
            </a:endParaRPr>
          </a:p>
          <a:p>
            <a:pPr eaLnBrk="1" hangingPunct="1"/>
            <a:r>
              <a:rPr lang="en-US" sz="1100" dirty="0" smtClean="0">
                <a:cs typeface="Arial" charset="0"/>
              </a:rPr>
              <a:t>5) National Joint Programs should include activities and resources to support ongoing consultation, engagement and partnership to ensure that national UN-REDD activities take into account current priorities and concerns articulated by representatives of Indigenous Peoples and other forest dependent communities. </a:t>
            </a:r>
          </a:p>
          <a:p>
            <a:pPr eaLnBrk="1" hangingPunct="1"/>
            <a:endParaRPr lang="en-US" sz="1100" dirty="0" smtClean="0">
              <a:cs typeface="Arial" charset="0"/>
            </a:endParaRPr>
          </a:p>
          <a:p>
            <a:pPr eaLnBrk="1" hangingPunct="1"/>
            <a:r>
              <a:rPr lang="en-US" sz="1100" dirty="0" smtClean="0">
                <a:cs typeface="Arial" charset="0"/>
              </a:rPr>
              <a:t>6) National Joint Programs are encouraged to assess the impact of UN-REDD </a:t>
            </a:r>
            <a:r>
              <a:rPr lang="en-US" sz="1100" dirty="0" err="1" smtClean="0">
                <a:cs typeface="Arial" charset="0"/>
              </a:rPr>
              <a:t>Programme</a:t>
            </a:r>
            <a:r>
              <a:rPr lang="en-US" sz="1100" dirty="0" smtClean="0">
                <a:cs typeface="Arial" charset="0"/>
              </a:rPr>
              <a:t> activities on land rights and other rights of Indigenous Peoples as contained in the UN Declaration on the Rights of Indigenous Peoples prior to taking decisions on such activities, strictly following FPIC procedures.  </a:t>
            </a:r>
          </a:p>
          <a:p>
            <a:pPr eaLnBrk="1" hangingPunct="1"/>
            <a:endParaRPr lang="en-US" sz="1100" dirty="0" smtClean="0">
              <a:cs typeface="Arial" charset="0"/>
            </a:endParaRPr>
          </a:p>
          <a:p>
            <a:pPr eaLnBrk="1" hangingPunct="1"/>
            <a:r>
              <a:rPr lang="en-US" sz="1100" dirty="0" smtClean="0">
                <a:cs typeface="Arial" charset="0"/>
              </a:rPr>
              <a:t>Transparency &amp; Accountability</a:t>
            </a:r>
          </a:p>
          <a:p>
            <a:pPr eaLnBrk="1" hangingPunct="1"/>
            <a:r>
              <a:rPr lang="en-US" sz="1100" dirty="0" smtClean="0">
                <a:cs typeface="Arial" charset="0"/>
              </a:rPr>
              <a:t>7) Outcome documents from consultations such as meeting minutes, reports, work plans, and roadmaps for implementation should be circulated to Indigenous Peoples’ organizations for an assessment of their accuracy, should be publicly accessible, and reflected, as appropriate, in National Joint Program Documents, on the UN-REDD website, and submitted to the Policy Board annually. </a:t>
            </a:r>
          </a:p>
          <a:p>
            <a:pPr eaLnBrk="1" hangingPunct="1"/>
            <a:endParaRPr lang="en-US" sz="1100" dirty="0" smtClean="0">
              <a:cs typeface="Arial" charset="0"/>
            </a:endParaRPr>
          </a:p>
          <a:p>
            <a:pPr eaLnBrk="1" hangingPunct="1"/>
            <a:r>
              <a:rPr lang="en-US" sz="1100" dirty="0" smtClean="0">
                <a:cs typeface="Arial" charset="0"/>
              </a:rPr>
              <a:t>8) The Resident Coordinator  shall distribute annual reports on UN-REDD </a:t>
            </a:r>
            <a:r>
              <a:rPr lang="en-US" sz="1100" dirty="0" err="1" smtClean="0">
                <a:cs typeface="Arial" charset="0"/>
              </a:rPr>
              <a:t>Programme</a:t>
            </a:r>
            <a:r>
              <a:rPr lang="en-US" sz="1100" dirty="0" smtClean="0">
                <a:cs typeface="Arial" charset="0"/>
              </a:rPr>
              <a:t> activities to Indigenous Peoples and civil society networks through the Indigenous Peoples representative on the National UN-REDD Steering Committee in order to ensure transparency and accountability.</a:t>
            </a:r>
          </a:p>
          <a:p>
            <a:pPr eaLnBrk="1" hangingPunct="1"/>
            <a:endParaRPr lang="en-US" sz="1100" dirty="0" smtClean="0">
              <a:cs typeface="Arial" charset="0"/>
            </a:endParaRPr>
          </a:p>
          <a:p>
            <a:pPr eaLnBrk="1" hangingPunct="1"/>
            <a:r>
              <a:rPr lang="en-US" sz="1100" dirty="0" smtClean="0">
                <a:cs typeface="Arial" charset="0"/>
              </a:rPr>
              <a:t>9) The Resident Coordinator is responsible for ensuring that the National Joint Program abides by the UN’s Standards and Declarations. As an additional safeguard, a  complaint mechanism (to be elaborated in more detail and build upon existing grievance mechanisms, where they exist) will be established by the Technical Secretariat to ensure that  activities supported by the UN-REDD </a:t>
            </a:r>
            <a:r>
              <a:rPr lang="en-US" sz="1100" dirty="0" err="1" smtClean="0">
                <a:cs typeface="Arial" charset="0"/>
              </a:rPr>
              <a:t>Programme</a:t>
            </a:r>
            <a:r>
              <a:rPr lang="en-US" sz="1100" dirty="0" smtClean="0">
                <a:cs typeface="Arial" charset="0"/>
              </a:rPr>
              <a:t> do not result in the violation or erosion of the rights of Indigenous Peoples and other forest dependent communities. The procedure and contact information for making complaints will be posted on the UN-REDD </a:t>
            </a:r>
            <a:r>
              <a:rPr lang="en-US" sz="1100" dirty="0" err="1" smtClean="0">
                <a:cs typeface="Arial" charset="0"/>
              </a:rPr>
              <a:t>Programme</a:t>
            </a:r>
            <a:r>
              <a:rPr lang="en-US" sz="1100" dirty="0" smtClean="0">
                <a:cs typeface="Arial" charset="0"/>
              </a:rPr>
              <a:t> website</a:t>
            </a:r>
          </a:p>
          <a:p>
            <a:pPr eaLnBrk="1" hangingPunct="1"/>
            <a:endParaRPr lang="en-US" sz="11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58875" y="696913"/>
            <a:ext cx="4595813" cy="3448050"/>
          </a:xfrm>
        </p:spPr>
      </p:sp>
      <p:sp>
        <p:nvSpPr>
          <p:cNvPr id="3" name="Notes Placeholder 2"/>
          <p:cNvSpPr>
            <a:spLocks noGrp="1"/>
          </p:cNvSpPr>
          <p:nvPr>
            <p:ph type="body" idx="1"/>
          </p:nvPr>
        </p:nvSpPr>
        <p:spPr/>
        <p:txBody>
          <a:bodyPr>
            <a:normAutofit/>
          </a:bodyPr>
          <a:lstStyle/>
          <a:p>
            <a:pPr>
              <a:defRPr/>
            </a:pPr>
            <a:r>
              <a:rPr lang="en-US" sz="800" dirty="0" smtClean="0"/>
              <a:t>Recommendations </a:t>
            </a:r>
          </a:p>
          <a:p>
            <a:pPr>
              <a:defRPr/>
            </a:pPr>
            <a:r>
              <a:rPr lang="en-US" sz="800" dirty="0" smtClean="0"/>
              <a:t>• International negotiations or regimes in relation to REDD must ensure compliance with international and national commitments on gender equality and equity, including the Convention on the Elimination of All Forms of Discrimination against Women (CEDAW).</a:t>
            </a:r>
          </a:p>
          <a:p>
            <a:pPr>
              <a:defRPr/>
            </a:pPr>
            <a:r>
              <a:rPr lang="en-US" sz="800" dirty="0" smtClean="0"/>
              <a:t>• From the onset, ensure full participation and integration of women, from local and indigenous communities, in policy design processes (international and national) as well as in the broad-scale implementation of REDD.</a:t>
            </a:r>
          </a:p>
          <a:p>
            <a:pPr>
              <a:defRPr/>
            </a:pPr>
            <a:r>
              <a:rPr lang="en-US" sz="800" dirty="0" smtClean="0"/>
              <a:t>• Forestry projects used to mitigate and adapt to climate change require a gender-based approach that captures the socially-defined differences between women and men, i.e. gender-based differences in roles and responsibilities, problems, needs and priorities, and knowledge of, and access to and control over forest and tree resources.</a:t>
            </a:r>
          </a:p>
          <a:p>
            <a:pPr>
              <a:defRPr/>
            </a:pPr>
            <a:r>
              <a:rPr lang="en-US" sz="800" dirty="0" smtClean="0"/>
              <a:t>• Promote systematic attention to the participation of women in forestry development in policies, strategies and capacity-building efforts related to the conservation and sustainable development of forests and trees and their use.</a:t>
            </a:r>
          </a:p>
          <a:p>
            <a:pPr>
              <a:defRPr/>
            </a:pPr>
            <a:r>
              <a:rPr lang="en-US" sz="800" dirty="0" smtClean="0"/>
              <a:t>• There should be equitable access to, and distribution of, the economic benefits derived from forest services provided to mitigate climate change. </a:t>
            </a:r>
            <a:r>
              <a:rPr lang="en-US" sz="800" dirty="0" err="1" smtClean="0"/>
              <a:t>Programmes</a:t>
            </a:r>
            <a:r>
              <a:rPr lang="en-US" sz="800" dirty="0" smtClean="0"/>
              <a:t> should also promote equal access of women to land ownership and other resources necessary for effective socio-economic participation in forest management and climate mitigation strategies (e.g., land, capital, technical assistance, technology, tools, equipment, markets and time).</a:t>
            </a:r>
          </a:p>
          <a:p>
            <a:pPr>
              <a:defRPr/>
            </a:pPr>
            <a:r>
              <a:rPr lang="en-US" sz="800" dirty="0" smtClean="0"/>
              <a:t>• </a:t>
            </a:r>
            <a:r>
              <a:rPr lang="en-US" sz="800" dirty="0" err="1" smtClean="0"/>
              <a:t>Afforestation</a:t>
            </a:r>
            <a:r>
              <a:rPr lang="en-US" sz="800" dirty="0" smtClean="0"/>
              <a:t>, reforestation, or forest preservation projects that receive payment for ecosystem services, such as carbon sequestration, should mainstream gender. Women should be included in the design and implementation of the projects, as well as in the distribution of benefits. </a:t>
            </a:r>
          </a:p>
          <a:p>
            <a:pPr>
              <a:defRPr/>
            </a:pPr>
            <a:r>
              <a:rPr lang="en-US" sz="800" dirty="0" smtClean="0"/>
              <a:t>• Both women and men must be trained in methods to increase carbon sequestration through new forestry technologies, including nursery techniques, site selection, and selection of species, land preparation, planting, weeding, and maintenance.</a:t>
            </a:r>
          </a:p>
          <a:p>
            <a:pPr>
              <a:defRPr/>
            </a:pPr>
            <a:r>
              <a:rPr lang="en-US" sz="800" dirty="0" smtClean="0"/>
              <a:t>• Responses to global climate changes should avoid a narrow criterion that leads to environmentally and socially harmful consequences. These responses should have broad goals that aim to reduce climatic change, protect natural resources, improve social well-being, promote equality, and </a:t>
            </a:r>
            <a:r>
              <a:rPr lang="en-US" sz="800" dirty="0" err="1" smtClean="0"/>
              <a:t>recognise</a:t>
            </a:r>
            <a:r>
              <a:rPr lang="en-US" sz="800" dirty="0" smtClean="0"/>
              <a:t> that women are key agents in climate change processes. </a:t>
            </a:r>
          </a:p>
          <a:p>
            <a:pPr>
              <a:defRPr/>
            </a:pPr>
            <a:endParaRPr lang="en-US" sz="800" dirty="0"/>
          </a:p>
        </p:txBody>
      </p:sp>
      <p:sp>
        <p:nvSpPr>
          <p:cNvPr id="78852" name="Slide Number Placeholder 3"/>
          <p:cNvSpPr>
            <a:spLocks noGrp="1"/>
          </p:cNvSpPr>
          <p:nvPr>
            <p:ph type="sldNum" sz="quarter"/>
          </p:nvPr>
        </p:nvSpPr>
        <p:spPr>
          <a:noFill/>
        </p:spPr>
        <p:txBody>
          <a:bodyPr/>
          <a:lstStyle/>
          <a:p>
            <a:fld id="{7CE36A01-29D2-4ECC-8929-8E5C97DCCDB9}" type="slidenum">
              <a:rPr lang="en-GB" smtClean="0">
                <a:ea typeface="Arial Unicode MS" pitchFamily="34" charset="-128"/>
                <a:cs typeface="Arial Unicode MS" pitchFamily="34" charset="-128"/>
              </a:rPr>
              <a:pPr/>
              <a:t>17</a:t>
            </a:fld>
            <a:endParaRPr lang="en-GB" smtClean="0">
              <a:ea typeface="Arial Unicode MS" pitchFamily="34" charset="-128"/>
              <a:cs typeface="Arial Unicode MS"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207A93C-C421-4573-BD9B-F181C39D7834}" type="slidenum">
              <a:rPr lang="en-US" smtClean="0"/>
              <a:pPr/>
              <a:t>18</a:t>
            </a:fld>
            <a:endParaRPr lang="en-US" smtClean="0"/>
          </a:p>
        </p:txBody>
      </p:sp>
      <p:sp>
        <p:nvSpPr>
          <p:cNvPr id="33795" name="Rectangle 2"/>
          <p:cNvSpPr>
            <a:spLocks noGrp="1" noRot="1" noChangeAspect="1" noChangeArrowheads="1" noTextEdit="1"/>
          </p:cNvSpPr>
          <p:nvPr>
            <p:ph type="sldImg"/>
          </p:nvPr>
        </p:nvSpPr>
        <p:spPr>
          <a:xfrm>
            <a:off x="1157288" y="696913"/>
            <a:ext cx="4635500" cy="3476625"/>
          </a:xfrm>
          <a:ln/>
        </p:spPr>
      </p:sp>
      <p:sp>
        <p:nvSpPr>
          <p:cNvPr id="33796" name="Rectangle 3"/>
          <p:cNvSpPr>
            <a:spLocks noGrp="1" noChangeArrowheads="1"/>
          </p:cNvSpPr>
          <p:nvPr>
            <p:ph type="body" idx="1"/>
          </p:nvPr>
        </p:nvSpPr>
        <p:spPr>
          <a:xfrm>
            <a:off x="694992" y="4408530"/>
            <a:ext cx="5556917" cy="4178279"/>
          </a:xfrm>
          <a:noFill/>
          <a:ln/>
        </p:spPr>
        <p:txBody>
          <a:bodyPr lIns="87246" tIns="43622" rIns="87246" bIns="43622"/>
          <a:lstStyle/>
          <a:p>
            <a:pPr marL="219319" indent="-219319" eaLnBrk="1" hangingPunct="1"/>
            <a:endParaRPr lang="en-US" dirty="0" smtClean="0"/>
          </a:p>
          <a:p>
            <a:pPr marL="219319" indent="-219319"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1158875" y="696913"/>
            <a:ext cx="4595813" cy="3448050"/>
          </a:xfrm>
        </p:spPr>
      </p:sp>
      <p:sp>
        <p:nvSpPr>
          <p:cNvPr id="69635" name="Notes Placeholder 2"/>
          <p:cNvSpPr>
            <a:spLocks noGrp="1"/>
          </p:cNvSpPr>
          <p:nvPr>
            <p:ph type="body" idx="1"/>
          </p:nvPr>
        </p:nvSpPr>
        <p:spPr>
          <a:noFill/>
          <a:ln/>
        </p:spPr>
        <p:txBody>
          <a:bodyPr/>
          <a:lstStyle/>
          <a:p>
            <a:r>
              <a:rPr lang="en-US" dirty="0" smtClean="0"/>
              <a:t>An analysis of several India and Nepal community forest groups highlighted the fact that, in most cases, cash is not distributed equally and funds are commonly invested in resources or activities from which women were unlikely to benefit, such as club repair, purchasing community utensils, rugs, drums, etc. (</a:t>
            </a:r>
            <a:r>
              <a:rPr lang="en-US" dirty="0" err="1" smtClean="0"/>
              <a:t>Agarwal</a:t>
            </a:r>
            <a:r>
              <a:rPr lang="en-US" dirty="0" smtClean="0"/>
              <a:t>, 2002). </a:t>
            </a:r>
          </a:p>
          <a:p>
            <a:endParaRPr lang="en-US" dirty="0" smtClean="0"/>
          </a:p>
        </p:txBody>
      </p:sp>
      <p:sp>
        <p:nvSpPr>
          <p:cNvPr id="69636" name="Slide Number Placeholder 3"/>
          <p:cNvSpPr>
            <a:spLocks noGrp="1"/>
          </p:cNvSpPr>
          <p:nvPr>
            <p:ph type="sldNum" sz="quarter"/>
          </p:nvPr>
        </p:nvSpPr>
        <p:spPr>
          <a:noFill/>
        </p:spPr>
        <p:txBody>
          <a:bodyPr/>
          <a:lstStyle/>
          <a:p>
            <a:fld id="{4D8B64DD-E48B-4AD1-9BC3-D2B3B713F2CA}" type="slidenum">
              <a:rPr lang="en-GB" smtClean="0">
                <a:ea typeface="Arial Unicode MS" pitchFamily="34" charset="-128"/>
                <a:cs typeface="Arial Unicode MS" pitchFamily="34" charset="-128"/>
              </a:rPr>
              <a:pPr/>
              <a:t>19</a:t>
            </a:fld>
            <a:endParaRPr lang="en-GB" smtClean="0">
              <a:ea typeface="Arial Unicode MS" pitchFamily="34" charset="-128"/>
              <a:cs typeface="Arial Unicode MS"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58875" y="696913"/>
            <a:ext cx="4595813" cy="3448050"/>
          </a:xfrm>
        </p:spPr>
      </p:sp>
      <p:sp>
        <p:nvSpPr>
          <p:cNvPr id="61443" name="Rectangle 3"/>
          <p:cNvSpPr>
            <a:spLocks noGrp="1" noChangeArrowheads="1"/>
          </p:cNvSpPr>
          <p:nvPr>
            <p:ph type="body" idx="1"/>
          </p:nvPr>
        </p:nvSpPr>
        <p:spPr>
          <a:noFill/>
          <a:ln/>
        </p:spPr>
        <p:txBody>
          <a:bodyPr/>
          <a:lstStyle/>
          <a:p>
            <a:pPr marL="218966" indent="-218966"/>
            <a:r>
              <a:rPr lang="en-US" u="sng" dirty="0" smtClean="0">
                <a:latin typeface="Arial" charset="0"/>
              </a:rPr>
              <a:t>The UN REDD </a:t>
            </a:r>
            <a:r>
              <a:rPr lang="en-US" u="sng" dirty="0" err="1" smtClean="0">
                <a:latin typeface="Arial" charset="0"/>
              </a:rPr>
              <a:t>Programme</a:t>
            </a:r>
            <a:r>
              <a:rPr lang="en-US" u="sng" dirty="0" smtClean="0">
                <a:latin typeface="Arial" charset="0"/>
              </a:rPr>
              <a:t> is a joint program of FAO, UNDP, UNEP </a:t>
            </a:r>
            <a:r>
              <a:rPr lang="en-US" u="sng" dirty="0" smtClean="0"/>
              <a:t>–</a:t>
            </a:r>
            <a:r>
              <a:rPr lang="en-US" u="sng" dirty="0" smtClean="0">
                <a:latin typeface="Arial" charset="0"/>
              </a:rPr>
              <a:t> established formally on July 8, 2008  -- and publicly launched by the UN Secretary General and the Prime Minister of Norway on September 24, 2008 during the UN General Assembly heads of state </a:t>
            </a:r>
            <a:r>
              <a:rPr lang="en-US" u="sng" dirty="0" smtClean="0"/>
              <a:t>‘</a:t>
            </a:r>
            <a:r>
              <a:rPr lang="en-US" u="sng" dirty="0" smtClean="0">
                <a:latin typeface="Arial" charset="0"/>
              </a:rPr>
              <a:t>MDG Summit</a:t>
            </a:r>
            <a:r>
              <a:rPr lang="en-US" u="sng" dirty="0" smtClean="0"/>
              <a:t>’</a:t>
            </a:r>
            <a:r>
              <a:rPr lang="en-US" u="sng" dirty="0" smtClean="0">
                <a:latin typeface="Arial" charset="0"/>
              </a:rPr>
              <a:t> in NY.</a:t>
            </a:r>
          </a:p>
          <a:p>
            <a:pPr marL="218966" indent="-218966"/>
            <a:endParaRPr lang="en-US" dirty="0" smtClean="0">
              <a:latin typeface="Arial" charset="0"/>
            </a:endParaRPr>
          </a:p>
          <a:p>
            <a:pPr marL="218966" indent="-218966"/>
            <a:r>
              <a:rPr lang="en-US" dirty="0" smtClean="0">
                <a:latin typeface="Arial" charset="0"/>
              </a:rPr>
              <a:t>Our work is a direct response to:</a:t>
            </a:r>
          </a:p>
          <a:p>
            <a:pPr marL="218966" indent="-218966"/>
            <a:endParaRPr lang="en-US" dirty="0" smtClean="0">
              <a:latin typeface="Arial" charset="0"/>
            </a:endParaRPr>
          </a:p>
          <a:p>
            <a:pPr marL="218966" indent="-218966">
              <a:buFontTx/>
              <a:buAutoNum type="arabicPeriod"/>
            </a:pPr>
            <a:r>
              <a:rPr lang="en-US" dirty="0" smtClean="0">
                <a:latin typeface="Arial" charset="0"/>
              </a:rPr>
              <a:t>The </a:t>
            </a:r>
            <a:r>
              <a:rPr lang="en-US" u="sng" dirty="0" smtClean="0">
                <a:latin typeface="Arial" charset="0"/>
              </a:rPr>
              <a:t>UNFCCC Decision in Bali 2/CP.13 </a:t>
            </a:r>
            <a:r>
              <a:rPr lang="en-US" dirty="0" smtClean="0">
                <a:latin typeface="Arial" charset="0"/>
              </a:rPr>
              <a:t>on </a:t>
            </a:r>
            <a:r>
              <a:rPr lang="en-US" dirty="0" smtClean="0"/>
              <a:t>‘</a:t>
            </a:r>
            <a:r>
              <a:rPr lang="en-US" dirty="0" smtClean="0">
                <a:latin typeface="Arial" charset="0"/>
              </a:rPr>
              <a:t>Reducing emissions from deforestation in developing countries (i.e. </a:t>
            </a:r>
            <a:r>
              <a:rPr lang="en-US" b="1" u="sng" dirty="0" smtClean="0">
                <a:latin typeface="Arial" charset="0"/>
              </a:rPr>
              <a:t>relevant organizations </a:t>
            </a:r>
            <a:r>
              <a:rPr lang="en-US" dirty="0" smtClean="0">
                <a:latin typeface="Arial" charset="0"/>
              </a:rPr>
              <a:t>and stakeholders </a:t>
            </a:r>
            <a:r>
              <a:rPr lang="en-US" b="1" u="sng" dirty="0" smtClean="0">
                <a:latin typeface="Arial" charset="0"/>
              </a:rPr>
              <a:t>invited</a:t>
            </a:r>
            <a:r>
              <a:rPr lang="en-US" u="sng" dirty="0" smtClean="0">
                <a:latin typeface="Arial" charset="0"/>
              </a:rPr>
              <a:t> to</a:t>
            </a:r>
            <a:r>
              <a:rPr lang="en-US" dirty="0" smtClean="0">
                <a:latin typeface="Arial" charset="0"/>
              </a:rPr>
              <a:t> support Party</a:t>
            </a:r>
            <a:r>
              <a:rPr lang="en-US" dirty="0" smtClean="0"/>
              <a:t>’</a:t>
            </a:r>
            <a:r>
              <a:rPr lang="en-US" dirty="0" smtClean="0">
                <a:latin typeface="Arial" charset="0"/>
              </a:rPr>
              <a:t>s efforts (</a:t>
            </a:r>
            <a:r>
              <a:rPr lang="en-US" dirty="0" err="1" smtClean="0">
                <a:latin typeface="Arial" charset="0"/>
              </a:rPr>
              <a:t>i</a:t>
            </a:r>
            <a:r>
              <a:rPr lang="en-US" dirty="0" smtClean="0">
                <a:latin typeface="Arial" charset="0"/>
              </a:rPr>
              <a:t>) to </a:t>
            </a:r>
            <a:r>
              <a:rPr lang="en-US" u="sng" dirty="0" smtClean="0">
                <a:latin typeface="Arial" charset="0"/>
              </a:rPr>
              <a:t>support </a:t>
            </a:r>
            <a:r>
              <a:rPr lang="en-US" b="1" u="sng" dirty="0" smtClean="0">
                <a:latin typeface="Arial" charset="0"/>
              </a:rPr>
              <a:t>capacity-building</a:t>
            </a:r>
            <a:r>
              <a:rPr lang="en-US" dirty="0" smtClean="0">
                <a:latin typeface="Arial" charset="0"/>
              </a:rPr>
              <a:t>, </a:t>
            </a:r>
            <a:r>
              <a:rPr lang="en-US" u="sng" dirty="0" smtClean="0">
                <a:latin typeface="Arial" charset="0"/>
              </a:rPr>
              <a:t>provide technical assistance</a:t>
            </a:r>
            <a:r>
              <a:rPr lang="en-US" dirty="0" smtClean="0">
                <a:latin typeface="Arial" charset="0"/>
              </a:rPr>
              <a:t>, facilitate the </a:t>
            </a:r>
            <a:r>
              <a:rPr lang="en-US" u="sng" dirty="0" smtClean="0">
                <a:latin typeface="Arial" charset="0"/>
              </a:rPr>
              <a:t>transfer of technology </a:t>
            </a:r>
            <a:r>
              <a:rPr lang="en-US" dirty="0" smtClean="0">
                <a:latin typeface="Arial" charset="0"/>
              </a:rPr>
              <a:t>to improve, inter alia, </a:t>
            </a:r>
            <a:r>
              <a:rPr lang="en-US" u="sng" dirty="0" smtClean="0">
                <a:latin typeface="Arial" charset="0"/>
              </a:rPr>
              <a:t>data collection, </a:t>
            </a:r>
            <a:r>
              <a:rPr lang="en-US" b="1" u="sng" dirty="0" smtClean="0">
                <a:latin typeface="Arial" charset="0"/>
              </a:rPr>
              <a:t>estimation of emissions </a:t>
            </a:r>
            <a:r>
              <a:rPr lang="en-US" u="sng" dirty="0" smtClean="0">
                <a:latin typeface="Arial" charset="0"/>
              </a:rPr>
              <a:t>from deforestation and forest degradation, </a:t>
            </a:r>
            <a:r>
              <a:rPr lang="en-US" b="1" u="sng" dirty="0" smtClean="0">
                <a:latin typeface="Arial" charset="0"/>
              </a:rPr>
              <a:t>monitoring and reporting; </a:t>
            </a:r>
            <a:r>
              <a:rPr lang="en-US" dirty="0" smtClean="0">
                <a:latin typeface="Arial" charset="0"/>
              </a:rPr>
              <a:t>(ii) </a:t>
            </a:r>
            <a:r>
              <a:rPr lang="en-US" u="sng" dirty="0" smtClean="0">
                <a:latin typeface="Arial" charset="0"/>
              </a:rPr>
              <a:t>address the </a:t>
            </a:r>
            <a:r>
              <a:rPr lang="en-US" b="1" u="sng" dirty="0" smtClean="0">
                <a:latin typeface="Arial" charset="0"/>
              </a:rPr>
              <a:t>institutional needs </a:t>
            </a:r>
            <a:r>
              <a:rPr lang="en-US" u="sng" dirty="0" smtClean="0">
                <a:latin typeface="Arial" charset="0"/>
              </a:rPr>
              <a:t>of developing countries to estimate and reduce emissions </a:t>
            </a:r>
            <a:r>
              <a:rPr lang="en-US" dirty="0" smtClean="0">
                <a:latin typeface="Arial" charset="0"/>
              </a:rPr>
              <a:t>from deforestation and forest degradation; (iii) undertake </a:t>
            </a:r>
            <a:r>
              <a:rPr lang="en-US" b="1" u="sng" dirty="0" smtClean="0">
                <a:latin typeface="Arial" charset="0"/>
              </a:rPr>
              <a:t>demonstration activities</a:t>
            </a:r>
            <a:r>
              <a:rPr lang="en-US" dirty="0" smtClean="0">
                <a:latin typeface="Arial" charset="0"/>
              </a:rPr>
              <a:t>.)</a:t>
            </a:r>
          </a:p>
          <a:p>
            <a:pPr marL="218966" indent="-218966">
              <a:buFontTx/>
              <a:buAutoNum type="arabicPeriod"/>
            </a:pPr>
            <a:r>
              <a:rPr lang="en-US" dirty="0" smtClean="0">
                <a:latin typeface="Arial" charset="0"/>
              </a:rPr>
              <a:t>Requests from the Coalition for Rainforest Nations and from other countries for support with REDD </a:t>
            </a:r>
            <a:r>
              <a:rPr lang="en-US" dirty="0" err="1" smtClean="0">
                <a:latin typeface="Arial" charset="0"/>
              </a:rPr>
              <a:t>programmes</a:t>
            </a:r>
            <a:endParaRPr lang="en-US" dirty="0" smtClean="0">
              <a:latin typeface="Arial" charset="0"/>
            </a:endParaRPr>
          </a:p>
          <a:p>
            <a:pPr marL="218966" indent="-218966">
              <a:buFontTx/>
              <a:buAutoNum type="arabicPeriod"/>
            </a:pPr>
            <a:r>
              <a:rPr lang="en-US" dirty="0" smtClean="0">
                <a:latin typeface="Arial" charset="0"/>
              </a:rPr>
              <a:t>Requests from governments </a:t>
            </a:r>
            <a:r>
              <a:rPr lang="en-US" dirty="0" smtClean="0"/>
              <a:t>–</a:t>
            </a:r>
            <a:r>
              <a:rPr lang="en-US" dirty="0" smtClean="0">
                <a:latin typeface="Arial" charset="0"/>
              </a:rPr>
              <a:t> and from the UN Secretary General -- for joint UN action</a:t>
            </a:r>
            <a:r>
              <a:rPr lang="en-GB" dirty="0" smtClean="0">
                <a:latin typeface="Arial" charset="0"/>
              </a:rPr>
              <a:t> </a:t>
            </a:r>
            <a:r>
              <a:rPr lang="en-GB" dirty="0" smtClean="0"/>
              <a:t>–</a:t>
            </a:r>
            <a:r>
              <a:rPr lang="en-GB" dirty="0" smtClean="0">
                <a:latin typeface="Arial" charset="0"/>
              </a:rPr>
              <a:t> </a:t>
            </a:r>
            <a:r>
              <a:rPr lang="en-GB" dirty="0" smtClean="0"/>
              <a:t>‘</a:t>
            </a:r>
            <a:r>
              <a:rPr lang="en-GB" dirty="0" smtClean="0">
                <a:latin typeface="Arial" charset="0"/>
              </a:rPr>
              <a:t>Delivering as One UN</a:t>
            </a:r>
            <a:r>
              <a:rPr lang="en-GB" dirty="0" smtClean="0"/>
              <a:t>’</a:t>
            </a:r>
            <a:r>
              <a:rPr lang="en-GB" dirty="0" smtClean="0">
                <a:latin typeface="Arial" charset="0"/>
              </a:rPr>
              <a:t>.</a:t>
            </a:r>
            <a:endParaRPr lang="en-US" dirty="0" smtClean="0">
              <a:latin typeface="Arial" charset="0"/>
            </a:endParaRPr>
          </a:p>
          <a:p>
            <a:pPr marL="218966" indent="-218966"/>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158875" y="696913"/>
            <a:ext cx="4595813" cy="3448050"/>
          </a:xfrm>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p:nvPr>
        </p:nvSpPr>
        <p:spPr>
          <a:noFill/>
        </p:spPr>
        <p:txBody>
          <a:bodyPr/>
          <a:lstStyle/>
          <a:p>
            <a:fld id="{E1DE5E46-1675-45C2-A949-5203BDD712C2}" type="slidenum">
              <a:rPr lang="en-GB" smtClean="0">
                <a:ea typeface="Arial Unicode MS" pitchFamily="34" charset="-128"/>
                <a:cs typeface="Arial Unicode MS" pitchFamily="34" charset="-128"/>
              </a:rPr>
              <a:pPr/>
              <a:t>20</a:t>
            </a:fld>
            <a:endParaRPr lang="en-GB" smtClean="0">
              <a:ea typeface="Arial Unicode MS" pitchFamily="34" charset="-128"/>
              <a:cs typeface="Arial Unicode MS"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58875" y="696913"/>
            <a:ext cx="4595813" cy="3448050"/>
          </a:xfrm>
        </p:spPr>
      </p:sp>
      <p:sp>
        <p:nvSpPr>
          <p:cNvPr id="71683" name="Notes Placeholder 2"/>
          <p:cNvSpPr>
            <a:spLocks noGrp="1"/>
          </p:cNvSpPr>
          <p:nvPr>
            <p:ph type="body" idx="1"/>
          </p:nvPr>
        </p:nvSpPr>
        <p:spPr>
          <a:noFill/>
          <a:ln/>
        </p:spPr>
        <p:txBody>
          <a:bodyPr/>
          <a:lstStyle/>
          <a:p>
            <a:pPr>
              <a:buFont typeface="Arial" charset="0"/>
              <a:buChar char="•"/>
            </a:pPr>
            <a:r>
              <a:rPr lang="en-US" smtClean="0"/>
              <a:t>Within the complexity of the services that forests provide for climate change mitigation, it is crucial to understand women’s role in these processes. Strategies are now turning to: understanding and taking into account the different benefits that women and men derive from forestry services; recognising gender differences in access to, control and knowledge of forest resources; and identifying the significant differences in access of women and men to forest-related decision making, institutions, and economic opportunities.</a:t>
            </a:r>
          </a:p>
          <a:p>
            <a:pPr>
              <a:buFont typeface="Arial" charset="0"/>
              <a:buNone/>
            </a:pPr>
            <a:endParaRPr lang="en-US" smtClean="0"/>
          </a:p>
          <a:p>
            <a:pPr>
              <a:buFont typeface="Arial" charset="0"/>
              <a:buChar char="•"/>
            </a:pPr>
            <a:r>
              <a:rPr lang="en-US" smtClean="0"/>
              <a:t>When half of the population is not included or is prevented from participating in decisions, institutions, and programmes relating to climate change mitigation, they are unlikely to feel “ownership” of forestry sector policies. Mitigation strategies represent a unique opportunity to include women in forestry programmes and acknowledge that gender relations will influence many aspects of forest management and governance proposed for reducing greenhouse gases.</a:t>
            </a:r>
          </a:p>
          <a:p>
            <a:endParaRPr lang="en-US" smtClean="0"/>
          </a:p>
        </p:txBody>
      </p:sp>
      <p:sp>
        <p:nvSpPr>
          <p:cNvPr id="71684" name="Slide Number Placeholder 3"/>
          <p:cNvSpPr>
            <a:spLocks noGrp="1"/>
          </p:cNvSpPr>
          <p:nvPr>
            <p:ph type="sldNum" sz="quarter"/>
          </p:nvPr>
        </p:nvSpPr>
        <p:spPr>
          <a:noFill/>
        </p:spPr>
        <p:txBody>
          <a:bodyPr/>
          <a:lstStyle/>
          <a:p>
            <a:fld id="{F8109C58-14FD-47F8-8DAA-280033BE700A}" type="slidenum">
              <a:rPr lang="en-GB" smtClean="0">
                <a:ea typeface="Arial Unicode MS" pitchFamily="34" charset="-128"/>
                <a:cs typeface="Arial Unicode MS" pitchFamily="34" charset="-128"/>
              </a:rPr>
              <a:pPr/>
              <a:t>21</a:t>
            </a:fld>
            <a:endParaRPr lang="en-GB" smtClean="0">
              <a:ea typeface="Arial Unicode MS" pitchFamily="34" charset="-128"/>
              <a:cs typeface="Arial Unicode MS"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58875" y="696913"/>
            <a:ext cx="4595813" cy="3448050"/>
          </a:xfrm>
        </p:spPr>
      </p:sp>
      <p:sp>
        <p:nvSpPr>
          <p:cNvPr id="7270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p:nvPr>
        </p:nvSpPr>
        <p:spPr/>
        <p:txBody>
          <a:bodyPr/>
          <a:lstStyle/>
          <a:p>
            <a:pPr>
              <a:defRPr/>
            </a:pPr>
            <a:fld id="{3B808729-A45B-4B91-888A-63CBA3185345}" type="slidenum">
              <a:rPr lang="en-GB" smtClean="0"/>
              <a:pPr>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158875" y="696913"/>
            <a:ext cx="4595813" cy="3448050"/>
          </a:xfrm>
        </p:spPr>
      </p:sp>
      <p:sp>
        <p:nvSpPr>
          <p:cNvPr id="73731"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p:nvPr>
        </p:nvSpPr>
        <p:spPr/>
        <p:txBody>
          <a:bodyPr/>
          <a:lstStyle/>
          <a:p>
            <a:pPr>
              <a:defRPr/>
            </a:pPr>
            <a:fld id="{89EA928F-7D9F-453F-BDC3-53E8E5B901A9}" type="slidenum">
              <a:rPr lang="en-GB" smtClean="0"/>
              <a:pPr>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8875" y="696913"/>
            <a:ext cx="4595813" cy="3448050"/>
          </a:xfrm>
        </p:spPr>
      </p:sp>
      <p:sp>
        <p:nvSpPr>
          <p:cNvPr id="22531" name="Rectangle 3"/>
          <p:cNvSpPr>
            <a:spLocks noGrp="1" noChangeArrowheads="1"/>
          </p:cNvSpPr>
          <p:nvPr>
            <p:ph type="body" idx="1"/>
          </p:nvPr>
        </p:nvSpPr>
        <p:spPr>
          <a:ln/>
        </p:spPr>
        <p:txBody>
          <a:bodyPr/>
          <a:lstStyle/>
          <a:p>
            <a:pPr marL="0" lvl="2" defTabSz="917647">
              <a:buFontTx/>
              <a:buChar char="•"/>
              <a:defRPr/>
            </a:pPr>
            <a:r>
              <a:rPr lang="en-US" sz="800" dirty="0" smtClean="0">
                <a:latin typeface="Arial" pitchFamily="34" charset="0"/>
                <a:cs typeface="Arial" pitchFamily="34" charset="0"/>
              </a:rPr>
              <a:t>The United Nations Charter gives UNDP a clear mandate to work with civil society organizations (CSOs).  Chapter X provides that the ECOSOC should arrange consultation with NGOs.  This mandate was reaffirmed in the UN Millennium Declaration in 2000, which encourages agencies “…to develop strong partnerships with the private sector and with civil society organizations in pursuit of development and poverty eradication.” This was reinforced at the UN World Summit in 2005 where the UN Secretary General’s </a:t>
            </a:r>
            <a:r>
              <a:rPr lang="en-US" sz="800" i="1" dirty="0" smtClean="0">
                <a:latin typeface="Arial" pitchFamily="34" charset="0"/>
                <a:cs typeface="Arial" pitchFamily="34" charset="0"/>
              </a:rPr>
              <a:t>“In larger freedom”</a:t>
            </a:r>
            <a:r>
              <a:rPr lang="en-US" sz="800" dirty="0" smtClean="0">
                <a:latin typeface="Arial" pitchFamily="34" charset="0"/>
                <a:cs typeface="Arial" pitchFamily="34" charset="0"/>
              </a:rPr>
              <a:t> report recommended a greater engagement of the United Nations with civil society and emphasized its critical role in poverty eradication.</a:t>
            </a:r>
          </a:p>
          <a:p>
            <a:pPr marL="0" lvl="2" defTabSz="917647">
              <a:defRPr/>
            </a:pPr>
            <a:endParaRPr lang="en-US" sz="800" dirty="0" smtClean="0">
              <a:latin typeface="Arial" pitchFamily="34" charset="0"/>
              <a:cs typeface="Arial" pitchFamily="34" charset="0"/>
            </a:endParaRPr>
          </a:p>
          <a:p>
            <a:pPr marL="0" lvl="2" defTabSz="917647">
              <a:buFontTx/>
              <a:buChar char="•"/>
              <a:defRPr/>
            </a:pPr>
            <a:r>
              <a:rPr lang="en-US" sz="800" dirty="0" smtClean="0">
                <a:latin typeface="Arial" pitchFamily="34" charset="0"/>
                <a:cs typeface="Arial" pitchFamily="34" charset="0"/>
              </a:rPr>
              <a:t>Agenda 21 commitment to Major Groups including women, NGOs, local authorities and indigenous peoples (1992)</a:t>
            </a:r>
          </a:p>
          <a:p>
            <a:pPr>
              <a:buFontTx/>
              <a:buChar char="•"/>
              <a:defRPr/>
            </a:pPr>
            <a:endParaRPr lang="en-US" sz="800" dirty="0" smtClean="0">
              <a:latin typeface="Arial" pitchFamily="34" charset="0"/>
              <a:cs typeface="Arial" pitchFamily="34" charset="0"/>
            </a:endParaRPr>
          </a:p>
          <a:p>
            <a:pPr>
              <a:buFontTx/>
              <a:buChar char="•"/>
              <a:defRPr/>
            </a:pPr>
            <a:r>
              <a:rPr lang="en-US" sz="800" dirty="0" smtClean="0">
                <a:latin typeface="Arial" pitchFamily="34" charset="0"/>
                <a:cs typeface="Arial" pitchFamily="34" charset="0"/>
              </a:rPr>
              <a:t>From a human rights perspective, UNDP, along with Member Governments, bears duties and obligations towards the poor and excluded who are denied internationally recognized entitlements.  To fulfill these obligations, UNDP must engage with and involve a range of civic actors in its </a:t>
            </a:r>
            <a:r>
              <a:rPr lang="en-US" sz="800" dirty="0" err="1" smtClean="0">
                <a:latin typeface="Arial" pitchFamily="34" charset="0"/>
                <a:cs typeface="Arial" pitchFamily="34" charset="0"/>
              </a:rPr>
              <a:t>programmes</a:t>
            </a:r>
            <a:r>
              <a:rPr lang="en-US" sz="800" dirty="0" smtClean="0">
                <a:latin typeface="Arial" pitchFamily="34" charset="0"/>
                <a:cs typeface="Arial" pitchFamily="34" charset="0"/>
              </a:rPr>
              <a:t>.</a:t>
            </a:r>
          </a:p>
          <a:p>
            <a:pPr>
              <a:buFontTx/>
              <a:buChar char="•"/>
              <a:defRPr/>
            </a:pPr>
            <a:endParaRPr lang="en-US" sz="800" dirty="0" smtClean="0">
              <a:latin typeface="Arial" pitchFamily="34" charset="0"/>
              <a:cs typeface="Arial" pitchFamily="34" charset="0"/>
            </a:endParaRPr>
          </a:p>
          <a:p>
            <a:pPr>
              <a:buFontTx/>
              <a:buChar char="•"/>
              <a:defRPr/>
            </a:pPr>
            <a:r>
              <a:rPr lang="en-US" sz="800" dirty="0" smtClean="0">
                <a:latin typeface="Arial" pitchFamily="34" charset="0"/>
                <a:cs typeface="Arial" pitchFamily="34" charset="0"/>
              </a:rPr>
              <a:t>UN Declaration on the Rights of Indigenous Peoples, adopted by the General Assembly on 13 September 2007.  The Declaration is a powerful policy document that obliges states to consult with indigenous peoples to obtain free and informed consent prior to any project affecting their lands, territories or resources.  </a:t>
            </a:r>
          </a:p>
          <a:p>
            <a:pPr>
              <a:buFontTx/>
              <a:buChar char="•"/>
              <a:defRPr/>
            </a:pPr>
            <a:endParaRPr lang="en-US" sz="800" dirty="0" smtClean="0">
              <a:latin typeface="Arial" pitchFamily="34" charset="0"/>
              <a:cs typeface="Arial" pitchFamily="34" charset="0"/>
            </a:endParaRPr>
          </a:p>
          <a:p>
            <a:pPr>
              <a:buFontTx/>
              <a:buChar char="•"/>
              <a:defRPr/>
            </a:pPr>
            <a:r>
              <a:rPr lang="en-US" sz="800" dirty="0" smtClean="0">
                <a:latin typeface="Arial" pitchFamily="34" charset="0"/>
                <a:cs typeface="Arial" pitchFamily="34" charset="0"/>
              </a:rPr>
              <a:t>The UNDG Guidelines on Indigenous Peoples Issues of February 2008 further mainstreams indigenous issues in UN Country Teams.  The UNDG has prepared and sent out a Resource Kit for the UN Declaration on the Rights of Indigenous Peoples.  </a:t>
            </a:r>
          </a:p>
          <a:p>
            <a:pPr>
              <a:buFontTx/>
              <a:buChar char="•"/>
              <a:defRPr/>
            </a:pPr>
            <a:endParaRPr lang="en-US" sz="800" dirty="0" smtClean="0">
              <a:latin typeface="Arial" pitchFamily="34" charset="0"/>
              <a:cs typeface="Arial" pitchFamily="34" charset="0"/>
            </a:endParaRPr>
          </a:p>
          <a:p>
            <a:pPr>
              <a:buFontTx/>
              <a:buChar char="•"/>
              <a:defRPr/>
            </a:pPr>
            <a:r>
              <a:rPr lang="en-US" sz="800" dirty="0" smtClean="0">
                <a:latin typeface="Arial" pitchFamily="34" charset="0"/>
                <a:cs typeface="Arial" pitchFamily="34" charset="0"/>
              </a:rPr>
              <a:t>The 2001 UNDP Policy on Engagement with Indigenous Peoples provides staff with a framework to guide their work in building sustainable partnerships with indigenous peoples and their organizations.</a:t>
            </a:r>
          </a:p>
          <a:p>
            <a:pPr marL="1100259" lvl="2" indent="-220052">
              <a:defRPr/>
            </a:pPr>
            <a:endParaRPr lang="en-US" sz="800" dirty="0"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58875" y="696913"/>
            <a:ext cx="4595813" cy="3448050"/>
          </a:xfrm>
        </p:spPr>
      </p:sp>
      <p:sp>
        <p:nvSpPr>
          <p:cNvPr id="3" name="Notes Placeholder 2"/>
          <p:cNvSpPr>
            <a:spLocks noGrp="1"/>
          </p:cNvSpPr>
          <p:nvPr>
            <p:ph type="body" idx="1"/>
          </p:nvPr>
        </p:nvSpPr>
        <p:spPr/>
        <p:txBody>
          <a:bodyPr>
            <a:normAutofit fontScale="92500" lnSpcReduction="10000"/>
          </a:bodyPr>
          <a:lstStyle/>
          <a:p>
            <a:pPr>
              <a:defRPr/>
            </a:pPr>
            <a:r>
              <a:rPr lang="en-US" sz="800" dirty="0" smtClean="0"/>
              <a:t>Equality of rights for women is a basic principle of the United Nations. </a:t>
            </a:r>
          </a:p>
          <a:p>
            <a:pPr>
              <a:defRPr/>
            </a:pPr>
            <a:endParaRPr lang="en-US" sz="800" dirty="0" smtClean="0"/>
          </a:p>
          <a:p>
            <a:pPr>
              <a:defRPr/>
            </a:pPr>
            <a:r>
              <a:rPr lang="en-US" sz="800" dirty="0" smtClean="0"/>
              <a:t>The Convention on the Elimination of All Forms of Discrimination against Women (CEDAW), adopted in 1979 by the UN General Assembly, is often described as an international bill of rights for women.  Consisting of a preamble and 30 articles, it defines what constitutes discrimination against women and sets up an agenda for national action to end such discrimination.</a:t>
            </a:r>
          </a:p>
          <a:p>
            <a:pPr>
              <a:defRPr/>
            </a:pPr>
            <a:endParaRPr lang="en-US" sz="800" dirty="0" smtClean="0"/>
          </a:p>
          <a:p>
            <a:pPr>
              <a:defRPr/>
            </a:pPr>
            <a:r>
              <a:rPr lang="en-US" sz="800" dirty="0" smtClean="0"/>
              <a:t>The Global Gender and Climate Change Alliance (GGCA) which was formally launched on December 11, 2007 in Bali, Indonesia.  Joint collaboration between UNDP, IUCN, UNEP, and WEDO.</a:t>
            </a:r>
          </a:p>
          <a:p>
            <a:pPr>
              <a:defRPr/>
            </a:pPr>
            <a:endParaRPr lang="en-US" sz="800" dirty="0" smtClean="0"/>
          </a:p>
          <a:p>
            <a:pPr>
              <a:defRPr/>
            </a:pPr>
            <a:r>
              <a:rPr lang="en-US" sz="800" b="1" dirty="0" smtClean="0"/>
              <a:t>Sustainable development and environment agreements that contribute to the global policy framework on climate change and gender equality include:</a:t>
            </a:r>
            <a:endParaRPr lang="en-US" sz="800" dirty="0" smtClean="0"/>
          </a:p>
          <a:p>
            <a:pPr>
              <a:buFont typeface="Arial" pitchFamily="34" charset="0"/>
              <a:buChar char="•"/>
              <a:defRPr/>
            </a:pPr>
            <a:r>
              <a:rPr lang="en-US" sz="800" dirty="0" smtClean="0"/>
              <a:t>Johannesburg Plan of Action (2002)</a:t>
            </a:r>
          </a:p>
          <a:p>
            <a:pPr>
              <a:buFont typeface="Arial" pitchFamily="34" charset="0"/>
              <a:buChar char="•"/>
              <a:defRPr/>
            </a:pPr>
            <a:r>
              <a:rPr lang="en-US" sz="800" dirty="0" smtClean="0"/>
              <a:t>Millennium Declaration (2000) </a:t>
            </a:r>
          </a:p>
          <a:p>
            <a:pPr>
              <a:buFont typeface="Arial" pitchFamily="34" charset="0"/>
              <a:buChar char="•"/>
              <a:defRPr/>
            </a:pPr>
            <a:r>
              <a:rPr lang="en-US" sz="800" dirty="0" smtClean="0"/>
              <a:t>World Summit for Social Development (1995) </a:t>
            </a:r>
          </a:p>
          <a:p>
            <a:pPr>
              <a:buFont typeface="Arial" pitchFamily="34" charset="0"/>
              <a:buChar char="•"/>
              <a:defRPr/>
            </a:pPr>
            <a:r>
              <a:rPr lang="en-US" sz="800" dirty="0" smtClean="0"/>
              <a:t>International Conference on Population and Development (1994) </a:t>
            </a:r>
          </a:p>
          <a:p>
            <a:pPr>
              <a:buFont typeface="Arial" pitchFamily="34" charset="0"/>
              <a:buChar char="•"/>
              <a:defRPr/>
            </a:pPr>
            <a:r>
              <a:rPr lang="en-US" sz="800" dirty="0" smtClean="0"/>
              <a:t>Convention to Combat Desertification (1994)</a:t>
            </a:r>
          </a:p>
          <a:p>
            <a:pPr>
              <a:buFont typeface="Arial" pitchFamily="34" charset="0"/>
              <a:buChar char="•"/>
              <a:defRPr/>
            </a:pPr>
            <a:r>
              <a:rPr lang="en-US" sz="800" dirty="0" smtClean="0"/>
              <a:t>Convention on Biodiversity (1992)</a:t>
            </a:r>
          </a:p>
          <a:p>
            <a:pPr>
              <a:buFont typeface="Arial" pitchFamily="34" charset="0"/>
              <a:buChar char="•"/>
              <a:defRPr/>
            </a:pPr>
            <a:r>
              <a:rPr lang="en-US" sz="800" dirty="0" smtClean="0"/>
              <a:t>Agenda 21 (UN Conference on Environment and Development 1992)</a:t>
            </a:r>
          </a:p>
          <a:p>
            <a:pPr>
              <a:defRPr/>
            </a:pPr>
            <a:r>
              <a:rPr lang="en-US" sz="800" dirty="0" smtClean="0"/>
              <a:t> </a:t>
            </a:r>
          </a:p>
          <a:p>
            <a:pPr>
              <a:defRPr/>
            </a:pPr>
            <a:r>
              <a:rPr lang="en-US" sz="800" b="1" dirty="0" smtClean="0"/>
              <a:t>Human rights agreements that contribute to the global policy framework on climate change and gender equality include:</a:t>
            </a:r>
            <a:endParaRPr lang="en-US" sz="800" dirty="0" smtClean="0"/>
          </a:p>
          <a:p>
            <a:pPr>
              <a:buFont typeface="Arial" pitchFamily="34" charset="0"/>
              <a:buChar char="•"/>
              <a:defRPr/>
            </a:pPr>
            <a:r>
              <a:rPr lang="en-US" sz="800" dirty="0" smtClean="0"/>
              <a:t>UN Declaration on the Rights of Indigenous Peoples (2007)</a:t>
            </a:r>
          </a:p>
          <a:p>
            <a:pPr>
              <a:buFont typeface="Arial" pitchFamily="34" charset="0"/>
              <a:buChar char="•"/>
              <a:defRPr/>
            </a:pPr>
            <a:r>
              <a:rPr lang="en-US" sz="800" dirty="0" smtClean="0"/>
              <a:t>World Conference on Human Rights (1993)</a:t>
            </a:r>
          </a:p>
          <a:p>
            <a:pPr>
              <a:buFont typeface="Arial" pitchFamily="34" charset="0"/>
              <a:buChar char="•"/>
              <a:defRPr/>
            </a:pPr>
            <a:r>
              <a:rPr lang="en-GB" sz="800" dirty="0" smtClean="0"/>
              <a:t>International Covenant on Economic, Social and Cultural Rights (1966)</a:t>
            </a:r>
            <a:endParaRPr lang="en-US" sz="800" dirty="0" smtClean="0"/>
          </a:p>
          <a:p>
            <a:pPr>
              <a:buFont typeface="Arial" pitchFamily="34" charset="0"/>
              <a:buChar char="•"/>
              <a:defRPr/>
            </a:pPr>
            <a:r>
              <a:rPr lang="en-GB" sz="800" dirty="0" smtClean="0"/>
              <a:t>International Covenant on Civil and Political Rights (1966)</a:t>
            </a:r>
            <a:endParaRPr lang="en-US" sz="800" dirty="0" smtClean="0"/>
          </a:p>
          <a:p>
            <a:pPr>
              <a:buFont typeface="Arial" pitchFamily="34" charset="0"/>
              <a:buChar char="•"/>
              <a:defRPr/>
            </a:pPr>
            <a:r>
              <a:rPr lang="en-GB" sz="800" dirty="0" smtClean="0"/>
              <a:t>Universal </a:t>
            </a:r>
            <a:r>
              <a:rPr lang="en-US" sz="800" dirty="0" smtClean="0"/>
              <a:t>Declaration of Human Rights (1948)</a:t>
            </a:r>
          </a:p>
          <a:p>
            <a:pPr>
              <a:defRPr/>
            </a:pPr>
            <a:r>
              <a:rPr lang="en-US" sz="800" dirty="0" smtClean="0"/>
              <a:t> </a:t>
            </a:r>
          </a:p>
          <a:p>
            <a:pPr>
              <a:defRPr/>
            </a:pPr>
            <a:r>
              <a:rPr lang="en-US" sz="800" b="1" dirty="0" smtClean="0"/>
              <a:t>Gender equality agreements and resolutions that contribute to the global policy framework on climate change and gender equality include:</a:t>
            </a:r>
          </a:p>
          <a:p>
            <a:pPr>
              <a:buFont typeface="Arial" pitchFamily="34" charset="0"/>
              <a:buChar char="•"/>
              <a:defRPr/>
            </a:pPr>
            <a:r>
              <a:rPr lang="en-US" sz="800" dirty="0" smtClean="0"/>
              <a:t>Review and Appraisal of the Beijing Declaration and Platform for Action (Commission on the Status of Women 2005)</a:t>
            </a:r>
          </a:p>
          <a:p>
            <a:pPr>
              <a:buFont typeface="Arial" pitchFamily="34" charset="0"/>
              <a:buChar char="•"/>
              <a:defRPr/>
            </a:pPr>
            <a:r>
              <a:rPr lang="en-US" sz="800" dirty="0" smtClean="0"/>
              <a:t>ECOSOC Resolution 2005/31</a:t>
            </a:r>
          </a:p>
          <a:p>
            <a:pPr>
              <a:buFont typeface="Arial" pitchFamily="34" charset="0"/>
              <a:buChar char="•"/>
              <a:defRPr/>
            </a:pPr>
            <a:r>
              <a:rPr lang="en-US" sz="800" dirty="0" smtClean="0"/>
              <a:t>Beijing Platform for Action (4</a:t>
            </a:r>
            <a:r>
              <a:rPr lang="en-US" sz="800" baseline="30000" dirty="0" smtClean="0"/>
              <a:t>th</a:t>
            </a:r>
            <a:r>
              <a:rPr lang="en-US" sz="800" dirty="0" smtClean="0"/>
              <a:t> World Conference on Women 1995) </a:t>
            </a:r>
          </a:p>
          <a:p>
            <a:pPr>
              <a:buFont typeface="Arial" pitchFamily="34" charset="0"/>
              <a:buChar char="•"/>
              <a:defRPr/>
            </a:pPr>
            <a:r>
              <a:rPr lang="en-US" sz="800" dirty="0" smtClean="0"/>
              <a:t>Convention on the Elimination of All Forms of Discrimination against Women (1979)</a:t>
            </a:r>
          </a:p>
          <a:p>
            <a:pPr>
              <a:defRPr/>
            </a:pPr>
            <a:r>
              <a:rPr lang="en-US" sz="800" dirty="0" smtClean="0"/>
              <a:t> </a:t>
            </a:r>
            <a:endParaRPr lang="en-US" sz="800" dirty="0"/>
          </a:p>
        </p:txBody>
      </p:sp>
      <p:sp>
        <p:nvSpPr>
          <p:cNvPr id="75780" name="Slide Number Placeholder 3"/>
          <p:cNvSpPr>
            <a:spLocks noGrp="1"/>
          </p:cNvSpPr>
          <p:nvPr>
            <p:ph type="sldNum" sz="quarter"/>
          </p:nvPr>
        </p:nvSpPr>
        <p:spPr>
          <a:noFill/>
        </p:spPr>
        <p:txBody>
          <a:bodyPr/>
          <a:lstStyle/>
          <a:p>
            <a:fld id="{02811DF8-A0D4-4207-8B82-90DCA32E10CD}" type="slidenum">
              <a:rPr lang="en-GB" smtClean="0">
                <a:ea typeface="Arial Unicode MS" pitchFamily="34" charset="-128"/>
                <a:cs typeface="Arial Unicode MS" pitchFamily="34" charset="-128"/>
              </a:rPr>
              <a:pPr/>
              <a:t>25</a:t>
            </a:fld>
            <a:endParaRPr lang="en-GB" smtClean="0">
              <a:ea typeface="Arial Unicode MS" pitchFamily="34" charset="-128"/>
              <a:cs typeface="Arial Unicode MS"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58875" y="696913"/>
            <a:ext cx="4595813" cy="3448050"/>
          </a:xfrm>
        </p:spPr>
      </p:sp>
      <p:sp>
        <p:nvSpPr>
          <p:cNvPr id="3" name="Notes Placeholder 2"/>
          <p:cNvSpPr>
            <a:spLocks noGrp="1"/>
          </p:cNvSpPr>
          <p:nvPr>
            <p:ph type="body" idx="1"/>
          </p:nvPr>
        </p:nvSpPr>
        <p:spPr/>
        <p:txBody>
          <a:bodyPr>
            <a:normAutofit/>
          </a:bodyPr>
          <a:lstStyle/>
          <a:p>
            <a:pPr>
              <a:defRPr/>
            </a:pPr>
            <a:r>
              <a:rPr lang="en-US" sz="800" dirty="0" smtClean="0"/>
              <a:t>UNDP follows two complementary approaches to achieving gender equality:  mainstreaming gender and promoting women’s empowerment. </a:t>
            </a:r>
          </a:p>
          <a:p>
            <a:pPr>
              <a:defRPr/>
            </a:pPr>
            <a:endParaRPr lang="en-US" sz="800" dirty="0" smtClean="0"/>
          </a:p>
          <a:p>
            <a:pPr>
              <a:defRPr/>
            </a:pPr>
            <a:r>
              <a:rPr lang="en-US" sz="800" dirty="0" smtClean="0"/>
              <a:t>UNDP applies the concrete tools for measuring gender discrimination through the GDI (gender-related development index) and the GEM (gender empowerment measure)</a:t>
            </a:r>
          </a:p>
          <a:p>
            <a:pPr>
              <a:defRPr/>
            </a:pPr>
            <a:endParaRPr lang="en-US" sz="800" dirty="0" smtClean="0"/>
          </a:p>
          <a:p>
            <a:pPr>
              <a:defRPr/>
            </a:pPr>
            <a:r>
              <a:rPr lang="en-US" sz="800" dirty="0" smtClean="0"/>
              <a:t>UNDP has a special responsibility to help upscale and expand innovative models that are developed and tested by UNIFEM — through its global network and through its role of UN co-</a:t>
            </a:r>
            <a:r>
              <a:rPr lang="en-US" sz="800" dirty="0" err="1" smtClean="0"/>
              <a:t>ordinator</a:t>
            </a:r>
            <a:r>
              <a:rPr lang="en-US" sz="800" dirty="0" smtClean="0"/>
              <a:t>. </a:t>
            </a:r>
          </a:p>
          <a:p>
            <a:pPr>
              <a:defRPr/>
            </a:pPr>
            <a:endParaRPr lang="en-US" sz="800" dirty="0" smtClean="0"/>
          </a:p>
          <a:p>
            <a:pPr>
              <a:defRPr/>
            </a:pPr>
            <a:endParaRPr lang="en-US" sz="800" dirty="0" smtClean="0"/>
          </a:p>
        </p:txBody>
      </p:sp>
      <p:sp>
        <p:nvSpPr>
          <p:cNvPr id="76804" name="Slide Number Placeholder 3"/>
          <p:cNvSpPr>
            <a:spLocks noGrp="1"/>
          </p:cNvSpPr>
          <p:nvPr>
            <p:ph type="sldNum" sz="quarter"/>
          </p:nvPr>
        </p:nvSpPr>
        <p:spPr>
          <a:noFill/>
        </p:spPr>
        <p:txBody>
          <a:bodyPr/>
          <a:lstStyle/>
          <a:p>
            <a:fld id="{D79B27FC-DAC2-40DE-961F-B03EA96C3034}" type="slidenum">
              <a:rPr lang="en-GB" smtClean="0">
                <a:ea typeface="Arial Unicode MS" pitchFamily="34" charset="-128"/>
                <a:cs typeface="Arial Unicode MS" pitchFamily="34" charset="-128"/>
              </a:rPr>
              <a:pPr/>
              <a:t>26</a:t>
            </a:fld>
            <a:endParaRPr lang="en-GB" smtClean="0">
              <a:ea typeface="Arial Unicode MS" pitchFamily="34" charset="-128"/>
              <a:cs typeface="Arial Unicode MS"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58875" y="696913"/>
            <a:ext cx="4595813" cy="3448050"/>
          </a:xfrm>
        </p:spPr>
      </p:sp>
      <p:sp>
        <p:nvSpPr>
          <p:cNvPr id="77827" name="Rectangle 3"/>
          <p:cNvSpPr>
            <a:spLocks noGrp="1" noChangeArrowheads="1"/>
          </p:cNvSpPr>
          <p:nvPr>
            <p:ph type="body" idx="1"/>
          </p:nvPr>
        </p:nvSpPr>
        <p:spPr>
          <a:noFill/>
          <a:ln/>
        </p:spPr>
        <p:txBody>
          <a:bodyPr/>
          <a:lstStyle/>
          <a:p>
            <a:pPr lvl="2" algn="just"/>
            <a:endParaRPr lang="en-GB" smtClean="0">
              <a:latin typeface="Arial" charset="0"/>
            </a:endParaRPr>
          </a:p>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a:tabLst>
                <a:tab pos="327456" algn="l"/>
                <a:tab pos="427977" algn="l"/>
                <a:tab pos="858999" algn="l"/>
                <a:tab pos="1290022" algn="l"/>
                <a:tab pos="1721044" algn="l"/>
                <a:tab pos="2152067" algn="l"/>
                <a:tab pos="2583089" algn="l"/>
                <a:tab pos="3014111" algn="l"/>
                <a:tab pos="3445133" algn="l"/>
                <a:tab pos="3876156" algn="l"/>
                <a:tab pos="4307178" algn="l"/>
                <a:tab pos="4738201" algn="l"/>
                <a:tab pos="5169223" algn="l"/>
                <a:tab pos="5600246" algn="l"/>
                <a:tab pos="6031268" algn="l"/>
                <a:tab pos="6462291" algn="l"/>
                <a:tab pos="6893313" algn="l"/>
                <a:tab pos="7324336" algn="l"/>
                <a:tab pos="7755358" algn="l"/>
                <a:tab pos="8186381" algn="l"/>
                <a:tab pos="8617403" algn="l"/>
              </a:tabLst>
            </a:pPr>
            <a:r>
              <a:rPr lang="en-PH" dirty="0" smtClean="0"/>
              <a:t>Stern Report (2006) – review commissioned by UK – 20 % of current annual GHG emissions is due to land use change – mostly deforestation in developing countries. Report suggested that reduced deforestation measure should be included in post-2012 commitment period under Kyoto Protocol.</a:t>
            </a:r>
          </a:p>
          <a:p>
            <a:pPr>
              <a:tabLst>
                <a:tab pos="327456" algn="l"/>
                <a:tab pos="427977" algn="l"/>
                <a:tab pos="858999" algn="l"/>
                <a:tab pos="1290022" algn="l"/>
                <a:tab pos="1721044" algn="l"/>
                <a:tab pos="2152067" algn="l"/>
                <a:tab pos="2583089" algn="l"/>
                <a:tab pos="3014111" algn="l"/>
                <a:tab pos="3445133" algn="l"/>
                <a:tab pos="3876156" algn="l"/>
                <a:tab pos="4307178" algn="l"/>
                <a:tab pos="4738201" algn="l"/>
                <a:tab pos="5169223" algn="l"/>
                <a:tab pos="5600246" algn="l"/>
                <a:tab pos="6031268" algn="l"/>
                <a:tab pos="6462291" algn="l"/>
                <a:tab pos="6893313" algn="l"/>
                <a:tab pos="7324336" algn="l"/>
                <a:tab pos="7755358" algn="l"/>
                <a:tab pos="8186381" algn="l"/>
                <a:tab pos="8617403" algn="l"/>
              </a:tabLst>
            </a:pPr>
            <a:endParaRPr lang="en-PH" dirty="0" smtClean="0"/>
          </a:p>
          <a:p>
            <a:pPr>
              <a:tabLst>
                <a:tab pos="327456" algn="l"/>
                <a:tab pos="427977" algn="l"/>
                <a:tab pos="858999" algn="l"/>
                <a:tab pos="1290022" algn="l"/>
                <a:tab pos="1721044" algn="l"/>
                <a:tab pos="2152067" algn="l"/>
                <a:tab pos="2583089" algn="l"/>
                <a:tab pos="3014111" algn="l"/>
                <a:tab pos="3445133" algn="l"/>
                <a:tab pos="3876156" algn="l"/>
                <a:tab pos="4307178" algn="l"/>
                <a:tab pos="4738201" algn="l"/>
                <a:tab pos="5169223" algn="l"/>
                <a:tab pos="5600246" algn="l"/>
                <a:tab pos="6031268" algn="l"/>
                <a:tab pos="6462291" algn="l"/>
                <a:tab pos="6893313" algn="l"/>
                <a:tab pos="7324336" algn="l"/>
                <a:tab pos="7755358" algn="l"/>
                <a:tab pos="8186381" algn="l"/>
                <a:tab pos="8617403" algn="l"/>
              </a:tabLst>
            </a:pPr>
            <a:r>
              <a:rPr lang="en-PH" dirty="0" smtClean="0"/>
              <a:t>In fact, it is now impossible to stabilize global average temperatures within 2 degrees centigrade without emission reductions from the forest sector.</a:t>
            </a:r>
          </a:p>
          <a:p>
            <a:pPr>
              <a:tabLst>
                <a:tab pos="327456" algn="l"/>
                <a:tab pos="427977" algn="l"/>
                <a:tab pos="858999" algn="l"/>
                <a:tab pos="1290022" algn="l"/>
                <a:tab pos="1721044" algn="l"/>
                <a:tab pos="2152067" algn="l"/>
                <a:tab pos="2583089" algn="l"/>
                <a:tab pos="3014111" algn="l"/>
                <a:tab pos="3445133" algn="l"/>
                <a:tab pos="3876156" algn="l"/>
                <a:tab pos="4307178" algn="l"/>
                <a:tab pos="4738201" algn="l"/>
                <a:tab pos="5169223" algn="l"/>
                <a:tab pos="5600246" algn="l"/>
                <a:tab pos="6031268" algn="l"/>
                <a:tab pos="6462291" algn="l"/>
                <a:tab pos="6893313" algn="l"/>
                <a:tab pos="7324336" algn="l"/>
                <a:tab pos="7755358" algn="l"/>
                <a:tab pos="8186381" algn="l"/>
                <a:tab pos="8617403" algn="l"/>
              </a:tabLst>
            </a:pPr>
            <a:endParaRPr lang="en-PH" dirty="0" smtClean="0"/>
          </a:p>
          <a:p>
            <a:pPr>
              <a:tabLst>
                <a:tab pos="327456" algn="l"/>
                <a:tab pos="427977" algn="l"/>
                <a:tab pos="858999" algn="l"/>
                <a:tab pos="1290022" algn="l"/>
                <a:tab pos="1721044" algn="l"/>
                <a:tab pos="2152067" algn="l"/>
                <a:tab pos="2583089" algn="l"/>
                <a:tab pos="3014111" algn="l"/>
                <a:tab pos="3445133" algn="l"/>
                <a:tab pos="3876156" algn="l"/>
                <a:tab pos="4307178" algn="l"/>
                <a:tab pos="4738201" algn="l"/>
                <a:tab pos="5169223" algn="l"/>
                <a:tab pos="5600246" algn="l"/>
                <a:tab pos="6031268" algn="l"/>
                <a:tab pos="6462291" algn="l"/>
                <a:tab pos="6893313" algn="l"/>
                <a:tab pos="7324336" algn="l"/>
                <a:tab pos="7755358" algn="l"/>
                <a:tab pos="8186381" algn="l"/>
                <a:tab pos="8617403" algn="l"/>
              </a:tabLst>
            </a:pPr>
            <a:r>
              <a:rPr lang="en-GB" dirty="0" smtClean="0"/>
              <a:t>In addition, since controlling deforestation  could be one of least expensive ways to reduce emissions, REDD has become central to global/national mitigation measures.</a:t>
            </a:r>
          </a:p>
          <a:p>
            <a:pPr>
              <a:tabLst>
                <a:tab pos="327456" algn="l"/>
                <a:tab pos="427977" algn="l"/>
                <a:tab pos="858999" algn="l"/>
                <a:tab pos="1290022" algn="l"/>
                <a:tab pos="1721044" algn="l"/>
                <a:tab pos="2152067" algn="l"/>
                <a:tab pos="2583089" algn="l"/>
                <a:tab pos="3014111" algn="l"/>
                <a:tab pos="3445133" algn="l"/>
                <a:tab pos="3876156" algn="l"/>
                <a:tab pos="4307178" algn="l"/>
                <a:tab pos="4738201" algn="l"/>
                <a:tab pos="5169223" algn="l"/>
                <a:tab pos="5600246" algn="l"/>
                <a:tab pos="6031268" algn="l"/>
                <a:tab pos="6462291" algn="l"/>
                <a:tab pos="6893313" algn="l"/>
                <a:tab pos="7324336" algn="l"/>
                <a:tab pos="7755358" algn="l"/>
                <a:tab pos="8186381" algn="l"/>
                <a:tab pos="8617403" algn="l"/>
              </a:tabLst>
            </a:pPr>
            <a:endParaRPr lang="en-GB" dirty="0" smtClean="0"/>
          </a:p>
          <a:p>
            <a:pPr>
              <a:tabLst>
                <a:tab pos="327456" algn="l"/>
                <a:tab pos="427977" algn="l"/>
                <a:tab pos="858999" algn="l"/>
                <a:tab pos="1290022" algn="l"/>
                <a:tab pos="1721044" algn="l"/>
                <a:tab pos="2152067" algn="l"/>
                <a:tab pos="2583089" algn="l"/>
                <a:tab pos="3014111" algn="l"/>
                <a:tab pos="3445133" algn="l"/>
                <a:tab pos="3876156" algn="l"/>
                <a:tab pos="4307178" algn="l"/>
                <a:tab pos="4738201" algn="l"/>
                <a:tab pos="5169223" algn="l"/>
                <a:tab pos="5600246" algn="l"/>
                <a:tab pos="6031268" algn="l"/>
                <a:tab pos="6462291" algn="l"/>
                <a:tab pos="6893313" algn="l"/>
                <a:tab pos="7324336" algn="l"/>
                <a:tab pos="7755358" algn="l"/>
                <a:tab pos="8186381" algn="l"/>
                <a:tab pos="8617403" algn="l"/>
              </a:tabLst>
            </a:pPr>
            <a:r>
              <a:rPr lang="en-GB" dirty="0" smtClean="0"/>
              <a:t>UNFCCC COP13 decision 2/CP13 calls on parties and relevant organizations to support capacity building, technology support, and demonstration activities to test methodologies and iron out technical and social difficulties associated with REDD to inform the negotiation of a post 2012 climate regime.</a:t>
            </a:r>
          </a:p>
          <a:p>
            <a:pPr>
              <a:tabLst>
                <a:tab pos="327456" algn="l"/>
                <a:tab pos="427977" algn="l"/>
                <a:tab pos="858999" algn="l"/>
                <a:tab pos="1290022" algn="l"/>
                <a:tab pos="1721044" algn="l"/>
                <a:tab pos="2152067" algn="l"/>
                <a:tab pos="2583089" algn="l"/>
                <a:tab pos="3014111" algn="l"/>
                <a:tab pos="3445133" algn="l"/>
                <a:tab pos="3876156" algn="l"/>
                <a:tab pos="4307178" algn="l"/>
                <a:tab pos="4738201" algn="l"/>
                <a:tab pos="5169223" algn="l"/>
                <a:tab pos="5600246" algn="l"/>
                <a:tab pos="6031268" algn="l"/>
                <a:tab pos="6462291" algn="l"/>
                <a:tab pos="6893313" algn="l"/>
                <a:tab pos="7324336" algn="l"/>
                <a:tab pos="7755358" algn="l"/>
                <a:tab pos="8186381" algn="l"/>
                <a:tab pos="8617403" algn="l"/>
              </a:tabLst>
            </a:pPr>
            <a:endParaRPr lang="en-PH" dirty="0" smtClean="0"/>
          </a:p>
          <a:p>
            <a:pPr eaLnBrk="1" hangingPunct="1">
              <a:tabLst>
                <a:tab pos="327456" algn="l"/>
                <a:tab pos="427977" algn="l"/>
                <a:tab pos="858999" algn="l"/>
                <a:tab pos="1290022" algn="l"/>
                <a:tab pos="1721044" algn="l"/>
                <a:tab pos="2152067" algn="l"/>
                <a:tab pos="2583089" algn="l"/>
                <a:tab pos="3014111" algn="l"/>
                <a:tab pos="3445133" algn="l"/>
                <a:tab pos="3876156" algn="l"/>
                <a:tab pos="4307178" algn="l"/>
                <a:tab pos="4738201" algn="l"/>
                <a:tab pos="5169223" algn="l"/>
                <a:tab pos="5600246" algn="l"/>
                <a:tab pos="6031268" algn="l"/>
                <a:tab pos="6462291" algn="l"/>
                <a:tab pos="6893313" algn="l"/>
                <a:tab pos="7324336" algn="l"/>
                <a:tab pos="7755358" algn="l"/>
                <a:tab pos="8186381" algn="l"/>
                <a:tab pos="8617403" algn="l"/>
              </a:tabLst>
            </a:pPr>
            <a:endParaRPr lang="en-US" b="1" dirty="0" smtClean="0"/>
          </a:p>
          <a:p>
            <a:endParaRPr lang="en-US" dirty="0" smtClean="0"/>
          </a:p>
        </p:txBody>
      </p:sp>
      <p:sp>
        <p:nvSpPr>
          <p:cNvPr id="29700" name="Slide Number Placeholder 3"/>
          <p:cNvSpPr>
            <a:spLocks noGrp="1"/>
          </p:cNvSpPr>
          <p:nvPr>
            <p:ph type="sldNum" sz="quarter" idx="5"/>
          </p:nvPr>
        </p:nvSpPr>
        <p:spPr>
          <a:noFill/>
        </p:spPr>
        <p:txBody>
          <a:bodyPr/>
          <a:lstStyle/>
          <a:p>
            <a:fld id="{B01EAAEC-0BD6-472E-8601-15D487F2676D}"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smtClean="0"/>
          </a:p>
        </p:txBody>
      </p:sp>
      <p:sp>
        <p:nvSpPr>
          <p:cNvPr id="31748" name="Slide Number Placeholder 3"/>
          <p:cNvSpPr>
            <a:spLocks noGrp="1"/>
          </p:cNvSpPr>
          <p:nvPr>
            <p:ph type="sldNum" sz="quarter" idx="5"/>
          </p:nvPr>
        </p:nvSpPr>
        <p:spPr>
          <a:noFill/>
        </p:spPr>
        <p:txBody>
          <a:bodyPr/>
          <a:lstStyle/>
          <a:p>
            <a:fld id="{651CCF76-88CF-45F6-8F07-FF990ADE53A4}"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38F2194-9C0A-4ACF-8000-5AFFF687A2FA}" type="slidenum">
              <a:rPr lang="en-US" smtClean="0"/>
              <a:pPr/>
              <a:t>3</a:t>
            </a:fld>
            <a:endParaRPr lang="en-US" smtClean="0"/>
          </a:p>
        </p:txBody>
      </p:sp>
      <p:sp>
        <p:nvSpPr>
          <p:cNvPr id="23555"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ln/>
        </p:spPr>
        <p:txBody>
          <a:bodyPr/>
          <a:lstStyle/>
          <a:p>
            <a:pPr eaLnBrk="1" hangingPunct="1">
              <a:defRPr/>
            </a:pPr>
            <a:r>
              <a:rPr lang="en-US" sz="1100" dirty="0" smtClean="0"/>
              <a:t>The UN-REDD </a:t>
            </a:r>
            <a:r>
              <a:rPr lang="en-US" sz="1100" dirty="0" err="1" smtClean="0"/>
              <a:t>Programme</a:t>
            </a:r>
            <a:r>
              <a:rPr lang="en-US" sz="1100" dirty="0" smtClean="0"/>
              <a:t> responds to the Bali decision and requests from UNFCCC, donors, and developing countries –  nine pilot countries are currently participating (list them…)</a:t>
            </a:r>
          </a:p>
          <a:p>
            <a:pPr eaLnBrk="1" hangingPunct="1">
              <a:defRPr/>
            </a:pPr>
            <a:endParaRPr lang="en-US" sz="1100" dirty="0" smtClean="0"/>
          </a:p>
          <a:p>
            <a:pPr eaLnBrk="1" hangingPunct="1">
              <a:defRPr/>
            </a:pPr>
            <a:r>
              <a:rPr lang="en-US" sz="1100" dirty="0" smtClean="0"/>
              <a:t>Methodologies include – MARV, National Carbon Accounting, Payment Mechanisms &amp; Structuring, Stakeholder Engagement, Benefit Sharing, Multiple Benefits</a:t>
            </a:r>
          </a:p>
          <a:p>
            <a:pPr eaLnBrk="1" hangingPunct="1">
              <a:defRPr/>
            </a:pPr>
            <a:endParaRPr lang="en-US" sz="1100" dirty="0" smtClean="0"/>
          </a:p>
          <a:p>
            <a:pPr eaLnBrk="1" hangingPunct="1">
              <a:defRPr/>
            </a:pPr>
            <a:r>
              <a:rPr lang="en-US" sz="1100" dirty="0" smtClean="0"/>
              <a:t>The UN-REDD </a:t>
            </a:r>
            <a:r>
              <a:rPr lang="en-US" sz="1100" dirty="0" err="1" smtClean="0"/>
              <a:t>Programme</a:t>
            </a:r>
            <a:r>
              <a:rPr lang="en-US" sz="1100" dirty="0" smtClean="0"/>
              <a:t> has four outcome areas:</a:t>
            </a:r>
          </a:p>
          <a:p>
            <a:pPr eaLnBrk="1" hangingPunct="1">
              <a:defRPr/>
            </a:pPr>
            <a:endParaRPr lang="en-US" sz="1100" dirty="0" smtClean="0"/>
          </a:p>
          <a:p>
            <a:pPr marL="219319" indent="-219319">
              <a:buFontTx/>
              <a:buAutoNum type="arabicParenR"/>
              <a:defRPr/>
            </a:pPr>
            <a:r>
              <a:rPr lang="en-GB" dirty="0" smtClean="0"/>
              <a:t>International and multi-</a:t>
            </a:r>
            <a:r>
              <a:rPr lang="en-GB" dirty="0" err="1" smtClean="0"/>
              <a:t>sectoral</a:t>
            </a:r>
            <a:r>
              <a:rPr lang="en-GB" dirty="0" smtClean="0"/>
              <a:t> coherence on key technical and operational issues (e.g. Measurement, Reporting and Verification (MRV), links to payment structures)</a:t>
            </a:r>
          </a:p>
          <a:p>
            <a:pPr marL="219319" indent="-219319">
              <a:defRPr/>
            </a:pPr>
            <a:endParaRPr lang="en-US" dirty="0" smtClean="0"/>
          </a:p>
          <a:p>
            <a:pPr>
              <a:defRPr/>
            </a:pPr>
            <a:r>
              <a:rPr lang="en-GB" dirty="0" smtClean="0"/>
              <a:t>2) Negotiators &amp; other stakeholders informed on REDD issues (in collaboration with the UNFCCC Secretariat)</a:t>
            </a:r>
          </a:p>
          <a:p>
            <a:pPr>
              <a:defRPr/>
            </a:pPr>
            <a:endParaRPr lang="en-US" dirty="0" smtClean="0"/>
          </a:p>
          <a:p>
            <a:pPr>
              <a:defRPr/>
            </a:pPr>
            <a:r>
              <a:rPr lang="en-GB" dirty="0" smtClean="0"/>
              <a:t>3) Key institutions &amp; stakeholders in pilot countries have the capacity to develop and implement participatory and equitable systems of MRV and payment structures</a:t>
            </a:r>
          </a:p>
          <a:p>
            <a:pPr>
              <a:defRPr/>
            </a:pPr>
            <a:endParaRPr lang="en-US" dirty="0" smtClean="0"/>
          </a:p>
          <a:p>
            <a:pPr>
              <a:defRPr/>
            </a:pPr>
            <a:r>
              <a:rPr lang="en-GB" dirty="0" smtClean="0"/>
              <a:t>4) Developing countries are able to reduce risks and maximize benefits associated with generating verifiable and permanent emissions reductions</a:t>
            </a:r>
            <a:endParaRPr lang="en-US" dirty="0" smtClean="0"/>
          </a:p>
          <a:p>
            <a:pPr eaLnBrk="1" hangingPunct="1">
              <a:defRPr/>
            </a:pPr>
            <a:endParaRPr lang="en-US" sz="11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8875" y="696913"/>
            <a:ext cx="4595813" cy="3448050"/>
          </a:xfrm>
        </p:spPr>
      </p:sp>
      <p:sp>
        <p:nvSpPr>
          <p:cNvPr id="64515" name="Rectangle 3"/>
          <p:cNvSpPr>
            <a:spLocks noGrp="1" noChangeArrowheads="1"/>
          </p:cNvSpPr>
          <p:nvPr>
            <p:ph type="body" idx="1"/>
          </p:nvPr>
        </p:nvSpPr>
        <p:spPr>
          <a:noFill/>
          <a:ln/>
        </p:spPr>
        <p:txBody>
          <a:bodyPr/>
          <a:lstStyle/>
          <a:p>
            <a:pPr marL="218966" indent="-218966">
              <a:spcBef>
                <a:spcPts val="571"/>
              </a:spcBef>
            </a:pPr>
            <a:endParaRPr lang="en-US" i="1"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58875" y="696913"/>
            <a:ext cx="4595813" cy="3448050"/>
          </a:xfrm>
        </p:spPr>
      </p:sp>
      <p:sp>
        <p:nvSpPr>
          <p:cNvPr id="69635" name="Rectangle 3"/>
          <p:cNvSpPr>
            <a:spLocks noGrp="1" noChangeArrowheads="1"/>
          </p:cNvSpPr>
          <p:nvPr>
            <p:ph type="body" idx="1"/>
          </p:nvPr>
        </p:nvSpPr>
        <p:spPr>
          <a:ln/>
        </p:spPr>
        <p:txBody>
          <a:bodyPr/>
          <a:lstStyle/>
          <a:p>
            <a:pPr>
              <a:spcBef>
                <a:spcPct val="0"/>
              </a:spcBef>
              <a:buFont typeface="Times New Roman" pitchFamily="18" charset="0"/>
              <a:buChar char="•"/>
              <a:defRPr/>
            </a:pPr>
            <a:r>
              <a:rPr lang="en-US" sz="300" b="1" dirty="0" smtClean="0">
                <a:ea typeface="Arial Unicode MS" pitchFamily="34" charset="-128"/>
                <a:cs typeface="Arial Unicode MS" pitchFamily="34" charset="-128"/>
              </a:rPr>
              <a:t> Focus on Governance and Local Empowerment: </a:t>
            </a:r>
            <a:r>
              <a:rPr lang="en-US" sz="300" dirty="0" smtClean="0">
                <a:ea typeface="Arial Unicode MS" pitchFamily="34" charset="-128"/>
                <a:cs typeface="Arial Unicode MS" pitchFamily="34" charset="-128"/>
              </a:rPr>
              <a:t>Contributing to a decentralized, multi-stakeholder mechanism, that takes into account experience and knowledge local people have to make REDD work.</a:t>
            </a:r>
          </a:p>
          <a:p>
            <a:pPr>
              <a:defRPr/>
            </a:pPr>
            <a:endParaRPr lang="en-US" sz="800" dirty="0" smtClean="0"/>
          </a:p>
          <a:p>
            <a:pPr>
              <a:defRPr/>
            </a:pPr>
            <a:r>
              <a:rPr lang="en-US" sz="800" dirty="0" smtClean="0"/>
              <a:t>In addition to the consultation process, the UN-REDD </a:t>
            </a:r>
            <a:r>
              <a:rPr lang="en-US" sz="800" dirty="0" err="1" smtClean="0"/>
              <a:t>Programme</a:t>
            </a:r>
            <a:r>
              <a:rPr lang="en-US" sz="800" dirty="0" smtClean="0"/>
              <a:t> is carrying out other activities to ensure that co-benefits are integrated into national REDD strategies:</a:t>
            </a:r>
          </a:p>
          <a:p>
            <a:pPr>
              <a:defRPr/>
            </a:pPr>
            <a:r>
              <a:rPr lang="en-US" sz="800" dirty="0" smtClean="0"/>
              <a:t> </a:t>
            </a:r>
          </a:p>
          <a:p>
            <a:pPr>
              <a:defRPr/>
            </a:pPr>
            <a:r>
              <a:rPr lang="en-US" sz="800" dirty="0" smtClean="0"/>
              <a:t>Developing pro-poor indicators for REDD interventions. This will build on the work of UNDP’s Oslo Governance Centre, which has developed a generic framework on building democratic governance indicators that are gender sensitive and pro poor. This framework could be applied to REDD in cooperation with sector experts. </a:t>
            </a:r>
          </a:p>
          <a:p>
            <a:pPr>
              <a:defRPr/>
            </a:pPr>
            <a:r>
              <a:rPr lang="en-US" sz="800" dirty="0" smtClean="0"/>
              <a:t> </a:t>
            </a:r>
          </a:p>
          <a:p>
            <a:pPr>
              <a:defRPr/>
            </a:pPr>
            <a:r>
              <a:rPr lang="en-US" sz="800" dirty="0" smtClean="0"/>
              <a:t>Ensuring that negotiators and observers (especially non-governmental organizations (NGOs) representing local communities and indigenous peoples) from developing countries are fully abreast of the latest developments, and effectively participate in the negotiations, in advancing the REDD agenda is a key building block of the Bali Roadmap.</a:t>
            </a:r>
          </a:p>
          <a:p>
            <a:pPr marL="236677" indent="-236677">
              <a:defRPr/>
            </a:pPr>
            <a:endParaRPr lang="en-US" sz="800" dirty="0" smtClean="0">
              <a:ea typeface="Arial Unicode MS" pitchFamily="34" charset="-128"/>
              <a:cs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207A93C-C421-4573-BD9B-F181C39D7834}" type="slidenum">
              <a:rPr lang="en-US" smtClean="0"/>
              <a:pPr/>
              <a:t>6</a:t>
            </a:fld>
            <a:endParaRPr lang="en-US" smtClean="0"/>
          </a:p>
        </p:txBody>
      </p:sp>
      <p:sp>
        <p:nvSpPr>
          <p:cNvPr id="33795" name="Rectangle 2"/>
          <p:cNvSpPr>
            <a:spLocks noGrp="1" noRot="1" noChangeAspect="1" noChangeArrowheads="1" noTextEdit="1"/>
          </p:cNvSpPr>
          <p:nvPr>
            <p:ph type="sldImg"/>
          </p:nvPr>
        </p:nvSpPr>
        <p:spPr>
          <a:xfrm>
            <a:off x="1157288" y="696913"/>
            <a:ext cx="4635500" cy="3476625"/>
          </a:xfrm>
          <a:ln/>
        </p:spPr>
      </p:sp>
      <p:sp>
        <p:nvSpPr>
          <p:cNvPr id="33796" name="Rectangle 3"/>
          <p:cNvSpPr>
            <a:spLocks noGrp="1" noChangeArrowheads="1"/>
          </p:cNvSpPr>
          <p:nvPr>
            <p:ph type="body" idx="1"/>
          </p:nvPr>
        </p:nvSpPr>
        <p:spPr>
          <a:xfrm>
            <a:off x="694992" y="4408530"/>
            <a:ext cx="5556917" cy="4178279"/>
          </a:xfrm>
          <a:noFill/>
          <a:ln/>
        </p:spPr>
        <p:txBody>
          <a:bodyPr lIns="87246" tIns="43622" rIns="87246" bIns="43622"/>
          <a:lstStyle/>
          <a:p>
            <a:pPr marL="219319" indent="-219319" eaLnBrk="1" hangingPunct="1"/>
            <a:endParaRPr lang="en-US" dirty="0" smtClean="0"/>
          </a:p>
          <a:p>
            <a:pPr marL="219319" indent="-219319"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dirty="0" smtClean="0"/>
          </a:p>
        </p:txBody>
      </p:sp>
      <p:sp>
        <p:nvSpPr>
          <p:cNvPr id="32772" name="Slide Number Placeholder 3"/>
          <p:cNvSpPr>
            <a:spLocks noGrp="1"/>
          </p:cNvSpPr>
          <p:nvPr>
            <p:ph type="sldNum" sz="quarter" idx="5"/>
          </p:nvPr>
        </p:nvSpPr>
        <p:spPr>
          <a:noFill/>
        </p:spPr>
        <p:txBody>
          <a:bodyPr/>
          <a:lstStyle/>
          <a:p>
            <a:fld id="{7116BC61-E626-4392-BF9C-0377BDCA23D3}"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06A9D045-C5C2-4E7E-BD33-8E72968F7523}"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p>
        </p:txBody>
      </p:sp>
      <p:sp>
        <p:nvSpPr>
          <p:cNvPr id="34820" name="Slide Number Placeholder 3"/>
          <p:cNvSpPr>
            <a:spLocks noGrp="1"/>
          </p:cNvSpPr>
          <p:nvPr>
            <p:ph type="sldNum" sz="quarter" idx="5"/>
          </p:nvPr>
        </p:nvSpPr>
        <p:spPr>
          <a:noFill/>
        </p:spPr>
        <p:txBody>
          <a:bodyPr/>
          <a:lstStyle/>
          <a:p>
            <a:fld id="{ED7A8F4C-1095-49A5-94F6-7E6BF111C874}"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239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sldNum" sz="quarter" idx="11"/>
          </p:nvPr>
        </p:nvSpPr>
        <p:spPr/>
        <p:txBody>
          <a:bodyPr/>
          <a:lstStyle>
            <a:lvl1pPr>
              <a:defRPr/>
            </a:lvl1pPr>
          </a:lstStyle>
          <a:p>
            <a:pPr>
              <a:defRPr/>
            </a:pPr>
            <a:fld id="{1C464E0D-FAD8-4957-BA77-01EEAFF6300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A"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4D84825-5076-45A9-A5C4-5C2A8DA0B60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8850DD2-DFA4-45C4-A906-A4E28C4C619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477000" y="228600"/>
            <a:ext cx="2057400" cy="5897563"/>
          </a:xfrm>
        </p:spPr>
        <p:txBody>
          <a:bodyPr vert="eaVert"/>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a:xfrm>
            <a:off x="304800" y="228600"/>
            <a:ext cx="6019800" cy="58975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E96FBC6-5AED-498A-8F0A-5D77DBB0850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4E61681-276B-4887-9144-34BDCDB638A0}" type="datetimeFigureOut">
              <a:rPr lang="en-US"/>
              <a:pPr>
                <a:defRPr/>
              </a:pPr>
              <a:t>5/21/2009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32C25B-F5A9-4785-AEA0-979443EFBAA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0322F4-5F7C-43BC-BF37-49C930EE35EB}" type="datetimeFigureOut">
              <a:rPr lang="en-US"/>
              <a:pPr>
                <a:defRPr/>
              </a:pPr>
              <a:t>5/21/2009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B66E9D-01EE-4844-BAF7-467EE066900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546F97E-2537-471E-93D1-4FD722C30BFD}" type="datetimeFigureOut">
              <a:rPr lang="en-US"/>
              <a:pPr>
                <a:defRPr/>
              </a:pPr>
              <a:t>5/21/2009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AE15C0-B19C-496E-9ADD-CDC116B08FA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05DCC8B-F2A5-41FD-96B5-13763B17DC40}" type="datetimeFigureOut">
              <a:rPr lang="en-US"/>
              <a:pPr>
                <a:defRPr/>
              </a:pPr>
              <a:t>5/21/2009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BFBC56-F82E-4E2B-8292-99FB0B159AA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97E9846-436C-4FC7-992C-BDF7F69A9D97}" type="datetimeFigureOut">
              <a:rPr lang="en-US"/>
              <a:pPr>
                <a:defRPr/>
              </a:pPr>
              <a:t>5/21/2009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6720771-51BD-4C17-A823-FF0A20EE0BA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A17BB3D-4B8D-4DDB-9298-9187B68D30CD}" type="datetimeFigureOut">
              <a:rPr lang="en-US"/>
              <a:pPr>
                <a:defRPr/>
              </a:pPr>
              <a:t>5/21/2009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E248FC-5350-424C-8C8F-C0A77230A69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F06DEC-6732-4D23-A0A6-C9A0C5575188}" type="datetimeFigureOut">
              <a:rPr lang="en-US"/>
              <a:pPr>
                <a:defRPr/>
              </a:pPr>
              <a:t>5/21/2009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B0CFDE9-57CF-47E6-8FBD-0D2DE02447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9CA9D25-CCAC-47B5-9444-F3A75F7C4DC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FCFC18-FF8D-443A-AE14-4085ED271C7B}" type="datetimeFigureOut">
              <a:rPr lang="en-US"/>
              <a:pPr>
                <a:defRPr/>
              </a:pPr>
              <a:t>5/21/2009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14ECEB-6399-4C36-950E-6A94CCEA26F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B4E873-45E4-48CF-BE0B-F2B5AA4741AC}" type="datetimeFigureOut">
              <a:rPr lang="en-US"/>
              <a:pPr>
                <a:defRPr/>
              </a:pPr>
              <a:t>5/21/2009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D0A4D0-CD5B-47B8-9467-C4F352B1A13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A4D371-A6D1-48E1-8D53-AE15FEE859E9}" type="datetimeFigureOut">
              <a:rPr lang="en-US"/>
              <a:pPr>
                <a:defRPr/>
              </a:pPr>
              <a:t>5/21/2009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1BAB1A-0DCE-4511-9CAD-1CCD8AF0D639}"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A7E5DF-11FA-40DB-8A02-DC13FAFA3212}" type="datetimeFigureOut">
              <a:rPr lang="en-US"/>
              <a:pPr>
                <a:defRPr/>
              </a:pPr>
              <a:t>5/21/2009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2C831B-7D9A-4FFF-A8FC-C1445E87091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F328FD46-2A0A-4A9A-B23C-3214E4A77A7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836D355-D9A7-4AFF-9D1B-1115321B160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sz="half" idx="1"/>
          </p:nvPr>
        </p:nvSpPr>
        <p:spPr>
          <a:xfrm>
            <a:off x="304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449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F1FBAA88-2AC1-47FB-B2C9-379268DA99B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5A77CD88-4287-439A-8CEF-A7C4E788470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DF0EA359-5D75-46D5-8F58-0C3A945B9C8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D74F8E03-9BF1-464D-90FB-5C70170CCD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49D6295-9BD6-4AE6-B8BB-4327BBF0BA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457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38775D8-2A51-48B1-91B7-8C8F55CF9A60}" type="slidenum">
              <a:rPr lang="en-US"/>
              <a:pPr>
                <a:defRPr/>
              </a:pPr>
              <a:t>‹#›</a:t>
            </a:fld>
            <a:endParaRPr lang="en-US"/>
          </a:p>
        </p:txBody>
      </p:sp>
      <p:pic>
        <p:nvPicPr>
          <p:cNvPr id="1030" name="Picture 4" descr="FAO logo 20mm RGB"/>
          <p:cNvPicPr>
            <a:picLocks noChangeAspect="1" noChangeArrowheads="1"/>
          </p:cNvPicPr>
          <p:nvPr userDrawn="1"/>
        </p:nvPicPr>
        <p:blipFill>
          <a:blip r:embed="rId14"/>
          <a:srcRect/>
          <a:stretch>
            <a:fillRect/>
          </a:stretch>
        </p:blipFill>
        <p:spPr bwMode="auto">
          <a:xfrm>
            <a:off x="2232025" y="6169025"/>
            <a:ext cx="493713" cy="503238"/>
          </a:xfrm>
          <a:prstGeom prst="rect">
            <a:avLst/>
          </a:prstGeom>
          <a:noFill/>
          <a:ln w="9525">
            <a:noFill/>
            <a:miter lim="800000"/>
            <a:headEnd/>
            <a:tailEnd/>
          </a:ln>
        </p:spPr>
      </p:pic>
      <p:pic>
        <p:nvPicPr>
          <p:cNvPr id="1031" name="Picture 5" descr="undp_logo"/>
          <p:cNvPicPr>
            <a:picLocks noChangeAspect="1" noChangeArrowheads="1"/>
          </p:cNvPicPr>
          <p:nvPr userDrawn="1"/>
        </p:nvPicPr>
        <p:blipFill>
          <a:blip r:embed="rId15"/>
          <a:srcRect/>
          <a:stretch>
            <a:fillRect/>
          </a:stretch>
        </p:blipFill>
        <p:spPr bwMode="auto">
          <a:xfrm>
            <a:off x="4060825" y="6116638"/>
            <a:ext cx="414338" cy="665162"/>
          </a:xfrm>
          <a:prstGeom prst="rect">
            <a:avLst/>
          </a:prstGeom>
          <a:noFill/>
          <a:ln w="9525">
            <a:noFill/>
            <a:miter lim="800000"/>
            <a:headEnd/>
            <a:tailEnd/>
          </a:ln>
        </p:spPr>
      </p:pic>
      <p:pic>
        <p:nvPicPr>
          <p:cNvPr id="1032" name="Picture 6" descr="unep logo"/>
          <p:cNvPicPr>
            <a:picLocks noChangeAspect="1" noChangeArrowheads="1"/>
          </p:cNvPicPr>
          <p:nvPr userDrawn="1"/>
        </p:nvPicPr>
        <p:blipFill>
          <a:blip r:embed="rId16"/>
          <a:srcRect/>
          <a:stretch>
            <a:fillRect/>
          </a:stretch>
        </p:blipFill>
        <p:spPr bwMode="auto">
          <a:xfrm>
            <a:off x="5564188" y="6092825"/>
            <a:ext cx="760412" cy="631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6"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7E6C306-2689-4DF7-817F-F1C3874F4C8F}" type="datetimeFigureOut">
              <a:rPr lang="en-US"/>
              <a:pPr>
                <a:defRPr/>
              </a:pPr>
              <a:t>5/21/2009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586BF14-9068-4757-B3D3-08D28750CB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rightsandclimat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990600"/>
            <a:ext cx="8458200" cy="1470025"/>
          </a:xfrm>
        </p:spPr>
        <p:txBody>
          <a:bodyPr/>
          <a:lstStyle/>
          <a:p>
            <a:pPr eaLnBrk="1" hangingPunct="1">
              <a:defRPr/>
            </a:pPr>
            <a:r>
              <a:rPr lang="en-US" sz="4800" b="1" dirty="0" smtClean="0">
                <a:solidFill>
                  <a:srgbClr val="C00000"/>
                </a:solidFill>
                <a:effectLst>
                  <a:outerShdw blurRad="38100" dist="38100" dir="2700000" algn="tl">
                    <a:srgbClr val="C0C0C0"/>
                  </a:outerShdw>
                </a:effectLst>
                <a:latin typeface="Calibri" pitchFamily="34" charset="0"/>
              </a:rPr>
              <a:t>UN-REDD </a:t>
            </a:r>
            <a:r>
              <a:rPr lang="en-US" sz="4800" b="1" dirty="0" err="1" smtClean="0">
                <a:solidFill>
                  <a:srgbClr val="C00000"/>
                </a:solidFill>
                <a:effectLst>
                  <a:outerShdw blurRad="38100" dist="38100" dir="2700000" algn="tl">
                    <a:srgbClr val="C0C0C0"/>
                  </a:outerShdw>
                </a:effectLst>
                <a:latin typeface="Calibri" pitchFamily="34" charset="0"/>
              </a:rPr>
              <a:t>Programme</a:t>
            </a:r>
            <a:r>
              <a:rPr lang="en-US" sz="4800" b="1" dirty="0" smtClean="0">
                <a:solidFill>
                  <a:srgbClr val="C00000"/>
                </a:solidFill>
                <a:effectLst>
                  <a:outerShdw blurRad="38100" dist="38100" dir="2700000" algn="tl">
                    <a:srgbClr val="C0C0C0"/>
                  </a:outerShdw>
                </a:effectLst>
                <a:latin typeface="Calibri" pitchFamily="34" charset="0"/>
              </a:rPr>
              <a:t> </a:t>
            </a:r>
            <a:br>
              <a:rPr lang="en-US" sz="4800" b="1" dirty="0" smtClean="0">
                <a:solidFill>
                  <a:srgbClr val="C00000"/>
                </a:solidFill>
                <a:effectLst>
                  <a:outerShdw blurRad="38100" dist="38100" dir="2700000" algn="tl">
                    <a:srgbClr val="C0C0C0"/>
                  </a:outerShdw>
                </a:effectLst>
                <a:latin typeface="Calibri" pitchFamily="34" charset="0"/>
              </a:rPr>
            </a:br>
            <a:r>
              <a:rPr lang="en-US" sz="4000" b="1" dirty="0" smtClean="0">
                <a:solidFill>
                  <a:srgbClr val="C00000"/>
                </a:solidFill>
                <a:effectLst>
                  <a:outerShdw blurRad="38100" dist="38100" dir="2700000" algn="tl">
                    <a:srgbClr val="C0C0C0"/>
                  </a:outerShdw>
                </a:effectLst>
                <a:latin typeface="Calibri" pitchFamily="34" charset="0"/>
              </a:rPr>
              <a:t>Entry Points to Mainstream Gender</a:t>
            </a:r>
          </a:p>
        </p:txBody>
      </p:sp>
      <p:sp>
        <p:nvSpPr>
          <p:cNvPr id="4099" name="Rectangle 3"/>
          <p:cNvSpPr>
            <a:spLocks noGrp="1" noChangeArrowheads="1"/>
          </p:cNvSpPr>
          <p:nvPr>
            <p:ph type="subTitle" idx="1"/>
          </p:nvPr>
        </p:nvSpPr>
        <p:spPr>
          <a:xfrm>
            <a:off x="1371600" y="2819400"/>
            <a:ext cx="6400800" cy="1752600"/>
          </a:xfrm>
        </p:spPr>
        <p:txBody>
          <a:bodyPr/>
          <a:lstStyle/>
          <a:p>
            <a:pPr eaLnBrk="1" hangingPunct="1">
              <a:lnSpc>
                <a:spcPct val="90000"/>
              </a:lnSpc>
            </a:pPr>
            <a:r>
              <a:rPr lang="en-US" b="1" dirty="0" smtClean="0">
                <a:latin typeface="Calibri" pitchFamily="34" charset="0"/>
              </a:rPr>
              <a:t>Engendering REDD Workshop</a:t>
            </a:r>
          </a:p>
          <a:p>
            <a:pPr eaLnBrk="1" hangingPunct="1">
              <a:lnSpc>
                <a:spcPct val="90000"/>
              </a:lnSpc>
            </a:pPr>
            <a:r>
              <a:rPr lang="en-US" b="1" dirty="0" smtClean="0">
                <a:latin typeface="Calibri" pitchFamily="34" charset="0"/>
              </a:rPr>
              <a:t>May 2009</a:t>
            </a:r>
          </a:p>
          <a:p>
            <a:pPr eaLnBrk="1" hangingPunct="1">
              <a:lnSpc>
                <a:spcPct val="90000"/>
              </a:lnSpc>
            </a:pPr>
            <a:r>
              <a:rPr lang="en-US" b="1" dirty="0" smtClean="0">
                <a:latin typeface="Calibri" pitchFamily="34" charset="0"/>
              </a:rPr>
              <a:t>Washington DC</a:t>
            </a:r>
          </a:p>
        </p:txBody>
      </p:sp>
      <p:pic>
        <p:nvPicPr>
          <p:cNvPr id="4100" name="Picture 4" descr="FAO logo 20mm RGB"/>
          <p:cNvPicPr>
            <a:picLocks noChangeAspect="1" noChangeArrowheads="1"/>
          </p:cNvPicPr>
          <p:nvPr/>
        </p:nvPicPr>
        <p:blipFill>
          <a:blip r:embed="rId3"/>
          <a:srcRect/>
          <a:stretch>
            <a:fillRect/>
          </a:stretch>
        </p:blipFill>
        <p:spPr bwMode="auto">
          <a:xfrm>
            <a:off x="2232025" y="5638800"/>
            <a:ext cx="788988" cy="804863"/>
          </a:xfrm>
          <a:prstGeom prst="rect">
            <a:avLst/>
          </a:prstGeom>
          <a:noFill/>
          <a:ln w="9525">
            <a:noFill/>
            <a:miter lim="800000"/>
            <a:headEnd/>
            <a:tailEnd/>
          </a:ln>
        </p:spPr>
      </p:pic>
      <p:pic>
        <p:nvPicPr>
          <p:cNvPr id="4101" name="Picture 5" descr="undp_logo"/>
          <p:cNvPicPr>
            <a:picLocks noChangeAspect="1" noChangeArrowheads="1"/>
          </p:cNvPicPr>
          <p:nvPr/>
        </p:nvPicPr>
        <p:blipFill>
          <a:blip r:embed="rId4"/>
          <a:srcRect/>
          <a:stretch>
            <a:fillRect/>
          </a:stretch>
        </p:blipFill>
        <p:spPr bwMode="auto">
          <a:xfrm>
            <a:off x="4060825" y="5486400"/>
            <a:ext cx="663575" cy="1066800"/>
          </a:xfrm>
          <a:prstGeom prst="rect">
            <a:avLst/>
          </a:prstGeom>
          <a:noFill/>
          <a:ln w="9525">
            <a:noFill/>
            <a:miter lim="800000"/>
            <a:headEnd/>
            <a:tailEnd/>
          </a:ln>
        </p:spPr>
      </p:pic>
      <p:pic>
        <p:nvPicPr>
          <p:cNvPr id="4102" name="Picture 6" descr="unep logo"/>
          <p:cNvPicPr>
            <a:picLocks noChangeAspect="1" noChangeArrowheads="1"/>
          </p:cNvPicPr>
          <p:nvPr/>
        </p:nvPicPr>
        <p:blipFill>
          <a:blip r:embed="rId5"/>
          <a:srcRect/>
          <a:stretch>
            <a:fillRect/>
          </a:stretch>
        </p:blipFill>
        <p:spPr bwMode="auto">
          <a:xfrm>
            <a:off x="5564188" y="5486400"/>
            <a:ext cx="1217612" cy="1009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a:xfrm>
            <a:off x="457200" y="6245225"/>
            <a:ext cx="2133600" cy="476250"/>
          </a:xfrm>
        </p:spPr>
        <p:txBody>
          <a:bodyPr/>
          <a:lstStyle/>
          <a:p>
            <a:pPr algn="l">
              <a:defRPr/>
            </a:pPr>
            <a:fld id="{10F6CAFB-A6BD-41C3-866F-B99FEAA8A78F}" type="slidenum">
              <a:rPr lang="en-US" smtClean="0"/>
              <a:pPr algn="l">
                <a:defRPr/>
              </a:pPr>
              <a:t>10</a:t>
            </a:fld>
            <a:endParaRPr lang="en-US" smtClean="0"/>
          </a:p>
        </p:txBody>
      </p:sp>
      <p:sp>
        <p:nvSpPr>
          <p:cNvPr id="11267" name="TextBox 3"/>
          <p:cNvSpPr txBox="1">
            <a:spLocks noChangeArrowheads="1"/>
          </p:cNvSpPr>
          <p:nvPr/>
        </p:nvSpPr>
        <p:spPr bwMode="auto">
          <a:xfrm>
            <a:off x="457200" y="573088"/>
            <a:ext cx="3962400" cy="720725"/>
          </a:xfrm>
          <a:prstGeom prst="rect">
            <a:avLst/>
          </a:prstGeom>
          <a:noFill/>
          <a:ln w="9525">
            <a:solidFill>
              <a:schemeClr val="tx1"/>
            </a:solidFill>
            <a:miter lim="800000"/>
            <a:headEnd/>
            <a:tailEnd/>
          </a:ln>
        </p:spPr>
        <p:txBody>
          <a:bodyPr lIns="91430" tIns="45716" rIns="91430" bIns="45716">
            <a:spAutoFit/>
          </a:bodyPr>
          <a:lstStyle/>
          <a:p>
            <a:pPr algn="ctr"/>
            <a:r>
              <a:rPr lang="en-US" sz="2000"/>
              <a:t>Components of a national REDD regime</a:t>
            </a:r>
            <a:endParaRPr lang="en-GB" sz="2000"/>
          </a:p>
        </p:txBody>
      </p:sp>
      <p:sp>
        <p:nvSpPr>
          <p:cNvPr id="11268" name="TextBox 4"/>
          <p:cNvSpPr txBox="1">
            <a:spLocks noChangeArrowheads="1"/>
          </p:cNvSpPr>
          <p:nvPr/>
        </p:nvSpPr>
        <p:spPr bwMode="auto">
          <a:xfrm>
            <a:off x="4664075" y="573088"/>
            <a:ext cx="2955925" cy="708025"/>
          </a:xfrm>
          <a:prstGeom prst="rect">
            <a:avLst/>
          </a:prstGeom>
          <a:noFill/>
          <a:ln w="9525">
            <a:solidFill>
              <a:schemeClr val="tx1"/>
            </a:solidFill>
            <a:miter lim="800000"/>
            <a:headEnd/>
            <a:tailEnd/>
          </a:ln>
        </p:spPr>
        <p:txBody>
          <a:bodyPr lIns="91430" tIns="45716" rIns="91430" bIns="45716">
            <a:spAutoFit/>
          </a:bodyPr>
          <a:lstStyle/>
          <a:p>
            <a:r>
              <a:rPr lang="en-US" sz="2000" b="1"/>
              <a:t>REDD IMPLEMENTATION FRAMEWORK</a:t>
            </a:r>
            <a:endParaRPr lang="en-GB" b="1"/>
          </a:p>
        </p:txBody>
      </p:sp>
      <p:sp>
        <p:nvSpPr>
          <p:cNvPr id="16405" name="TextBox 18"/>
          <p:cNvSpPr txBox="1">
            <a:spLocks noChangeArrowheads="1"/>
          </p:cNvSpPr>
          <p:nvPr/>
        </p:nvSpPr>
        <p:spPr bwMode="auto">
          <a:xfrm>
            <a:off x="5943600" y="3505200"/>
            <a:ext cx="1828800" cy="1570038"/>
          </a:xfrm>
          <a:prstGeom prst="rect">
            <a:avLst/>
          </a:prstGeom>
          <a:noFill/>
          <a:ln w="9525">
            <a:solidFill>
              <a:schemeClr val="tx1"/>
            </a:solidFill>
            <a:miter lim="800000"/>
            <a:headEnd/>
            <a:tailEnd/>
          </a:ln>
        </p:spPr>
        <p:txBody>
          <a:bodyPr>
            <a:spAutoFit/>
          </a:bodyPr>
          <a:lstStyle/>
          <a:p>
            <a:r>
              <a:rPr lang="en-US" sz="2400"/>
              <a:t>Credible and transparent REDD framework</a:t>
            </a:r>
            <a:endParaRPr lang="en-GB" sz="2400"/>
          </a:p>
        </p:txBody>
      </p:sp>
      <p:grpSp>
        <p:nvGrpSpPr>
          <p:cNvPr id="2" name="Group 28"/>
          <p:cNvGrpSpPr>
            <a:grpSpLocks/>
          </p:cNvGrpSpPr>
          <p:nvPr/>
        </p:nvGrpSpPr>
        <p:grpSpPr bwMode="auto">
          <a:xfrm>
            <a:off x="1524000" y="3505200"/>
            <a:ext cx="4419600" cy="1838325"/>
            <a:chOff x="609600" y="4038600"/>
            <a:chExt cx="4419600" cy="1837730"/>
          </a:xfrm>
        </p:grpSpPr>
        <p:cxnSp>
          <p:nvCxnSpPr>
            <p:cNvPr id="14" name="Straight Arrow Connector 13"/>
            <p:cNvCxnSpPr>
              <a:stCxn id="11284" idx="3"/>
            </p:cNvCxnSpPr>
            <p:nvPr/>
          </p:nvCxnSpPr>
          <p:spPr bwMode="auto">
            <a:xfrm flipV="1">
              <a:off x="2971800" y="4343301"/>
              <a:ext cx="2057400" cy="19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285" idx="3"/>
            </p:cNvCxnSpPr>
            <p:nvPr/>
          </p:nvCxnSpPr>
          <p:spPr bwMode="auto">
            <a:xfrm flipV="1">
              <a:off x="2971800" y="4876529"/>
              <a:ext cx="2057400" cy="53798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16"/>
            <p:cNvGrpSpPr>
              <a:grpSpLocks/>
            </p:cNvGrpSpPr>
            <p:nvPr/>
          </p:nvGrpSpPr>
          <p:grpSpPr bwMode="auto">
            <a:xfrm>
              <a:off x="609600" y="4038600"/>
              <a:ext cx="2362200" cy="1837730"/>
              <a:chOff x="609600" y="4267132"/>
              <a:chExt cx="2362200" cy="1837499"/>
            </a:xfrm>
          </p:grpSpPr>
          <p:sp>
            <p:nvSpPr>
              <p:cNvPr id="11284" name="TextBox 7"/>
              <p:cNvSpPr txBox="1">
                <a:spLocks noChangeArrowheads="1"/>
              </p:cNvSpPr>
              <p:nvPr/>
            </p:nvSpPr>
            <p:spPr bwMode="auto">
              <a:xfrm>
                <a:off x="609600" y="4267132"/>
                <a:ext cx="2362200" cy="646250"/>
              </a:xfrm>
              <a:prstGeom prst="rect">
                <a:avLst/>
              </a:prstGeom>
              <a:noFill/>
              <a:ln w="9525">
                <a:solidFill>
                  <a:schemeClr val="tx1"/>
                </a:solidFill>
                <a:miter lim="800000"/>
                <a:headEnd/>
                <a:tailEnd/>
              </a:ln>
            </p:spPr>
            <p:txBody>
              <a:bodyPr>
                <a:spAutoFit/>
              </a:bodyPr>
              <a:lstStyle/>
              <a:p>
                <a:r>
                  <a:rPr lang="en-US"/>
                  <a:t>Analysis of national legislative framework</a:t>
                </a:r>
                <a:endParaRPr lang="en-GB"/>
              </a:p>
            </p:txBody>
          </p:sp>
          <p:sp>
            <p:nvSpPr>
              <p:cNvPr id="11285" name="TextBox 22"/>
              <p:cNvSpPr txBox="1">
                <a:spLocks noChangeArrowheads="1"/>
              </p:cNvSpPr>
              <p:nvPr/>
            </p:nvSpPr>
            <p:spPr bwMode="auto">
              <a:xfrm>
                <a:off x="609600" y="5181417"/>
                <a:ext cx="2362200" cy="923214"/>
              </a:xfrm>
              <a:prstGeom prst="rect">
                <a:avLst/>
              </a:prstGeom>
              <a:noFill/>
              <a:ln w="9525">
                <a:solidFill>
                  <a:schemeClr val="tx1"/>
                </a:solidFill>
                <a:miter lim="800000"/>
                <a:headEnd/>
                <a:tailEnd/>
              </a:ln>
            </p:spPr>
            <p:txBody>
              <a:bodyPr>
                <a:spAutoFit/>
              </a:bodyPr>
              <a:lstStyle/>
              <a:p>
                <a:r>
                  <a:rPr lang="en-US"/>
                  <a:t>Analysis of policy and institutional arrangements</a:t>
                </a:r>
                <a:endParaRPr lang="en-GB"/>
              </a:p>
            </p:txBody>
          </p:sp>
        </p:grpSp>
      </p:grpSp>
      <p:grpSp>
        <p:nvGrpSpPr>
          <p:cNvPr id="4" name="Group 27"/>
          <p:cNvGrpSpPr>
            <a:grpSpLocks/>
          </p:cNvGrpSpPr>
          <p:nvPr/>
        </p:nvGrpSpPr>
        <p:grpSpPr bwMode="auto">
          <a:xfrm>
            <a:off x="4876800" y="2057400"/>
            <a:ext cx="2895600" cy="1447800"/>
            <a:chOff x="4876966" y="2057400"/>
            <a:chExt cx="2895435" cy="1448593"/>
          </a:xfrm>
        </p:grpSpPr>
        <p:cxnSp>
          <p:nvCxnSpPr>
            <p:cNvPr id="13" name="Straight Arrow Connector 12"/>
            <p:cNvCxnSpPr>
              <a:stCxn id="11279" idx="2"/>
              <a:endCxn id="16405" idx="0"/>
            </p:cNvCxnSpPr>
            <p:nvPr/>
          </p:nvCxnSpPr>
          <p:spPr bwMode="auto">
            <a:xfrm rot="5400000">
              <a:off x="6456197" y="3104136"/>
              <a:ext cx="802126"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29"/>
            <p:cNvGrpSpPr>
              <a:grpSpLocks/>
            </p:cNvGrpSpPr>
            <p:nvPr/>
          </p:nvGrpSpPr>
          <p:grpSpPr bwMode="auto">
            <a:xfrm>
              <a:off x="4876966" y="2057400"/>
              <a:ext cx="2895435" cy="646331"/>
              <a:chOff x="4779342" y="2016783"/>
              <a:chExt cx="2837699" cy="634345"/>
            </a:xfrm>
          </p:grpSpPr>
          <p:sp>
            <p:nvSpPr>
              <p:cNvPr id="11279" name="TextBox 6"/>
              <p:cNvSpPr txBox="1">
                <a:spLocks noChangeArrowheads="1"/>
              </p:cNvSpPr>
              <p:nvPr/>
            </p:nvSpPr>
            <p:spPr bwMode="auto">
              <a:xfrm>
                <a:off x="5824708" y="2016783"/>
                <a:ext cx="1792333" cy="634345"/>
              </a:xfrm>
              <a:prstGeom prst="rect">
                <a:avLst/>
              </a:prstGeom>
              <a:noFill/>
              <a:ln w="9525">
                <a:solidFill>
                  <a:schemeClr val="tx1"/>
                </a:solidFill>
                <a:miter lim="800000"/>
                <a:headEnd/>
                <a:tailEnd/>
              </a:ln>
            </p:spPr>
            <p:txBody>
              <a:bodyPr>
                <a:spAutoFit/>
              </a:bodyPr>
              <a:lstStyle/>
              <a:p>
                <a:r>
                  <a:rPr lang="en-US"/>
                  <a:t>Agreed allocation framework</a:t>
                </a:r>
                <a:endParaRPr lang="en-GB"/>
              </a:p>
            </p:txBody>
          </p:sp>
          <p:cxnSp>
            <p:nvCxnSpPr>
              <p:cNvPr id="10" name="Straight Arrow Connector 9"/>
              <p:cNvCxnSpPr>
                <a:stCxn id="11275" idx="3"/>
                <a:endCxn id="11279" idx="1"/>
              </p:cNvCxnSpPr>
              <p:nvPr/>
            </p:nvCxnSpPr>
            <p:spPr bwMode="auto">
              <a:xfrm>
                <a:off x="4779342" y="2334801"/>
                <a:ext cx="1045468" cy="15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6" name="Group 26"/>
          <p:cNvGrpSpPr>
            <a:grpSpLocks/>
          </p:cNvGrpSpPr>
          <p:nvPr/>
        </p:nvGrpSpPr>
        <p:grpSpPr bwMode="auto">
          <a:xfrm>
            <a:off x="533400" y="1752600"/>
            <a:ext cx="4343400" cy="1201738"/>
            <a:chOff x="533400" y="1752600"/>
            <a:chExt cx="4343566" cy="1202203"/>
          </a:xfrm>
        </p:grpSpPr>
        <p:sp>
          <p:nvSpPr>
            <p:cNvPr id="11273" name="TextBox 7"/>
            <p:cNvSpPr txBox="1">
              <a:spLocks noChangeArrowheads="1"/>
            </p:cNvSpPr>
            <p:nvPr/>
          </p:nvSpPr>
          <p:spPr bwMode="auto">
            <a:xfrm>
              <a:off x="533400" y="1752600"/>
              <a:ext cx="1414463" cy="1202203"/>
            </a:xfrm>
            <a:prstGeom prst="rect">
              <a:avLst/>
            </a:prstGeom>
            <a:noFill/>
            <a:ln w="9525">
              <a:solidFill>
                <a:schemeClr val="tx1"/>
              </a:solidFill>
              <a:miter lim="800000"/>
              <a:headEnd/>
              <a:tailEnd/>
            </a:ln>
          </p:spPr>
          <p:txBody>
            <a:bodyPr lIns="93296" tIns="46648" rIns="93296" bIns="46648">
              <a:spAutoFit/>
            </a:bodyPr>
            <a:lstStyle/>
            <a:p>
              <a:r>
                <a:rPr lang="en-US"/>
                <a:t>Analysis of resource and carbon ownership</a:t>
              </a:r>
              <a:endParaRPr lang="en-GB"/>
            </a:p>
          </p:txBody>
        </p:sp>
        <p:grpSp>
          <p:nvGrpSpPr>
            <p:cNvPr id="7" name="Group 28"/>
            <p:cNvGrpSpPr>
              <a:grpSpLocks/>
            </p:cNvGrpSpPr>
            <p:nvPr/>
          </p:nvGrpSpPr>
          <p:grpSpPr bwMode="auto">
            <a:xfrm>
              <a:off x="1947863" y="2057400"/>
              <a:ext cx="2929103" cy="646331"/>
              <a:chOff x="1908981" y="2016013"/>
              <a:chExt cx="2870413" cy="633548"/>
            </a:xfrm>
          </p:grpSpPr>
          <p:sp>
            <p:nvSpPr>
              <p:cNvPr id="11275" name="TextBox 5"/>
              <p:cNvSpPr txBox="1">
                <a:spLocks noChangeArrowheads="1"/>
              </p:cNvSpPr>
              <p:nvPr/>
            </p:nvSpPr>
            <p:spPr bwMode="auto">
              <a:xfrm>
                <a:off x="2539035" y="2016013"/>
                <a:ext cx="2240359" cy="633548"/>
              </a:xfrm>
              <a:prstGeom prst="rect">
                <a:avLst/>
              </a:prstGeom>
              <a:noFill/>
              <a:ln w="9525">
                <a:solidFill>
                  <a:schemeClr val="tx1"/>
                </a:solidFill>
                <a:miter lim="800000"/>
                <a:headEnd/>
                <a:tailEnd/>
              </a:ln>
            </p:spPr>
            <p:txBody>
              <a:bodyPr>
                <a:spAutoFit/>
              </a:bodyPr>
              <a:lstStyle/>
              <a:p>
                <a:r>
                  <a:rPr lang="en-US"/>
                  <a:t>Identification of REDD beneficiaries</a:t>
                </a:r>
                <a:endParaRPr lang="en-GB"/>
              </a:p>
            </p:txBody>
          </p:sp>
          <p:cxnSp>
            <p:nvCxnSpPr>
              <p:cNvPr id="24" name="Straight Arrow Connector 23"/>
              <p:cNvCxnSpPr>
                <a:stCxn id="11273" idx="3"/>
                <a:endCxn id="11275" idx="1"/>
              </p:cNvCxnSpPr>
              <p:nvPr/>
            </p:nvCxnSpPr>
            <p:spPr bwMode="auto">
              <a:xfrm>
                <a:off x="1909034" y="2307233"/>
                <a:ext cx="630079" cy="264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1"/>
          </p:nvPr>
        </p:nvSpPr>
        <p:spPr>
          <a:xfrm>
            <a:off x="457200" y="6245225"/>
            <a:ext cx="2133600" cy="476250"/>
          </a:xfrm>
        </p:spPr>
        <p:txBody>
          <a:bodyPr/>
          <a:lstStyle/>
          <a:p>
            <a:pPr algn="l">
              <a:defRPr/>
            </a:pPr>
            <a:fld id="{B71710E5-4186-4459-939D-636E33C4A651}" type="slidenum">
              <a:rPr lang="en-US" smtClean="0"/>
              <a:pPr algn="l">
                <a:defRPr/>
              </a:pPr>
              <a:t>11</a:t>
            </a:fld>
            <a:endParaRPr lang="en-US" smtClean="0"/>
          </a:p>
        </p:txBody>
      </p:sp>
      <p:sp>
        <p:nvSpPr>
          <p:cNvPr id="15363" name="TextBox 3"/>
          <p:cNvSpPr txBox="1">
            <a:spLocks noChangeArrowheads="1"/>
          </p:cNvSpPr>
          <p:nvPr/>
        </p:nvSpPr>
        <p:spPr bwMode="auto">
          <a:xfrm>
            <a:off x="501650" y="619125"/>
            <a:ext cx="3962400" cy="719138"/>
          </a:xfrm>
          <a:prstGeom prst="rect">
            <a:avLst/>
          </a:prstGeom>
          <a:noFill/>
          <a:ln w="9525">
            <a:solidFill>
              <a:schemeClr val="tx1"/>
            </a:solidFill>
            <a:miter lim="800000"/>
            <a:headEnd/>
            <a:tailEnd/>
          </a:ln>
        </p:spPr>
        <p:txBody>
          <a:bodyPr lIns="91430" tIns="45716" rIns="91430" bIns="45716">
            <a:spAutoFit/>
          </a:bodyPr>
          <a:lstStyle/>
          <a:p>
            <a:pPr algn="ctr"/>
            <a:r>
              <a:rPr lang="en-US" sz="2000"/>
              <a:t>Components of a national REDD regime</a:t>
            </a:r>
            <a:endParaRPr lang="en-GB" sz="2000"/>
          </a:p>
        </p:txBody>
      </p:sp>
      <p:sp>
        <p:nvSpPr>
          <p:cNvPr id="15364" name="TextBox 4"/>
          <p:cNvSpPr txBox="1">
            <a:spLocks noChangeArrowheads="1"/>
          </p:cNvSpPr>
          <p:nvPr/>
        </p:nvSpPr>
        <p:spPr bwMode="auto">
          <a:xfrm>
            <a:off x="4648200" y="609600"/>
            <a:ext cx="2741613" cy="708025"/>
          </a:xfrm>
          <a:prstGeom prst="rect">
            <a:avLst/>
          </a:prstGeom>
          <a:noFill/>
          <a:ln w="9525">
            <a:solidFill>
              <a:schemeClr val="tx1"/>
            </a:solidFill>
            <a:miter lim="800000"/>
            <a:headEnd/>
            <a:tailEnd/>
          </a:ln>
        </p:spPr>
        <p:txBody>
          <a:bodyPr lIns="91430" tIns="45716" rIns="91430" bIns="45716">
            <a:spAutoFit/>
          </a:bodyPr>
          <a:lstStyle/>
          <a:p>
            <a:r>
              <a:rPr lang="en-US" sz="2000" b="1"/>
              <a:t>STAKEHOLDERS PARTICIPATION</a:t>
            </a:r>
            <a:endParaRPr lang="en-GB" b="1"/>
          </a:p>
        </p:txBody>
      </p:sp>
      <p:sp>
        <p:nvSpPr>
          <p:cNvPr id="15365" name="TextBox 6"/>
          <p:cNvSpPr txBox="1">
            <a:spLocks noChangeArrowheads="1"/>
          </p:cNvSpPr>
          <p:nvPr/>
        </p:nvSpPr>
        <p:spPr bwMode="auto">
          <a:xfrm>
            <a:off x="3429000" y="2133600"/>
            <a:ext cx="1828800" cy="646113"/>
          </a:xfrm>
          <a:prstGeom prst="rect">
            <a:avLst/>
          </a:prstGeom>
          <a:noFill/>
          <a:ln w="9525">
            <a:solidFill>
              <a:schemeClr val="tx1"/>
            </a:solidFill>
            <a:miter lim="800000"/>
            <a:headEnd/>
            <a:tailEnd/>
          </a:ln>
        </p:spPr>
        <p:txBody>
          <a:bodyPr>
            <a:spAutoFit/>
          </a:bodyPr>
          <a:lstStyle/>
          <a:p>
            <a:r>
              <a:rPr lang="en-US"/>
              <a:t>National REDD Working Group</a:t>
            </a:r>
            <a:endParaRPr lang="en-GB"/>
          </a:p>
        </p:txBody>
      </p:sp>
      <p:sp>
        <p:nvSpPr>
          <p:cNvPr id="21522" name="TextBox 24"/>
          <p:cNvSpPr txBox="1">
            <a:spLocks noChangeArrowheads="1"/>
          </p:cNvSpPr>
          <p:nvPr/>
        </p:nvSpPr>
        <p:spPr bwMode="auto">
          <a:xfrm>
            <a:off x="6096000" y="1752600"/>
            <a:ext cx="2362200" cy="1979613"/>
          </a:xfrm>
          <a:prstGeom prst="rect">
            <a:avLst/>
          </a:prstGeom>
          <a:noFill/>
          <a:ln w="9525">
            <a:solidFill>
              <a:schemeClr val="tx1"/>
            </a:solidFill>
            <a:miter lim="800000"/>
            <a:headEnd/>
            <a:tailEnd/>
          </a:ln>
        </p:spPr>
        <p:txBody>
          <a:bodyPr>
            <a:spAutoFit/>
          </a:bodyPr>
          <a:lstStyle/>
          <a:p>
            <a:r>
              <a:rPr lang="en-US" sz="2400"/>
              <a:t>Refinement and endorsement of REDD priorities at provincial/ district level</a:t>
            </a:r>
            <a:endParaRPr lang="en-GB" sz="2400"/>
          </a:p>
        </p:txBody>
      </p:sp>
      <p:grpSp>
        <p:nvGrpSpPr>
          <p:cNvPr id="2" name="Group 23"/>
          <p:cNvGrpSpPr>
            <a:grpSpLocks/>
          </p:cNvGrpSpPr>
          <p:nvPr/>
        </p:nvGrpSpPr>
        <p:grpSpPr bwMode="auto">
          <a:xfrm>
            <a:off x="609600" y="2438400"/>
            <a:ext cx="5486400" cy="3236913"/>
            <a:chOff x="609600" y="2438400"/>
            <a:chExt cx="5486400" cy="3236913"/>
          </a:xfrm>
        </p:grpSpPr>
        <p:cxnSp>
          <p:nvCxnSpPr>
            <p:cNvPr id="11" name="Straight Arrow Connector 10"/>
            <p:cNvCxnSpPr>
              <a:stCxn id="15365" idx="3"/>
            </p:cNvCxnSpPr>
            <p:nvPr/>
          </p:nvCxnSpPr>
          <p:spPr bwMode="auto">
            <a:xfrm flipV="1">
              <a:off x="5257800" y="2438400"/>
              <a:ext cx="838200" cy="190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9"/>
            <p:cNvGrpSpPr>
              <a:grpSpLocks/>
            </p:cNvGrpSpPr>
            <p:nvPr/>
          </p:nvGrpSpPr>
          <p:grpSpPr bwMode="auto">
            <a:xfrm>
              <a:off x="609600" y="2779930"/>
              <a:ext cx="4571714" cy="2895383"/>
              <a:chOff x="597429" y="2724534"/>
              <a:chExt cx="4480719" cy="2837985"/>
            </a:xfrm>
          </p:grpSpPr>
          <p:sp>
            <p:nvSpPr>
              <p:cNvPr id="15370" name="TextBox 23"/>
              <p:cNvSpPr txBox="1">
                <a:spLocks noChangeArrowheads="1"/>
              </p:cNvSpPr>
              <p:nvPr/>
            </p:nvSpPr>
            <p:spPr bwMode="auto">
              <a:xfrm>
                <a:off x="672108" y="2763275"/>
                <a:ext cx="1642930" cy="633518"/>
              </a:xfrm>
              <a:prstGeom prst="rect">
                <a:avLst/>
              </a:prstGeom>
              <a:noFill/>
              <a:ln w="9525">
                <a:solidFill>
                  <a:schemeClr val="tx1"/>
                </a:solidFill>
                <a:miter lim="800000"/>
                <a:headEnd/>
                <a:tailEnd/>
              </a:ln>
            </p:spPr>
            <p:txBody>
              <a:bodyPr>
                <a:spAutoFit/>
              </a:bodyPr>
              <a:lstStyle/>
              <a:p>
                <a:r>
                  <a:rPr lang="en-US"/>
                  <a:t>REDD benefit sharing</a:t>
                </a:r>
                <a:endParaRPr lang="en-GB"/>
              </a:p>
            </p:txBody>
          </p:sp>
          <p:cxnSp>
            <p:nvCxnSpPr>
              <p:cNvPr id="19" name="Straight Arrow Connector 18"/>
              <p:cNvCxnSpPr/>
              <p:nvPr/>
            </p:nvCxnSpPr>
            <p:spPr bwMode="auto">
              <a:xfrm>
                <a:off x="2315145" y="3286047"/>
                <a:ext cx="1120250" cy="5228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72" name="TextBox 8"/>
              <p:cNvSpPr txBox="1">
                <a:spLocks noChangeArrowheads="1"/>
              </p:cNvSpPr>
              <p:nvPr/>
            </p:nvSpPr>
            <p:spPr bwMode="auto">
              <a:xfrm>
                <a:off x="3435218" y="3734154"/>
                <a:ext cx="1642930" cy="633518"/>
              </a:xfrm>
              <a:prstGeom prst="rect">
                <a:avLst/>
              </a:prstGeom>
              <a:noFill/>
              <a:ln w="9525">
                <a:solidFill>
                  <a:schemeClr val="tx1"/>
                </a:solidFill>
                <a:miter lim="800000"/>
                <a:headEnd/>
                <a:tailEnd/>
              </a:ln>
            </p:spPr>
            <p:txBody>
              <a:bodyPr>
                <a:spAutoFit/>
              </a:bodyPr>
              <a:lstStyle/>
              <a:p>
                <a:r>
                  <a:rPr lang="en-US"/>
                  <a:t>Stakeholder involvement</a:t>
                </a:r>
                <a:endParaRPr lang="en-GB"/>
              </a:p>
            </p:txBody>
          </p:sp>
          <p:sp>
            <p:nvSpPr>
              <p:cNvPr id="15373" name="TextBox 18"/>
              <p:cNvSpPr txBox="1">
                <a:spLocks noChangeArrowheads="1"/>
              </p:cNvSpPr>
              <p:nvPr/>
            </p:nvSpPr>
            <p:spPr bwMode="auto">
              <a:xfrm>
                <a:off x="597429" y="3883520"/>
                <a:ext cx="1642930" cy="633436"/>
              </a:xfrm>
              <a:prstGeom prst="rect">
                <a:avLst/>
              </a:prstGeom>
              <a:noFill/>
              <a:ln w="9525">
                <a:solidFill>
                  <a:schemeClr val="tx1"/>
                </a:solidFill>
                <a:miter lim="800000"/>
                <a:headEnd/>
                <a:tailEnd/>
              </a:ln>
            </p:spPr>
            <p:txBody>
              <a:bodyPr>
                <a:spAutoFit/>
              </a:bodyPr>
              <a:lstStyle/>
              <a:p>
                <a:r>
                  <a:rPr lang="en-US"/>
                  <a:t>National REDD strategy</a:t>
                </a:r>
                <a:endParaRPr lang="en-GB"/>
              </a:p>
            </p:txBody>
          </p:sp>
          <p:cxnSp>
            <p:nvCxnSpPr>
              <p:cNvPr id="23" name="Straight Arrow Connector 22"/>
              <p:cNvCxnSpPr>
                <a:stCxn id="15373" idx="3"/>
                <a:endCxn id="15372" idx="1"/>
              </p:cNvCxnSpPr>
              <p:nvPr/>
            </p:nvCxnSpPr>
            <p:spPr bwMode="auto">
              <a:xfrm flipV="1">
                <a:off x="2240462" y="4050058"/>
                <a:ext cx="1194933" cy="14937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75" name="TextBox 35"/>
              <p:cNvSpPr txBox="1">
                <a:spLocks noChangeArrowheads="1"/>
              </p:cNvSpPr>
              <p:nvPr/>
            </p:nvSpPr>
            <p:spPr bwMode="auto">
              <a:xfrm>
                <a:off x="597429" y="4929083"/>
                <a:ext cx="1642930" cy="633436"/>
              </a:xfrm>
              <a:prstGeom prst="rect">
                <a:avLst/>
              </a:prstGeom>
              <a:noFill/>
              <a:ln w="9525">
                <a:solidFill>
                  <a:schemeClr val="tx1"/>
                </a:solidFill>
                <a:miter lim="800000"/>
                <a:headEnd/>
                <a:tailEnd/>
              </a:ln>
            </p:spPr>
            <p:txBody>
              <a:bodyPr>
                <a:spAutoFit/>
              </a:bodyPr>
              <a:lstStyle/>
              <a:p>
                <a:r>
                  <a:rPr lang="en-US"/>
                  <a:t>Baseline surveys</a:t>
                </a:r>
                <a:endParaRPr lang="en-GB"/>
              </a:p>
            </p:txBody>
          </p:sp>
          <p:cxnSp>
            <p:nvCxnSpPr>
              <p:cNvPr id="25" name="Straight Arrow Connector 24"/>
              <p:cNvCxnSpPr/>
              <p:nvPr/>
            </p:nvCxnSpPr>
            <p:spPr bwMode="auto">
              <a:xfrm flipV="1">
                <a:off x="2240462" y="4331699"/>
                <a:ext cx="1194933" cy="7468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365" idx="2"/>
                <a:endCxn id="15372" idx="0"/>
              </p:cNvCxnSpPr>
              <p:nvPr/>
            </p:nvCxnSpPr>
            <p:spPr bwMode="auto">
              <a:xfrm rot="5400000">
                <a:off x="3751980" y="3229253"/>
                <a:ext cx="1009863" cy="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76200"/>
            <a:ext cx="9144000" cy="1143000"/>
          </a:xfrm>
        </p:spPr>
        <p:txBody>
          <a:bodyPr/>
          <a:lstStyle/>
          <a:p>
            <a:pPr eaLnBrk="1" hangingPunct="1"/>
            <a:r>
              <a:rPr lang="en-US" sz="3200" b="1" dirty="0" smtClean="0">
                <a:latin typeface="Calibri" pitchFamily="34" charset="0"/>
              </a:rPr>
              <a:t>Example National Joint </a:t>
            </a:r>
            <a:r>
              <a:rPr lang="en-US" sz="3200" b="1" dirty="0" err="1" smtClean="0">
                <a:latin typeface="Calibri" pitchFamily="34" charset="0"/>
              </a:rPr>
              <a:t>Programme</a:t>
            </a:r>
            <a:r>
              <a:rPr lang="en-US" sz="3200" b="1" dirty="0" smtClean="0">
                <a:latin typeface="Calibri" pitchFamily="34" charset="0"/>
              </a:rPr>
              <a:t> Outcomes</a:t>
            </a:r>
          </a:p>
        </p:txBody>
      </p:sp>
      <p:sp>
        <p:nvSpPr>
          <p:cNvPr id="23555" name="Content Placeholder 2"/>
          <p:cNvSpPr>
            <a:spLocks noGrp="1"/>
          </p:cNvSpPr>
          <p:nvPr>
            <p:ph idx="1"/>
          </p:nvPr>
        </p:nvSpPr>
        <p:spPr>
          <a:xfrm>
            <a:off x="304800" y="914400"/>
            <a:ext cx="8610600" cy="4114800"/>
          </a:xfrm>
        </p:spPr>
        <p:txBody>
          <a:bodyPr/>
          <a:lstStyle/>
          <a:p>
            <a:r>
              <a:rPr lang="en-US" sz="2800" dirty="0" smtClean="0">
                <a:latin typeface="Calibri" pitchFamily="34" charset="0"/>
              </a:rPr>
              <a:t>Strengthened multi-stakeholder participation and consensus at national level</a:t>
            </a:r>
          </a:p>
          <a:p>
            <a:r>
              <a:rPr lang="en-US" sz="2800" dirty="0" smtClean="0">
                <a:latin typeface="Calibri" pitchFamily="34" charset="0"/>
              </a:rPr>
              <a:t>Successful demonstration of establishing a REL, MARV and fair payment systems based on the national REDD architecture</a:t>
            </a:r>
          </a:p>
          <a:p>
            <a:r>
              <a:rPr lang="en-US" sz="2800" dirty="0" smtClean="0">
                <a:latin typeface="Calibri" pitchFamily="34" charset="0"/>
              </a:rPr>
              <a:t>Capacity established to implement REDD at decentralized levels </a:t>
            </a:r>
          </a:p>
          <a:p>
            <a:r>
              <a:rPr lang="en-GB" sz="2800" dirty="0" smtClean="0">
                <a:latin typeface="Calibri" pitchFamily="34" charset="0"/>
              </a:rPr>
              <a:t> National governance framework and institutional capacities strengthened for REDD </a:t>
            </a:r>
          </a:p>
          <a:p>
            <a:r>
              <a:rPr lang="en-GB" sz="2800" dirty="0" smtClean="0">
                <a:latin typeface="Calibri" pitchFamily="34" charset="0"/>
              </a:rPr>
              <a:t>Improved capacity to manage REDD and provide other forest ecosystem services at district and local levels</a:t>
            </a:r>
            <a:endParaRPr lang="en-US" sz="2800" dirty="0" smtClean="0">
              <a:latin typeface="Calibri" pitchFamily="34" charset="0"/>
            </a:endParaRPr>
          </a:p>
          <a:p>
            <a:endParaRPr lang="en-US"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76200"/>
            <a:ext cx="4572000" cy="1143000"/>
          </a:xfrm>
        </p:spPr>
        <p:txBody>
          <a:bodyPr/>
          <a:lstStyle/>
          <a:p>
            <a:pPr eaLnBrk="1" hangingPunct="1"/>
            <a:r>
              <a:rPr lang="en-US" sz="2400" b="1" dirty="0" smtClean="0">
                <a:latin typeface="Calibri" pitchFamily="34" charset="0"/>
              </a:rPr>
              <a:t>IP </a:t>
            </a:r>
            <a:r>
              <a:rPr lang="en-US" sz="2400" b="1" dirty="0" smtClean="0">
                <a:latin typeface="Calibri" pitchFamily="34" charset="0"/>
              </a:rPr>
              <a:t>&amp; Forest Community Guidelines </a:t>
            </a:r>
            <a:r>
              <a:rPr lang="en-US" sz="2400" b="1" dirty="0" smtClean="0">
                <a:latin typeface="Calibri" pitchFamily="34" charset="0"/>
              </a:rPr>
              <a:t>for UN-REDD </a:t>
            </a:r>
            <a:r>
              <a:rPr lang="en-US" sz="2400" b="1" dirty="0" err="1" smtClean="0">
                <a:latin typeface="Calibri" pitchFamily="34" charset="0"/>
              </a:rPr>
              <a:t>Programme</a:t>
            </a:r>
            <a:endParaRPr lang="en-US" sz="2400" b="1" dirty="0" smtClean="0">
              <a:latin typeface="Calibri" pitchFamily="34" charset="0"/>
            </a:endParaRPr>
          </a:p>
        </p:txBody>
      </p:sp>
      <p:sp>
        <p:nvSpPr>
          <p:cNvPr id="10243" name="Rectangle 2"/>
          <p:cNvSpPr>
            <a:spLocks noGrp="1" noChangeArrowheads="1"/>
          </p:cNvSpPr>
          <p:nvPr>
            <p:ph type="body" idx="1"/>
          </p:nvPr>
        </p:nvSpPr>
        <p:spPr>
          <a:xfrm>
            <a:off x="0" y="838200"/>
            <a:ext cx="4953000" cy="5181600"/>
          </a:xfrm>
        </p:spPr>
        <p:txBody>
          <a:bodyPr/>
          <a:lstStyle/>
          <a:p>
            <a:pPr marL="177800" indent="-177800" eaLnBrk="1" hangingPunct="1">
              <a:lnSpc>
                <a:spcPct val="80000"/>
              </a:lnSpc>
              <a:buFontTx/>
              <a:buNone/>
              <a:defRPr/>
            </a:pPr>
            <a:r>
              <a:rPr lang="en-US" sz="1800" b="1" dirty="0" smtClean="0">
                <a:latin typeface="Calibri" pitchFamily="1" charset="0"/>
              </a:rPr>
              <a:t>Representation</a:t>
            </a:r>
          </a:p>
          <a:p>
            <a:pPr marL="177800" indent="-177800" eaLnBrk="1" hangingPunct="1">
              <a:lnSpc>
                <a:spcPct val="80000"/>
              </a:lnSpc>
              <a:defRPr/>
            </a:pPr>
            <a:r>
              <a:rPr lang="en-US" sz="1800" dirty="0" smtClean="0">
                <a:latin typeface="Calibri" pitchFamily="1" charset="0"/>
              </a:rPr>
              <a:t>On Policy Board &amp; National Committees</a:t>
            </a:r>
          </a:p>
          <a:p>
            <a:pPr marL="177800" indent="-177800" eaLnBrk="1" hangingPunct="1">
              <a:lnSpc>
                <a:spcPct val="80000"/>
              </a:lnSpc>
              <a:defRPr/>
            </a:pPr>
            <a:r>
              <a:rPr lang="en-US" sz="1800" dirty="0" smtClean="0">
                <a:latin typeface="Calibri" pitchFamily="1" charset="0"/>
              </a:rPr>
              <a:t>Independent Civil Society Advisory Group</a:t>
            </a:r>
          </a:p>
          <a:p>
            <a:pPr marL="177800" indent="-177800" eaLnBrk="1" hangingPunct="1">
              <a:lnSpc>
                <a:spcPct val="80000"/>
              </a:lnSpc>
              <a:defRPr/>
            </a:pPr>
            <a:endParaRPr lang="en-US" sz="1000" b="1" dirty="0" smtClean="0">
              <a:latin typeface="Calibri" pitchFamily="1" charset="0"/>
            </a:endParaRPr>
          </a:p>
          <a:p>
            <a:pPr marL="177800" indent="-177800" eaLnBrk="1" hangingPunct="1">
              <a:lnSpc>
                <a:spcPct val="80000"/>
              </a:lnSpc>
              <a:buFontTx/>
              <a:buNone/>
              <a:defRPr/>
            </a:pPr>
            <a:r>
              <a:rPr lang="en-US" sz="1800" b="1" dirty="0" smtClean="0">
                <a:latin typeface="Calibri" pitchFamily="1" charset="0"/>
              </a:rPr>
              <a:t>Transparency &amp; Access to Information</a:t>
            </a:r>
          </a:p>
          <a:p>
            <a:pPr marL="177800" indent="-177800" eaLnBrk="1" hangingPunct="1">
              <a:lnSpc>
                <a:spcPct val="80000"/>
              </a:lnSpc>
              <a:defRPr/>
            </a:pPr>
            <a:r>
              <a:rPr lang="en-US" sz="1800" dirty="0" smtClean="0">
                <a:latin typeface="Calibri" pitchFamily="1" charset="0"/>
              </a:rPr>
              <a:t>Access to reports &amp; official documents</a:t>
            </a:r>
          </a:p>
          <a:p>
            <a:pPr marL="177800" indent="-177800" eaLnBrk="1" hangingPunct="1">
              <a:lnSpc>
                <a:spcPct val="80000"/>
              </a:lnSpc>
              <a:defRPr/>
            </a:pPr>
            <a:r>
              <a:rPr lang="en-US" sz="1800" dirty="0" smtClean="0">
                <a:latin typeface="Calibri" pitchFamily="1" charset="0"/>
              </a:rPr>
              <a:t>Primers &amp; guidance for IPs on REDD</a:t>
            </a:r>
          </a:p>
          <a:p>
            <a:pPr marL="177800" indent="-177800" eaLnBrk="1" hangingPunct="1">
              <a:lnSpc>
                <a:spcPct val="80000"/>
              </a:lnSpc>
              <a:defRPr/>
            </a:pPr>
            <a:r>
              <a:rPr lang="en-US" sz="1800" dirty="0" smtClean="0">
                <a:latin typeface="Calibri" pitchFamily="1" charset="0"/>
              </a:rPr>
              <a:t>Participation in relevant IP-led conferences </a:t>
            </a:r>
          </a:p>
          <a:p>
            <a:pPr marL="168275" indent="-168275" eaLnBrk="1" hangingPunct="1">
              <a:lnSpc>
                <a:spcPct val="85000"/>
              </a:lnSpc>
              <a:defRPr/>
            </a:pPr>
            <a:r>
              <a:rPr lang="en-US" sz="1800" dirty="0" smtClean="0">
                <a:latin typeface="Calibri" pitchFamily="1" charset="0"/>
              </a:rPr>
              <a:t>Consultation documents co-developed with IPs</a:t>
            </a:r>
          </a:p>
          <a:p>
            <a:pPr marL="168275" indent="-168275" eaLnBrk="1" hangingPunct="1">
              <a:lnSpc>
                <a:spcPct val="85000"/>
              </a:lnSpc>
              <a:defRPr/>
            </a:pPr>
            <a:r>
              <a:rPr lang="en-US" sz="1800" dirty="0" smtClean="0">
                <a:latin typeface="Calibri" pitchFamily="1" charset="0"/>
              </a:rPr>
              <a:t>Distribution of annual reports to IP networks</a:t>
            </a:r>
            <a:endParaRPr lang="en-US" sz="1800" b="1" dirty="0" smtClean="0">
              <a:latin typeface="Calibri" pitchFamily="1" charset="0"/>
            </a:endParaRPr>
          </a:p>
          <a:p>
            <a:pPr marL="177800" indent="-177800" eaLnBrk="1" hangingPunct="1">
              <a:lnSpc>
                <a:spcPct val="80000"/>
              </a:lnSpc>
              <a:defRPr/>
            </a:pPr>
            <a:endParaRPr lang="en-US" sz="1000" b="1" dirty="0" smtClean="0">
              <a:latin typeface="Calibri" pitchFamily="1" charset="0"/>
            </a:endParaRPr>
          </a:p>
          <a:p>
            <a:pPr marL="177800" indent="-177800" eaLnBrk="1" hangingPunct="1">
              <a:lnSpc>
                <a:spcPct val="80000"/>
              </a:lnSpc>
              <a:buFontTx/>
              <a:buNone/>
              <a:defRPr/>
            </a:pPr>
            <a:r>
              <a:rPr lang="en-US" sz="1800" b="1" dirty="0" smtClean="0">
                <a:latin typeface="Calibri" pitchFamily="1" charset="0"/>
              </a:rPr>
              <a:t>Participation &amp; Inclusion</a:t>
            </a:r>
          </a:p>
          <a:p>
            <a:pPr marL="177800" indent="-177800" eaLnBrk="1" hangingPunct="1">
              <a:lnSpc>
                <a:spcPct val="80000"/>
              </a:lnSpc>
              <a:defRPr/>
            </a:pPr>
            <a:r>
              <a:rPr lang="en-US" sz="1800" dirty="0" err="1" smtClean="0">
                <a:latin typeface="Calibri" pitchFamily="1" charset="0"/>
              </a:rPr>
              <a:t>Fora</a:t>
            </a:r>
            <a:r>
              <a:rPr lang="en-US" sz="1800" dirty="0" smtClean="0">
                <a:latin typeface="Calibri" pitchFamily="1" charset="0"/>
              </a:rPr>
              <a:t> for IP perspectives in REDD dialogue</a:t>
            </a:r>
          </a:p>
          <a:p>
            <a:pPr marL="177800" indent="-177800" eaLnBrk="1" hangingPunct="1">
              <a:lnSpc>
                <a:spcPct val="80000"/>
              </a:lnSpc>
              <a:defRPr/>
            </a:pPr>
            <a:r>
              <a:rPr lang="en-US" sz="1800" dirty="0" smtClean="0">
                <a:latin typeface="Calibri" pitchFamily="1" charset="0"/>
              </a:rPr>
              <a:t>National participation &amp; engagement strategy</a:t>
            </a:r>
          </a:p>
          <a:p>
            <a:pPr marL="177800" indent="-177800" eaLnBrk="1" hangingPunct="1">
              <a:lnSpc>
                <a:spcPct val="80000"/>
              </a:lnSpc>
              <a:defRPr/>
            </a:pPr>
            <a:r>
              <a:rPr lang="en-US" sz="1800" dirty="0" smtClean="0">
                <a:latin typeface="Calibri" pitchFamily="1" charset="0"/>
              </a:rPr>
              <a:t>Activities &amp; budget allocations in national programs</a:t>
            </a:r>
            <a:endParaRPr lang="en-US" sz="1800" u="sng" dirty="0" smtClean="0">
              <a:latin typeface="Calibri" pitchFamily="1" charset="0"/>
            </a:endParaRPr>
          </a:p>
          <a:p>
            <a:pPr marL="177800" indent="-177800" eaLnBrk="1" hangingPunct="1">
              <a:lnSpc>
                <a:spcPct val="80000"/>
              </a:lnSpc>
              <a:defRPr/>
            </a:pPr>
            <a:r>
              <a:rPr lang="en-US" sz="1800" dirty="0" smtClean="0">
                <a:latin typeface="Calibri" pitchFamily="1" charset="0"/>
              </a:rPr>
              <a:t>Assessment of activity impact on IP rights</a:t>
            </a:r>
            <a:endParaRPr lang="en-US" sz="1800" u="sng" dirty="0" smtClean="0">
              <a:latin typeface="Calibri" pitchFamily="1" charset="0"/>
            </a:endParaRPr>
          </a:p>
          <a:p>
            <a:pPr eaLnBrk="1" hangingPunct="1">
              <a:lnSpc>
                <a:spcPct val="85000"/>
              </a:lnSpc>
              <a:buFontTx/>
              <a:buNone/>
              <a:defRPr/>
            </a:pPr>
            <a:endParaRPr lang="en-US" sz="1050" u="sng" dirty="0" smtClean="0">
              <a:latin typeface="Calibri" pitchFamily="1" charset="0"/>
            </a:endParaRPr>
          </a:p>
          <a:p>
            <a:pPr eaLnBrk="1" hangingPunct="1">
              <a:lnSpc>
                <a:spcPct val="85000"/>
              </a:lnSpc>
              <a:buFontTx/>
              <a:buNone/>
              <a:defRPr/>
            </a:pPr>
            <a:r>
              <a:rPr lang="en-US" sz="1800" b="1" dirty="0" smtClean="0">
                <a:latin typeface="Calibri" pitchFamily="1" charset="0"/>
              </a:rPr>
              <a:t>Accountability</a:t>
            </a:r>
            <a:endParaRPr lang="en-US" sz="1800" dirty="0" smtClean="0">
              <a:latin typeface="Calibri" pitchFamily="1" charset="0"/>
            </a:endParaRPr>
          </a:p>
          <a:p>
            <a:pPr marL="168275" indent="-168275" eaLnBrk="1" hangingPunct="1">
              <a:lnSpc>
                <a:spcPct val="85000"/>
              </a:lnSpc>
              <a:defRPr/>
            </a:pPr>
            <a:r>
              <a:rPr lang="en-US" sz="1800" dirty="0" smtClean="0">
                <a:latin typeface="Calibri" pitchFamily="1" charset="0"/>
              </a:rPr>
              <a:t>Concerns &amp; complaints addressed through Secretariat and Resident Coordinator</a:t>
            </a:r>
          </a:p>
          <a:p>
            <a:pPr marL="177800" indent="-177800" eaLnBrk="1" hangingPunct="1">
              <a:lnSpc>
                <a:spcPct val="80000"/>
              </a:lnSpc>
              <a:defRPr/>
            </a:pPr>
            <a:endParaRPr lang="en-US" sz="1800" dirty="0" smtClean="0">
              <a:latin typeface="Calibri" pitchFamily="1" charset="0"/>
            </a:endParaRPr>
          </a:p>
        </p:txBody>
      </p:sp>
      <p:pic>
        <p:nvPicPr>
          <p:cNvPr id="11268" name="Picture 7" descr="06"/>
          <p:cNvPicPr>
            <a:picLocks noChangeAspect="1" noChangeArrowheads="1"/>
          </p:cNvPicPr>
          <p:nvPr/>
        </p:nvPicPr>
        <p:blipFill>
          <a:blip r:embed="rId3"/>
          <a:srcRect/>
          <a:stretch>
            <a:fillRect/>
          </a:stretch>
        </p:blipFill>
        <p:spPr bwMode="auto">
          <a:xfrm>
            <a:off x="4953000" y="0"/>
            <a:ext cx="4191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76200"/>
            <a:ext cx="4572000" cy="1143000"/>
          </a:xfrm>
        </p:spPr>
        <p:txBody>
          <a:bodyPr/>
          <a:lstStyle/>
          <a:p>
            <a:pPr eaLnBrk="1" hangingPunct="1"/>
            <a:r>
              <a:rPr lang="en-US" sz="3200" b="1" smtClean="0">
                <a:latin typeface="Calibri" pitchFamily="34" charset="0"/>
              </a:rPr>
              <a:t>UN-REDD Programme Governance</a:t>
            </a:r>
          </a:p>
        </p:txBody>
      </p:sp>
      <p:sp>
        <p:nvSpPr>
          <p:cNvPr id="12291" name="Rectangle 3"/>
          <p:cNvSpPr>
            <a:spLocks noGrp="1" noChangeArrowheads="1"/>
          </p:cNvSpPr>
          <p:nvPr>
            <p:ph type="body" idx="1"/>
          </p:nvPr>
        </p:nvSpPr>
        <p:spPr>
          <a:xfrm>
            <a:off x="228600" y="1371600"/>
            <a:ext cx="4648200" cy="4724400"/>
          </a:xfrm>
        </p:spPr>
        <p:txBody>
          <a:bodyPr/>
          <a:lstStyle/>
          <a:p>
            <a:pPr marL="177800" indent="-177800" eaLnBrk="1" hangingPunct="1">
              <a:lnSpc>
                <a:spcPct val="85000"/>
              </a:lnSpc>
            </a:pPr>
            <a:r>
              <a:rPr lang="en-US" sz="2400" dirty="0" smtClean="0">
                <a:latin typeface="Calibri" pitchFamily="34" charset="0"/>
              </a:rPr>
              <a:t>Policy Board made up of </a:t>
            </a:r>
            <a:r>
              <a:rPr lang="en-US" sz="2400" dirty="0" smtClean="0">
                <a:latin typeface="Calibri" pitchFamily="34" charset="0"/>
              </a:rPr>
              <a:t>9 participating </a:t>
            </a:r>
            <a:r>
              <a:rPr lang="en-US" sz="2400" dirty="0" smtClean="0">
                <a:latin typeface="Calibri" pitchFamily="34" charset="0"/>
              </a:rPr>
              <a:t>countries, donors, agencies, Indigenous Peoples, CSOs &amp; observers</a:t>
            </a:r>
          </a:p>
          <a:p>
            <a:pPr marL="177800" indent="-177800" eaLnBrk="1" hangingPunct="1">
              <a:lnSpc>
                <a:spcPct val="85000"/>
              </a:lnSpc>
              <a:buFontTx/>
              <a:buNone/>
            </a:pPr>
            <a:endParaRPr lang="en-US" sz="1800" dirty="0" smtClean="0">
              <a:latin typeface="Calibri" pitchFamily="34" charset="0"/>
            </a:endParaRPr>
          </a:p>
          <a:p>
            <a:pPr marL="177800" indent="-177800" eaLnBrk="1" hangingPunct="1">
              <a:lnSpc>
                <a:spcPct val="85000"/>
              </a:lnSpc>
            </a:pPr>
            <a:r>
              <a:rPr lang="en-US" sz="2400" dirty="0" smtClean="0">
                <a:latin typeface="Calibri" pitchFamily="34" charset="0"/>
              </a:rPr>
              <a:t>Policy Board decisions made by consensus among members</a:t>
            </a:r>
          </a:p>
          <a:p>
            <a:pPr marL="177800" indent="-177800" eaLnBrk="1" hangingPunct="1">
              <a:lnSpc>
                <a:spcPct val="85000"/>
              </a:lnSpc>
            </a:pPr>
            <a:endParaRPr lang="en-US" sz="1800" dirty="0" smtClean="0">
              <a:latin typeface="Calibri" pitchFamily="34" charset="0"/>
            </a:endParaRPr>
          </a:p>
          <a:p>
            <a:pPr marL="177800" indent="-177800" eaLnBrk="1" hangingPunct="1">
              <a:lnSpc>
                <a:spcPct val="85000"/>
              </a:lnSpc>
            </a:pPr>
            <a:r>
              <a:rPr lang="en-US" sz="2400" dirty="0" smtClean="0">
                <a:latin typeface="Calibri" pitchFamily="34" charset="0"/>
              </a:rPr>
              <a:t>Informed by Independent Civil Society Advisory </a:t>
            </a:r>
            <a:r>
              <a:rPr lang="en-US" sz="2400" dirty="0" smtClean="0">
                <a:latin typeface="Calibri" pitchFamily="34" charset="0"/>
              </a:rPr>
              <a:t>Group</a:t>
            </a:r>
          </a:p>
          <a:p>
            <a:pPr marL="177800" indent="-177800" eaLnBrk="1" hangingPunct="1">
              <a:lnSpc>
                <a:spcPct val="85000"/>
              </a:lnSpc>
            </a:pPr>
            <a:endParaRPr lang="en-US" sz="2400" dirty="0" smtClean="0">
              <a:latin typeface="Calibri" pitchFamily="34" charset="0"/>
            </a:endParaRPr>
          </a:p>
          <a:p>
            <a:pPr marL="177800" indent="-177800" eaLnBrk="1" hangingPunct="1">
              <a:lnSpc>
                <a:spcPct val="85000"/>
              </a:lnSpc>
            </a:pPr>
            <a:r>
              <a:rPr lang="en-US" sz="2400" dirty="0" smtClean="0">
                <a:latin typeface="Calibri" pitchFamily="34" charset="0"/>
              </a:rPr>
              <a:t>Supported by UN-REDD </a:t>
            </a:r>
            <a:r>
              <a:rPr lang="en-US" sz="2400" dirty="0" err="1" smtClean="0">
                <a:latin typeface="Calibri" pitchFamily="34" charset="0"/>
              </a:rPr>
              <a:t>Programme</a:t>
            </a:r>
            <a:r>
              <a:rPr lang="en-US" sz="2400" dirty="0" smtClean="0">
                <a:latin typeface="Calibri" pitchFamily="34" charset="0"/>
              </a:rPr>
              <a:t> Secretariat, staffed by partner agencies</a:t>
            </a:r>
            <a:endParaRPr lang="en-US" sz="2400" dirty="0" smtClean="0">
              <a:latin typeface="Calibri" pitchFamily="34" charset="0"/>
            </a:endParaRPr>
          </a:p>
          <a:p>
            <a:pPr marL="177800" indent="-177800" eaLnBrk="1" hangingPunct="1">
              <a:lnSpc>
                <a:spcPct val="85000"/>
              </a:lnSpc>
            </a:pPr>
            <a:endParaRPr lang="en-US" sz="1800" dirty="0" smtClean="0">
              <a:latin typeface="Calibri" pitchFamily="34" charset="0"/>
            </a:endParaRPr>
          </a:p>
          <a:p>
            <a:pPr marL="177800" indent="-177800" eaLnBrk="1" hangingPunct="1">
              <a:lnSpc>
                <a:spcPct val="85000"/>
              </a:lnSpc>
              <a:buFontTx/>
              <a:buNone/>
            </a:pPr>
            <a:endParaRPr lang="en-US" sz="2400" dirty="0" smtClean="0">
              <a:latin typeface="Calibri" pitchFamily="34" charset="0"/>
            </a:endParaRPr>
          </a:p>
        </p:txBody>
      </p:sp>
      <p:pic>
        <p:nvPicPr>
          <p:cNvPr id="12292" name="Picture 6" descr="07"/>
          <p:cNvPicPr>
            <a:picLocks noChangeAspect="1" noChangeArrowheads="1"/>
          </p:cNvPicPr>
          <p:nvPr/>
        </p:nvPicPr>
        <p:blipFill>
          <a:blip r:embed="rId3"/>
          <a:srcRect/>
          <a:stretch>
            <a:fillRect/>
          </a:stretch>
        </p:blipFill>
        <p:spPr bwMode="auto">
          <a:xfrm>
            <a:off x="4876800" y="0"/>
            <a:ext cx="42672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228600"/>
            <a:ext cx="4572000" cy="1143000"/>
          </a:xfrm>
        </p:spPr>
        <p:txBody>
          <a:bodyPr/>
          <a:lstStyle/>
          <a:p>
            <a:pPr eaLnBrk="1" hangingPunct="1"/>
            <a:r>
              <a:rPr lang="en-US" sz="3600" b="1" dirty="0" smtClean="0">
                <a:latin typeface="Calibri" pitchFamily="34" charset="0"/>
              </a:rPr>
              <a:t>Civil Society &amp; IPs on the Policy Board</a:t>
            </a:r>
            <a:endParaRPr lang="en-US" sz="3600" b="1" dirty="0" smtClean="0">
              <a:latin typeface="Calibri" pitchFamily="34" charset="0"/>
            </a:endParaRPr>
          </a:p>
        </p:txBody>
      </p:sp>
      <p:sp>
        <p:nvSpPr>
          <p:cNvPr id="6147" name="Rectangle 3"/>
          <p:cNvSpPr>
            <a:spLocks noGrp="1" noChangeArrowheads="1"/>
          </p:cNvSpPr>
          <p:nvPr>
            <p:ph type="body" idx="1"/>
          </p:nvPr>
        </p:nvSpPr>
        <p:spPr>
          <a:xfrm>
            <a:off x="0" y="1676400"/>
            <a:ext cx="5105400" cy="4572000"/>
          </a:xfrm>
        </p:spPr>
        <p:txBody>
          <a:bodyPr/>
          <a:lstStyle/>
          <a:p>
            <a:pPr marL="312738" indent="-312738">
              <a:lnSpc>
                <a:spcPct val="84000"/>
              </a:lnSpc>
              <a:spcBef>
                <a:spcPts val="800"/>
              </a:spcBef>
              <a:buFontTx/>
              <a:buNone/>
              <a:tabLst>
                <a:tab pos="312738"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Lst>
            </a:pPr>
            <a:endParaRPr lang="en-GB" sz="800" dirty="0" smtClean="0">
              <a:latin typeface="Calibri" pitchFamily="34" charset="0"/>
            </a:endParaRPr>
          </a:p>
          <a:p>
            <a:pPr marL="312738" indent="-312738">
              <a:lnSpc>
                <a:spcPct val="84000"/>
              </a:lnSpc>
              <a:spcBef>
                <a:spcPts val="800"/>
              </a:spcBef>
              <a:tabLst>
                <a:tab pos="312738"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Lst>
            </a:pPr>
            <a:r>
              <a:rPr lang="en-GB" sz="2400" dirty="0" smtClean="0">
                <a:latin typeface="Calibri" pitchFamily="34" charset="0"/>
              </a:rPr>
              <a:t>Indigenous Peoples &amp; Forest Dependent Communities:</a:t>
            </a:r>
          </a:p>
          <a:p>
            <a:pPr marL="712788" lvl="1" indent="-312738">
              <a:lnSpc>
                <a:spcPct val="84000"/>
              </a:lnSpc>
              <a:spcBef>
                <a:spcPts val="800"/>
              </a:spcBef>
              <a:tabLst>
                <a:tab pos="312738"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Lst>
            </a:pPr>
            <a:r>
              <a:rPr lang="en-GB" sz="1800" dirty="0" smtClean="0">
                <a:latin typeface="Calibri" pitchFamily="34" charset="0"/>
              </a:rPr>
              <a:t>One full member (Chair of UNPFII – </a:t>
            </a:r>
            <a:r>
              <a:rPr lang="en-GB" sz="1800" dirty="0" smtClean="0">
                <a:latin typeface="Calibri" pitchFamily="34" charset="0"/>
              </a:rPr>
              <a:t>invited)</a:t>
            </a:r>
            <a:endParaRPr lang="en-GB" sz="1800" dirty="0" smtClean="0">
              <a:latin typeface="Calibri" pitchFamily="34" charset="0"/>
            </a:endParaRPr>
          </a:p>
          <a:p>
            <a:pPr marL="712788" lvl="1" indent="-312738">
              <a:lnSpc>
                <a:spcPct val="84000"/>
              </a:lnSpc>
              <a:spcBef>
                <a:spcPts val="800"/>
              </a:spcBef>
              <a:tabLst>
                <a:tab pos="312738"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Lst>
            </a:pPr>
            <a:r>
              <a:rPr lang="en-GB" sz="1800" dirty="0" smtClean="0">
                <a:latin typeface="Calibri" pitchFamily="34" charset="0"/>
              </a:rPr>
              <a:t>Three observers (one from each region), as selected by the regional caucuses to the UNPFII</a:t>
            </a:r>
          </a:p>
          <a:p>
            <a:pPr marL="312738" indent="-312738">
              <a:lnSpc>
                <a:spcPct val="84000"/>
              </a:lnSpc>
              <a:spcBef>
                <a:spcPts val="800"/>
              </a:spcBef>
              <a:tabLst>
                <a:tab pos="312738"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Lst>
            </a:pPr>
            <a:endParaRPr lang="en-GB" sz="1100" dirty="0" smtClean="0">
              <a:latin typeface="Calibri" pitchFamily="34" charset="0"/>
            </a:endParaRPr>
          </a:p>
          <a:p>
            <a:pPr marL="312738" indent="-312738">
              <a:lnSpc>
                <a:spcPct val="84000"/>
              </a:lnSpc>
              <a:spcBef>
                <a:spcPts val="800"/>
              </a:spcBef>
              <a:tabLst>
                <a:tab pos="312738"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Lst>
            </a:pPr>
            <a:r>
              <a:rPr lang="en-GB" sz="2400" dirty="0" smtClean="0">
                <a:latin typeface="Calibri" pitchFamily="34" charset="0"/>
              </a:rPr>
              <a:t>Civil Society:</a:t>
            </a:r>
          </a:p>
          <a:p>
            <a:pPr marL="712788" lvl="1" indent="-312738">
              <a:lnSpc>
                <a:spcPct val="84000"/>
              </a:lnSpc>
              <a:spcBef>
                <a:spcPts val="800"/>
              </a:spcBef>
              <a:tabLst>
                <a:tab pos="312738"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Lst>
            </a:pPr>
            <a:r>
              <a:rPr lang="en-GB" sz="1800" dirty="0" smtClean="0">
                <a:latin typeface="Calibri" pitchFamily="34" charset="0"/>
              </a:rPr>
              <a:t>One full member</a:t>
            </a:r>
          </a:p>
          <a:p>
            <a:pPr marL="712788" lvl="1" indent="-312738">
              <a:lnSpc>
                <a:spcPct val="84000"/>
              </a:lnSpc>
              <a:spcBef>
                <a:spcPts val="800"/>
              </a:spcBef>
              <a:tabLst>
                <a:tab pos="312738"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Lst>
            </a:pPr>
            <a:r>
              <a:rPr lang="en-GB" sz="1800" dirty="0" smtClean="0">
                <a:latin typeface="Calibri" pitchFamily="34" charset="0"/>
              </a:rPr>
              <a:t>Three observers</a:t>
            </a:r>
          </a:p>
          <a:p>
            <a:pPr marL="712788" lvl="1" indent="-312738">
              <a:lnSpc>
                <a:spcPct val="84000"/>
              </a:lnSpc>
              <a:spcBef>
                <a:spcPts val="800"/>
              </a:spcBef>
              <a:buNone/>
              <a:tabLst>
                <a:tab pos="312738"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Lst>
            </a:pPr>
            <a:r>
              <a:rPr lang="en-GB" sz="1800" dirty="0" smtClean="0">
                <a:latin typeface="Calibri" pitchFamily="34" charset="0"/>
              </a:rPr>
              <a:t>Representatives will be from each of the three regions and one ‘northern’ NGO. </a:t>
            </a:r>
          </a:p>
          <a:p>
            <a:pPr marL="712788" lvl="1" indent="-312738">
              <a:lnSpc>
                <a:spcPct val="84000"/>
              </a:lnSpc>
              <a:spcBef>
                <a:spcPts val="800"/>
              </a:spcBef>
              <a:buNone/>
              <a:tabLst>
                <a:tab pos="312738"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Lst>
            </a:pPr>
            <a:r>
              <a:rPr lang="en-GB" sz="1800" dirty="0" smtClean="0">
                <a:latin typeface="Calibri" pitchFamily="34" charset="0"/>
              </a:rPr>
              <a:t>To be selected via a self selection process TBD</a:t>
            </a:r>
          </a:p>
          <a:p>
            <a:pPr marL="712788" lvl="1" indent="-312738">
              <a:lnSpc>
                <a:spcPct val="84000"/>
              </a:lnSpc>
              <a:spcBef>
                <a:spcPts val="800"/>
              </a:spcBef>
              <a:buNone/>
              <a:tabLst>
                <a:tab pos="312738"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Lst>
            </a:pPr>
            <a:endParaRPr lang="en-GB" sz="1600" dirty="0" smtClean="0">
              <a:latin typeface="Calibri" pitchFamily="34" charset="0"/>
            </a:endParaRPr>
          </a:p>
          <a:p>
            <a:pPr marL="312738" indent="-312738">
              <a:lnSpc>
                <a:spcPct val="84000"/>
              </a:lnSpc>
              <a:spcBef>
                <a:spcPts val="800"/>
              </a:spcBef>
              <a:buFontTx/>
              <a:buNone/>
              <a:tabLst>
                <a:tab pos="312738"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Lst>
            </a:pPr>
            <a:r>
              <a:rPr lang="en-GB" sz="2800" b="1" dirty="0" smtClean="0">
                <a:latin typeface="Calibri" pitchFamily="34" charset="0"/>
              </a:rPr>
              <a:t>			</a:t>
            </a:r>
          </a:p>
          <a:p>
            <a:pPr marL="312738" indent="-312738">
              <a:lnSpc>
                <a:spcPct val="84000"/>
              </a:lnSpc>
              <a:spcBef>
                <a:spcPts val="800"/>
              </a:spcBef>
              <a:buFontTx/>
              <a:buNone/>
              <a:tabLst>
                <a:tab pos="312738"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Lst>
            </a:pPr>
            <a:endParaRPr lang="en-US" sz="2000" dirty="0" smtClean="0">
              <a:latin typeface="Calibri" pitchFamily="34" charset="0"/>
            </a:endParaRPr>
          </a:p>
        </p:txBody>
      </p:sp>
      <p:pic>
        <p:nvPicPr>
          <p:cNvPr id="6148" name="Picture 4" descr="Forest and water"/>
          <p:cNvPicPr>
            <a:picLocks noChangeAspect="1" noChangeArrowheads="1"/>
          </p:cNvPicPr>
          <p:nvPr/>
        </p:nvPicPr>
        <p:blipFill>
          <a:blip r:embed="rId3"/>
          <a:srcRect/>
          <a:stretch>
            <a:fillRect/>
          </a:stretch>
        </p:blipFill>
        <p:spPr bwMode="auto">
          <a:xfrm>
            <a:off x="5181600" y="0"/>
            <a:ext cx="39624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76200"/>
            <a:ext cx="4572000" cy="1143000"/>
          </a:xfrm>
        </p:spPr>
        <p:txBody>
          <a:bodyPr/>
          <a:lstStyle/>
          <a:p>
            <a:pPr eaLnBrk="1" hangingPunct="1"/>
            <a:r>
              <a:rPr lang="en-US" sz="2400" b="1" dirty="0" smtClean="0">
                <a:latin typeface="Calibri" pitchFamily="34" charset="0"/>
              </a:rPr>
              <a:t>Civil Society Advisory Group</a:t>
            </a:r>
            <a:endParaRPr lang="en-US" sz="2400" b="1" dirty="0" smtClean="0">
              <a:latin typeface="Calibri" pitchFamily="34" charset="0"/>
            </a:endParaRPr>
          </a:p>
        </p:txBody>
      </p:sp>
      <p:sp>
        <p:nvSpPr>
          <p:cNvPr id="10243" name="Rectangle 2"/>
          <p:cNvSpPr>
            <a:spLocks noGrp="1" noChangeArrowheads="1"/>
          </p:cNvSpPr>
          <p:nvPr>
            <p:ph type="body" idx="1"/>
          </p:nvPr>
        </p:nvSpPr>
        <p:spPr>
          <a:xfrm>
            <a:off x="0" y="762000"/>
            <a:ext cx="4953000" cy="5181600"/>
          </a:xfrm>
        </p:spPr>
        <p:txBody>
          <a:bodyPr/>
          <a:lstStyle/>
          <a:p>
            <a:pPr marL="177800" indent="-177800" eaLnBrk="1" hangingPunct="1">
              <a:lnSpc>
                <a:spcPct val="80000"/>
              </a:lnSpc>
              <a:buNone/>
              <a:defRPr/>
            </a:pPr>
            <a:r>
              <a:rPr lang="en-US" sz="1800" b="1" dirty="0" smtClean="0">
                <a:latin typeface="Calibri" pitchFamily="1" charset="0"/>
              </a:rPr>
              <a:t>	</a:t>
            </a:r>
            <a:r>
              <a:rPr lang="en-US" sz="2000" b="1" dirty="0" smtClean="0">
                <a:latin typeface="Calibri" pitchFamily="1" charset="0"/>
              </a:rPr>
              <a:t>To provide independent advice and guidance to the UN-REDD </a:t>
            </a:r>
            <a:r>
              <a:rPr lang="en-US" sz="2000" b="1" dirty="0" err="1" smtClean="0">
                <a:latin typeface="Calibri" pitchFamily="1" charset="0"/>
              </a:rPr>
              <a:t>Programme</a:t>
            </a:r>
            <a:r>
              <a:rPr lang="en-US" sz="2000" b="1" dirty="0" smtClean="0">
                <a:latin typeface="Calibri" pitchFamily="1" charset="0"/>
              </a:rPr>
              <a:t> in response to issues raised by civil society</a:t>
            </a:r>
          </a:p>
          <a:p>
            <a:pPr marL="177800" indent="-177800" eaLnBrk="1" hangingPunct="1">
              <a:lnSpc>
                <a:spcPct val="80000"/>
              </a:lnSpc>
              <a:buNone/>
              <a:defRPr/>
            </a:pPr>
            <a:endParaRPr lang="en-US" sz="2000" dirty="0" smtClean="0">
              <a:latin typeface="Calibri" pitchFamily="1" charset="0"/>
            </a:endParaRPr>
          </a:p>
          <a:p>
            <a:pPr marL="177800" indent="-177800" eaLnBrk="1" hangingPunct="1">
              <a:lnSpc>
                <a:spcPct val="80000"/>
              </a:lnSpc>
              <a:buNone/>
              <a:defRPr/>
            </a:pPr>
            <a:r>
              <a:rPr lang="en-US" sz="2000" dirty="0" smtClean="0">
                <a:latin typeface="Calibri" pitchFamily="1" charset="0"/>
              </a:rPr>
              <a:t>	</a:t>
            </a:r>
            <a:r>
              <a:rPr lang="en-US" sz="2000" b="1" dirty="0" smtClean="0">
                <a:latin typeface="Calibri" pitchFamily="1" charset="0"/>
              </a:rPr>
              <a:t>Initial membership: </a:t>
            </a:r>
          </a:p>
          <a:p>
            <a:pPr marL="177800" indent="-177800" eaLnBrk="1" hangingPunct="1">
              <a:lnSpc>
                <a:spcPct val="80000"/>
              </a:lnSpc>
              <a:buNone/>
              <a:defRPr/>
            </a:pPr>
            <a:r>
              <a:rPr lang="en-US" sz="2000" dirty="0" smtClean="0">
                <a:latin typeface="Calibri" pitchFamily="1" charset="0"/>
              </a:rPr>
              <a:t>	</a:t>
            </a:r>
            <a:r>
              <a:rPr lang="en-US" sz="2000" dirty="0" smtClean="0">
                <a:latin typeface="Calibri" pitchFamily="1" charset="0"/>
              </a:rPr>
              <a:t>Committee of Conference on Rights, Forests and Climate (October 2008)</a:t>
            </a:r>
          </a:p>
          <a:p>
            <a:pPr marL="177800" indent="-177800" eaLnBrk="1" hangingPunct="1">
              <a:lnSpc>
                <a:spcPct val="80000"/>
              </a:lnSpc>
              <a:buNone/>
              <a:defRPr/>
            </a:pPr>
            <a:r>
              <a:rPr lang="en-US" sz="2000" dirty="0" smtClean="0">
                <a:latin typeface="Calibri" pitchFamily="1" charset="0"/>
              </a:rPr>
              <a:t>	(RRI, RFN, </a:t>
            </a:r>
            <a:r>
              <a:rPr lang="en-US" sz="2000" dirty="0" err="1" smtClean="0">
                <a:latin typeface="Calibri" pitchFamily="1" charset="0"/>
              </a:rPr>
              <a:t>Tebtebba</a:t>
            </a:r>
            <a:r>
              <a:rPr lang="en-US" sz="2000" dirty="0" smtClean="0">
                <a:latin typeface="Calibri" pitchFamily="1" charset="0"/>
              </a:rPr>
              <a:t>, Forest Peoples </a:t>
            </a:r>
            <a:r>
              <a:rPr lang="en-US" sz="2000" dirty="0" err="1" smtClean="0">
                <a:latin typeface="Calibri" pitchFamily="1" charset="0"/>
              </a:rPr>
              <a:t>Prog</a:t>
            </a:r>
            <a:r>
              <a:rPr lang="en-US" sz="2000" dirty="0" smtClean="0">
                <a:latin typeface="Calibri" pitchFamily="1" charset="0"/>
              </a:rPr>
              <a:t>, and others)</a:t>
            </a:r>
          </a:p>
          <a:p>
            <a:pPr marL="177800" indent="-177800" eaLnBrk="1" hangingPunct="1">
              <a:lnSpc>
                <a:spcPct val="80000"/>
              </a:lnSpc>
              <a:buNone/>
              <a:defRPr/>
            </a:pPr>
            <a:endParaRPr lang="en-US" sz="2000" dirty="0" smtClean="0">
              <a:latin typeface="Calibri" pitchFamily="1" charset="0"/>
            </a:endParaRPr>
          </a:p>
          <a:p>
            <a:pPr marL="177800" indent="-177800" eaLnBrk="1" hangingPunct="1">
              <a:lnSpc>
                <a:spcPct val="80000"/>
              </a:lnSpc>
              <a:buNone/>
              <a:defRPr/>
            </a:pPr>
            <a:r>
              <a:rPr lang="en-US" sz="2000" b="1" dirty="0" smtClean="0">
                <a:latin typeface="Calibri" pitchFamily="1" charset="0"/>
              </a:rPr>
              <a:t>Activities:</a:t>
            </a:r>
            <a:endParaRPr lang="en-US" sz="2000" b="1" dirty="0" smtClean="0">
              <a:latin typeface="Calibri" pitchFamily="1" charset="0"/>
            </a:endParaRPr>
          </a:p>
          <a:p>
            <a:pPr marL="177800" indent="-177800" eaLnBrk="1" hangingPunct="1">
              <a:lnSpc>
                <a:spcPct val="80000"/>
              </a:lnSpc>
              <a:defRPr/>
            </a:pPr>
            <a:r>
              <a:rPr lang="en-US" sz="2000" dirty="0" smtClean="0">
                <a:latin typeface="Calibri" pitchFamily="1" charset="0"/>
              </a:rPr>
              <a:t> </a:t>
            </a:r>
            <a:r>
              <a:rPr lang="en-US" sz="2000" dirty="0" smtClean="0">
                <a:latin typeface="Calibri" pitchFamily="1" charset="0"/>
              </a:rPr>
              <a:t>Advice on self-selection process for civil society representatives to the policy board</a:t>
            </a:r>
          </a:p>
          <a:p>
            <a:pPr marL="177800" indent="-177800" eaLnBrk="1" hangingPunct="1">
              <a:lnSpc>
                <a:spcPct val="80000"/>
              </a:lnSpc>
              <a:defRPr/>
            </a:pPr>
            <a:endParaRPr lang="en-US" sz="1000" dirty="0" smtClean="0">
              <a:latin typeface="Calibri" pitchFamily="1" charset="0"/>
            </a:endParaRPr>
          </a:p>
          <a:p>
            <a:pPr marL="177800" indent="-177800" eaLnBrk="1" hangingPunct="1">
              <a:lnSpc>
                <a:spcPct val="80000"/>
              </a:lnSpc>
              <a:defRPr/>
            </a:pPr>
            <a:r>
              <a:rPr lang="en-US" sz="2000" dirty="0" smtClean="0">
                <a:latin typeface="Calibri" pitchFamily="1" charset="0"/>
              </a:rPr>
              <a:t>Host panel discussion on governance indicators at next policy board meeting (June)</a:t>
            </a:r>
            <a:endParaRPr lang="en-US" sz="2000" dirty="0" smtClean="0">
              <a:latin typeface="Calibri" pitchFamily="1" charset="0"/>
            </a:endParaRPr>
          </a:p>
          <a:p>
            <a:pPr marL="177800" indent="-177800" eaLnBrk="1" hangingPunct="1">
              <a:lnSpc>
                <a:spcPct val="80000"/>
              </a:lnSpc>
              <a:defRPr/>
            </a:pPr>
            <a:endParaRPr lang="en-US" sz="1400" dirty="0" smtClean="0">
              <a:latin typeface="Calibri" pitchFamily="1" charset="0"/>
            </a:endParaRPr>
          </a:p>
          <a:p>
            <a:pPr marL="177800" indent="-177800" eaLnBrk="1" hangingPunct="1">
              <a:lnSpc>
                <a:spcPct val="80000"/>
              </a:lnSpc>
              <a:buNone/>
              <a:defRPr/>
            </a:pPr>
            <a:r>
              <a:rPr lang="en-US" sz="1400" dirty="0" smtClean="0">
                <a:latin typeface="Calibri" pitchFamily="1" charset="0"/>
              </a:rPr>
              <a:t>	</a:t>
            </a:r>
            <a:r>
              <a:rPr lang="en-US" sz="1800" b="1" dirty="0" smtClean="0">
                <a:latin typeface="Calibri" pitchFamily="1" charset="0"/>
              </a:rPr>
              <a:t>	</a:t>
            </a:r>
            <a:r>
              <a:rPr lang="en-US" sz="1800" b="1" dirty="0" smtClean="0">
                <a:latin typeface="Calibri" pitchFamily="1" charset="0"/>
                <a:hlinkClick r:id="rId3"/>
              </a:rPr>
              <a:t>www.rightsand</a:t>
            </a:r>
            <a:r>
              <a:rPr lang="en-US" sz="1800" b="1" dirty="0" smtClean="0">
                <a:latin typeface="Calibri" pitchFamily="1" charset="0"/>
                <a:hlinkClick r:id="rId3"/>
              </a:rPr>
              <a:t>climate.org</a:t>
            </a:r>
            <a:r>
              <a:rPr lang="en-US" sz="1800" b="1" dirty="0" smtClean="0">
                <a:latin typeface="Calibri" pitchFamily="1" charset="0"/>
              </a:rPr>
              <a:t> </a:t>
            </a:r>
            <a:endParaRPr lang="en-US" sz="1800" b="1" dirty="0" smtClean="0">
              <a:latin typeface="Calibri" pitchFamily="1" charset="0"/>
            </a:endParaRPr>
          </a:p>
        </p:txBody>
      </p:sp>
      <p:pic>
        <p:nvPicPr>
          <p:cNvPr id="11268" name="Picture 7" descr="06"/>
          <p:cNvPicPr>
            <a:picLocks noChangeAspect="1" noChangeArrowheads="1"/>
          </p:cNvPicPr>
          <p:nvPr/>
        </p:nvPicPr>
        <p:blipFill>
          <a:blip r:embed="rId4"/>
          <a:srcRect/>
          <a:stretch>
            <a:fillRect/>
          </a:stretch>
        </p:blipFill>
        <p:spPr bwMode="auto">
          <a:xfrm>
            <a:off x="4953000" y="0"/>
            <a:ext cx="4191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76200" y="838200"/>
            <a:ext cx="8959850" cy="5486400"/>
          </a:xfrm>
        </p:spPr>
        <p:txBody>
          <a:bodyPr/>
          <a:lstStyle/>
          <a:p>
            <a:pPr>
              <a:buFont typeface="Arial" charset="0"/>
              <a:buChar char="•"/>
            </a:pPr>
            <a:r>
              <a:rPr lang="en-US" sz="2400" dirty="0" smtClean="0">
                <a:latin typeface="Calibri" pitchFamily="34" charset="0"/>
              </a:rPr>
              <a:t>International REDD negotiations and schemes must ensure compliance with international and national commitments on gender equality and equity, including CEDAW</a:t>
            </a:r>
          </a:p>
          <a:p>
            <a:pPr>
              <a:buFont typeface="Arial" charset="0"/>
              <a:buChar char="•"/>
            </a:pPr>
            <a:endParaRPr lang="en-US" sz="1100" dirty="0" smtClean="0">
              <a:latin typeface="Calibri" pitchFamily="34" charset="0"/>
            </a:endParaRPr>
          </a:p>
          <a:p>
            <a:pPr>
              <a:buFont typeface="Arial" charset="0"/>
              <a:buChar char="•"/>
            </a:pPr>
            <a:r>
              <a:rPr lang="en-US" sz="2400" dirty="0" smtClean="0">
                <a:latin typeface="Calibri" pitchFamily="34" charset="0"/>
              </a:rPr>
              <a:t>Ensure full participation and integration of women, from local and indigenous communities, in policy design processes</a:t>
            </a:r>
          </a:p>
          <a:p>
            <a:pPr>
              <a:buFont typeface="Arial" charset="0"/>
              <a:buChar char="•"/>
            </a:pPr>
            <a:endParaRPr lang="en-US" sz="1100" dirty="0" smtClean="0">
              <a:latin typeface="Calibri" pitchFamily="34" charset="0"/>
            </a:endParaRPr>
          </a:p>
          <a:p>
            <a:pPr>
              <a:buFont typeface="Arial" charset="0"/>
              <a:buChar char="•"/>
            </a:pPr>
            <a:r>
              <a:rPr lang="en-US" sz="2400" dirty="0" smtClean="0">
                <a:latin typeface="Calibri" pitchFamily="34" charset="0"/>
              </a:rPr>
              <a:t>Equitable access to, and distribution of, the economic benefits derived from forest services provided to mitigate climate change</a:t>
            </a:r>
          </a:p>
          <a:p>
            <a:pPr>
              <a:buFont typeface="Arial" charset="0"/>
              <a:buChar char="•"/>
            </a:pPr>
            <a:endParaRPr lang="en-US" sz="1100" dirty="0" smtClean="0">
              <a:latin typeface="Calibri" pitchFamily="34" charset="0"/>
            </a:endParaRPr>
          </a:p>
          <a:p>
            <a:pPr>
              <a:buFont typeface="Arial" charset="0"/>
              <a:buChar char="•"/>
            </a:pPr>
            <a:r>
              <a:rPr lang="en-US" sz="2400" dirty="0" smtClean="0">
                <a:latin typeface="Calibri" pitchFamily="34" charset="0"/>
              </a:rPr>
              <a:t>Promote equal access of women to land ownership and other resources </a:t>
            </a:r>
          </a:p>
          <a:p>
            <a:pPr>
              <a:buFont typeface="Arial" charset="0"/>
              <a:buChar char="•"/>
            </a:pPr>
            <a:endParaRPr lang="en-US" sz="1050" dirty="0" smtClean="0">
              <a:latin typeface="Calibri" pitchFamily="34" charset="0"/>
            </a:endParaRPr>
          </a:p>
          <a:p>
            <a:pPr>
              <a:buFont typeface="Arial" charset="0"/>
              <a:buChar char="•"/>
            </a:pPr>
            <a:r>
              <a:rPr lang="en-US" sz="2400" dirty="0" smtClean="0">
                <a:latin typeface="Calibri" pitchFamily="34" charset="0"/>
              </a:rPr>
              <a:t>Both women and men must be trained in methods to increase carbon sequestration through forestry technologies, etc.</a:t>
            </a:r>
          </a:p>
        </p:txBody>
      </p:sp>
      <p:sp>
        <p:nvSpPr>
          <p:cNvPr id="38915" name="Slide Number Placeholder 3"/>
          <p:cNvSpPr>
            <a:spLocks noGrp="1"/>
          </p:cNvSpPr>
          <p:nvPr>
            <p:ph type="sldNum" sz="quarter" idx="4294967295"/>
          </p:nvPr>
        </p:nvSpPr>
        <p:spPr>
          <a:xfrm>
            <a:off x="7042150" y="6172200"/>
            <a:ext cx="2101850" cy="444500"/>
          </a:xfrm>
          <a:prstGeom prst="rect">
            <a:avLst/>
          </a:prstGeom>
          <a:noFill/>
        </p:spPr>
        <p:txBody>
          <a:bodyPr/>
          <a:lstStyle/>
          <a:p>
            <a:fld id="{CC287DDD-D2F8-45B5-978E-1D1DC171343C}" type="slidenum">
              <a:rPr lang="en-GB" smtClean="0">
                <a:ea typeface="Arial Unicode MS" pitchFamily="34" charset="-128"/>
                <a:cs typeface="Arial Unicode MS" pitchFamily="34" charset="-128"/>
              </a:rPr>
              <a:pPr/>
              <a:t>17</a:t>
            </a:fld>
            <a:endParaRPr lang="en-GB" smtClean="0">
              <a:ea typeface="Arial Unicode MS" pitchFamily="34" charset="-128"/>
              <a:cs typeface="Arial Unicode MS" pitchFamily="34" charset="-128"/>
            </a:endParaRPr>
          </a:p>
        </p:txBody>
      </p:sp>
      <p:sp>
        <p:nvSpPr>
          <p:cNvPr id="38916" name="TextBox 4"/>
          <p:cNvSpPr txBox="1">
            <a:spLocks noChangeArrowheads="1"/>
          </p:cNvSpPr>
          <p:nvPr/>
        </p:nvSpPr>
        <p:spPr bwMode="auto">
          <a:xfrm>
            <a:off x="0" y="130314"/>
            <a:ext cx="9144000" cy="707886"/>
          </a:xfrm>
          <a:prstGeom prst="rect">
            <a:avLst/>
          </a:prstGeom>
          <a:noFill/>
          <a:ln w="9525">
            <a:noFill/>
            <a:miter lim="800000"/>
            <a:headEnd/>
            <a:tailEnd/>
          </a:ln>
        </p:spPr>
        <p:txBody>
          <a:bodyPr>
            <a:spAutoFit/>
          </a:bodyPr>
          <a:lstStyle/>
          <a:p>
            <a:pPr algn="ctr"/>
            <a:r>
              <a:rPr lang="en-US" sz="4000" b="1" dirty="0">
                <a:solidFill>
                  <a:schemeClr val="tx1"/>
                </a:solidFill>
              </a:rPr>
              <a:t>Making REDD work for </a:t>
            </a:r>
            <a:r>
              <a:rPr lang="en-US" sz="4000" b="1" dirty="0" smtClean="0">
                <a:solidFill>
                  <a:schemeClr val="tx1"/>
                </a:solidFill>
              </a:rPr>
              <a:t>Gender </a:t>
            </a:r>
            <a:r>
              <a:rPr lang="en-US" sz="4000" b="1" dirty="0">
                <a:solidFill>
                  <a:schemeClr val="tx1"/>
                </a:solidFill>
              </a:rPr>
              <a:t>Equity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533400" y="990600"/>
            <a:ext cx="3417888" cy="576263"/>
          </a:xfrm>
          <a:prstGeom prst="rect">
            <a:avLst/>
          </a:prstGeom>
          <a:noFill/>
          <a:ln w="9525">
            <a:noFill/>
            <a:miter lim="800000"/>
            <a:headEnd/>
            <a:tailEnd/>
          </a:ln>
        </p:spPr>
        <p:txBody>
          <a:bodyPr/>
          <a:lstStyle/>
          <a:p>
            <a:pPr algn="ctr">
              <a:spcBef>
                <a:spcPct val="20000"/>
              </a:spcBef>
            </a:pPr>
            <a:r>
              <a:rPr lang="en-GB" sz="4000" b="1" dirty="0"/>
              <a:t>Thank you!</a:t>
            </a:r>
          </a:p>
        </p:txBody>
      </p:sp>
      <p:sp>
        <p:nvSpPr>
          <p:cNvPr id="15363" name="Text Box 8"/>
          <p:cNvSpPr txBox="1">
            <a:spLocks noChangeArrowheads="1"/>
          </p:cNvSpPr>
          <p:nvPr/>
        </p:nvSpPr>
        <p:spPr bwMode="auto">
          <a:xfrm>
            <a:off x="228600" y="3124200"/>
            <a:ext cx="4191000" cy="461665"/>
          </a:xfrm>
          <a:prstGeom prst="rect">
            <a:avLst/>
          </a:prstGeom>
          <a:noFill/>
          <a:ln w="9525">
            <a:noFill/>
            <a:miter lim="800000"/>
            <a:headEnd/>
            <a:tailEnd/>
          </a:ln>
        </p:spPr>
        <p:txBody>
          <a:bodyPr wrap="square">
            <a:spAutoFit/>
          </a:bodyPr>
          <a:lstStyle/>
          <a:p>
            <a:pPr algn="ctr">
              <a:spcBef>
                <a:spcPts val="0"/>
              </a:spcBef>
            </a:pPr>
            <a:r>
              <a:rPr lang="en-US" sz="2400" b="1" dirty="0" smtClean="0">
                <a:solidFill>
                  <a:srgbClr val="FF0000"/>
                </a:solidFill>
              </a:rPr>
              <a:t>www.un-redd.net</a:t>
            </a:r>
            <a:endParaRPr lang="en-US" sz="2400" b="1" dirty="0">
              <a:solidFill>
                <a:srgbClr val="FF0000"/>
              </a:solidFill>
            </a:endParaRPr>
          </a:p>
        </p:txBody>
      </p:sp>
      <p:pic>
        <p:nvPicPr>
          <p:cNvPr id="15364" name="Picture 9" descr="0149957"/>
          <p:cNvPicPr>
            <a:picLocks noChangeAspect="1" noChangeArrowheads="1"/>
          </p:cNvPicPr>
          <p:nvPr/>
        </p:nvPicPr>
        <p:blipFill>
          <a:blip r:embed="rId3"/>
          <a:srcRect/>
          <a:stretch>
            <a:fillRect/>
          </a:stretch>
        </p:blipFill>
        <p:spPr bwMode="auto">
          <a:xfrm>
            <a:off x="4648200" y="0"/>
            <a:ext cx="44958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76200"/>
            <a:ext cx="8197850" cy="1111250"/>
          </a:xfrm>
        </p:spPr>
        <p:txBody>
          <a:bodyPr/>
          <a:lstStyle/>
          <a:p>
            <a:r>
              <a:rPr lang="en-US" smtClean="0"/>
              <a:t>Gender Concerns: REDD</a:t>
            </a:r>
          </a:p>
        </p:txBody>
      </p:sp>
      <p:sp>
        <p:nvSpPr>
          <p:cNvPr id="29699" name="Content Placeholder 2"/>
          <p:cNvSpPr>
            <a:spLocks noGrp="1"/>
          </p:cNvSpPr>
          <p:nvPr>
            <p:ph idx="1"/>
          </p:nvPr>
        </p:nvSpPr>
        <p:spPr>
          <a:xfrm>
            <a:off x="304800" y="1219200"/>
            <a:ext cx="8686800" cy="4572000"/>
          </a:xfrm>
        </p:spPr>
        <p:txBody>
          <a:bodyPr/>
          <a:lstStyle/>
          <a:p>
            <a:pPr algn="ctr"/>
            <a:r>
              <a:rPr lang="en-US" sz="2800" b="1" dirty="0" smtClean="0"/>
              <a:t>Market Mechanisms Can Exacerbate </a:t>
            </a:r>
          </a:p>
          <a:p>
            <a:pPr algn="ctr"/>
            <a:r>
              <a:rPr lang="en-US" sz="2800" b="1" dirty="0" smtClean="0"/>
              <a:t>Existing Inequalities</a:t>
            </a:r>
          </a:p>
          <a:p>
            <a:pPr algn="ctr"/>
            <a:endParaRPr lang="en-US" sz="1600" b="1" dirty="0" smtClean="0"/>
          </a:p>
          <a:p>
            <a:endParaRPr lang="en-US" sz="800" dirty="0" smtClean="0"/>
          </a:p>
          <a:p>
            <a:r>
              <a:rPr lang="en-US" sz="2800" dirty="0" smtClean="0"/>
              <a:t>	Women earn less, own less, have fewer capital assets, less land and fewer inheritance rights. </a:t>
            </a:r>
          </a:p>
          <a:p>
            <a:endParaRPr lang="en-US" sz="1200" dirty="0" smtClean="0"/>
          </a:p>
          <a:p>
            <a:r>
              <a:rPr lang="en-US" sz="2800" dirty="0" smtClean="0"/>
              <a:t>	Therefore they have less to sell and are less likely to be compensated for environmental services</a:t>
            </a:r>
          </a:p>
        </p:txBody>
      </p:sp>
      <p:sp>
        <p:nvSpPr>
          <p:cNvPr id="29700" name="Slide Number Placeholder 3"/>
          <p:cNvSpPr>
            <a:spLocks noGrp="1"/>
          </p:cNvSpPr>
          <p:nvPr>
            <p:ph type="sldNum" sz="quarter" idx="4294967295"/>
          </p:nvPr>
        </p:nvSpPr>
        <p:spPr>
          <a:xfrm>
            <a:off x="6553200" y="6245225"/>
            <a:ext cx="2101850" cy="444500"/>
          </a:xfrm>
          <a:prstGeom prst="rect">
            <a:avLst/>
          </a:prstGeom>
          <a:noFill/>
        </p:spPr>
        <p:txBody>
          <a:bodyPr/>
          <a:lstStyle/>
          <a:p>
            <a:fld id="{CD6F8B35-C076-442E-BA4B-8BD3253DCC5F}" type="slidenum">
              <a:rPr lang="en-GB" smtClean="0">
                <a:ea typeface="Arial Unicode MS" pitchFamily="34" charset="-128"/>
                <a:cs typeface="Arial Unicode MS" pitchFamily="34" charset="-128"/>
              </a:rPr>
              <a:pPr/>
              <a:t>19</a:t>
            </a:fld>
            <a:endParaRPr lang="en-GB" smtClean="0">
              <a:ea typeface="Arial Unicode MS" pitchFamily="34" charset="-128"/>
              <a:cs typeface="Arial Unicode MS"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0" y="152400"/>
            <a:ext cx="8980488" cy="576263"/>
          </a:xfrm>
          <a:prstGeom prst="rect">
            <a:avLst/>
          </a:prstGeom>
          <a:noFill/>
          <a:ln w="9525">
            <a:noFill/>
            <a:miter lim="800000"/>
            <a:headEnd/>
            <a:tailEnd/>
          </a:ln>
        </p:spPr>
        <p:txBody>
          <a:bodyPr/>
          <a:lstStyle/>
          <a:p>
            <a:pPr algn="ctr">
              <a:spcBef>
                <a:spcPct val="20000"/>
              </a:spcBef>
              <a:defRPr/>
            </a:pPr>
            <a:r>
              <a:rPr lang="en-GB" sz="4400" dirty="0">
                <a:solidFill>
                  <a:schemeClr val="tx1"/>
                </a:solidFill>
                <a:cs typeface="Arial Unicode MS" charset="0"/>
              </a:rPr>
              <a:t>Rationale of UN-REDD Programme</a:t>
            </a:r>
          </a:p>
        </p:txBody>
      </p:sp>
      <p:sp>
        <p:nvSpPr>
          <p:cNvPr id="4100" name="Rectangle 2"/>
          <p:cNvSpPr>
            <a:spLocks noChangeArrowheads="1"/>
          </p:cNvSpPr>
          <p:nvPr/>
        </p:nvSpPr>
        <p:spPr bwMode="auto">
          <a:xfrm>
            <a:off x="304800" y="1219200"/>
            <a:ext cx="5867400" cy="5334000"/>
          </a:xfrm>
          <a:prstGeom prst="rect">
            <a:avLst/>
          </a:prstGeom>
          <a:noFill/>
          <a:ln w="9525">
            <a:noFill/>
            <a:miter lim="800000"/>
            <a:headEnd/>
            <a:tailEnd/>
          </a:ln>
        </p:spPr>
        <p:txBody>
          <a:bodyPr/>
          <a:lstStyle/>
          <a:p>
            <a:pPr marL="338138" indent="-338138">
              <a:buFontTx/>
              <a:buChar char="•"/>
              <a:defRPr/>
            </a:pPr>
            <a:r>
              <a:rPr lang="en-US" sz="2400" dirty="0">
                <a:solidFill>
                  <a:schemeClr val="tx1"/>
                </a:solidFill>
              </a:rPr>
              <a:t>To assist forested developing countries and the international community gain experience with REDD and thereby contribute to the UNFCCC post-2012 process</a:t>
            </a:r>
          </a:p>
          <a:p>
            <a:pPr marL="338138" indent="-338138">
              <a:defRPr/>
            </a:pPr>
            <a:endParaRPr lang="en-US" sz="2400" dirty="0">
              <a:solidFill>
                <a:schemeClr val="tx1"/>
              </a:solidFill>
            </a:endParaRPr>
          </a:p>
          <a:p>
            <a:pPr marL="338138" indent="-338138">
              <a:buFontTx/>
              <a:buChar char="•"/>
              <a:defRPr/>
            </a:pPr>
            <a:r>
              <a:rPr lang="en-US" sz="2400" dirty="0">
                <a:solidFill>
                  <a:schemeClr val="tx1"/>
                </a:solidFill>
              </a:rPr>
              <a:t>To assess how REDD payments can create the incentives to ensure </a:t>
            </a:r>
            <a:r>
              <a:rPr lang="en-US" sz="2400" i="1" dirty="0">
                <a:solidFill>
                  <a:schemeClr val="tx1"/>
                </a:solidFill>
              </a:rPr>
              <a:t>actual</a:t>
            </a:r>
            <a:r>
              <a:rPr lang="en-US" sz="2400" dirty="0">
                <a:solidFill>
                  <a:schemeClr val="tx1"/>
                </a:solidFill>
              </a:rPr>
              <a:t>, </a:t>
            </a:r>
            <a:r>
              <a:rPr lang="en-US" sz="2400" i="1" dirty="0">
                <a:solidFill>
                  <a:schemeClr val="tx1"/>
                </a:solidFill>
              </a:rPr>
              <a:t>lasting</a:t>
            </a:r>
            <a:r>
              <a:rPr lang="en-US" sz="2400" dirty="0">
                <a:solidFill>
                  <a:schemeClr val="tx1"/>
                </a:solidFill>
              </a:rPr>
              <a:t>, </a:t>
            </a:r>
            <a:r>
              <a:rPr lang="en-US" sz="2400" i="1" dirty="0">
                <a:solidFill>
                  <a:schemeClr val="tx1"/>
                </a:solidFill>
              </a:rPr>
              <a:t>achievable</a:t>
            </a:r>
            <a:r>
              <a:rPr lang="en-US" sz="2400" dirty="0">
                <a:solidFill>
                  <a:schemeClr val="tx1"/>
                </a:solidFill>
              </a:rPr>
              <a:t>, </a:t>
            </a:r>
            <a:r>
              <a:rPr lang="en-US" sz="2400" i="1" dirty="0">
                <a:solidFill>
                  <a:schemeClr val="tx1"/>
                </a:solidFill>
              </a:rPr>
              <a:t>reliable </a:t>
            </a:r>
            <a:r>
              <a:rPr lang="en-US" sz="2400" dirty="0">
                <a:solidFill>
                  <a:schemeClr val="tx1"/>
                </a:solidFill>
              </a:rPr>
              <a:t>and </a:t>
            </a:r>
            <a:r>
              <a:rPr lang="en-US" sz="2400" i="1" dirty="0">
                <a:solidFill>
                  <a:schemeClr val="tx1"/>
                </a:solidFill>
              </a:rPr>
              <a:t>measurable </a:t>
            </a:r>
            <a:r>
              <a:rPr lang="en-US" sz="2400" dirty="0">
                <a:solidFill>
                  <a:schemeClr val="tx1"/>
                </a:solidFill>
              </a:rPr>
              <a:t>emission reductions, while benefiting people and maintaining other ecosystem services forests provide.</a:t>
            </a:r>
          </a:p>
          <a:p>
            <a:pPr marL="341313" indent="-341313">
              <a:spcBef>
                <a:spcPct val="30000"/>
              </a:spcBef>
              <a:spcAft>
                <a:spcPct val="30000"/>
              </a:spcAft>
              <a:defRPr/>
            </a:pPr>
            <a:endParaRPr lang="en-US" sz="2400" dirty="0">
              <a:solidFill>
                <a:schemeClr val="tx1"/>
              </a:solidFill>
              <a:latin typeface="+mn-lt"/>
              <a:ea typeface="+mn-ea"/>
              <a:cs typeface="Arial Unicode MS" charset="0"/>
            </a:endParaRPr>
          </a:p>
        </p:txBody>
      </p:sp>
      <p:sp>
        <p:nvSpPr>
          <p:cNvPr id="21508" name="Slide Number Placeholder 4"/>
          <p:cNvSpPr>
            <a:spLocks noGrp="1"/>
          </p:cNvSpPr>
          <p:nvPr>
            <p:ph type="sldNum" sz="quarter" idx="4294967295"/>
          </p:nvPr>
        </p:nvSpPr>
        <p:spPr>
          <a:xfrm>
            <a:off x="6553200" y="6245225"/>
            <a:ext cx="2101850" cy="444500"/>
          </a:xfrm>
          <a:prstGeom prst="rect">
            <a:avLst/>
          </a:prstGeom>
          <a:noFill/>
        </p:spPr>
        <p:txBody>
          <a:bodyPr/>
          <a:lstStyle/>
          <a:p>
            <a:fld id="{576026D2-9387-4305-A829-694D04CB725F}" type="slidenum">
              <a:rPr lang="en-GB" smtClean="0">
                <a:ea typeface="Arial Unicode MS" pitchFamily="34" charset="-128"/>
                <a:cs typeface="Arial Unicode MS" pitchFamily="34" charset="-128"/>
              </a:rPr>
              <a:pPr/>
              <a:t>2</a:t>
            </a:fld>
            <a:endParaRPr lang="en-GB" smtClean="0">
              <a:ea typeface="Arial Unicode MS" pitchFamily="34" charset="-128"/>
              <a:cs typeface="Arial Unicode MS" pitchFamily="34" charset="-128"/>
            </a:endParaRPr>
          </a:p>
        </p:txBody>
      </p:sp>
      <p:pic>
        <p:nvPicPr>
          <p:cNvPr id="21509" name="Picture 4" descr="series9"/>
          <p:cNvPicPr>
            <a:picLocks noChangeAspect="1" noChangeArrowheads="1"/>
          </p:cNvPicPr>
          <p:nvPr/>
        </p:nvPicPr>
        <p:blipFill>
          <a:blip r:embed="rId3"/>
          <a:srcRect/>
          <a:stretch>
            <a:fillRect/>
          </a:stretch>
        </p:blipFill>
        <p:spPr bwMode="auto">
          <a:xfrm>
            <a:off x="6248400" y="1066800"/>
            <a:ext cx="2816225"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76200"/>
            <a:ext cx="8197850" cy="1111250"/>
          </a:xfrm>
        </p:spPr>
        <p:txBody>
          <a:bodyPr/>
          <a:lstStyle/>
          <a:p>
            <a:r>
              <a:rPr lang="en-US" smtClean="0"/>
              <a:t>Gender Concerns: REDD</a:t>
            </a:r>
          </a:p>
        </p:txBody>
      </p:sp>
      <p:sp>
        <p:nvSpPr>
          <p:cNvPr id="30723" name="Content Placeholder 2"/>
          <p:cNvSpPr>
            <a:spLocks noGrp="1"/>
          </p:cNvSpPr>
          <p:nvPr>
            <p:ph idx="1"/>
          </p:nvPr>
        </p:nvSpPr>
        <p:spPr>
          <a:xfrm>
            <a:off x="304800" y="914400"/>
            <a:ext cx="8534400" cy="2819400"/>
          </a:xfrm>
        </p:spPr>
        <p:txBody>
          <a:bodyPr/>
          <a:lstStyle/>
          <a:p>
            <a:pPr algn="ctr"/>
            <a:r>
              <a:rPr lang="en-US" sz="2800" b="1" smtClean="0"/>
              <a:t>Market Mechanisms Demand Skills and Education</a:t>
            </a:r>
          </a:p>
          <a:p>
            <a:pPr algn="ctr"/>
            <a:endParaRPr lang="en-US" sz="800" b="1" smtClean="0"/>
          </a:p>
          <a:p>
            <a:pPr>
              <a:buFont typeface="Arial" charset="0"/>
              <a:buChar char="•"/>
            </a:pPr>
            <a:r>
              <a:rPr lang="en-US" sz="2200" smtClean="0"/>
              <a:t>Women also have less access to formal education than men and thus fewer formally acquired skills (e.g. languages), making it much harder for them to:</a:t>
            </a:r>
          </a:p>
          <a:p>
            <a:endParaRPr lang="en-US" sz="1000" smtClean="0"/>
          </a:p>
          <a:p>
            <a:pPr lvl="2">
              <a:buFont typeface="Courier New" pitchFamily="49" charset="0"/>
              <a:buChar char="o"/>
            </a:pPr>
            <a:r>
              <a:rPr lang="en-US" sz="2200" smtClean="0"/>
              <a:t>Engage in technical and legal negotiations on REDD</a:t>
            </a:r>
          </a:p>
          <a:p>
            <a:pPr lvl="2">
              <a:buFont typeface="Courier New" pitchFamily="49" charset="0"/>
              <a:buChar char="o"/>
            </a:pPr>
            <a:r>
              <a:rPr lang="en-US" sz="2200" smtClean="0"/>
              <a:t>Have sufficient education to benefit significantly from REDD projects</a:t>
            </a:r>
          </a:p>
        </p:txBody>
      </p:sp>
      <p:sp>
        <p:nvSpPr>
          <p:cNvPr id="30724" name="Slide Number Placeholder 3"/>
          <p:cNvSpPr>
            <a:spLocks noGrp="1"/>
          </p:cNvSpPr>
          <p:nvPr>
            <p:ph type="sldNum" sz="quarter" idx="4294967295"/>
          </p:nvPr>
        </p:nvSpPr>
        <p:spPr>
          <a:xfrm>
            <a:off x="6553200" y="6245225"/>
            <a:ext cx="2101850" cy="444500"/>
          </a:xfrm>
          <a:prstGeom prst="rect">
            <a:avLst/>
          </a:prstGeom>
          <a:noFill/>
        </p:spPr>
        <p:txBody>
          <a:bodyPr/>
          <a:lstStyle/>
          <a:p>
            <a:fld id="{13403A5F-5EC6-44E6-A530-7D9AB4046203}" type="slidenum">
              <a:rPr lang="en-GB" smtClean="0">
                <a:ea typeface="Arial Unicode MS" pitchFamily="34" charset="-128"/>
                <a:cs typeface="Arial Unicode MS" pitchFamily="34" charset="-128"/>
              </a:rPr>
              <a:pPr/>
              <a:t>20</a:t>
            </a:fld>
            <a:endParaRPr lang="en-GB" smtClean="0">
              <a:ea typeface="Arial Unicode MS" pitchFamily="34" charset="-128"/>
              <a:cs typeface="Arial Unicode MS" pitchFamily="34" charset="-128"/>
            </a:endParaRPr>
          </a:p>
        </p:txBody>
      </p:sp>
      <p:pic>
        <p:nvPicPr>
          <p:cNvPr id="30725" name="Picture 2" descr="C:\Documents and Settings\jennifer.laughlin\My Documents\2183521230_9391d7c1f4_m.jpg"/>
          <p:cNvPicPr>
            <a:picLocks noChangeAspect="1" noChangeArrowheads="1"/>
          </p:cNvPicPr>
          <p:nvPr/>
        </p:nvPicPr>
        <p:blipFill>
          <a:blip r:embed="rId3"/>
          <a:srcRect/>
          <a:stretch>
            <a:fillRect/>
          </a:stretch>
        </p:blipFill>
        <p:spPr bwMode="auto">
          <a:xfrm>
            <a:off x="368300" y="3886200"/>
            <a:ext cx="3975100" cy="2667000"/>
          </a:xfrm>
          <a:prstGeom prst="rect">
            <a:avLst/>
          </a:prstGeom>
          <a:noFill/>
          <a:ln w="9525">
            <a:noFill/>
            <a:miter lim="800000"/>
            <a:headEnd/>
            <a:tailEnd/>
          </a:ln>
        </p:spPr>
      </p:pic>
      <p:pic>
        <p:nvPicPr>
          <p:cNvPr id="30726" name="Picture 3" descr="C:\Documents and Settings\jennifer.laughlin\My Documents\2182772791_da69935fd6_m.jpg"/>
          <p:cNvPicPr>
            <a:picLocks noChangeAspect="1" noChangeArrowheads="1"/>
          </p:cNvPicPr>
          <p:nvPr/>
        </p:nvPicPr>
        <p:blipFill>
          <a:blip r:embed="rId4"/>
          <a:srcRect/>
          <a:stretch>
            <a:fillRect/>
          </a:stretch>
        </p:blipFill>
        <p:spPr bwMode="auto">
          <a:xfrm>
            <a:off x="4724400" y="3886200"/>
            <a:ext cx="4025900" cy="2667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98438"/>
            <a:ext cx="8197850" cy="868362"/>
          </a:xfrm>
        </p:spPr>
        <p:txBody>
          <a:bodyPr/>
          <a:lstStyle/>
          <a:p>
            <a:r>
              <a:rPr lang="en-US" smtClean="0"/>
              <a:t>REDD Opportunities: </a:t>
            </a:r>
            <a:br>
              <a:rPr lang="en-US" smtClean="0"/>
            </a:br>
            <a:r>
              <a:rPr lang="en-US" smtClean="0"/>
              <a:t>Gender Equity</a:t>
            </a:r>
          </a:p>
        </p:txBody>
      </p:sp>
      <p:sp>
        <p:nvSpPr>
          <p:cNvPr id="31747" name="Content Placeholder 2"/>
          <p:cNvSpPr>
            <a:spLocks noGrp="1"/>
          </p:cNvSpPr>
          <p:nvPr>
            <p:ph idx="1"/>
          </p:nvPr>
        </p:nvSpPr>
        <p:spPr>
          <a:xfrm>
            <a:off x="4038600" y="1600200"/>
            <a:ext cx="5029200" cy="5181600"/>
          </a:xfrm>
        </p:spPr>
        <p:txBody>
          <a:bodyPr/>
          <a:lstStyle/>
          <a:p>
            <a:pPr>
              <a:buFont typeface="Arial" charset="0"/>
              <a:buChar char="•"/>
            </a:pPr>
            <a:r>
              <a:rPr lang="en-US" sz="2800" smtClean="0"/>
              <a:t>Women are powerful agents of  change, as well as innovators in relation to environmental changes</a:t>
            </a:r>
          </a:p>
          <a:p>
            <a:endParaRPr lang="en-US" sz="2800" smtClean="0"/>
          </a:p>
          <a:p>
            <a:pPr>
              <a:buFont typeface="Arial" charset="0"/>
              <a:buChar char="•"/>
            </a:pPr>
            <a:r>
              <a:rPr lang="en-US" sz="2800" smtClean="0">
                <a:solidFill>
                  <a:schemeClr val="tx1"/>
                </a:solidFill>
              </a:rPr>
              <a:t>When women are supported to be active participants in response efforts, their role within family and community has been used to great advantage for communities</a:t>
            </a:r>
            <a:endParaRPr lang="en-US" sz="2800" smtClean="0"/>
          </a:p>
          <a:p>
            <a:endParaRPr lang="en-US" sz="2400" smtClean="0"/>
          </a:p>
        </p:txBody>
      </p:sp>
      <p:sp>
        <p:nvSpPr>
          <p:cNvPr id="31748" name="Slide Number Placeholder 3"/>
          <p:cNvSpPr>
            <a:spLocks noGrp="1"/>
          </p:cNvSpPr>
          <p:nvPr>
            <p:ph type="sldNum" sz="quarter" idx="4294967295"/>
          </p:nvPr>
        </p:nvSpPr>
        <p:spPr>
          <a:xfrm>
            <a:off x="6553200" y="6245225"/>
            <a:ext cx="2101850" cy="444500"/>
          </a:xfrm>
          <a:prstGeom prst="rect">
            <a:avLst/>
          </a:prstGeom>
          <a:noFill/>
        </p:spPr>
        <p:txBody>
          <a:bodyPr/>
          <a:lstStyle/>
          <a:p>
            <a:fld id="{E0C3CB18-F192-431E-9EE8-636EF4C3DBD7}" type="slidenum">
              <a:rPr lang="en-GB" smtClean="0">
                <a:ea typeface="Arial Unicode MS" pitchFamily="34" charset="-128"/>
                <a:cs typeface="Arial Unicode MS" pitchFamily="34" charset="-128"/>
              </a:rPr>
              <a:pPr/>
              <a:t>21</a:t>
            </a:fld>
            <a:endParaRPr lang="en-GB" smtClean="0">
              <a:ea typeface="Arial Unicode MS" pitchFamily="34" charset="-128"/>
              <a:cs typeface="Arial Unicode MS" pitchFamily="34" charset="-128"/>
            </a:endParaRPr>
          </a:p>
        </p:txBody>
      </p:sp>
      <p:pic>
        <p:nvPicPr>
          <p:cNvPr id="31749" name="Picture 3" descr="C:\Documents and Settings\jennifer.laughlin\My Documents\100maathai.jpg"/>
          <p:cNvPicPr>
            <a:picLocks noChangeAspect="1" noChangeArrowheads="1"/>
          </p:cNvPicPr>
          <p:nvPr/>
        </p:nvPicPr>
        <p:blipFill>
          <a:blip r:embed="rId3"/>
          <a:srcRect/>
          <a:stretch>
            <a:fillRect/>
          </a:stretch>
        </p:blipFill>
        <p:spPr bwMode="auto">
          <a:xfrm>
            <a:off x="227013" y="1219200"/>
            <a:ext cx="3659187" cy="5410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98438"/>
            <a:ext cx="8197850" cy="792162"/>
          </a:xfrm>
        </p:spPr>
        <p:txBody>
          <a:bodyPr/>
          <a:lstStyle/>
          <a:p>
            <a:r>
              <a:rPr lang="en-US" smtClean="0"/>
              <a:t>REDD Opportunities: </a:t>
            </a:r>
            <a:br>
              <a:rPr lang="en-US" smtClean="0"/>
            </a:br>
            <a:r>
              <a:rPr lang="en-US" smtClean="0"/>
              <a:t>Gender Equity</a:t>
            </a:r>
          </a:p>
        </p:txBody>
      </p:sp>
      <p:sp>
        <p:nvSpPr>
          <p:cNvPr id="32771" name="Content Placeholder 2"/>
          <p:cNvSpPr>
            <a:spLocks noGrp="1"/>
          </p:cNvSpPr>
          <p:nvPr>
            <p:ph idx="1"/>
          </p:nvPr>
        </p:nvSpPr>
        <p:spPr>
          <a:xfrm>
            <a:off x="304800" y="1371600"/>
            <a:ext cx="8763000" cy="1295400"/>
          </a:xfrm>
        </p:spPr>
        <p:txBody>
          <a:bodyPr/>
          <a:lstStyle/>
          <a:p>
            <a:pPr marL="0">
              <a:spcBef>
                <a:spcPts val="300"/>
              </a:spcBef>
            </a:pPr>
            <a:r>
              <a:rPr lang="en-US" sz="2400" smtClean="0"/>
              <a:t>Reward women for their biodiversity stewardship, especially  regarding saving seeds and nurturing trees through targeted and </a:t>
            </a:r>
          </a:p>
          <a:p>
            <a:pPr marL="0">
              <a:spcBef>
                <a:spcPts val="300"/>
              </a:spcBef>
            </a:pPr>
            <a:r>
              <a:rPr lang="en-US" sz="2400" smtClean="0"/>
              <a:t>effective public governance measures</a:t>
            </a:r>
          </a:p>
        </p:txBody>
      </p:sp>
      <p:sp>
        <p:nvSpPr>
          <p:cNvPr id="32772" name="Slide Number Placeholder 3"/>
          <p:cNvSpPr>
            <a:spLocks noGrp="1"/>
          </p:cNvSpPr>
          <p:nvPr>
            <p:ph type="sldNum" sz="quarter" idx="4294967295"/>
          </p:nvPr>
        </p:nvSpPr>
        <p:spPr>
          <a:xfrm>
            <a:off x="6553200" y="6245225"/>
            <a:ext cx="2101850" cy="444500"/>
          </a:xfrm>
          <a:prstGeom prst="rect">
            <a:avLst/>
          </a:prstGeom>
          <a:noFill/>
        </p:spPr>
        <p:txBody>
          <a:bodyPr/>
          <a:lstStyle/>
          <a:p>
            <a:fld id="{369CA14D-EB6B-481F-B46E-2CCFC0195AAB}" type="slidenum">
              <a:rPr lang="en-GB" smtClean="0">
                <a:ea typeface="Arial Unicode MS" pitchFamily="34" charset="-128"/>
                <a:cs typeface="Arial Unicode MS" pitchFamily="34" charset="-128"/>
              </a:rPr>
              <a:pPr/>
              <a:t>22</a:t>
            </a:fld>
            <a:endParaRPr lang="en-GB" smtClean="0">
              <a:ea typeface="Arial Unicode MS" pitchFamily="34" charset="-128"/>
              <a:cs typeface="Arial Unicode MS" pitchFamily="34" charset="-128"/>
            </a:endParaRPr>
          </a:p>
        </p:txBody>
      </p:sp>
      <p:pic>
        <p:nvPicPr>
          <p:cNvPr id="32773" name="Picture 4" descr="Noel Kempf PeopleWOPA060104_D104"/>
          <p:cNvPicPr>
            <a:picLocks noChangeAspect="1" noChangeArrowheads="1"/>
          </p:cNvPicPr>
          <p:nvPr/>
        </p:nvPicPr>
        <p:blipFill>
          <a:blip r:embed="rId3"/>
          <a:srcRect/>
          <a:stretch>
            <a:fillRect/>
          </a:stretch>
        </p:blipFill>
        <p:spPr bwMode="auto">
          <a:xfrm>
            <a:off x="2220913" y="2667000"/>
            <a:ext cx="4484687" cy="3352800"/>
          </a:xfrm>
          <a:prstGeom prst="rect">
            <a:avLst/>
          </a:prstGeom>
          <a:noFill/>
          <a:ln w="9525">
            <a:noFill/>
            <a:miter lim="800000"/>
            <a:headEnd/>
            <a:tailEnd/>
          </a:ln>
        </p:spPr>
      </p:pic>
      <p:sp>
        <p:nvSpPr>
          <p:cNvPr id="32774" name="Rectangle 5"/>
          <p:cNvSpPr>
            <a:spLocks noChangeArrowheads="1"/>
          </p:cNvSpPr>
          <p:nvPr/>
        </p:nvSpPr>
        <p:spPr bwMode="auto">
          <a:xfrm>
            <a:off x="304800" y="6027738"/>
            <a:ext cx="8534400" cy="830262"/>
          </a:xfrm>
          <a:prstGeom prst="rect">
            <a:avLst/>
          </a:prstGeom>
          <a:noFill/>
          <a:ln w="9525">
            <a:noFill/>
            <a:miter lim="800000"/>
            <a:headEnd/>
            <a:tailEnd/>
          </a:ln>
        </p:spPr>
        <p:txBody>
          <a:bodyPr>
            <a:spAutoFit/>
          </a:bodyPr>
          <a:lstStyle/>
          <a:p>
            <a:r>
              <a:rPr lang="en-US" sz="2400">
                <a:solidFill>
                  <a:schemeClr val="tx1"/>
                </a:solidFill>
              </a:rPr>
              <a:t>Ensure the effective enforcement of the UN Convention for </a:t>
            </a:r>
          </a:p>
          <a:p>
            <a:r>
              <a:rPr lang="en-US" sz="2400">
                <a:solidFill>
                  <a:schemeClr val="tx1"/>
                </a:solidFill>
              </a:rPr>
              <a:t>the Elimination of All Forms of Discrimination against Women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685800" y="2263775"/>
            <a:ext cx="7772400" cy="3527425"/>
          </a:xfrm>
        </p:spPr>
        <p:txBody>
          <a:bodyPr/>
          <a:lstStyle/>
          <a:p>
            <a:r>
              <a:rPr lang="en-US" sz="6000" smtClean="0"/>
              <a:t>Recommendations: </a:t>
            </a:r>
            <a:br>
              <a:rPr lang="en-US" sz="6000" smtClean="0"/>
            </a:br>
            <a:r>
              <a:rPr lang="en-US" sz="6000" smtClean="0"/>
              <a:t/>
            </a:r>
            <a:br>
              <a:rPr lang="en-US" sz="6000" smtClean="0"/>
            </a:br>
            <a:r>
              <a:rPr lang="en-US" sz="6000" smtClean="0"/>
              <a:t>Making REDD Work for Women, Indigenous Peoples</a:t>
            </a:r>
            <a:br>
              <a:rPr lang="en-US" sz="6000" smtClean="0"/>
            </a:br>
            <a:r>
              <a:rPr lang="en-US" sz="6000" smtClean="0"/>
              <a:t>&amp; the Poor</a:t>
            </a:r>
            <a:br>
              <a:rPr lang="en-US" sz="6000" smtClean="0"/>
            </a:br>
            <a:endParaRPr lang="en-US" sz="6000" smtClean="0"/>
          </a:p>
        </p:txBody>
      </p:sp>
      <p:sp>
        <p:nvSpPr>
          <p:cNvPr id="4" name="Slide Number Placeholder 3"/>
          <p:cNvSpPr>
            <a:spLocks noGrp="1"/>
          </p:cNvSpPr>
          <p:nvPr>
            <p:ph type="sldNum" sz="quarter" idx="4294967295"/>
          </p:nvPr>
        </p:nvSpPr>
        <p:spPr>
          <a:xfrm>
            <a:off x="6553200" y="6245225"/>
            <a:ext cx="2101850" cy="444500"/>
          </a:xfrm>
          <a:prstGeom prst="rect">
            <a:avLst/>
          </a:prstGeom>
        </p:spPr>
        <p:txBody>
          <a:bodyPr/>
          <a:lstStyle/>
          <a:p>
            <a:pPr>
              <a:defRPr/>
            </a:pPr>
            <a:fld id="{F703AB8F-EFA1-4B14-8393-40C6AA92750A}" type="slidenum">
              <a:rPr lang="en-GB" smtClean="0"/>
              <a:pPr>
                <a:defRPr/>
              </a:pPr>
              <a:t>23</a:t>
            </a:fld>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76200" y="685800"/>
            <a:ext cx="9296400" cy="5791200"/>
          </a:xfrm>
          <a:prstGeom prst="rect">
            <a:avLst/>
          </a:prstGeom>
          <a:noFill/>
          <a:ln w="9525">
            <a:noFill/>
            <a:miter lim="800000"/>
            <a:headEnd/>
            <a:tailEnd/>
          </a:ln>
        </p:spPr>
        <p:txBody>
          <a:bodyPr/>
          <a:lstStyle/>
          <a:p>
            <a:pPr marL="508000" lvl="2" indent="-279400">
              <a:spcBef>
                <a:spcPts val="600"/>
              </a:spcBef>
            </a:pPr>
            <a:endParaRPr lang="en-US">
              <a:solidFill>
                <a:schemeClr val="tx1"/>
              </a:solidFill>
              <a:latin typeface="Verdana" pitchFamily="34" charset="0"/>
            </a:endParaRPr>
          </a:p>
          <a:p>
            <a:pPr marL="508000" lvl="2" indent="-279400">
              <a:spcBef>
                <a:spcPts val="600"/>
              </a:spcBef>
              <a:buFontTx/>
              <a:buChar char="•"/>
            </a:pPr>
            <a:r>
              <a:rPr lang="en-US">
                <a:solidFill>
                  <a:schemeClr val="tx1"/>
                </a:solidFill>
              </a:rPr>
              <a:t>The United Nations Charter (1945) -- “We the people…”</a:t>
            </a:r>
          </a:p>
          <a:p>
            <a:pPr marL="508000" lvl="2" indent="-279400">
              <a:spcBef>
                <a:spcPts val="600"/>
              </a:spcBef>
              <a:buFontTx/>
              <a:buChar char="•"/>
            </a:pPr>
            <a:endParaRPr lang="en-US" sz="400">
              <a:solidFill>
                <a:schemeClr val="tx1"/>
              </a:solidFill>
            </a:endParaRPr>
          </a:p>
          <a:p>
            <a:pPr marL="508000" lvl="2" indent="-279400">
              <a:spcBef>
                <a:spcPts val="600"/>
              </a:spcBef>
              <a:buFontTx/>
              <a:buChar char="•"/>
            </a:pPr>
            <a:r>
              <a:rPr lang="en-US">
                <a:solidFill>
                  <a:schemeClr val="tx1"/>
                </a:solidFill>
                <a:cs typeface="Arial" charset="0"/>
              </a:rPr>
              <a:t>Agenda 21 commitment to Major Groups (1992)</a:t>
            </a:r>
          </a:p>
          <a:p>
            <a:pPr marL="508000" lvl="2" indent="-279400">
              <a:spcBef>
                <a:spcPts val="600"/>
              </a:spcBef>
              <a:buFontTx/>
              <a:buChar char="•"/>
            </a:pPr>
            <a:endParaRPr lang="en-US" sz="400">
              <a:solidFill>
                <a:schemeClr val="tx1"/>
              </a:solidFill>
              <a:cs typeface="Arial" charset="0"/>
            </a:endParaRPr>
          </a:p>
          <a:p>
            <a:pPr marL="508000" lvl="2" indent="-279400">
              <a:spcBef>
                <a:spcPts val="600"/>
              </a:spcBef>
              <a:buFontTx/>
              <a:buChar char="•"/>
            </a:pPr>
            <a:r>
              <a:rPr lang="en-US">
                <a:solidFill>
                  <a:schemeClr val="tx1"/>
                </a:solidFill>
              </a:rPr>
              <a:t>UN Millennium Declaration (2000)</a:t>
            </a:r>
          </a:p>
          <a:p>
            <a:pPr marL="508000" lvl="2" indent="-279400">
              <a:spcBef>
                <a:spcPts val="600"/>
              </a:spcBef>
              <a:buFontTx/>
              <a:buChar char="•"/>
            </a:pPr>
            <a:endParaRPr lang="en-US" sz="400">
              <a:solidFill>
                <a:schemeClr val="tx1"/>
              </a:solidFill>
            </a:endParaRPr>
          </a:p>
          <a:p>
            <a:pPr marL="508000" lvl="2" indent="-279400">
              <a:spcBef>
                <a:spcPts val="600"/>
              </a:spcBef>
              <a:buFontTx/>
              <a:buChar char="•"/>
            </a:pPr>
            <a:r>
              <a:rPr lang="en-US">
                <a:solidFill>
                  <a:schemeClr val="tx1"/>
                </a:solidFill>
              </a:rPr>
              <a:t>UNDP and CSOs: a policy of Engagement ( 2001 ) </a:t>
            </a:r>
          </a:p>
          <a:p>
            <a:pPr marL="508000" lvl="2" indent="-279400">
              <a:spcBef>
                <a:spcPts val="600"/>
              </a:spcBef>
              <a:buFontTx/>
              <a:buChar char="•"/>
            </a:pPr>
            <a:endParaRPr lang="en-US" sz="400">
              <a:solidFill>
                <a:schemeClr val="tx1"/>
              </a:solidFill>
            </a:endParaRPr>
          </a:p>
          <a:p>
            <a:pPr marL="508000" lvl="2" indent="-279400">
              <a:spcBef>
                <a:spcPts val="600"/>
              </a:spcBef>
              <a:buFontTx/>
              <a:buChar char="•"/>
            </a:pPr>
            <a:r>
              <a:rPr lang="en-US">
                <a:solidFill>
                  <a:schemeClr val="tx1"/>
                </a:solidFill>
                <a:cs typeface="Arial" charset="0"/>
              </a:rPr>
              <a:t>UNDP Policy on Engagement with Indigenous Peoples (2001)</a:t>
            </a:r>
          </a:p>
          <a:p>
            <a:pPr marL="508000" lvl="2" indent="-279400">
              <a:spcBef>
                <a:spcPts val="600"/>
              </a:spcBef>
              <a:buFontTx/>
              <a:buChar char="•"/>
            </a:pPr>
            <a:endParaRPr lang="en-US" sz="400">
              <a:solidFill>
                <a:schemeClr val="tx1"/>
              </a:solidFill>
              <a:cs typeface="Arial" charset="0"/>
            </a:endParaRPr>
          </a:p>
          <a:p>
            <a:pPr marL="508000" lvl="2" indent="-279400">
              <a:spcBef>
                <a:spcPts val="600"/>
              </a:spcBef>
              <a:buFontTx/>
              <a:buChar char="•"/>
            </a:pPr>
            <a:r>
              <a:rPr lang="en-US">
                <a:solidFill>
                  <a:schemeClr val="tx1"/>
                </a:solidFill>
              </a:rPr>
              <a:t>UN World Summit (2005)</a:t>
            </a:r>
          </a:p>
          <a:p>
            <a:pPr marL="508000" lvl="2" indent="-279400">
              <a:spcBef>
                <a:spcPts val="600"/>
              </a:spcBef>
              <a:buFontTx/>
              <a:buChar char="•"/>
            </a:pPr>
            <a:endParaRPr lang="en-US" sz="400">
              <a:solidFill>
                <a:schemeClr val="tx1"/>
              </a:solidFill>
            </a:endParaRPr>
          </a:p>
          <a:p>
            <a:pPr marL="508000" lvl="2" indent="-279400">
              <a:spcBef>
                <a:spcPts val="600"/>
              </a:spcBef>
              <a:buFontTx/>
              <a:buChar char="•"/>
            </a:pPr>
            <a:r>
              <a:rPr lang="en-US">
                <a:solidFill>
                  <a:schemeClr val="tx1"/>
                </a:solidFill>
              </a:rPr>
              <a:t>UNDP and CSOs: a Toolkit for Strengthening Partnerships (2006)</a:t>
            </a:r>
          </a:p>
          <a:p>
            <a:pPr marL="508000" lvl="2" indent="-279400">
              <a:spcBef>
                <a:spcPts val="600"/>
              </a:spcBef>
              <a:buFontTx/>
              <a:buChar char="•"/>
            </a:pPr>
            <a:endParaRPr lang="en-US" sz="400">
              <a:solidFill>
                <a:schemeClr val="tx1"/>
              </a:solidFill>
              <a:cs typeface="Arial" charset="0"/>
            </a:endParaRPr>
          </a:p>
          <a:p>
            <a:pPr marL="508000" lvl="2" indent="-279400">
              <a:spcBef>
                <a:spcPts val="600"/>
              </a:spcBef>
              <a:buFontTx/>
              <a:buChar char="•"/>
            </a:pPr>
            <a:r>
              <a:rPr lang="en-US">
                <a:solidFill>
                  <a:schemeClr val="tx1"/>
                </a:solidFill>
                <a:cs typeface="Arial" charset="0"/>
              </a:rPr>
              <a:t>UN Declaration on the Rights of Indigenous Peoples (2007)</a:t>
            </a:r>
          </a:p>
          <a:p>
            <a:pPr marL="508000" lvl="2" indent="-279400">
              <a:spcBef>
                <a:spcPts val="600"/>
              </a:spcBef>
              <a:buFontTx/>
              <a:buChar char="•"/>
            </a:pPr>
            <a:endParaRPr lang="en-US" sz="400">
              <a:solidFill>
                <a:schemeClr val="tx1"/>
              </a:solidFill>
              <a:cs typeface="Arial" charset="0"/>
            </a:endParaRPr>
          </a:p>
          <a:p>
            <a:pPr marL="508000" lvl="2" indent="-279400">
              <a:spcBef>
                <a:spcPts val="600"/>
              </a:spcBef>
              <a:buFontTx/>
              <a:buChar char="•"/>
            </a:pPr>
            <a:r>
              <a:rPr lang="en-US">
                <a:solidFill>
                  <a:schemeClr val="tx1"/>
                </a:solidFill>
                <a:cs typeface="Arial" charset="0"/>
              </a:rPr>
              <a:t>UN Development Group (UNDG) Guidelines, Action Plan (2008)</a:t>
            </a:r>
          </a:p>
          <a:p>
            <a:pPr marL="508000" lvl="2" indent="-279400">
              <a:spcBef>
                <a:spcPts val="600"/>
              </a:spcBef>
              <a:buFontTx/>
              <a:buChar char="•"/>
            </a:pPr>
            <a:endParaRPr lang="en-US" sz="400">
              <a:solidFill>
                <a:schemeClr val="tx1"/>
              </a:solidFill>
              <a:cs typeface="Arial" charset="0"/>
            </a:endParaRPr>
          </a:p>
          <a:p>
            <a:pPr marL="508000" lvl="2" indent="-279400">
              <a:spcBef>
                <a:spcPts val="600"/>
              </a:spcBef>
              <a:buFontTx/>
              <a:buChar char="•"/>
            </a:pPr>
            <a:r>
              <a:rPr lang="en-US">
                <a:solidFill>
                  <a:schemeClr val="tx1"/>
                </a:solidFill>
                <a:cs typeface="Arial" charset="0"/>
              </a:rPr>
              <a:t>UNDP CSO Advisory Committee  and Liaison Committee on Indigenous Peoples  (2001-2008)</a:t>
            </a:r>
          </a:p>
          <a:p>
            <a:pPr marL="508000" lvl="2" indent="-279400">
              <a:spcBef>
                <a:spcPts val="600"/>
              </a:spcBef>
              <a:buFontTx/>
              <a:buChar char="•"/>
            </a:pPr>
            <a:endParaRPr lang="en-US" sz="400">
              <a:solidFill>
                <a:schemeClr val="tx1"/>
              </a:solidFill>
              <a:cs typeface="Arial" charset="0"/>
            </a:endParaRPr>
          </a:p>
          <a:p>
            <a:pPr marL="508000" lvl="2" indent="-279400">
              <a:spcBef>
                <a:spcPts val="600"/>
              </a:spcBef>
              <a:buFontTx/>
              <a:buChar char="•"/>
            </a:pPr>
            <a:r>
              <a:rPr lang="en-US">
                <a:solidFill>
                  <a:schemeClr val="tx1"/>
                </a:solidFill>
                <a:cs typeface="Arial" charset="0"/>
              </a:rPr>
              <a:t>Upcoming UNDP Global Strategy to Strengthen Civil Society and Civic Engagement: “Voice and Accountability for Human Development (2008)</a:t>
            </a:r>
          </a:p>
        </p:txBody>
      </p:sp>
      <p:sp>
        <p:nvSpPr>
          <p:cNvPr id="34819" name="TextBox 4"/>
          <p:cNvSpPr txBox="1">
            <a:spLocks noChangeArrowheads="1"/>
          </p:cNvSpPr>
          <p:nvPr/>
        </p:nvSpPr>
        <p:spPr bwMode="auto">
          <a:xfrm>
            <a:off x="898525" y="76200"/>
            <a:ext cx="7515225" cy="769938"/>
          </a:xfrm>
          <a:prstGeom prst="rect">
            <a:avLst/>
          </a:prstGeom>
          <a:noFill/>
          <a:ln w="9525">
            <a:noFill/>
            <a:miter lim="800000"/>
            <a:headEnd/>
            <a:tailEnd/>
          </a:ln>
        </p:spPr>
        <p:txBody>
          <a:bodyPr wrap="none">
            <a:spAutoFit/>
          </a:bodyPr>
          <a:lstStyle/>
          <a:p>
            <a:r>
              <a:rPr lang="en-US" sz="4400">
                <a:solidFill>
                  <a:schemeClr val="tx1"/>
                </a:solidFill>
              </a:rPr>
              <a:t>UNDP Mandate: Civil Society</a:t>
            </a:r>
          </a:p>
        </p:txBody>
      </p:sp>
      <p:sp>
        <p:nvSpPr>
          <p:cNvPr id="34820" name="Slide Number Placeholder 4"/>
          <p:cNvSpPr>
            <a:spLocks noGrp="1"/>
          </p:cNvSpPr>
          <p:nvPr>
            <p:ph type="sldNum" sz="quarter" idx="4294967295"/>
          </p:nvPr>
        </p:nvSpPr>
        <p:spPr>
          <a:xfrm>
            <a:off x="7162800" y="6489700"/>
            <a:ext cx="1752600" cy="368300"/>
          </a:xfrm>
          <a:prstGeom prst="rect">
            <a:avLst/>
          </a:prstGeom>
          <a:noFill/>
        </p:spPr>
        <p:txBody>
          <a:bodyPr/>
          <a:lstStyle/>
          <a:p>
            <a:fld id="{5C93D96B-02E3-4EDB-908D-D608310E1723}" type="slidenum">
              <a:rPr lang="en-GB" smtClean="0">
                <a:ea typeface="Arial Unicode MS" pitchFamily="34" charset="-128"/>
                <a:cs typeface="Arial Unicode MS" pitchFamily="34" charset="-128"/>
              </a:rPr>
              <a:pPr/>
              <a:t>24</a:t>
            </a:fld>
            <a:endParaRPr lang="en-GB" smtClean="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UNDP Mandate: Gender</a:t>
            </a:r>
          </a:p>
        </p:txBody>
      </p:sp>
      <p:sp>
        <p:nvSpPr>
          <p:cNvPr id="3" name="Content Placeholder 2"/>
          <p:cNvSpPr>
            <a:spLocks noGrp="1"/>
          </p:cNvSpPr>
          <p:nvPr>
            <p:ph idx="1"/>
          </p:nvPr>
        </p:nvSpPr>
        <p:spPr>
          <a:xfrm>
            <a:off x="152400" y="1754188"/>
            <a:ext cx="8839200" cy="4494212"/>
          </a:xfrm>
        </p:spPr>
        <p:txBody>
          <a:bodyPr/>
          <a:lstStyle/>
          <a:p>
            <a:pPr>
              <a:buFont typeface="Arial" pitchFamily="34" charset="0"/>
              <a:buChar char="•"/>
              <a:defRPr/>
            </a:pPr>
            <a:r>
              <a:rPr lang="en-US" sz="2800" dirty="0" smtClean="0">
                <a:ea typeface="+mn-ea"/>
              </a:rPr>
              <a:t>3 Decades of UN agreements addressing the links between environment, human rights and gender</a:t>
            </a:r>
          </a:p>
          <a:p>
            <a:pPr>
              <a:defRPr/>
            </a:pPr>
            <a:endParaRPr lang="en-US" sz="2800" dirty="0" smtClean="0">
              <a:ea typeface="+mn-ea"/>
            </a:endParaRPr>
          </a:p>
          <a:p>
            <a:pPr>
              <a:buFont typeface="Arial" pitchFamily="34" charset="0"/>
              <a:buChar char="•"/>
              <a:defRPr/>
            </a:pPr>
            <a:r>
              <a:rPr lang="en-US" sz="2800" kern="1200" dirty="0" smtClean="0">
                <a:ea typeface="+mn-ea"/>
              </a:rPr>
              <a:t>Since the 1979 Convention on the Elimination of All Forms of Discrimination Against Women (CEDAW)</a:t>
            </a:r>
          </a:p>
          <a:p>
            <a:pPr>
              <a:defRPr/>
            </a:pPr>
            <a:endParaRPr lang="en-US" sz="2800" kern="1200" dirty="0" smtClean="0">
              <a:ea typeface="+mn-ea"/>
            </a:endParaRPr>
          </a:p>
          <a:p>
            <a:pPr>
              <a:buFont typeface="Arial" pitchFamily="34" charset="0"/>
              <a:buChar char="•"/>
              <a:defRPr/>
            </a:pPr>
            <a:r>
              <a:rPr lang="en-US" sz="2800" dirty="0" smtClean="0">
                <a:ea typeface="+mn-ea"/>
              </a:rPr>
              <a:t>And most recently, the 2007 Global Gender and Climate Change Alliance (GGCA) [by </a:t>
            </a:r>
            <a:r>
              <a:rPr lang="en-US" sz="2800" dirty="0" smtClean="0"/>
              <a:t>UNDP, IUCN, UNEP, and WEDO]</a:t>
            </a:r>
            <a:endParaRPr lang="en-US" sz="2800" dirty="0" smtClean="0">
              <a:ea typeface="+mn-ea"/>
            </a:endParaRPr>
          </a:p>
          <a:p>
            <a:pPr>
              <a:defRPr/>
            </a:pPr>
            <a:endParaRPr lang="en-US" sz="2800" dirty="0" smtClean="0">
              <a:ea typeface="+mn-ea"/>
            </a:endParaRPr>
          </a:p>
          <a:p>
            <a:pPr>
              <a:defRPr/>
            </a:pPr>
            <a:endParaRPr lang="en-US" sz="2800" dirty="0" smtClean="0">
              <a:ea typeface="+mn-ea"/>
            </a:endParaRPr>
          </a:p>
          <a:p>
            <a:pPr>
              <a:defRPr/>
            </a:pPr>
            <a:endParaRPr lang="en-US" sz="2800" dirty="0" smtClean="0">
              <a:ea typeface="+mn-ea"/>
            </a:endParaRPr>
          </a:p>
          <a:p>
            <a:pPr>
              <a:defRPr/>
            </a:pPr>
            <a:endParaRPr lang="en-US" sz="2800" dirty="0" smtClean="0">
              <a:ea typeface="+mn-ea"/>
            </a:endParaRPr>
          </a:p>
          <a:p>
            <a:pPr>
              <a:defRPr/>
            </a:pPr>
            <a:endParaRPr lang="en-US" sz="2800" dirty="0">
              <a:ea typeface="+mn-ea"/>
            </a:endParaRPr>
          </a:p>
        </p:txBody>
      </p:sp>
      <p:sp>
        <p:nvSpPr>
          <p:cNvPr id="35844" name="Slide Number Placeholder 3"/>
          <p:cNvSpPr>
            <a:spLocks noGrp="1"/>
          </p:cNvSpPr>
          <p:nvPr>
            <p:ph type="sldNum" sz="quarter" idx="4294967295"/>
          </p:nvPr>
        </p:nvSpPr>
        <p:spPr>
          <a:xfrm>
            <a:off x="6553200" y="6245225"/>
            <a:ext cx="2101850" cy="444500"/>
          </a:xfrm>
          <a:prstGeom prst="rect">
            <a:avLst/>
          </a:prstGeom>
          <a:noFill/>
        </p:spPr>
        <p:txBody>
          <a:bodyPr/>
          <a:lstStyle/>
          <a:p>
            <a:fld id="{27F53F18-ED9B-4052-9E09-1FCB0BDCA04F}" type="slidenum">
              <a:rPr lang="en-GB" smtClean="0">
                <a:ea typeface="Arial Unicode MS" pitchFamily="34" charset="-128"/>
                <a:cs typeface="Arial Unicode MS" pitchFamily="34" charset="-128"/>
              </a:rPr>
              <a:pPr/>
              <a:t>25</a:t>
            </a:fld>
            <a:endParaRPr lang="en-GB" smtClean="0">
              <a:ea typeface="Arial Unicode MS" pitchFamily="34" charset="-128"/>
              <a:cs typeface="Arial Unicode MS"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457200"/>
            <a:ext cx="9144000" cy="715963"/>
          </a:xfrm>
        </p:spPr>
        <p:txBody>
          <a:bodyPr/>
          <a:lstStyle/>
          <a:p>
            <a:r>
              <a:rPr lang="en-US" smtClean="0"/>
              <a:t>UNDP Mechanisms to Advance Gender Equity</a:t>
            </a:r>
          </a:p>
        </p:txBody>
      </p:sp>
      <p:sp>
        <p:nvSpPr>
          <p:cNvPr id="36867" name="Content Placeholder 2"/>
          <p:cNvSpPr>
            <a:spLocks noGrp="1"/>
          </p:cNvSpPr>
          <p:nvPr>
            <p:ph idx="1"/>
          </p:nvPr>
        </p:nvSpPr>
        <p:spPr>
          <a:xfrm>
            <a:off x="304800" y="1677988"/>
            <a:ext cx="8534400" cy="4494212"/>
          </a:xfrm>
        </p:spPr>
        <p:txBody>
          <a:bodyPr/>
          <a:lstStyle/>
          <a:p>
            <a:endParaRPr lang="en-US" sz="2800" smtClean="0"/>
          </a:p>
          <a:p>
            <a:pPr>
              <a:buFont typeface="Arial" charset="0"/>
              <a:buChar char="•"/>
            </a:pPr>
            <a:r>
              <a:rPr lang="en-US" sz="2800" smtClean="0"/>
              <a:t>1995 HDR GDI (gender-related development index)  and the GEM (gender empowerment measure)</a:t>
            </a:r>
          </a:p>
          <a:p>
            <a:endParaRPr lang="en-US" sz="2800" smtClean="0"/>
          </a:p>
          <a:p>
            <a:pPr>
              <a:buFont typeface="Arial" charset="0"/>
              <a:buChar char="•"/>
            </a:pPr>
            <a:r>
              <a:rPr lang="en-US" sz="2800" smtClean="0"/>
              <a:t>UNDP Gender Programme Team</a:t>
            </a:r>
          </a:p>
          <a:p>
            <a:endParaRPr lang="en-US" sz="2800" smtClean="0"/>
          </a:p>
          <a:p>
            <a:pPr>
              <a:buFont typeface="Arial" charset="0"/>
              <a:buChar char="•"/>
            </a:pPr>
            <a:r>
              <a:rPr lang="en-US" sz="2800" smtClean="0"/>
              <a:t>UNDP close partnership with the UN Development  Fund for Women (UNIFEM)</a:t>
            </a:r>
          </a:p>
          <a:p>
            <a:endParaRPr lang="en-US" sz="2800" smtClean="0"/>
          </a:p>
          <a:p>
            <a:endParaRPr lang="en-US" sz="2800" smtClean="0"/>
          </a:p>
          <a:p>
            <a:endParaRPr lang="en-US" sz="2800" smtClean="0"/>
          </a:p>
          <a:p>
            <a:endParaRPr lang="en-US" sz="2800" smtClean="0"/>
          </a:p>
        </p:txBody>
      </p:sp>
      <p:sp>
        <p:nvSpPr>
          <p:cNvPr id="36868" name="Slide Number Placeholder 3"/>
          <p:cNvSpPr>
            <a:spLocks noGrp="1"/>
          </p:cNvSpPr>
          <p:nvPr>
            <p:ph type="sldNum" sz="quarter" idx="4294967295"/>
          </p:nvPr>
        </p:nvSpPr>
        <p:spPr>
          <a:xfrm>
            <a:off x="6553200" y="6245225"/>
            <a:ext cx="2101850" cy="444500"/>
          </a:xfrm>
          <a:prstGeom prst="rect">
            <a:avLst/>
          </a:prstGeom>
          <a:noFill/>
        </p:spPr>
        <p:txBody>
          <a:bodyPr/>
          <a:lstStyle/>
          <a:p>
            <a:fld id="{CD7F7427-6801-42B3-860A-3F593E2F58DC}" type="slidenum">
              <a:rPr lang="en-GB" smtClean="0">
                <a:ea typeface="Arial Unicode MS" pitchFamily="34" charset="-128"/>
                <a:cs typeface="Arial Unicode MS" pitchFamily="34" charset="-128"/>
              </a:rPr>
              <a:pPr/>
              <a:t>26</a:t>
            </a:fld>
            <a:endParaRPr lang="en-GB" smtClean="0">
              <a:ea typeface="Arial Unicode MS" pitchFamily="34" charset="-128"/>
              <a:cs typeface="Arial Unicode MS"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defRPr/>
            </a:pPr>
            <a:r>
              <a:rPr lang="en-US" sz="4400" dirty="0">
                <a:solidFill>
                  <a:schemeClr val="tx1"/>
                </a:solidFill>
                <a:latin typeface="+mn-lt"/>
                <a:ea typeface="+mn-ea"/>
                <a:cs typeface="Arial Unicode MS" charset="0"/>
              </a:rPr>
              <a:t>Making REDD Work for the Poor</a:t>
            </a:r>
          </a:p>
        </p:txBody>
      </p:sp>
      <p:sp>
        <p:nvSpPr>
          <p:cNvPr id="22531" name="Rectangle 3"/>
          <p:cNvSpPr>
            <a:spLocks noChangeArrowheads="1"/>
          </p:cNvSpPr>
          <p:nvPr/>
        </p:nvSpPr>
        <p:spPr bwMode="auto">
          <a:xfrm>
            <a:off x="304800" y="990600"/>
            <a:ext cx="8915400" cy="5741988"/>
          </a:xfrm>
          <a:prstGeom prst="rect">
            <a:avLst/>
          </a:prstGeom>
          <a:noFill/>
          <a:ln w="9525">
            <a:noFill/>
            <a:miter lim="800000"/>
            <a:headEnd/>
            <a:tailEnd/>
          </a:ln>
        </p:spPr>
        <p:txBody>
          <a:bodyPr>
            <a:spAutoFit/>
          </a:bodyPr>
          <a:lstStyle/>
          <a:p>
            <a:pPr marL="419100" indent="-419100">
              <a:lnSpc>
                <a:spcPct val="120000"/>
              </a:lnSpc>
              <a:defRPr/>
            </a:pPr>
            <a:r>
              <a:rPr lang="en-US" sz="2200" u="sng" dirty="0">
                <a:solidFill>
                  <a:schemeClr val="tx1"/>
                </a:solidFill>
                <a:latin typeface="+mn-lt"/>
                <a:ea typeface="+mn-ea"/>
                <a:cs typeface="Arial Unicode MS" charset="0"/>
              </a:rPr>
              <a:t>Poverty-Environment Partnership (PEP) Recommendations</a:t>
            </a:r>
            <a:r>
              <a:rPr lang="en-US" sz="2200" dirty="0">
                <a:solidFill>
                  <a:schemeClr val="tx1"/>
                </a:solidFill>
                <a:latin typeface="+mn-lt"/>
                <a:ea typeface="+mn-ea"/>
                <a:cs typeface="Arial Unicode MS" charset="0"/>
              </a:rPr>
              <a:t>:</a:t>
            </a:r>
          </a:p>
          <a:p>
            <a:pPr marL="419100" indent="-419100">
              <a:lnSpc>
                <a:spcPct val="120000"/>
              </a:lnSpc>
              <a:defRPr/>
            </a:pPr>
            <a:endParaRPr lang="en-US" sz="1000" dirty="0">
              <a:solidFill>
                <a:schemeClr val="tx1"/>
              </a:solidFill>
              <a:latin typeface="+mn-lt"/>
              <a:ea typeface="+mn-ea"/>
              <a:cs typeface="Arial Unicode MS" charset="0"/>
            </a:endParaRPr>
          </a:p>
          <a:p>
            <a:pPr marL="419100" indent="-419100">
              <a:lnSpc>
                <a:spcPct val="120000"/>
              </a:lnSpc>
              <a:buFont typeface="Arial" charset="0"/>
              <a:buAutoNum type="arabicPeriod"/>
              <a:defRPr/>
            </a:pPr>
            <a:r>
              <a:rPr lang="en-US" sz="2200" dirty="0">
                <a:solidFill>
                  <a:schemeClr val="tx1"/>
                </a:solidFill>
                <a:latin typeface="+mn-lt"/>
                <a:ea typeface="+mn-ea"/>
                <a:cs typeface="Arial Unicode MS" charset="0"/>
              </a:rPr>
              <a:t>Information provision and access</a:t>
            </a:r>
          </a:p>
          <a:p>
            <a:pPr marL="419100" indent="-419100">
              <a:lnSpc>
                <a:spcPct val="120000"/>
              </a:lnSpc>
              <a:buFont typeface="Arial" charset="0"/>
              <a:buAutoNum type="arabicPeriod"/>
              <a:defRPr/>
            </a:pPr>
            <a:r>
              <a:rPr lang="en-US" sz="2200" dirty="0">
                <a:solidFill>
                  <a:schemeClr val="tx1"/>
                </a:solidFill>
                <a:latin typeface="+mn-lt"/>
                <a:ea typeface="+mn-ea"/>
                <a:cs typeface="Arial Unicode MS" charset="0"/>
              </a:rPr>
              <a:t>Provision of upfront payment to encourage participation</a:t>
            </a:r>
          </a:p>
          <a:p>
            <a:pPr marL="419100" indent="-419100">
              <a:lnSpc>
                <a:spcPct val="120000"/>
              </a:lnSpc>
              <a:buFont typeface="Arial" charset="0"/>
              <a:buAutoNum type="arabicPeriod"/>
              <a:defRPr/>
            </a:pPr>
            <a:r>
              <a:rPr lang="en-US" sz="2200" dirty="0">
                <a:solidFill>
                  <a:schemeClr val="tx1"/>
                </a:solidFill>
                <a:latin typeface="+mn-lt"/>
                <a:ea typeface="+mn-ea"/>
                <a:cs typeface="Arial Unicode MS" charset="0"/>
              </a:rPr>
              <a:t>Use of ‘soft’ enforcement and risk reduction measures</a:t>
            </a:r>
          </a:p>
          <a:p>
            <a:pPr marL="419100" indent="-419100">
              <a:lnSpc>
                <a:spcPct val="120000"/>
              </a:lnSpc>
              <a:buFont typeface="Arial" charset="0"/>
              <a:buAutoNum type="arabicPeriod"/>
              <a:defRPr/>
            </a:pPr>
            <a:r>
              <a:rPr lang="en-US" sz="2200" dirty="0">
                <a:solidFill>
                  <a:schemeClr val="tx1"/>
                </a:solidFill>
                <a:latin typeface="+mn-lt"/>
                <a:ea typeface="+mn-ea"/>
                <a:cs typeface="Arial Unicode MS" charset="0"/>
              </a:rPr>
              <a:t>Prioritize ‘pro-poor’ REDD policies and long time horizons</a:t>
            </a:r>
          </a:p>
          <a:p>
            <a:pPr marL="419100" indent="-419100">
              <a:lnSpc>
                <a:spcPct val="120000"/>
              </a:lnSpc>
              <a:buFont typeface="Arial" charset="0"/>
              <a:buAutoNum type="arabicPeriod"/>
              <a:defRPr/>
            </a:pPr>
            <a:r>
              <a:rPr lang="en-US" sz="2200" dirty="0">
                <a:solidFill>
                  <a:schemeClr val="tx1"/>
                </a:solidFill>
                <a:latin typeface="+mn-lt"/>
                <a:ea typeface="+mn-ea"/>
                <a:cs typeface="Arial Unicode MS" charset="0"/>
              </a:rPr>
              <a:t>Provide technical &amp; legal assistance to national &amp; local government, NGOs, and the private sector</a:t>
            </a:r>
          </a:p>
          <a:p>
            <a:pPr marL="419100" indent="-419100">
              <a:lnSpc>
                <a:spcPct val="120000"/>
              </a:lnSpc>
              <a:buFont typeface="Arial" charset="0"/>
              <a:buAutoNum type="arabicPeriod"/>
              <a:defRPr/>
            </a:pPr>
            <a:r>
              <a:rPr lang="en-US" sz="2200" dirty="0">
                <a:solidFill>
                  <a:schemeClr val="tx1"/>
                </a:solidFill>
                <a:latin typeface="+mn-lt"/>
                <a:ea typeface="+mn-ea"/>
                <a:cs typeface="Arial Unicode MS" charset="0"/>
              </a:rPr>
              <a:t>Maintain flexibility in design of REDD mechanisms</a:t>
            </a:r>
          </a:p>
          <a:p>
            <a:pPr marL="419100" indent="-419100">
              <a:lnSpc>
                <a:spcPct val="120000"/>
              </a:lnSpc>
              <a:buFont typeface="Arial" charset="0"/>
              <a:buAutoNum type="arabicPeriod"/>
              <a:defRPr/>
            </a:pPr>
            <a:r>
              <a:rPr lang="en-US" sz="2200" dirty="0">
                <a:solidFill>
                  <a:schemeClr val="tx1"/>
                </a:solidFill>
                <a:latin typeface="+mn-lt"/>
                <a:ea typeface="+mn-ea"/>
                <a:cs typeface="Arial Unicode MS" charset="0"/>
              </a:rPr>
              <a:t>Clear definition and equitable distribution of carbon rights</a:t>
            </a:r>
          </a:p>
          <a:p>
            <a:pPr marL="419100" indent="-419100">
              <a:lnSpc>
                <a:spcPct val="120000"/>
              </a:lnSpc>
              <a:buFont typeface="Arial" charset="0"/>
              <a:buAutoNum type="arabicPeriod"/>
              <a:defRPr/>
            </a:pPr>
            <a:r>
              <a:rPr lang="en-US" sz="2200" dirty="0">
                <a:solidFill>
                  <a:schemeClr val="tx1"/>
                </a:solidFill>
                <a:latin typeface="+mn-lt"/>
                <a:ea typeface="+mn-ea"/>
                <a:cs typeface="Arial Unicode MS" charset="0"/>
              </a:rPr>
              <a:t>Development of social standards &amp; application of existing standards to REDD systems</a:t>
            </a:r>
          </a:p>
          <a:p>
            <a:pPr marL="419100" indent="-419100">
              <a:lnSpc>
                <a:spcPct val="120000"/>
              </a:lnSpc>
              <a:buFont typeface="Arial" charset="0"/>
              <a:buAutoNum type="arabicPeriod"/>
              <a:defRPr/>
            </a:pPr>
            <a:r>
              <a:rPr lang="en-US" sz="2200" dirty="0">
                <a:solidFill>
                  <a:schemeClr val="tx1"/>
                </a:solidFill>
                <a:latin typeface="+mn-lt"/>
                <a:ea typeface="+mn-ea"/>
                <a:cs typeface="Arial Unicode MS" charset="0"/>
              </a:rPr>
              <a:t>Apply measures to improve equity of benefit distribution</a:t>
            </a:r>
          </a:p>
          <a:p>
            <a:pPr marL="419100" indent="-419100">
              <a:lnSpc>
                <a:spcPct val="120000"/>
              </a:lnSpc>
              <a:buFont typeface="Arial" charset="0"/>
              <a:buAutoNum type="arabicPeriod"/>
              <a:defRPr/>
            </a:pPr>
            <a:r>
              <a:rPr lang="en-US" sz="2200" dirty="0">
                <a:solidFill>
                  <a:schemeClr val="tx1"/>
                </a:solidFill>
                <a:latin typeface="+mn-lt"/>
                <a:ea typeface="+mn-ea"/>
                <a:cs typeface="Arial Unicode MS" charset="0"/>
              </a:rPr>
              <a:t>Alignment with international and national development strategies</a:t>
            </a:r>
          </a:p>
        </p:txBody>
      </p:sp>
      <p:sp>
        <p:nvSpPr>
          <p:cNvPr id="37892" name="Slide Number Placeholder 3"/>
          <p:cNvSpPr>
            <a:spLocks noGrp="1"/>
          </p:cNvSpPr>
          <p:nvPr>
            <p:ph type="sldNum" sz="quarter" idx="4294967295"/>
          </p:nvPr>
        </p:nvSpPr>
        <p:spPr>
          <a:xfrm>
            <a:off x="6553200" y="6245225"/>
            <a:ext cx="2101850" cy="444500"/>
          </a:xfrm>
          <a:prstGeom prst="rect">
            <a:avLst/>
          </a:prstGeom>
          <a:noFill/>
        </p:spPr>
        <p:txBody>
          <a:bodyPr/>
          <a:lstStyle/>
          <a:p>
            <a:fld id="{4F3527D3-E330-4D14-8F96-DB81F65AA028}" type="slidenum">
              <a:rPr lang="en-GB" smtClean="0">
                <a:ea typeface="Arial Unicode MS" pitchFamily="34" charset="-128"/>
                <a:cs typeface="Arial Unicode MS" pitchFamily="34" charset="-128"/>
              </a:rPr>
              <a:pPr/>
              <a:t>27</a:t>
            </a:fld>
            <a:endParaRPr lang="en-GB" smtClean="0">
              <a:ea typeface="Arial Unicode MS" pitchFamily="34" charset="-128"/>
              <a:cs typeface="Arial Unicode MS"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What is REDD?</a:t>
            </a:r>
          </a:p>
        </p:txBody>
      </p:sp>
      <p:sp>
        <p:nvSpPr>
          <p:cNvPr id="3" name="Content Placeholder 2"/>
          <p:cNvSpPr>
            <a:spLocks noGrp="1"/>
          </p:cNvSpPr>
          <p:nvPr>
            <p:ph idx="1"/>
          </p:nvPr>
        </p:nvSpPr>
        <p:spPr/>
        <p:txBody>
          <a:bodyPr/>
          <a:lstStyle/>
          <a:p>
            <a:pPr marL="1771650" indent="-1433513" eaLnBrk="1" hangingPunct="1">
              <a:buFontTx/>
              <a:buNone/>
              <a:tabLst>
                <a:tab pos="1771650" algn="l"/>
              </a:tabLst>
              <a:defRPr/>
            </a:pPr>
            <a:r>
              <a:rPr lang="en-US" sz="2400" dirty="0" smtClean="0"/>
              <a:t>REDD = 	Reducing Emissions from Deforestation and (forest) Degradation</a:t>
            </a:r>
          </a:p>
          <a:p>
            <a:pPr marL="1771650" indent="-1433513" eaLnBrk="1" hangingPunct="1">
              <a:buFontTx/>
              <a:buNone/>
              <a:tabLst>
                <a:tab pos="1771650" algn="l"/>
              </a:tabLst>
              <a:defRPr/>
            </a:pPr>
            <a:endParaRPr lang="en-US" sz="2400" dirty="0" smtClean="0"/>
          </a:p>
          <a:p>
            <a:pPr indent="3175">
              <a:buFontTx/>
              <a:buNone/>
              <a:defRPr/>
            </a:pPr>
            <a:r>
              <a:rPr lang="en-US" sz="2400" i="1" dirty="0" smtClean="0"/>
              <a:t>An international financial mechanism providing payments for reducing greenhouse gas emissions associated with deforestation and degradation in developing countries</a:t>
            </a:r>
            <a:endParaRPr lang="en-US" sz="2400" dirty="0" smtClean="0"/>
          </a:p>
          <a:p>
            <a:pPr marL="2166938" indent="-395288" eaLnBrk="1" hangingPunct="1">
              <a:buFontTx/>
              <a:buNone/>
              <a:tabLst>
                <a:tab pos="2166938" algn="l"/>
              </a:tabLst>
              <a:defRPr/>
            </a:pPr>
            <a:endParaRPr lang="en-US" sz="2400" dirty="0" smtClean="0"/>
          </a:p>
          <a:p>
            <a:pPr marL="4121150" indent="-3725863" eaLnBrk="1" hangingPunct="1">
              <a:buFontTx/>
              <a:buNone/>
              <a:tabLst>
                <a:tab pos="4121150" algn="l"/>
              </a:tabLst>
              <a:defRPr/>
            </a:pPr>
            <a:r>
              <a:rPr lang="en-US" sz="2400" dirty="0" smtClean="0"/>
              <a:t>UN-REDD </a:t>
            </a:r>
            <a:r>
              <a:rPr lang="en-US" sz="2400" dirty="0" err="1" smtClean="0"/>
              <a:t>Programme</a:t>
            </a:r>
            <a:r>
              <a:rPr lang="en-US" sz="2400" dirty="0" smtClean="0"/>
              <a:t> = 	A Collaborative Partnership between FAO, UNDP and UNEP</a:t>
            </a:r>
          </a:p>
          <a:p>
            <a:pP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28600"/>
            <a:ext cx="8229600" cy="1143000"/>
          </a:xfrm>
        </p:spPr>
        <p:txBody>
          <a:bodyPr/>
          <a:lstStyle/>
          <a:p>
            <a:r>
              <a:rPr lang="en-US" dirty="0" smtClean="0"/>
              <a:t>Hypothetical REDD Payments</a:t>
            </a:r>
          </a:p>
        </p:txBody>
      </p:sp>
      <p:pic>
        <p:nvPicPr>
          <p:cNvPr id="7171" name="Picture 2"/>
          <p:cNvPicPr>
            <a:picLocks noGrp="1" noChangeAspect="1" noChangeArrowheads="1"/>
          </p:cNvPicPr>
          <p:nvPr>
            <p:ph idx="1"/>
          </p:nvPr>
        </p:nvPicPr>
        <p:blipFill>
          <a:blip r:embed="rId3"/>
          <a:srcRect/>
          <a:stretch>
            <a:fillRect/>
          </a:stretch>
        </p:blipFill>
        <p:spPr>
          <a:xfrm>
            <a:off x="381000" y="1752600"/>
            <a:ext cx="7581900" cy="396240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0"/>
            <a:ext cx="4572000" cy="1143000"/>
          </a:xfrm>
        </p:spPr>
        <p:txBody>
          <a:bodyPr/>
          <a:lstStyle/>
          <a:p>
            <a:pPr eaLnBrk="1" hangingPunct="1"/>
            <a:r>
              <a:rPr lang="en-US" sz="3600" b="1" smtClean="0">
                <a:latin typeface="Calibri" pitchFamily="34" charset="0"/>
              </a:rPr>
              <a:t>What is the UN-REDD Programme?</a:t>
            </a:r>
          </a:p>
        </p:txBody>
      </p:sp>
      <p:sp>
        <p:nvSpPr>
          <p:cNvPr id="4099" name="Rectangle 3"/>
          <p:cNvSpPr>
            <a:spLocks noGrp="1" noChangeArrowheads="1"/>
          </p:cNvSpPr>
          <p:nvPr>
            <p:ph type="body" idx="1"/>
          </p:nvPr>
        </p:nvSpPr>
        <p:spPr>
          <a:xfrm>
            <a:off x="228600" y="1143000"/>
            <a:ext cx="4800600" cy="4525963"/>
          </a:xfrm>
        </p:spPr>
        <p:txBody>
          <a:bodyPr/>
          <a:lstStyle/>
          <a:p>
            <a:pPr marL="0" indent="0" eaLnBrk="1" hangingPunct="1">
              <a:lnSpc>
                <a:spcPct val="85000"/>
              </a:lnSpc>
              <a:buFontTx/>
              <a:buNone/>
              <a:defRPr/>
            </a:pPr>
            <a:r>
              <a:rPr lang="en-US" sz="2000" dirty="0" smtClean="0">
                <a:latin typeface="Calibri" pitchFamily="1" charset="0"/>
              </a:rPr>
              <a:t>Partnership of FAO, UNDP &amp; UNEP to: </a:t>
            </a:r>
          </a:p>
          <a:p>
            <a:pPr marL="0" indent="0" eaLnBrk="1" hangingPunct="1">
              <a:lnSpc>
                <a:spcPct val="85000"/>
              </a:lnSpc>
              <a:buFontTx/>
              <a:buNone/>
              <a:defRPr/>
            </a:pPr>
            <a:endParaRPr lang="en-US" sz="2000" dirty="0" smtClean="0">
              <a:latin typeface="Calibri" pitchFamily="34" charset="0"/>
            </a:endParaRPr>
          </a:p>
          <a:p>
            <a:pPr marL="514350" indent="-514350">
              <a:buFontTx/>
              <a:buAutoNum type="romanLcParenBoth"/>
              <a:defRPr/>
            </a:pPr>
            <a:r>
              <a:rPr lang="en-GB" sz="2000" dirty="0" smtClean="0">
                <a:latin typeface="Calibri" pitchFamily="34" charset="0"/>
              </a:rPr>
              <a:t>Assist developing countries to  address capacity development, governance, and technical needs to support effective participation for REDD</a:t>
            </a:r>
          </a:p>
          <a:p>
            <a:pPr marL="514350" indent="-514350">
              <a:buFontTx/>
              <a:buAutoNum type="romanLcParenBoth"/>
              <a:defRPr/>
            </a:pPr>
            <a:r>
              <a:rPr lang="en-GB" sz="2000" dirty="0" smtClean="0">
                <a:latin typeface="Calibri" pitchFamily="34" charset="0"/>
              </a:rPr>
              <a:t>Support dialogue and consensus for methodologies for REDD:</a:t>
            </a:r>
          </a:p>
          <a:p>
            <a:pPr marL="808038" indent="-350838">
              <a:buFontTx/>
              <a:buChar char="-"/>
              <a:defRPr/>
            </a:pPr>
            <a:r>
              <a:rPr lang="en-GB" sz="2000" dirty="0" smtClean="0">
                <a:latin typeface="Calibri" pitchFamily="34" charset="0"/>
              </a:rPr>
              <a:t>Monitoring, Reporting, Verification</a:t>
            </a:r>
          </a:p>
          <a:p>
            <a:pPr marL="808038" indent="-350838">
              <a:buFontTx/>
              <a:buChar char="-"/>
              <a:defRPr/>
            </a:pPr>
            <a:r>
              <a:rPr lang="en-GB" sz="2000" dirty="0" smtClean="0">
                <a:latin typeface="Calibri" pitchFamily="34" charset="0"/>
              </a:rPr>
              <a:t>Stakeholder Engagement</a:t>
            </a:r>
          </a:p>
          <a:p>
            <a:pPr marL="808038" indent="-350838">
              <a:buFontTx/>
              <a:buChar char="-"/>
              <a:defRPr/>
            </a:pPr>
            <a:r>
              <a:rPr lang="en-GB" sz="2000" dirty="0" smtClean="0">
                <a:latin typeface="Calibri" pitchFamily="34" charset="0"/>
              </a:rPr>
              <a:t>Benefit Sharing</a:t>
            </a:r>
          </a:p>
          <a:p>
            <a:pPr marL="808038" indent="-350838">
              <a:buFontTx/>
              <a:buChar char="-"/>
              <a:defRPr/>
            </a:pPr>
            <a:r>
              <a:rPr lang="en-GB" sz="2000" dirty="0" smtClean="0">
                <a:latin typeface="Calibri" pitchFamily="34" charset="0"/>
              </a:rPr>
              <a:t>Carbon Accounting</a:t>
            </a:r>
          </a:p>
          <a:p>
            <a:pPr marL="808038" indent="-350838">
              <a:buFontTx/>
              <a:buChar char="-"/>
              <a:defRPr/>
            </a:pPr>
            <a:r>
              <a:rPr lang="en-GB" sz="2000" dirty="0" smtClean="0">
                <a:latin typeface="Calibri" pitchFamily="34" charset="0"/>
              </a:rPr>
              <a:t>Multiple Benefits</a:t>
            </a:r>
          </a:p>
          <a:p>
            <a:pPr marL="808038" indent="-350838">
              <a:buFontTx/>
              <a:buChar char="-"/>
              <a:defRPr/>
            </a:pPr>
            <a:r>
              <a:rPr lang="en-GB" sz="2000" dirty="0" smtClean="0">
                <a:latin typeface="Calibri" pitchFamily="34" charset="0"/>
              </a:rPr>
              <a:t>Payment Mechanisms</a:t>
            </a:r>
            <a:endParaRPr lang="en-US" sz="2000" dirty="0" smtClean="0">
              <a:latin typeface="Calibri" pitchFamily="34" charset="0"/>
            </a:endParaRPr>
          </a:p>
          <a:p>
            <a:pPr marL="0" indent="0" eaLnBrk="1" hangingPunct="1">
              <a:lnSpc>
                <a:spcPct val="85000"/>
              </a:lnSpc>
              <a:buFontTx/>
              <a:buNone/>
              <a:defRPr/>
            </a:pPr>
            <a:endParaRPr lang="en-US" sz="2000" dirty="0" smtClean="0">
              <a:latin typeface="Calibri" pitchFamily="1" charset="0"/>
            </a:endParaRPr>
          </a:p>
          <a:p>
            <a:pPr marL="0" indent="0" eaLnBrk="1" hangingPunct="1">
              <a:lnSpc>
                <a:spcPct val="85000"/>
              </a:lnSpc>
              <a:buFontTx/>
              <a:buNone/>
              <a:defRPr/>
            </a:pPr>
            <a:endParaRPr lang="en-US" sz="2000" dirty="0" smtClean="0">
              <a:latin typeface="Calibri" pitchFamily="1" charset="0"/>
            </a:endParaRPr>
          </a:p>
        </p:txBody>
      </p:sp>
      <p:pic>
        <p:nvPicPr>
          <p:cNvPr id="5124" name="Picture 4" descr="Forest and water"/>
          <p:cNvPicPr>
            <a:picLocks noChangeAspect="1" noChangeArrowheads="1"/>
          </p:cNvPicPr>
          <p:nvPr/>
        </p:nvPicPr>
        <p:blipFill>
          <a:blip r:embed="rId3"/>
          <a:srcRect/>
          <a:stretch>
            <a:fillRect/>
          </a:stretch>
        </p:blipFill>
        <p:spPr bwMode="auto">
          <a:xfrm>
            <a:off x="5181600" y="0"/>
            <a:ext cx="39624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381000" y="228600"/>
            <a:ext cx="7837488" cy="576263"/>
          </a:xfrm>
          <a:prstGeom prst="rect">
            <a:avLst/>
          </a:prstGeom>
          <a:noFill/>
          <a:ln w="9525">
            <a:noFill/>
            <a:miter lim="800000"/>
            <a:headEnd/>
            <a:tailEnd/>
          </a:ln>
        </p:spPr>
        <p:txBody>
          <a:bodyPr/>
          <a:lstStyle/>
          <a:p>
            <a:pPr algn="ctr">
              <a:spcBef>
                <a:spcPct val="20000"/>
              </a:spcBef>
              <a:defRPr/>
            </a:pPr>
            <a:r>
              <a:rPr lang="en-GB" sz="4400" dirty="0" smtClean="0">
                <a:solidFill>
                  <a:schemeClr val="tx1"/>
                </a:solidFill>
                <a:cs typeface="Arial Unicode MS" charset="0"/>
              </a:rPr>
              <a:t>Pilot </a:t>
            </a:r>
            <a:r>
              <a:rPr lang="en-GB" sz="4400" dirty="0">
                <a:solidFill>
                  <a:schemeClr val="tx1"/>
                </a:solidFill>
                <a:cs typeface="Arial Unicode MS" charset="0"/>
              </a:rPr>
              <a:t>Countries</a:t>
            </a:r>
          </a:p>
        </p:txBody>
      </p:sp>
      <p:sp>
        <p:nvSpPr>
          <p:cNvPr id="14340" name="Rectangle 2"/>
          <p:cNvSpPr>
            <a:spLocks noChangeArrowheads="1"/>
          </p:cNvSpPr>
          <p:nvPr/>
        </p:nvSpPr>
        <p:spPr bwMode="auto">
          <a:xfrm>
            <a:off x="230188" y="1395413"/>
            <a:ext cx="5256212" cy="5081587"/>
          </a:xfrm>
          <a:prstGeom prst="rect">
            <a:avLst/>
          </a:prstGeom>
          <a:noFill/>
          <a:ln w="9525">
            <a:noFill/>
            <a:miter lim="800000"/>
            <a:headEnd/>
            <a:tailEnd/>
          </a:ln>
        </p:spPr>
        <p:txBody>
          <a:bodyPr/>
          <a:lstStyle/>
          <a:p>
            <a:pPr marL="341313">
              <a:spcBef>
                <a:spcPct val="30000"/>
              </a:spcBef>
              <a:spcAft>
                <a:spcPct val="30000"/>
              </a:spcAft>
              <a:defRPr/>
            </a:pPr>
            <a:r>
              <a:rPr lang="en-US" sz="2400" b="1" dirty="0">
                <a:solidFill>
                  <a:schemeClr val="tx1"/>
                </a:solidFill>
                <a:cs typeface="Arial Unicode MS" charset="0"/>
              </a:rPr>
              <a:t> </a:t>
            </a:r>
            <a:r>
              <a:rPr lang="en-US" sz="2400" b="1" u="sng" dirty="0">
                <a:solidFill>
                  <a:schemeClr val="tx1"/>
                </a:solidFill>
                <a:cs typeface="Arial Unicode MS" charset="0"/>
              </a:rPr>
              <a:t>Africa</a:t>
            </a:r>
            <a:r>
              <a:rPr lang="en-US" sz="2400" dirty="0">
                <a:solidFill>
                  <a:schemeClr val="tx1"/>
                </a:solidFill>
                <a:cs typeface="Arial Unicode MS" charset="0"/>
              </a:rPr>
              <a:t>                  </a:t>
            </a:r>
          </a:p>
          <a:p>
            <a:pPr lvl="1">
              <a:spcBef>
                <a:spcPts val="0"/>
              </a:spcBef>
              <a:spcAft>
                <a:spcPts val="0"/>
              </a:spcAft>
              <a:defRPr/>
            </a:pPr>
            <a:r>
              <a:rPr lang="en-US" sz="2400" dirty="0">
                <a:solidFill>
                  <a:schemeClr val="tx1"/>
                </a:solidFill>
                <a:cs typeface="Arial Unicode MS" charset="0"/>
              </a:rPr>
              <a:t>	Democratic Republic of the Congo, Tanzania, Zambia</a:t>
            </a:r>
          </a:p>
          <a:p>
            <a:pPr lvl="1">
              <a:spcBef>
                <a:spcPts val="0"/>
              </a:spcBef>
              <a:spcAft>
                <a:spcPts val="0"/>
              </a:spcAft>
              <a:defRPr/>
            </a:pPr>
            <a:endParaRPr lang="en-US" sz="2400" b="1" u="sng" dirty="0">
              <a:solidFill>
                <a:schemeClr val="tx1"/>
              </a:solidFill>
              <a:cs typeface="Arial Unicode MS" charset="0"/>
            </a:endParaRPr>
          </a:p>
          <a:p>
            <a:pPr lvl="1">
              <a:spcBef>
                <a:spcPts val="0"/>
              </a:spcBef>
              <a:spcAft>
                <a:spcPts val="0"/>
              </a:spcAft>
              <a:defRPr/>
            </a:pPr>
            <a:r>
              <a:rPr lang="en-US" sz="2400" b="1" u="sng" dirty="0">
                <a:solidFill>
                  <a:schemeClr val="tx1"/>
                </a:solidFill>
                <a:cs typeface="Arial Unicode MS" charset="0"/>
              </a:rPr>
              <a:t>Asia &amp; Pacific</a:t>
            </a:r>
          </a:p>
          <a:p>
            <a:pPr lvl="1">
              <a:spcBef>
                <a:spcPts val="0"/>
              </a:spcBef>
              <a:spcAft>
                <a:spcPts val="0"/>
              </a:spcAft>
              <a:defRPr/>
            </a:pPr>
            <a:endParaRPr lang="en-US" sz="1200" dirty="0">
              <a:solidFill>
                <a:schemeClr val="tx1"/>
              </a:solidFill>
              <a:cs typeface="Arial Unicode MS" charset="0"/>
            </a:endParaRPr>
          </a:p>
          <a:p>
            <a:pPr lvl="1">
              <a:spcBef>
                <a:spcPts val="0"/>
              </a:spcBef>
              <a:spcAft>
                <a:spcPts val="0"/>
              </a:spcAft>
              <a:defRPr/>
            </a:pPr>
            <a:r>
              <a:rPr lang="en-US" sz="2400" dirty="0">
                <a:solidFill>
                  <a:schemeClr val="tx1"/>
                </a:solidFill>
                <a:cs typeface="Arial Unicode MS" charset="0"/>
              </a:rPr>
              <a:t>	Indonesia, Papua New Guinea, Vietnam</a:t>
            </a:r>
          </a:p>
          <a:p>
            <a:pPr>
              <a:spcBef>
                <a:spcPts val="0"/>
              </a:spcBef>
              <a:spcAft>
                <a:spcPts val="0"/>
              </a:spcAft>
              <a:defRPr/>
            </a:pPr>
            <a:endParaRPr lang="en-US" sz="2400" dirty="0">
              <a:solidFill>
                <a:schemeClr val="tx1"/>
              </a:solidFill>
              <a:cs typeface="Arial Unicode MS" charset="0"/>
            </a:endParaRPr>
          </a:p>
          <a:p>
            <a:pPr lvl="1">
              <a:spcBef>
                <a:spcPts val="0"/>
              </a:spcBef>
              <a:spcAft>
                <a:spcPts val="0"/>
              </a:spcAft>
              <a:defRPr/>
            </a:pPr>
            <a:r>
              <a:rPr lang="en-US" sz="2400" b="1" u="sng" dirty="0">
                <a:solidFill>
                  <a:schemeClr val="tx1"/>
                </a:solidFill>
                <a:cs typeface="Arial Unicode MS" charset="0"/>
              </a:rPr>
              <a:t>Latin America &amp; Caribbean</a:t>
            </a:r>
            <a:endParaRPr lang="en-US" sz="2400" dirty="0">
              <a:solidFill>
                <a:schemeClr val="tx1"/>
              </a:solidFill>
              <a:cs typeface="Arial Unicode MS" charset="0"/>
            </a:endParaRPr>
          </a:p>
          <a:p>
            <a:pPr lvl="1">
              <a:spcBef>
                <a:spcPts val="0"/>
              </a:spcBef>
              <a:spcAft>
                <a:spcPts val="0"/>
              </a:spcAft>
              <a:defRPr/>
            </a:pPr>
            <a:endParaRPr lang="en-US" sz="1200" dirty="0">
              <a:solidFill>
                <a:schemeClr val="tx1"/>
              </a:solidFill>
              <a:cs typeface="Arial Unicode MS" charset="0"/>
            </a:endParaRPr>
          </a:p>
          <a:p>
            <a:pPr lvl="1">
              <a:spcBef>
                <a:spcPts val="0"/>
              </a:spcBef>
              <a:spcAft>
                <a:spcPts val="0"/>
              </a:spcAft>
              <a:defRPr/>
            </a:pPr>
            <a:r>
              <a:rPr lang="en-US" sz="2400" dirty="0">
                <a:solidFill>
                  <a:schemeClr val="tx1"/>
                </a:solidFill>
                <a:cs typeface="Arial Unicode MS" charset="0"/>
              </a:rPr>
              <a:t>	Bolivia, Panama, Paraguay</a:t>
            </a:r>
          </a:p>
          <a:p>
            <a:pPr marL="341313" indent="-341313">
              <a:spcBef>
                <a:spcPct val="30000"/>
              </a:spcBef>
              <a:spcAft>
                <a:spcPct val="30000"/>
              </a:spcAft>
              <a:defRPr/>
            </a:pPr>
            <a:endParaRPr lang="en-US" sz="2400" dirty="0">
              <a:solidFill>
                <a:schemeClr val="tx1"/>
              </a:solidFill>
              <a:latin typeface="+mn-lt"/>
              <a:ea typeface="+mn-ea"/>
              <a:cs typeface="Arial Unicode MS" charset="0"/>
            </a:endParaRPr>
          </a:p>
          <a:p>
            <a:pPr marL="341313" indent="-341313">
              <a:spcBef>
                <a:spcPct val="30000"/>
              </a:spcBef>
              <a:spcAft>
                <a:spcPct val="30000"/>
              </a:spcAft>
              <a:buFontTx/>
              <a:buChar char="•"/>
              <a:defRPr/>
            </a:pPr>
            <a:endParaRPr lang="en-US" sz="2400" dirty="0">
              <a:solidFill>
                <a:schemeClr val="tx1"/>
              </a:solidFill>
              <a:latin typeface="+mn-lt"/>
              <a:ea typeface="+mn-ea"/>
              <a:cs typeface="Arial Unicode MS" charset="0"/>
            </a:endParaRPr>
          </a:p>
          <a:p>
            <a:pPr marL="341313" indent="-341313">
              <a:spcBef>
                <a:spcPct val="30000"/>
              </a:spcBef>
              <a:spcAft>
                <a:spcPct val="30000"/>
              </a:spcAft>
              <a:defRPr/>
            </a:pPr>
            <a:endParaRPr lang="en-US" sz="2400" dirty="0">
              <a:solidFill>
                <a:schemeClr val="tx1"/>
              </a:solidFill>
              <a:latin typeface="+mn-lt"/>
              <a:ea typeface="+mn-ea"/>
              <a:cs typeface="Arial Unicode MS" charset="0"/>
            </a:endParaRPr>
          </a:p>
        </p:txBody>
      </p:sp>
      <p:sp>
        <p:nvSpPr>
          <p:cNvPr id="24580" name="Slide Number Placeholder 4"/>
          <p:cNvSpPr>
            <a:spLocks noGrp="1"/>
          </p:cNvSpPr>
          <p:nvPr>
            <p:ph type="sldNum" sz="quarter" idx="4294967295"/>
          </p:nvPr>
        </p:nvSpPr>
        <p:spPr>
          <a:xfrm>
            <a:off x="6553200" y="6245225"/>
            <a:ext cx="2101850" cy="444500"/>
          </a:xfrm>
          <a:prstGeom prst="rect">
            <a:avLst/>
          </a:prstGeom>
          <a:noFill/>
        </p:spPr>
        <p:txBody>
          <a:bodyPr/>
          <a:lstStyle/>
          <a:p>
            <a:fld id="{85E0226F-245E-4D30-AA15-B86E11B8E8BA}" type="slidenum">
              <a:rPr lang="en-GB" smtClean="0">
                <a:ea typeface="Arial Unicode MS" pitchFamily="34" charset="-128"/>
                <a:cs typeface="Arial Unicode MS" pitchFamily="34" charset="-128"/>
              </a:rPr>
              <a:pPr/>
              <a:t>4</a:t>
            </a:fld>
            <a:endParaRPr lang="en-GB" smtClean="0">
              <a:ea typeface="Arial Unicode MS" pitchFamily="34" charset="-128"/>
              <a:cs typeface="Arial Unicode MS" pitchFamily="34" charset="-128"/>
            </a:endParaRPr>
          </a:p>
        </p:txBody>
      </p:sp>
      <p:pic>
        <p:nvPicPr>
          <p:cNvPr id="24581" name="Picture 4" descr="series9"/>
          <p:cNvPicPr>
            <a:picLocks noChangeAspect="1" noChangeArrowheads="1"/>
          </p:cNvPicPr>
          <p:nvPr/>
        </p:nvPicPr>
        <p:blipFill>
          <a:blip r:embed="rId3"/>
          <a:srcRect/>
          <a:stretch>
            <a:fillRect/>
          </a:stretch>
        </p:blipFill>
        <p:spPr bwMode="auto">
          <a:xfrm>
            <a:off x="6251575" y="1066800"/>
            <a:ext cx="2816225"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381000" y="152400"/>
            <a:ext cx="5399088" cy="576262"/>
          </a:xfrm>
          <a:prstGeom prst="rect">
            <a:avLst/>
          </a:prstGeom>
          <a:noFill/>
          <a:ln w="9525">
            <a:noFill/>
            <a:miter lim="800000"/>
            <a:headEnd/>
            <a:tailEnd/>
          </a:ln>
        </p:spPr>
        <p:txBody>
          <a:bodyPr/>
          <a:lstStyle/>
          <a:p>
            <a:pPr>
              <a:spcBef>
                <a:spcPct val="20000"/>
              </a:spcBef>
              <a:defRPr/>
            </a:pPr>
            <a:r>
              <a:rPr lang="en-GB" sz="4400" dirty="0">
                <a:solidFill>
                  <a:schemeClr val="tx1"/>
                </a:solidFill>
                <a:cs typeface="Arial Unicode MS" charset="0"/>
              </a:rPr>
              <a:t>Key Principles</a:t>
            </a:r>
          </a:p>
        </p:txBody>
      </p:sp>
      <p:sp>
        <p:nvSpPr>
          <p:cNvPr id="26627" name="Rectangle 2"/>
          <p:cNvSpPr>
            <a:spLocks noChangeArrowheads="1"/>
          </p:cNvSpPr>
          <p:nvPr/>
        </p:nvSpPr>
        <p:spPr bwMode="auto">
          <a:xfrm>
            <a:off x="381000" y="1219200"/>
            <a:ext cx="5256213" cy="5310188"/>
          </a:xfrm>
          <a:prstGeom prst="rect">
            <a:avLst/>
          </a:prstGeom>
          <a:noFill/>
          <a:ln w="9525">
            <a:noFill/>
            <a:miter lim="800000"/>
            <a:headEnd/>
            <a:tailEnd/>
          </a:ln>
        </p:spPr>
        <p:txBody>
          <a:bodyPr/>
          <a:lstStyle/>
          <a:p>
            <a:pPr marL="508000" lvl="2" indent="-279400">
              <a:spcBef>
                <a:spcPts val="600"/>
              </a:spcBef>
              <a:buFontTx/>
              <a:buChar char="•"/>
            </a:pPr>
            <a:endParaRPr lang="en-US" sz="1200">
              <a:latin typeface="Verdana" pitchFamily="34" charset="0"/>
            </a:endParaRPr>
          </a:p>
          <a:p>
            <a:pPr>
              <a:spcBef>
                <a:spcPct val="30000"/>
              </a:spcBef>
              <a:spcAft>
                <a:spcPct val="30000"/>
              </a:spcAft>
            </a:pPr>
            <a:endParaRPr lang="en-US" sz="1600">
              <a:latin typeface="Verdana" pitchFamily="34" charset="0"/>
            </a:endParaRPr>
          </a:p>
          <a:p>
            <a:pPr>
              <a:spcBef>
                <a:spcPct val="30000"/>
              </a:spcBef>
              <a:spcAft>
                <a:spcPct val="30000"/>
              </a:spcAft>
            </a:pPr>
            <a:endParaRPr lang="en-US" sz="1600">
              <a:latin typeface="Verdana" pitchFamily="34" charset="0"/>
            </a:endParaRPr>
          </a:p>
          <a:p>
            <a:pPr>
              <a:spcBef>
                <a:spcPct val="30000"/>
              </a:spcBef>
              <a:spcAft>
                <a:spcPct val="30000"/>
              </a:spcAft>
            </a:pPr>
            <a:endParaRPr lang="en-US" sz="1600">
              <a:latin typeface="Verdana" pitchFamily="34" charset="0"/>
            </a:endParaRPr>
          </a:p>
        </p:txBody>
      </p:sp>
      <p:sp>
        <p:nvSpPr>
          <p:cNvPr id="26628" name="Rectangle 2"/>
          <p:cNvSpPr>
            <a:spLocks noChangeArrowheads="1"/>
          </p:cNvSpPr>
          <p:nvPr/>
        </p:nvSpPr>
        <p:spPr bwMode="auto">
          <a:xfrm>
            <a:off x="533400" y="1371600"/>
            <a:ext cx="5256213" cy="5310188"/>
          </a:xfrm>
          <a:prstGeom prst="rect">
            <a:avLst/>
          </a:prstGeom>
          <a:noFill/>
          <a:ln w="9525">
            <a:noFill/>
            <a:miter lim="800000"/>
            <a:headEnd/>
            <a:tailEnd/>
          </a:ln>
        </p:spPr>
        <p:txBody>
          <a:bodyPr/>
          <a:lstStyle/>
          <a:p>
            <a:pPr marL="508000" lvl="2" indent="-279400">
              <a:spcBef>
                <a:spcPts val="600"/>
              </a:spcBef>
              <a:buFontTx/>
              <a:buChar char="•"/>
            </a:pPr>
            <a:endParaRPr lang="en-US" sz="1200">
              <a:latin typeface="Verdana" pitchFamily="34" charset="0"/>
            </a:endParaRPr>
          </a:p>
          <a:p>
            <a:pPr>
              <a:spcBef>
                <a:spcPct val="30000"/>
              </a:spcBef>
              <a:spcAft>
                <a:spcPct val="30000"/>
              </a:spcAft>
            </a:pPr>
            <a:endParaRPr lang="en-US" sz="1600">
              <a:latin typeface="Verdana" pitchFamily="34" charset="0"/>
            </a:endParaRPr>
          </a:p>
          <a:p>
            <a:pPr>
              <a:spcBef>
                <a:spcPct val="30000"/>
              </a:spcBef>
              <a:spcAft>
                <a:spcPct val="30000"/>
              </a:spcAft>
            </a:pPr>
            <a:endParaRPr lang="en-US" sz="1600">
              <a:latin typeface="Verdana" pitchFamily="34" charset="0"/>
            </a:endParaRPr>
          </a:p>
          <a:p>
            <a:pPr>
              <a:spcBef>
                <a:spcPct val="30000"/>
              </a:spcBef>
              <a:spcAft>
                <a:spcPct val="30000"/>
              </a:spcAft>
            </a:pPr>
            <a:endParaRPr lang="en-US" sz="1600">
              <a:latin typeface="Verdana" pitchFamily="34" charset="0"/>
            </a:endParaRPr>
          </a:p>
        </p:txBody>
      </p:sp>
      <p:sp>
        <p:nvSpPr>
          <p:cNvPr id="7174" name="Rectangle 2"/>
          <p:cNvSpPr>
            <a:spLocks noChangeArrowheads="1"/>
          </p:cNvSpPr>
          <p:nvPr/>
        </p:nvSpPr>
        <p:spPr bwMode="auto">
          <a:xfrm>
            <a:off x="152400" y="838200"/>
            <a:ext cx="6019800" cy="5410200"/>
          </a:xfrm>
          <a:prstGeom prst="rect">
            <a:avLst/>
          </a:prstGeom>
          <a:noFill/>
          <a:ln w="9525">
            <a:noFill/>
            <a:miter lim="800000"/>
            <a:headEnd/>
            <a:tailEnd/>
          </a:ln>
        </p:spPr>
        <p:txBody>
          <a:bodyPr/>
          <a:lstStyle/>
          <a:p>
            <a:pPr marL="341313" indent="-341313">
              <a:spcBef>
                <a:spcPct val="30000"/>
              </a:spcBef>
              <a:spcAft>
                <a:spcPct val="30000"/>
              </a:spcAft>
              <a:buFontTx/>
              <a:buChar char="•"/>
              <a:defRPr/>
            </a:pPr>
            <a:r>
              <a:rPr lang="en-US" sz="2400" dirty="0" smtClean="0">
                <a:cs typeface="Arial Unicode MS" charset="0"/>
              </a:rPr>
              <a:t>One </a:t>
            </a:r>
            <a:r>
              <a:rPr lang="en-US" sz="2400" dirty="0" smtClean="0">
                <a:cs typeface="Arial Unicode MS" charset="0"/>
              </a:rPr>
              <a:t>country-driven, national program (that builds on existing processes of UNFCCC, World Bank, GEF, etc. and includes civil society and IPs</a:t>
            </a:r>
            <a:r>
              <a:rPr lang="en-US" sz="2400" dirty="0" smtClean="0">
                <a:cs typeface="Arial Unicode MS" charset="0"/>
              </a:rPr>
              <a:t>)</a:t>
            </a:r>
            <a:endParaRPr lang="en-US" sz="2400" dirty="0" smtClean="0">
              <a:solidFill>
                <a:schemeClr val="tx1"/>
              </a:solidFill>
            </a:endParaRPr>
          </a:p>
          <a:p>
            <a:pPr marL="341313" indent="-341313">
              <a:spcBef>
                <a:spcPct val="30000"/>
              </a:spcBef>
              <a:spcAft>
                <a:spcPct val="30000"/>
              </a:spcAft>
              <a:buFontTx/>
              <a:buChar char="•"/>
              <a:defRPr/>
            </a:pPr>
            <a:r>
              <a:rPr lang="en-US" sz="2400" dirty="0" smtClean="0">
                <a:solidFill>
                  <a:schemeClr val="tx1"/>
                </a:solidFill>
              </a:rPr>
              <a:t>Focus </a:t>
            </a:r>
            <a:r>
              <a:rPr lang="en-US" sz="2400" dirty="0">
                <a:solidFill>
                  <a:schemeClr val="tx1"/>
                </a:solidFill>
              </a:rPr>
              <a:t>on Governance and Local Empowerment</a:t>
            </a:r>
          </a:p>
          <a:p>
            <a:pPr marL="341313" indent="-341313">
              <a:spcBef>
                <a:spcPct val="30000"/>
              </a:spcBef>
              <a:spcAft>
                <a:spcPct val="30000"/>
              </a:spcAft>
              <a:buFontTx/>
              <a:buChar char="•"/>
              <a:defRPr/>
            </a:pPr>
            <a:r>
              <a:rPr lang="en-US" sz="2400" dirty="0">
                <a:solidFill>
                  <a:schemeClr val="tx1"/>
                </a:solidFill>
              </a:rPr>
              <a:t>Guided by the five inter-related principles of the UN </a:t>
            </a:r>
            <a:r>
              <a:rPr lang="en-US" sz="2400" dirty="0" smtClean="0">
                <a:solidFill>
                  <a:schemeClr val="tx1"/>
                </a:solidFill>
              </a:rPr>
              <a:t>Development </a:t>
            </a:r>
            <a:r>
              <a:rPr lang="en-US" sz="2400" dirty="0">
                <a:solidFill>
                  <a:schemeClr val="tx1"/>
                </a:solidFill>
              </a:rPr>
              <a:t>Group (UNDG):</a:t>
            </a:r>
          </a:p>
          <a:p>
            <a:pPr lvl="1" indent="0" eaLnBrk="0" hangingPunct="0">
              <a:buClrTx/>
              <a:buSzTx/>
              <a:buFont typeface="Courier New" pitchFamily="49" charset="0"/>
              <a:buChar char="o"/>
              <a:defRPr/>
            </a:pPr>
            <a:r>
              <a:rPr lang="en-US" sz="2400" dirty="0">
                <a:solidFill>
                  <a:schemeClr val="tx1"/>
                </a:solidFill>
              </a:rPr>
              <a:t> Human-rights-based </a:t>
            </a:r>
            <a:r>
              <a:rPr lang="en-US" sz="2400" dirty="0" smtClean="0">
                <a:solidFill>
                  <a:schemeClr val="tx1"/>
                </a:solidFill>
              </a:rPr>
              <a:t>approach </a:t>
            </a:r>
            <a:endParaRPr lang="en-US" sz="2400" dirty="0">
              <a:solidFill>
                <a:schemeClr val="tx1"/>
              </a:solidFill>
            </a:endParaRPr>
          </a:p>
          <a:p>
            <a:pPr lvl="1" indent="0" eaLnBrk="0" hangingPunct="0">
              <a:buClrTx/>
              <a:buSzTx/>
              <a:buFont typeface="Courier New" pitchFamily="49" charset="0"/>
              <a:buChar char="o"/>
              <a:defRPr/>
            </a:pPr>
            <a:r>
              <a:rPr lang="en-US" sz="2400" dirty="0">
                <a:solidFill>
                  <a:schemeClr val="tx1"/>
                </a:solidFill>
              </a:rPr>
              <a:t> Gender equality </a:t>
            </a:r>
          </a:p>
          <a:p>
            <a:pPr lvl="1" indent="0" eaLnBrk="0" hangingPunct="0">
              <a:buClrTx/>
              <a:buSzTx/>
              <a:buFont typeface="Courier New" pitchFamily="49" charset="0"/>
              <a:buChar char="o"/>
              <a:defRPr/>
            </a:pPr>
            <a:r>
              <a:rPr lang="en-US" sz="2400" dirty="0">
                <a:solidFill>
                  <a:schemeClr val="tx1"/>
                </a:solidFill>
              </a:rPr>
              <a:t> Environmental  sustainability</a:t>
            </a:r>
          </a:p>
          <a:p>
            <a:pPr lvl="1" indent="0" eaLnBrk="0" hangingPunct="0">
              <a:buClrTx/>
              <a:buSzTx/>
              <a:buFont typeface="Courier New" pitchFamily="49" charset="0"/>
              <a:buChar char="o"/>
              <a:defRPr/>
            </a:pPr>
            <a:r>
              <a:rPr lang="en-US" sz="2400" dirty="0">
                <a:solidFill>
                  <a:schemeClr val="tx1"/>
                </a:solidFill>
              </a:rPr>
              <a:t> Results-based management </a:t>
            </a:r>
          </a:p>
          <a:p>
            <a:pPr lvl="1" indent="0" eaLnBrk="0" hangingPunct="0">
              <a:buClrTx/>
              <a:buSzTx/>
              <a:buFont typeface="Courier New" pitchFamily="49" charset="0"/>
              <a:buChar char="o"/>
              <a:defRPr/>
            </a:pPr>
            <a:r>
              <a:rPr lang="en-US" sz="2400" dirty="0">
                <a:solidFill>
                  <a:schemeClr val="tx1"/>
                </a:solidFill>
              </a:rPr>
              <a:t> Capacity development</a:t>
            </a:r>
          </a:p>
          <a:p>
            <a:pPr marL="341313" indent="-341313">
              <a:spcBef>
                <a:spcPct val="30000"/>
              </a:spcBef>
              <a:spcAft>
                <a:spcPct val="30000"/>
              </a:spcAft>
              <a:buFontTx/>
              <a:buChar char="•"/>
              <a:defRPr/>
            </a:pPr>
            <a:endParaRPr lang="en-US" sz="2800" dirty="0">
              <a:solidFill>
                <a:schemeClr val="tx1"/>
              </a:solidFill>
              <a:latin typeface="Arial" pitchFamily="34" charset="0"/>
            </a:endParaRPr>
          </a:p>
          <a:p>
            <a:pPr marL="341313" indent="-341313">
              <a:spcBef>
                <a:spcPct val="30000"/>
              </a:spcBef>
              <a:spcAft>
                <a:spcPct val="30000"/>
              </a:spcAft>
              <a:buFontTx/>
              <a:buChar char="•"/>
              <a:defRPr/>
            </a:pPr>
            <a:endParaRPr lang="en-US" sz="2800" dirty="0">
              <a:solidFill>
                <a:schemeClr val="tx1"/>
              </a:solidFill>
              <a:latin typeface="+mn-lt"/>
              <a:ea typeface="+mn-ea"/>
              <a:cs typeface="Arial Unicode MS" charset="0"/>
            </a:endParaRPr>
          </a:p>
          <a:p>
            <a:pPr marL="341313" indent="-341313">
              <a:spcBef>
                <a:spcPct val="30000"/>
              </a:spcBef>
              <a:spcAft>
                <a:spcPct val="30000"/>
              </a:spcAft>
              <a:defRPr/>
            </a:pPr>
            <a:endParaRPr lang="en-US" sz="2800" dirty="0">
              <a:solidFill>
                <a:schemeClr val="tx1"/>
              </a:solidFill>
              <a:latin typeface="+mn-lt"/>
              <a:ea typeface="+mn-ea"/>
              <a:cs typeface="Arial Unicode MS" charset="0"/>
            </a:endParaRPr>
          </a:p>
          <a:p>
            <a:pPr marL="341313" indent="-341313">
              <a:spcBef>
                <a:spcPct val="30000"/>
              </a:spcBef>
              <a:spcAft>
                <a:spcPct val="30000"/>
              </a:spcAft>
              <a:buFontTx/>
              <a:buChar char="•"/>
              <a:defRPr/>
            </a:pPr>
            <a:endParaRPr lang="en-US" sz="2800" dirty="0">
              <a:solidFill>
                <a:schemeClr val="tx1"/>
              </a:solidFill>
              <a:latin typeface="+mn-lt"/>
              <a:ea typeface="+mn-ea"/>
              <a:cs typeface="Arial Unicode MS" charset="0"/>
            </a:endParaRPr>
          </a:p>
          <a:p>
            <a:pPr marL="341313" indent="-341313">
              <a:spcBef>
                <a:spcPct val="30000"/>
              </a:spcBef>
              <a:spcAft>
                <a:spcPct val="30000"/>
              </a:spcAft>
              <a:buFont typeface="Wingdings" charset="2"/>
              <a:buChar char="•"/>
              <a:defRPr/>
            </a:pPr>
            <a:endParaRPr lang="en-US" sz="2800" dirty="0">
              <a:solidFill>
                <a:schemeClr val="tx1"/>
              </a:solidFill>
              <a:latin typeface="+mn-lt"/>
              <a:ea typeface="+mn-ea"/>
              <a:cs typeface="Arial Unicode MS" charset="0"/>
            </a:endParaRPr>
          </a:p>
        </p:txBody>
      </p:sp>
      <p:sp>
        <p:nvSpPr>
          <p:cNvPr id="26630" name="Slide Number Placeholder 6"/>
          <p:cNvSpPr>
            <a:spLocks noGrp="1"/>
          </p:cNvSpPr>
          <p:nvPr>
            <p:ph type="sldNum" sz="quarter" idx="4294967295"/>
          </p:nvPr>
        </p:nvSpPr>
        <p:spPr>
          <a:xfrm>
            <a:off x="6553200" y="6245225"/>
            <a:ext cx="2101850" cy="444500"/>
          </a:xfrm>
          <a:prstGeom prst="rect">
            <a:avLst/>
          </a:prstGeom>
          <a:noFill/>
        </p:spPr>
        <p:txBody>
          <a:bodyPr/>
          <a:lstStyle/>
          <a:p>
            <a:fld id="{493A70A2-047E-4C33-BF60-784FD23CE9B2}" type="slidenum">
              <a:rPr lang="en-GB" smtClean="0">
                <a:ea typeface="Arial Unicode MS" pitchFamily="34" charset="-128"/>
                <a:cs typeface="Arial Unicode MS" pitchFamily="34" charset="-128"/>
              </a:rPr>
              <a:pPr/>
              <a:t>5</a:t>
            </a:fld>
            <a:endParaRPr lang="en-GB" smtClean="0">
              <a:ea typeface="Arial Unicode MS" pitchFamily="34" charset="-128"/>
              <a:cs typeface="Arial Unicode MS" pitchFamily="34" charset="-128"/>
            </a:endParaRPr>
          </a:p>
        </p:txBody>
      </p:sp>
      <p:pic>
        <p:nvPicPr>
          <p:cNvPr id="26631" name="Picture 4" descr="series9"/>
          <p:cNvPicPr>
            <a:picLocks noChangeAspect="1" noChangeArrowheads="1"/>
          </p:cNvPicPr>
          <p:nvPr/>
        </p:nvPicPr>
        <p:blipFill>
          <a:blip r:embed="rId3"/>
          <a:srcRect/>
          <a:stretch>
            <a:fillRect/>
          </a:stretch>
        </p:blipFill>
        <p:spPr bwMode="auto">
          <a:xfrm>
            <a:off x="6248400" y="463550"/>
            <a:ext cx="2816225" cy="616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533400" y="228600"/>
            <a:ext cx="3417888" cy="652463"/>
          </a:xfrm>
          <a:prstGeom prst="rect">
            <a:avLst/>
          </a:prstGeom>
          <a:noFill/>
          <a:ln w="9525">
            <a:noFill/>
            <a:miter lim="800000"/>
            <a:headEnd/>
            <a:tailEnd/>
          </a:ln>
        </p:spPr>
        <p:txBody>
          <a:bodyPr/>
          <a:lstStyle/>
          <a:p>
            <a:pPr algn="ctr">
              <a:spcBef>
                <a:spcPct val="20000"/>
              </a:spcBef>
            </a:pPr>
            <a:r>
              <a:rPr lang="en-GB" sz="3000" b="1" dirty="0" smtClean="0"/>
              <a:t>Entry Points to Mainstream Gender</a:t>
            </a:r>
            <a:endParaRPr lang="en-GB" sz="3000" b="1" dirty="0"/>
          </a:p>
        </p:txBody>
      </p:sp>
      <p:pic>
        <p:nvPicPr>
          <p:cNvPr id="15364" name="Picture 9" descr="0149957"/>
          <p:cNvPicPr>
            <a:picLocks noChangeAspect="1" noChangeArrowheads="1"/>
          </p:cNvPicPr>
          <p:nvPr/>
        </p:nvPicPr>
        <p:blipFill>
          <a:blip r:embed="rId3"/>
          <a:srcRect/>
          <a:stretch>
            <a:fillRect/>
          </a:stretch>
        </p:blipFill>
        <p:spPr bwMode="auto">
          <a:xfrm>
            <a:off x="4648200" y="0"/>
            <a:ext cx="4495800" cy="5867400"/>
          </a:xfrm>
          <a:prstGeom prst="rect">
            <a:avLst/>
          </a:prstGeom>
          <a:noFill/>
          <a:ln w="9525">
            <a:noFill/>
            <a:miter lim="800000"/>
            <a:headEnd/>
            <a:tailEnd/>
          </a:ln>
        </p:spPr>
      </p:pic>
      <p:sp>
        <p:nvSpPr>
          <p:cNvPr id="5" name="TextBox 4"/>
          <p:cNvSpPr txBox="1"/>
          <p:nvPr/>
        </p:nvSpPr>
        <p:spPr>
          <a:xfrm>
            <a:off x="152400" y="1460242"/>
            <a:ext cx="4343400" cy="5016758"/>
          </a:xfrm>
          <a:prstGeom prst="rect">
            <a:avLst/>
          </a:prstGeom>
          <a:noFill/>
        </p:spPr>
        <p:txBody>
          <a:bodyPr wrap="square" rtlCol="0">
            <a:spAutoFit/>
          </a:bodyPr>
          <a:lstStyle/>
          <a:p>
            <a:pPr marL="457200" indent="-457200">
              <a:buFont typeface="+mj-lt"/>
              <a:buAutoNum type="arabicPeriod"/>
            </a:pPr>
            <a:r>
              <a:rPr lang="en-US" sz="2000" dirty="0" smtClean="0"/>
              <a:t>Mainstreaming across ‘readiness components’:</a:t>
            </a:r>
          </a:p>
          <a:p>
            <a:pPr lvl="2" indent="-457200">
              <a:buFont typeface="Arial" pitchFamily="34" charset="0"/>
              <a:buChar char="•"/>
            </a:pPr>
            <a:r>
              <a:rPr lang="en-US" sz="2000" dirty="0" smtClean="0"/>
              <a:t>monitoring indicators</a:t>
            </a:r>
          </a:p>
          <a:p>
            <a:pPr lvl="2" indent="-457200">
              <a:buFont typeface="Arial" pitchFamily="34" charset="0"/>
              <a:buChar char="•"/>
            </a:pPr>
            <a:r>
              <a:rPr lang="en-US" sz="2000" dirty="0" smtClean="0"/>
              <a:t>Payment structuring</a:t>
            </a:r>
          </a:p>
          <a:p>
            <a:pPr lvl="2" indent="-457200">
              <a:buFont typeface="Arial" pitchFamily="34" charset="0"/>
              <a:buChar char="•"/>
            </a:pPr>
            <a:r>
              <a:rPr lang="en-US" sz="2000" dirty="0" smtClean="0"/>
              <a:t>Benefit sharing arrangements</a:t>
            </a:r>
          </a:p>
          <a:p>
            <a:pPr lvl="2" indent="-457200">
              <a:buFont typeface="Arial" pitchFamily="34" charset="0"/>
              <a:buChar char="•"/>
            </a:pPr>
            <a:r>
              <a:rPr lang="en-US" sz="2000" dirty="0" smtClean="0"/>
              <a:t>Stakeholder participation processes</a:t>
            </a:r>
          </a:p>
          <a:p>
            <a:pPr lvl="1" indent="-457200"/>
            <a:r>
              <a:rPr lang="en-US" sz="2000" dirty="0" smtClean="0"/>
              <a:t>2. 	Operational </a:t>
            </a:r>
            <a:r>
              <a:rPr lang="en-US" sz="2000" dirty="0" smtClean="0"/>
              <a:t>Guidance on the Engagement of Indigenous Peoples and other Forest Dependent Communities</a:t>
            </a:r>
          </a:p>
          <a:p>
            <a:pPr lvl="1" indent="-457200"/>
            <a:r>
              <a:rPr lang="en-US" sz="2000" dirty="0" smtClean="0"/>
              <a:t>3. 	Civil </a:t>
            </a:r>
            <a:r>
              <a:rPr lang="en-US" sz="2000" dirty="0" smtClean="0"/>
              <a:t>Society Advisory Group</a:t>
            </a:r>
          </a:p>
          <a:p>
            <a:pPr lvl="1" indent="-457200"/>
            <a:r>
              <a:rPr lang="en-US" sz="2000" dirty="0" smtClean="0"/>
              <a:t>4.	Civil </a:t>
            </a:r>
            <a:r>
              <a:rPr lang="en-US" sz="2000" dirty="0" smtClean="0"/>
              <a:t>Society Representatives on the Policy Board</a:t>
            </a:r>
          </a:p>
          <a:p>
            <a:pPr marL="228600" lvl="1" indent="-228600">
              <a:buFont typeface="Arial" pitchFamily="34" charset="0"/>
              <a:buChar char="•"/>
            </a:pPr>
            <a:endParaRPr lang="en-US" sz="2000" dirty="0" smtClean="0"/>
          </a:p>
          <a:p>
            <a:pPr marL="228600" lvl="1" indent="-228600">
              <a:buFont typeface="Arial" pitchFamily="34" charset="0"/>
              <a:buChar char="•"/>
            </a:pP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260350"/>
            <a:ext cx="8229600" cy="958850"/>
          </a:xfrm>
        </p:spPr>
        <p:txBody>
          <a:bodyPr/>
          <a:lstStyle/>
          <a:p>
            <a:pPr eaLnBrk="1" hangingPunct="1"/>
            <a:r>
              <a:rPr lang="en-US" sz="3200" b="1" smtClean="0">
                <a:latin typeface="Calibri" pitchFamily="34" charset="0"/>
              </a:rPr>
              <a:t>REDD Action Phases</a:t>
            </a:r>
            <a:endParaRPr lang="en-GB" sz="3200" b="1" smtClean="0">
              <a:latin typeface="Calibri" pitchFamily="34" charset="0"/>
            </a:endParaRPr>
          </a:p>
        </p:txBody>
      </p:sp>
      <p:sp>
        <p:nvSpPr>
          <p:cNvPr id="8195" name="AutoShape 3"/>
          <p:cNvSpPr>
            <a:spLocks noChangeArrowheads="1"/>
          </p:cNvSpPr>
          <p:nvPr/>
        </p:nvSpPr>
        <p:spPr bwMode="auto">
          <a:xfrm>
            <a:off x="2438400" y="3352800"/>
            <a:ext cx="5041900" cy="1150938"/>
          </a:xfrm>
          <a:prstGeom prst="rightArrow">
            <a:avLst>
              <a:gd name="adj1" fmla="val 50000"/>
              <a:gd name="adj2" fmla="val 109517"/>
            </a:avLst>
          </a:prstGeom>
          <a:solidFill>
            <a:schemeClr val="accent1"/>
          </a:solidFill>
          <a:ln w="9525">
            <a:solidFill>
              <a:schemeClr val="tx1"/>
            </a:solidFill>
            <a:miter lim="800000"/>
            <a:headEnd/>
            <a:tailEnd/>
          </a:ln>
        </p:spPr>
        <p:txBody>
          <a:bodyPr wrap="none" anchor="ctr"/>
          <a:lstStyle/>
          <a:p>
            <a:pPr algn="ctr"/>
            <a:r>
              <a:rPr lang="en-US">
                <a:latin typeface="Tahoma" pitchFamily="34" charset="0"/>
              </a:rPr>
              <a:t>Large scale</a:t>
            </a:r>
          </a:p>
          <a:p>
            <a:pPr algn="ctr"/>
            <a:r>
              <a:rPr lang="en-US">
                <a:latin typeface="Tahoma" pitchFamily="34" charset="0"/>
              </a:rPr>
              <a:t>Investment Programmes</a:t>
            </a:r>
            <a:endParaRPr lang="en-GB">
              <a:latin typeface="Tahoma" pitchFamily="34" charset="0"/>
            </a:endParaRPr>
          </a:p>
        </p:txBody>
      </p:sp>
      <p:sp>
        <p:nvSpPr>
          <p:cNvPr id="8196" name="AutoShape 4"/>
          <p:cNvSpPr>
            <a:spLocks noChangeArrowheads="1"/>
          </p:cNvSpPr>
          <p:nvPr/>
        </p:nvSpPr>
        <p:spPr bwMode="auto">
          <a:xfrm>
            <a:off x="381000" y="1066800"/>
            <a:ext cx="2303463" cy="1008063"/>
          </a:xfrm>
          <a:prstGeom prst="rightArrow">
            <a:avLst>
              <a:gd name="adj1" fmla="val 50000"/>
              <a:gd name="adj2" fmla="val 57126"/>
            </a:avLst>
          </a:prstGeom>
          <a:solidFill>
            <a:schemeClr val="accent1"/>
          </a:solidFill>
          <a:ln w="9525">
            <a:solidFill>
              <a:schemeClr val="tx1"/>
            </a:solidFill>
            <a:miter lim="800000"/>
            <a:headEnd/>
            <a:tailEnd/>
          </a:ln>
        </p:spPr>
        <p:txBody>
          <a:bodyPr wrap="none" anchor="ctr"/>
          <a:lstStyle/>
          <a:p>
            <a:pPr algn="ctr"/>
            <a:r>
              <a:rPr lang="en-US">
                <a:latin typeface="Tahoma" pitchFamily="34" charset="0"/>
              </a:rPr>
              <a:t>Readiness</a:t>
            </a:r>
            <a:endParaRPr lang="en-GB">
              <a:latin typeface="Tahoma" pitchFamily="34" charset="0"/>
            </a:endParaRPr>
          </a:p>
        </p:txBody>
      </p:sp>
      <p:sp>
        <p:nvSpPr>
          <p:cNvPr id="8197" name="AutoShape 5"/>
          <p:cNvSpPr>
            <a:spLocks noChangeArrowheads="1"/>
          </p:cNvSpPr>
          <p:nvPr/>
        </p:nvSpPr>
        <p:spPr bwMode="auto">
          <a:xfrm>
            <a:off x="1828800" y="2362200"/>
            <a:ext cx="4032250" cy="1079500"/>
          </a:xfrm>
          <a:prstGeom prst="rightArrow">
            <a:avLst>
              <a:gd name="adj1" fmla="val 50000"/>
              <a:gd name="adj2" fmla="val 93382"/>
            </a:avLst>
          </a:prstGeom>
          <a:solidFill>
            <a:schemeClr val="accent1"/>
          </a:solidFill>
          <a:ln w="9525">
            <a:solidFill>
              <a:schemeClr val="tx1"/>
            </a:solidFill>
            <a:miter lim="800000"/>
            <a:headEnd/>
            <a:tailEnd/>
          </a:ln>
        </p:spPr>
        <p:txBody>
          <a:bodyPr wrap="none" anchor="ctr"/>
          <a:lstStyle/>
          <a:p>
            <a:pPr algn="ctr"/>
            <a:r>
              <a:rPr lang="en-US">
                <a:latin typeface="Tahoma" pitchFamily="34" charset="0"/>
              </a:rPr>
              <a:t>Capacity Building &amp; </a:t>
            </a:r>
          </a:p>
          <a:p>
            <a:pPr algn="ctr"/>
            <a:r>
              <a:rPr lang="en-US">
                <a:latin typeface="Tahoma" pitchFamily="34" charset="0"/>
              </a:rPr>
              <a:t>Institution Strengthening</a:t>
            </a:r>
            <a:endParaRPr lang="en-GB">
              <a:latin typeface="Tahoma" pitchFamily="34" charset="0"/>
            </a:endParaRPr>
          </a:p>
        </p:txBody>
      </p:sp>
      <p:sp>
        <p:nvSpPr>
          <p:cNvPr id="8198" name="AutoShape 6"/>
          <p:cNvSpPr>
            <a:spLocks noChangeArrowheads="1"/>
          </p:cNvSpPr>
          <p:nvPr/>
        </p:nvSpPr>
        <p:spPr bwMode="auto">
          <a:xfrm>
            <a:off x="2438400" y="4648200"/>
            <a:ext cx="6096000" cy="11969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algn="ctr"/>
            <a:r>
              <a:rPr lang="en-US">
                <a:latin typeface="Tahoma" pitchFamily="34" charset="0"/>
              </a:rPr>
              <a:t>Performance-based mitigation payments</a:t>
            </a:r>
            <a:endParaRPr lang="en-GB">
              <a:latin typeface="Tahoma" pitchFamily="34" charset="0"/>
            </a:endParaRPr>
          </a:p>
        </p:txBody>
      </p:sp>
      <p:sp>
        <p:nvSpPr>
          <p:cNvPr id="8199" name="TextBox 8"/>
          <p:cNvSpPr txBox="1">
            <a:spLocks noChangeArrowheads="1"/>
          </p:cNvSpPr>
          <p:nvPr/>
        </p:nvSpPr>
        <p:spPr bwMode="auto">
          <a:xfrm>
            <a:off x="2743200" y="1066800"/>
            <a:ext cx="1676400" cy="1200150"/>
          </a:xfrm>
          <a:prstGeom prst="rect">
            <a:avLst/>
          </a:prstGeom>
          <a:noFill/>
          <a:ln w="9525">
            <a:solidFill>
              <a:srgbClr val="FF0000"/>
            </a:solidFill>
            <a:miter lim="800000"/>
            <a:headEnd/>
            <a:tailEnd/>
          </a:ln>
        </p:spPr>
        <p:txBody>
          <a:bodyPr>
            <a:spAutoFit/>
          </a:bodyPr>
          <a:lstStyle/>
          <a:p>
            <a:pPr algn="ctr"/>
            <a:r>
              <a:rPr lang="en-US" sz="2400"/>
              <a:t>National REDD Strategy</a:t>
            </a:r>
            <a:endParaRPr lang="en-GB" sz="2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1"/>
          </p:nvPr>
        </p:nvSpPr>
        <p:spPr>
          <a:xfrm>
            <a:off x="457200" y="6245225"/>
            <a:ext cx="2133600" cy="476250"/>
          </a:xfrm>
        </p:spPr>
        <p:txBody>
          <a:bodyPr/>
          <a:lstStyle/>
          <a:p>
            <a:pPr algn="l">
              <a:defRPr/>
            </a:pPr>
            <a:fld id="{83F21DF1-FB4D-4DE8-9253-464DE9847855}" type="slidenum">
              <a:rPr lang="en-US" smtClean="0"/>
              <a:pPr algn="l">
                <a:defRPr/>
              </a:pPr>
              <a:t>8</a:t>
            </a:fld>
            <a:endParaRPr lang="en-US" smtClean="0"/>
          </a:p>
        </p:txBody>
      </p:sp>
      <p:sp>
        <p:nvSpPr>
          <p:cNvPr id="9219" name="TextBox 3"/>
          <p:cNvSpPr txBox="1">
            <a:spLocks noChangeArrowheads="1"/>
          </p:cNvSpPr>
          <p:nvPr/>
        </p:nvSpPr>
        <p:spPr bwMode="auto">
          <a:xfrm>
            <a:off x="1720850" y="601663"/>
            <a:ext cx="5865813" cy="468312"/>
          </a:xfrm>
          <a:prstGeom prst="rect">
            <a:avLst/>
          </a:prstGeom>
          <a:noFill/>
          <a:ln w="9525">
            <a:solidFill>
              <a:schemeClr val="tx1"/>
            </a:solidFill>
            <a:miter lim="800000"/>
            <a:headEnd/>
            <a:tailEnd/>
          </a:ln>
        </p:spPr>
        <p:txBody>
          <a:bodyPr lIns="91430" tIns="45716" rIns="91430" bIns="45716">
            <a:spAutoFit/>
          </a:bodyPr>
          <a:lstStyle/>
          <a:p>
            <a:pPr algn="ctr"/>
            <a:r>
              <a:rPr lang="en-US" sz="2400" b="1"/>
              <a:t>Components of National Readiness</a:t>
            </a:r>
            <a:endParaRPr lang="en-GB" sz="2400" b="1"/>
          </a:p>
        </p:txBody>
      </p:sp>
      <p:sp>
        <p:nvSpPr>
          <p:cNvPr id="7" name="TextBox 5"/>
          <p:cNvSpPr txBox="1">
            <a:spLocks noChangeArrowheads="1"/>
          </p:cNvSpPr>
          <p:nvPr/>
        </p:nvSpPr>
        <p:spPr bwMode="auto">
          <a:xfrm>
            <a:off x="1676400" y="1371600"/>
            <a:ext cx="6024563" cy="406400"/>
          </a:xfrm>
          <a:prstGeom prst="rect">
            <a:avLst/>
          </a:prstGeom>
          <a:noFill/>
          <a:ln w="9525">
            <a:solidFill>
              <a:schemeClr val="tx1"/>
            </a:solidFill>
            <a:miter lim="800000"/>
            <a:headEnd/>
            <a:tailEnd/>
          </a:ln>
        </p:spPr>
        <p:txBody>
          <a:bodyPr lIns="91430" tIns="45716" rIns="91430" bIns="45716">
            <a:spAutoFit/>
          </a:bodyPr>
          <a:lstStyle/>
          <a:p>
            <a:pPr algn="ctr"/>
            <a:r>
              <a:rPr lang="en-US" sz="2000"/>
              <a:t>Management of Readiness</a:t>
            </a:r>
            <a:endParaRPr lang="en-GB" sz="2000"/>
          </a:p>
        </p:txBody>
      </p:sp>
      <p:sp>
        <p:nvSpPr>
          <p:cNvPr id="8" name="TextBox 6"/>
          <p:cNvSpPr txBox="1">
            <a:spLocks noChangeArrowheads="1"/>
          </p:cNvSpPr>
          <p:nvPr/>
        </p:nvSpPr>
        <p:spPr bwMode="auto">
          <a:xfrm rot="16200000">
            <a:off x="-790550" y="2924151"/>
            <a:ext cx="3962402" cy="400101"/>
          </a:xfrm>
          <a:prstGeom prst="rect">
            <a:avLst/>
          </a:prstGeom>
          <a:solidFill>
            <a:srgbClr val="FFC000"/>
          </a:solidFill>
          <a:ln w="9525">
            <a:solidFill>
              <a:srgbClr val="FFFF00"/>
            </a:solidFill>
            <a:miter lim="800000"/>
            <a:headEnd/>
            <a:tailEnd/>
          </a:ln>
        </p:spPr>
        <p:txBody>
          <a:bodyPr wrap="square" lIns="91430" tIns="45716" rIns="91430" bIns="45716">
            <a:spAutoFit/>
          </a:bodyPr>
          <a:lstStyle/>
          <a:p>
            <a:pPr algn="ctr"/>
            <a:r>
              <a:rPr lang="en-US" sz="2000" b="1" dirty="0"/>
              <a:t>Stakeholder Participation</a:t>
            </a:r>
            <a:endParaRPr lang="en-GB" sz="2000" b="1" dirty="0"/>
          </a:p>
        </p:txBody>
      </p:sp>
      <p:sp>
        <p:nvSpPr>
          <p:cNvPr id="9" name="TextBox 7"/>
          <p:cNvSpPr txBox="1">
            <a:spLocks noChangeArrowheads="1"/>
          </p:cNvSpPr>
          <p:nvPr/>
        </p:nvSpPr>
        <p:spPr bwMode="auto">
          <a:xfrm>
            <a:off x="1752600" y="3352800"/>
            <a:ext cx="6024563" cy="406400"/>
          </a:xfrm>
          <a:prstGeom prst="rect">
            <a:avLst/>
          </a:prstGeom>
          <a:noFill/>
          <a:ln w="9525">
            <a:solidFill>
              <a:schemeClr val="tx1"/>
            </a:solidFill>
            <a:miter lim="800000"/>
            <a:headEnd/>
            <a:tailEnd/>
          </a:ln>
        </p:spPr>
        <p:txBody>
          <a:bodyPr lIns="91430" tIns="45716" rIns="91430" bIns="45716">
            <a:spAutoFit/>
          </a:bodyPr>
          <a:lstStyle/>
          <a:p>
            <a:r>
              <a:rPr lang="en-US" sz="2000"/>
              <a:t>National REDD Strategy Development</a:t>
            </a:r>
            <a:endParaRPr lang="en-GB" sz="2000"/>
          </a:p>
        </p:txBody>
      </p:sp>
      <p:sp>
        <p:nvSpPr>
          <p:cNvPr id="10" name="TextBox 8"/>
          <p:cNvSpPr txBox="1">
            <a:spLocks noChangeArrowheads="1"/>
          </p:cNvSpPr>
          <p:nvPr/>
        </p:nvSpPr>
        <p:spPr bwMode="auto">
          <a:xfrm>
            <a:off x="1752600" y="2667000"/>
            <a:ext cx="6024563" cy="406400"/>
          </a:xfrm>
          <a:prstGeom prst="rect">
            <a:avLst/>
          </a:prstGeom>
          <a:noFill/>
          <a:ln w="9525">
            <a:solidFill>
              <a:schemeClr val="tx1"/>
            </a:solidFill>
            <a:miter lim="800000"/>
            <a:headEnd/>
            <a:tailEnd/>
          </a:ln>
        </p:spPr>
        <p:txBody>
          <a:bodyPr lIns="91430" tIns="45716" rIns="91430" bIns="45716">
            <a:spAutoFit/>
          </a:bodyPr>
          <a:lstStyle/>
          <a:p>
            <a:r>
              <a:rPr lang="en-US" sz="2000"/>
              <a:t>REDD Implementation Framework</a:t>
            </a:r>
            <a:endParaRPr lang="en-GB" sz="2000"/>
          </a:p>
        </p:txBody>
      </p:sp>
      <p:sp>
        <p:nvSpPr>
          <p:cNvPr id="11" name="TextBox 9"/>
          <p:cNvSpPr txBox="1">
            <a:spLocks noChangeArrowheads="1"/>
          </p:cNvSpPr>
          <p:nvPr/>
        </p:nvSpPr>
        <p:spPr bwMode="auto">
          <a:xfrm>
            <a:off x="1752600" y="3962400"/>
            <a:ext cx="6022975" cy="406400"/>
          </a:xfrm>
          <a:prstGeom prst="rect">
            <a:avLst/>
          </a:prstGeom>
          <a:noFill/>
          <a:ln w="9525">
            <a:solidFill>
              <a:schemeClr val="tx1"/>
            </a:solidFill>
            <a:miter lim="800000"/>
            <a:headEnd/>
            <a:tailEnd/>
          </a:ln>
        </p:spPr>
        <p:txBody>
          <a:bodyPr lIns="91430" tIns="45716" rIns="91430" bIns="45716">
            <a:spAutoFit/>
          </a:bodyPr>
          <a:lstStyle/>
          <a:p>
            <a:r>
              <a:rPr lang="en-US" sz="2000"/>
              <a:t>Reference Scenario</a:t>
            </a:r>
            <a:endParaRPr lang="en-GB" sz="2000"/>
          </a:p>
        </p:txBody>
      </p:sp>
      <p:sp>
        <p:nvSpPr>
          <p:cNvPr id="12" name="TextBox 9"/>
          <p:cNvSpPr txBox="1">
            <a:spLocks noChangeArrowheads="1"/>
          </p:cNvSpPr>
          <p:nvPr/>
        </p:nvSpPr>
        <p:spPr bwMode="auto">
          <a:xfrm>
            <a:off x="1716088" y="4662488"/>
            <a:ext cx="6024562" cy="406400"/>
          </a:xfrm>
          <a:prstGeom prst="rect">
            <a:avLst/>
          </a:prstGeom>
          <a:noFill/>
          <a:ln w="9525">
            <a:solidFill>
              <a:schemeClr val="tx1"/>
            </a:solidFill>
            <a:miter lim="800000"/>
            <a:headEnd/>
            <a:tailEnd/>
          </a:ln>
        </p:spPr>
        <p:txBody>
          <a:bodyPr lIns="91430" tIns="45716" rIns="91430" bIns="45716">
            <a:spAutoFit/>
          </a:bodyPr>
          <a:lstStyle/>
          <a:p>
            <a:r>
              <a:rPr lang="en-US" sz="2000"/>
              <a:t>National Carbon MRV System</a:t>
            </a:r>
            <a:endParaRPr lang="en-GB" sz="2000"/>
          </a:p>
        </p:txBody>
      </p:sp>
      <p:grpSp>
        <p:nvGrpSpPr>
          <p:cNvPr id="2" name="Group 18"/>
          <p:cNvGrpSpPr>
            <a:grpSpLocks/>
          </p:cNvGrpSpPr>
          <p:nvPr/>
        </p:nvGrpSpPr>
        <p:grpSpPr bwMode="auto">
          <a:xfrm>
            <a:off x="3810000" y="1905000"/>
            <a:ext cx="1828800" cy="508000"/>
            <a:chOff x="3810000" y="1778000"/>
            <a:chExt cx="1828800" cy="508002"/>
          </a:xfrm>
        </p:grpSpPr>
        <p:cxnSp>
          <p:nvCxnSpPr>
            <p:cNvPr id="14" name="Straight Arrow Connector 13"/>
            <p:cNvCxnSpPr>
              <a:stCxn id="7" idx="2"/>
            </p:cNvCxnSpPr>
            <p:nvPr/>
          </p:nvCxnSpPr>
          <p:spPr>
            <a:xfrm rot="5400000">
              <a:off x="3995737" y="1592263"/>
              <a:ext cx="508002" cy="8794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2"/>
            </p:cNvCxnSpPr>
            <p:nvPr/>
          </p:nvCxnSpPr>
          <p:spPr>
            <a:xfrm rot="16200000" flipH="1">
              <a:off x="4910137" y="1557338"/>
              <a:ext cx="508002" cy="9493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p:cNvCxnSpPr>
            <a:endCxn id="7" idx="1"/>
          </p:cNvCxnSpPr>
          <p:nvPr/>
        </p:nvCxnSpPr>
        <p:spPr>
          <a:xfrm flipV="1">
            <a:off x="1371600" y="1574800"/>
            <a:ext cx="304800" cy="25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0" idx="1"/>
          </p:cNvCxnSpPr>
          <p:nvPr/>
        </p:nvCxnSpPr>
        <p:spPr>
          <a:xfrm>
            <a:off x="1371600" y="2819400"/>
            <a:ext cx="381000" cy="50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9" idx="1"/>
          </p:cNvCxnSpPr>
          <p:nvPr/>
        </p:nvCxnSpPr>
        <p:spPr>
          <a:xfrm flipV="1">
            <a:off x="1371600" y="3556000"/>
            <a:ext cx="381000" cy="25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1" idx="1"/>
          </p:cNvCxnSpPr>
          <p:nvPr/>
        </p:nvCxnSpPr>
        <p:spPr>
          <a:xfrm flipV="1">
            <a:off x="1447800" y="4165600"/>
            <a:ext cx="304800" cy="25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2" idx="1"/>
          </p:cNvCxnSpPr>
          <p:nvPr/>
        </p:nvCxnSpPr>
        <p:spPr>
          <a:xfrm flipV="1">
            <a:off x="1371600" y="4865688"/>
            <a:ext cx="344488" cy="111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1"/>
          </p:nvPr>
        </p:nvSpPr>
        <p:spPr>
          <a:xfrm>
            <a:off x="457200" y="6245225"/>
            <a:ext cx="2133600" cy="476250"/>
          </a:xfrm>
        </p:spPr>
        <p:txBody>
          <a:bodyPr/>
          <a:lstStyle/>
          <a:p>
            <a:pPr algn="l">
              <a:defRPr/>
            </a:pPr>
            <a:fld id="{BF8CDF9F-3E92-47E0-B984-C5E3A5FDB498}" type="slidenum">
              <a:rPr lang="en-US" smtClean="0"/>
              <a:pPr algn="l">
                <a:defRPr/>
              </a:pPr>
              <a:t>9</a:t>
            </a:fld>
            <a:endParaRPr lang="en-US" smtClean="0"/>
          </a:p>
        </p:txBody>
      </p:sp>
      <p:sp>
        <p:nvSpPr>
          <p:cNvPr id="10243" name="TextBox 3"/>
          <p:cNvSpPr txBox="1">
            <a:spLocks noChangeArrowheads="1"/>
          </p:cNvSpPr>
          <p:nvPr/>
        </p:nvSpPr>
        <p:spPr bwMode="auto">
          <a:xfrm>
            <a:off x="471488" y="619125"/>
            <a:ext cx="3963987" cy="708025"/>
          </a:xfrm>
          <a:prstGeom prst="rect">
            <a:avLst/>
          </a:prstGeom>
          <a:noFill/>
          <a:ln w="9525">
            <a:solidFill>
              <a:schemeClr val="tx1"/>
            </a:solidFill>
            <a:miter lim="800000"/>
            <a:headEnd/>
            <a:tailEnd/>
          </a:ln>
        </p:spPr>
        <p:txBody>
          <a:bodyPr lIns="91430" tIns="45716" rIns="91430" bIns="45716">
            <a:spAutoFit/>
          </a:bodyPr>
          <a:lstStyle/>
          <a:p>
            <a:pPr algn="ctr"/>
            <a:r>
              <a:rPr lang="en-US" sz="2000"/>
              <a:t>Components of National REDD Readiness</a:t>
            </a:r>
            <a:endParaRPr lang="en-GB" sz="2000"/>
          </a:p>
        </p:txBody>
      </p:sp>
      <p:sp>
        <p:nvSpPr>
          <p:cNvPr id="10244" name="TextBox 4"/>
          <p:cNvSpPr txBox="1">
            <a:spLocks noChangeArrowheads="1"/>
          </p:cNvSpPr>
          <p:nvPr/>
        </p:nvSpPr>
        <p:spPr bwMode="auto">
          <a:xfrm>
            <a:off x="4781550" y="633413"/>
            <a:ext cx="2743200" cy="708025"/>
          </a:xfrm>
          <a:prstGeom prst="rect">
            <a:avLst/>
          </a:prstGeom>
          <a:noFill/>
          <a:ln w="9525">
            <a:solidFill>
              <a:schemeClr val="tx1"/>
            </a:solidFill>
            <a:miter lim="800000"/>
            <a:headEnd/>
            <a:tailEnd/>
          </a:ln>
        </p:spPr>
        <p:txBody>
          <a:bodyPr lIns="91430" tIns="45716" rIns="91430" bIns="45716">
            <a:spAutoFit/>
          </a:bodyPr>
          <a:lstStyle/>
          <a:p>
            <a:r>
              <a:rPr lang="en-US" sz="2000" b="1"/>
              <a:t>MANAGEMENT OF READINESS</a:t>
            </a:r>
            <a:endParaRPr lang="en-GB" b="1"/>
          </a:p>
        </p:txBody>
      </p:sp>
      <p:sp>
        <p:nvSpPr>
          <p:cNvPr id="14362" name="TextBox 18"/>
          <p:cNvSpPr txBox="1">
            <a:spLocks noChangeArrowheads="1"/>
          </p:cNvSpPr>
          <p:nvPr/>
        </p:nvSpPr>
        <p:spPr bwMode="auto">
          <a:xfrm>
            <a:off x="3657600" y="3200400"/>
            <a:ext cx="2362200" cy="830263"/>
          </a:xfrm>
          <a:prstGeom prst="rect">
            <a:avLst/>
          </a:prstGeom>
          <a:noFill/>
          <a:ln w="9525">
            <a:solidFill>
              <a:schemeClr val="tx1"/>
            </a:solidFill>
            <a:miter lim="800000"/>
            <a:headEnd/>
            <a:tailEnd/>
          </a:ln>
        </p:spPr>
        <p:txBody>
          <a:bodyPr>
            <a:spAutoFit/>
          </a:bodyPr>
          <a:lstStyle/>
          <a:p>
            <a:r>
              <a:rPr lang="en-US" sz="2400"/>
              <a:t>National REDD Working Group</a:t>
            </a:r>
            <a:endParaRPr lang="en-GB" sz="2400"/>
          </a:p>
        </p:txBody>
      </p:sp>
      <p:grpSp>
        <p:nvGrpSpPr>
          <p:cNvPr id="2" name="Group 26"/>
          <p:cNvGrpSpPr>
            <a:grpSpLocks/>
          </p:cNvGrpSpPr>
          <p:nvPr/>
        </p:nvGrpSpPr>
        <p:grpSpPr bwMode="auto">
          <a:xfrm>
            <a:off x="608013" y="1962150"/>
            <a:ext cx="3049587" cy="3484563"/>
            <a:chOff x="608013" y="1962150"/>
            <a:chExt cx="3049587" cy="3484562"/>
          </a:xfrm>
        </p:grpSpPr>
        <p:sp>
          <p:nvSpPr>
            <p:cNvPr id="10262" name="TextBox 5"/>
            <p:cNvSpPr txBox="1">
              <a:spLocks noChangeArrowheads="1"/>
            </p:cNvSpPr>
            <p:nvPr/>
          </p:nvSpPr>
          <p:spPr bwMode="auto">
            <a:xfrm>
              <a:off x="608013" y="1962150"/>
              <a:ext cx="1754187" cy="647700"/>
            </a:xfrm>
            <a:prstGeom prst="rect">
              <a:avLst/>
            </a:prstGeom>
            <a:noFill/>
            <a:ln w="9525">
              <a:solidFill>
                <a:schemeClr val="tx1"/>
              </a:solidFill>
              <a:miter lim="800000"/>
              <a:headEnd/>
              <a:tailEnd/>
            </a:ln>
          </p:spPr>
          <p:txBody>
            <a:bodyPr lIns="91430" tIns="45716" rIns="91430" bIns="45716">
              <a:spAutoFit/>
            </a:bodyPr>
            <a:lstStyle/>
            <a:p>
              <a:r>
                <a:rPr lang="en-US"/>
                <a:t>Line Ministries &amp; Departments</a:t>
              </a:r>
              <a:endParaRPr lang="en-GB"/>
            </a:p>
          </p:txBody>
        </p:sp>
        <p:sp>
          <p:nvSpPr>
            <p:cNvPr id="10263" name="TextBox 6"/>
            <p:cNvSpPr txBox="1">
              <a:spLocks noChangeArrowheads="1"/>
            </p:cNvSpPr>
            <p:nvPr/>
          </p:nvSpPr>
          <p:spPr bwMode="auto">
            <a:xfrm>
              <a:off x="609600" y="2709863"/>
              <a:ext cx="1905000" cy="646112"/>
            </a:xfrm>
            <a:prstGeom prst="rect">
              <a:avLst/>
            </a:prstGeom>
            <a:noFill/>
            <a:ln w="9525">
              <a:solidFill>
                <a:schemeClr val="tx1"/>
              </a:solidFill>
              <a:miter lim="800000"/>
              <a:headEnd/>
              <a:tailEnd/>
            </a:ln>
          </p:spPr>
          <p:txBody>
            <a:bodyPr lIns="91430" tIns="45716" rIns="91430" bIns="45716">
              <a:spAutoFit/>
            </a:bodyPr>
            <a:lstStyle/>
            <a:p>
              <a:r>
                <a:rPr lang="en-US"/>
                <a:t>Statutory Bodies &amp; Institutions</a:t>
              </a:r>
              <a:endParaRPr lang="en-GB"/>
            </a:p>
          </p:txBody>
        </p:sp>
        <p:sp>
          <p:nvSpPr>
            <p:cNvPr id="10264" name="TextBox 7"/>
            <p:cNvSpPr txBox="1">
              <a:spLocks noChangeArrowheads="1"/>
            </p:cNvSpPr>
            <p:nvPr/>
          </p:nvSpPr>
          <p:spPr bwMode="auto">
            <a:xfrm>
              <a:off x="609600" y="3471863"/>
              <a:ext cx="1676400" cy="369887"/>
            </a:xfrm>
            <a:prstGeom prst="rect">
              <a:avLst/>
            </a:prstGeom>
            <a:noFill/>
            <a:ln w="9525">
              <a:solidFill>
                <a:schemeClr val="tx1"/>
              </a:solidFill>
              <a:miter lim="800000"/>
              <a:headEnd/>
              <a:tailEnd/>
            </a:ln>
          </p:spPr>
          <p:txBody>
            <a:bodyPr lIns="91430" tIns="45716" rIns="91430" bIns="45716">
              <a:spAutoFit/>
            </a:bodyPr>
            <a:lstStyle/>
            <a:p>
              <a:r>
                <a:rPr lang="en-US"/>
                <a:t>House of Chiefs</a:t>
              </a:r>
              <a:endParaRPr lang="en-GB"/>
            </a:p>
          </p:txBody>
        </p:sp>
        <p:cxnSp>
          <p:nvCxnSpPr>
            <p:cNvPr id="11" name="Straight Arrow Connector 10"/>
            <p:cNvCxnSpPr>
              <a:stCxn id="10262" idx="3"/>
            </p:cNvCxnSpPr>
            <p:nvPr/>
          </p:nvCxnSpPr>
          <p:spPr bwMode="auto">
            <a:xfrm>
              <a:off x="2362200" y="2286000"/>
              <a:ext cx="1295400" cy="990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263" idx="3"/>
            </p:cNvCxnSpPr>
            <p:nvPr/>
          </p:nvCxnSpPr>
          <p:spPr bwMode="auto">
            <a:xfrm>
              <a:off x="2514600" y="3033713"/>
              <a:ext cx="1143000" cy="4714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264" idx="3"/>
              <a:endCxn id="14362" idx="1"/>
            </p:cNvCxnSpPr>
            <p:nvPr/>
          </p:nvCxnSpPr>
          <p:spPr bwMode="auto">
            <a:xfrm flipV="1">
              <a:off x="2286000" y="3616325"/>
              <a:ext cx="1371600" cy="412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68" name="TextBox 20"/>
            <p:cNvSpPr txBox="1">
              <a:spLocks noChangeArrowheads="1"/>
            </p:cNvSpPr>
            <p:nvPr/>
          </p:nvSpPr>
          <p:spPr bwMode="auto">
            <a:xfrm>
              <a:off x="609600" y="4005263"/>
              <a:ext cx="1981200" cy="646323"/>
            </a:xfrm>
            <a:prstGeom prst="rect">
              <a:avLst/>
            </a:prstGeom>
            <a:noFill/>
            <a:ln w="9525">
              <a:solidFill>
                <a:schemeClr val="tx1"/>
              </a:solidFill>
              <a:miter lim="800000"/>
              <a:headEnd/>
              <a:tailEnd/>
            </a:ln>
          </p:spPr>
          <p:txBody>
            <a:bodyPr lIns="91430" tIns="45716" rIns="91430" bIns="45716">
              <a:spAutoFit/>
            </a:bodyPr>
            <a:lstStyle/>
            <a:p>
              <a:r>
                <a:rPr lang="en-US"/>
                <a:t>NGOs, CSOs, private sector</a:t>
              </a:r>
              <a:endParaRPr lang="en-GB"/>
            </a:p>
          </p:txBody>
        </p:sp>
        <p:cxnSp>
          <p:nvCxnSpPr>
            <p:cNvPr id="22" name="Straight Arrow Connector 21"/>
            <p:cNvCxnSpPr>
              <a:stCxn id="10268" idx="3"/>
            </p:cNvCxnSpPr>
            <p:nvPr/>
          </p:nvCxnSpPr>
          <p:spPr bwMode="auto">
            <a:xfrm flipV="1">
              <a:off x="2590800" y="3733799"/>
              <a:ext cx="1066800" cy="5953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271" idx="3"/>
            </p:cNvCxnSpPr>
            <p:nvPr/>
          </p:nvCxnSpPr>
          <p:spPr bwMode="auto">
            <a:xfrm flipV="1">
              <a:off x="2590800" y="3962399"/>
              <a:ext cx="1066800" cy="11620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71" name="TextBox 31"/>
            <p:cNvSpPr txBox="1">
              <a:spLocks noChangeArrowheads="1"/>
            </p:cNvSpPr>
            <p:nvPr/>
          </p:nvSpPr>
          <p:spPr bwMode="auto">
            <a:xfrm>
              <a:off x="609600" y="4800600"/>
              <a:ext cx="1981200" cy="646112"/>
            </a:xfrm>
            <a:prstGeom prst="rect">
              <a:avLst/>
            </a:prstGeom>
            <a:noFill/>
            <a:ln w="9525">
              <a:solidFill>
                <a:schemeClr val="tx1"/>
              </a:solidFill>
              <a:miter lim="800000"/>
              <a:headEnd/>
              <a:tailEnd/>
            </a:ln>
          </p:spPr>
          <p:txBody>
            <a:bodyPr lIns="91430" tIns="45716" rIns="91430" bIns="45716">
              <a:spAutoFit/>
            </a:bodyPr>
            <a:lstStyle/>
            <a:p>
              <a:r>
                <a:rPr lang="en-US"/>
                <a:t>Experts, other key stakeholder</a:t>
              </a:r>
              <a:endParaRPr lang="en-GB"/>
            </a:p>
          </p:txBody>
        </p:sp>
      </p:grpSp>
      <p:grpSp>
        <p:nvGrpSpPr>
          <p:cNvPr id="3" name="Group 27"/>
          <p:cNvGrpSpPr>
            <a:grpSpLocks/>
          </p:cNvGrpSpPr>
          <p:nvPr/>
        </p:nvGrpSpPr>
        <p:grpSpPr bwMode="auto">
          <a:xfrm>
            <a:off x="3886200" y="4038600"/>
            <a:ext cx="4114800" cy="1957388"/>
            <a:chOff x="4495800" y="4038600"/>
            <a:chExt cx="4114800" cy="1957388"/>
          </a:xfrm>
        </p:grpSpPr>
        <p:sp>
          <p:nvSpPr>
            <p:cNvPr id="10256" name="TextBox 8"/>
            <p:cNvSpPr txBox="1">
              <a:spLocks noChangeArrowheads="1"/>
            </p:cNvSpPr>
            <p:nvPr/>
          </p:nvSpPr>
          <p:spPr bwMode="auto">
            <a:xfrm>
              <a:off x="7315102" y="5071912"/>
              <a:ext cx="1295498" cy="646263"/>
            </a:xfrm>
            <a:prstGeom prst="rect">
              <a:avLst/>
            </a:prstGeom>
            <a:noFill/>
            <a:ln w="9525">
              <a:solidFill>
                <a:schemeClr val="tx1"/>
              </a:solidFill>
              <a:miter lim="800000"/>
              <a:headEnd/>
              <a:tailEnd/>
            </a:ln>
          </p:spPr>
          <p:txBody>
            <a:bodyPr>
              <a:spAutoFit/>
            </a:bodyPr>
            <a:lstStyle/>
            <a:p>
              <a:r>
                <a:rPr lang="en-US"/>
                <a:t>Status of information </a:t>
              </a:r>
              <a:endParaRPr lang="en-GB"/>
            </a:p>
          </p:txBody>
        </p:sp>
        <p:cxnSp>
          <p:nvCxnSpPr>
            <p:cNvPr id="14" name="Straight Arrow Connector 13"/>
            <p:cNvCxnSpPr>
              <a:stCxn id="10256" idx="0"/>
            </p:cNvCxnSpPr>
            <p:nvPr/>
          </p:nvCxnSpPr>
          <p:spPr bwMode="auto">
            <a:xfrm rot="16200000" flipV="1">
              <a:off x="6665118" y="3774282"/>
              <a:ext cx="1033463" cy="1562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58" name="TextBox 8"/>
            <p:cNvSpPr txBox="1">
              <a:spLocks noChangeArrowheads="1"/>
            </p:cNvSpPr>
            <p:nvPr/>
          </p:nvSpPr>
          <p:spPr bwMode="auto">
            <a:xfrm>
              <a:off x="5791200" y="5072063"/>
              <a:ext cx="1371600" cy="923925"/>
            </a:xfrm>
            <a:prstGeom prst="rect">
              <a:avLst/>
            </a:prstGeom>
            <a:noFill/>
            <a:ln w="9525">
              <a:solidFill>
                <a:schemeClr val="tx1"/>
              </a:solidFill>
              <a:miter lim="800000"/>
              <a:headEnd/>
              <a:tailEnd/>
            </a:ln>
          </p:spPr>
          <p:txBody>
            <a:bodyPr>
              <a:spAutoFit/>
            </a:bodyPr>
            <a:lstStyle/>
            <a:p>
              <a:r>
                <a:rPr lang="en-US"/>
                <a:t>Mapping of relevant initiatives</a:t>
              </a:r>
              <a:endParaRPr lang="en-GB"/>
            </a:p>
          </p:txBody>
        </p:sp>
        <p:sp>
          <p:nvSpPr>
            <p:cNvPr id="10259" name="TextBox 8"/>
            <p:cNvSpPr txBox="1">
              <a:spLocks noChangeArrowheads="1"/>
            </p:cNvSpPr>
            <p:nvPr/>
          </p:nvSpPr>
          <p:spPr bwMode="auto">
            <a:xfrm>
              <a:off x="4495800" y="5072063"/>
              <a:ext cx="1143000" cy="646112"/>
            </a:xfrm>
            <a:prstGeom prst="rect">
              <a:avLst/>
            </a:prstGeom>
            <a:noFill/>
            <a:ln w="9525">
              <a:solidFill>
                <a:schemeClr val="tx1"/>
              </a:solidFill>
              <a:miter lim="800000"/>
              <a:headEnd/>
              <a:tailEnd/>
            </a:ln>
          </p:spPr>
          <p:txBody>
            <a:bodyPr>
              <a:spAutoFit/>
            </a:bodyPr>
            <a:lstStyle/>
            <a:p>
              <a:r>
                <a:rPr lang="en-US"/>
                <a:t>Lessons learned</a:t>
              </a:r>
              <a:endParaRPr lang="en-GB"/>
            </a:p>
          </p:txBody>
        </p:sp>
        <p:cxnSp>
          <p:nvCxnSpPr>
            <p:cNvPr id="45" name="Straight Arrow Connector 44"/>
            <p:cNvCxnSpPr>
              <a:stCxn id="10258" idx="0"/>
            </p:cNvCxnSpPr>
            <p:nvPr/>
          </p:nvCxnSpPr>
          <p:spPr bwMode="auto">
            <a:xfrm rot="16200000" flipV="1">
              <a:off x="5503068" y="4098132"/>
              <a:ext cx="1033463" cy="914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0259" idx="0"/>
            </p:cNvCxnSpPr>
            <p:nvPr/>
          </p:nvCxnSpPr>
          <p:spPr bwMode="auto">
            <a:xfrm rot="5400000" flipH="1" flipV="1">
              <a:off x="4569618" y="4536282"/>
              <a:ext cx="1033463" cy="38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28"/>
          <p:cNvGrpSpPr>
            <a:grpSpLocks/>
          </p:cNvGrpSpPr>
          <p:nvPr/>
        </p:nvGrpSpPr>
        <p:grpSpPr bwMode="auto">
          <a:xfrm>
            <a:off x="3276600" y="1981200"/>
            <a:ext cx="3352800" cy="1220788"/>
            <a:chOff x="5334000" y="2057400"/>
            <a:chExt cx="3352800" cy="1219994"/>
          </a:xfrm>
        </p:grpSpPr>
        <p:sp>
          <p:nvSpPr>
            <p:cNvPr id="10252" name="TextBox 8"/>
            <p:cNvSpPr txBox="1">
              <a:spLocks noChangeArrowheads="1"/>
            </p:cNvSpPr>
            <p:nvPr/>
          </p:nvSpPr>
          <p:spPr bwMode="auto">
            <a:xfrm>
              <a:off x="5334000" y="2057400"/>
              <a:ext cx="1371600" cy="646113"/>
            </a:xfrm>
            <a:prstGeom prst="rect">
              <a:avLst/>
            </a:prstGeom>
            <a:noFill/>
            <a:ln w="9525">
              <a:solidFill>
                <a:schemeClr val="tx1"/>
              </a:solidFill>
              <a:miter lim="800000"/>
              <a:headEnd/>
              <a:tailEnd/>
            </a:ln>
          </p:spPr>
          <p:txBody>
            <a:bodyPr>
              <a:spAutoFit/>
            </a:bodyPr>
            <a:lstStyle/>
            <a:p>
              <a:r>
                <a:rPr lang="en-US"/>
                <a:t>Consultative process</a:t>
              </a:r>
              <a:endParaRPr lang="en-GB"/>
            </a:p>
          </p:txBody>
        </p:sp>
        <p:sp>
          <p:nvSpPr>
            <p:cNvPr id="10253" name="TextBox 8"/>
            <p:cNvSpPr txBox="1">
              <a:spLocks noChangeArrowheads="1"/>
            </p:cNvSpPr>
            <p:nvPr/>
          </p:nvSpPr>
          <p:spPr bwMode="auto">
            <a:xfrm>
              <a:off x="6934200" y="2057400"/>
              <a:ext cx="1752600" cy="646113"/>
            </a:xfrm>
            <a:prstGeom prst="rect">
              <a:avLst/>
            </a:prstGeom>
            <a:noFill/>
            <a:ln w="9525">
              <a:solidFill>
                <a:schemeClr val="tx1"/>
              </a:solidFill>
              <a:miter lim="800000"/>
              <a:headEnd/>
              <a:tailEnd/>
            </a:ln>
          </p:spPr>
          <p:txBody>
            <a:bodyPr>
              <a:spAutoFit/>
            </a:bodyPr>
            <a:lstStyle/>
            <a:p>
              <a:r>
                <a:rPr lang="en-US"/>
                <a:t>Communication Plan</a:t>
              </a:r>
              <a:endParaRPr lang="en-GB"/>
            </a:p>
          </p:txBody>
        </p:sp>
        <p:cxnSp>
          <p:nvCxnSpPr>
            <p:cNvPr id="63" name="Straight Arrow Connector 62"/>
            <p:cNvCxnSpPr>
              <a:endCxn id="10252" idx="2"/>
            </p:cNvCxnSpPr>
            <p:nvPr/>
          </p:nvCxnSpPr>
          <p:spPr bwMode="auto">
            <a:xfrm rot="5400000" flipH="1" flipV="1">
              <a:off x="5734236" y="2990242"/>
              <a:ext cx="572715"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10253" idx="2"/>
            </p:cNvCxnSpPr>
            <p:nvPr/>
          </p:nvCxnSpPr>
          <p:spPr bwMode="auto">
            <a:xfrm rot="5400000" flipH="1" flipV="1">
              <a:off x="7505092" y="2970400"/>
              <a:ext cx="572714" cy="38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73"/>
          <p:cNvGrpSpPr>
            <a:grpSpLocks/>
          </p:cNvGrpSpPr>
          <p:nvPr/>
        </p:nvGrpSpPr>
        <p:grpSpPr bwMode="auto">
          <a:xfrm>
            <a:off x="6019800" y="3048000"/>
            <a:ext cx="2743200" cy="1200150"/>
            <a:chOff x="6020099" y="3048000"/>
            <a:chExt cx="2742901" cy="1200329"/>
          </a:xfrm>
        </p:grpSpPr>
        <p:sp>
          <p:nvSpPr>
            <p:cNvPr id="10250" name="TextBox 8"/>
            <p:cNvSpPr txBox="1">
              <a:spLocks noChangeArrowheads="1"/>
            </p:cNvSpPr>
            <p:nvPr/>
          </p:nvSpPr>
          <p:spPr bwMode="auto">
            <a:xfrm>
              <a:off x="7086600" y="3048000"/>
              <a:ext cx="1676400" cy="1200329"/>
            </a:xfrm>
            <a:prstGeom prst="rect">
              <a:avLst/>
            </a:prstGeom>
            <a:noFill/>
            <a:ln w="9525">
              <a:solidFill>
                <a:srgbClr val="FF0000"/>
              </a:solidFill>
              <a:miter lim="800000"/>
              <a:headEnd/>
              <a:tailEnd/>
            </a:ln>
          </p:spPr>
          <p:txBody>
            <a:bodyPr>
              <a:spAutoFit/>
            </a:bodyPr>
            <a:lstStyle/>
            <a:p>
              <a:pPr algn="ctr"/>
              <a:r>
                <a:rPr lang="en-US" sz="2400"/>
                <a:t>National REDD Strategy</a:t>
              </a:r>
              <a:endParaRPr lang="en-GB" sz="2400"/>
            </a:p>
          </p:txBody>
        </p:sp>
        <p:cxnSp>
          <p:nvCxnSpPr>
            <p:cNvPr id="72" name="Straight Arrow Connector 71"/>
            <p:cNvCxnSpPr>
              <a:stCxn id="14362" idx="3"/>
              <a:endCxn id="10250" idx="1"/>
            </p:cNvCxnSpPr>
            <p:nvPr/>
          </p:nvCxnSpPr>
          <p:spPr>
            <a:xfrm>
              <a:off x="6020099" y="3616410"/>
              <a:ext cx="1066684" cy="3175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5569</TotalTime>
  <Words>5136</Words>
  <Application>Microsoft Office PowerPoint</Application>
  <PresentationFormat>On-screen Show (4:3)</PresentationFormat>
  <Paragraphs>520</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Default Design</vt:lpstr>
      <vt:lpstr>Custom Design</vt:lpstr>
      <vt:lpstr>UN-REDD Programme  Entry Points to Mainstream Gender</vt:lpstr>
      <vt:lpstr>Slide 2</vt:lpstr>
      <vt:lpstr>What is the UN-REDD Programme?</vt:lpstr>
      <vt:lpstr>Slide 4</vt:lpstr>
      <vt:lpstr>Slide 5</vt:lpstr>
      <vt:lpstr>Slide 6</vt:lpstr>
      <vt:lpstr>REDD Action Phases</vt:lpstr>
      <vt:lpstr>Slide 8</vt:lpstr>
      <vt:lpstr>Slide 9</vt:lpstr>
      <vt:lpstr>Slide 10</vt:lpstr>
      <vt:lpstr>Slide 11</vt:lpstr>
      <vt:lpstr>Example National Joint Programme Outcomes</vt:lpstr>
      <vt:lpstr>IP &amp; Forest Community Guidelines for UN-REDD Programme</vt:lpstr>
      <vt:lpstr>UN-REDD Programme Governance</vt:lpstr>
      <vt:lpstr>Civil Society &amp; IPs on the Policy Board</vt:lpstr>
      <vt:lpstr>Civil Society Advisory Group</vt:lpstr>
      <vt:lpstr>Slide 17</vt:lpstr>
      <vt:lpstr>Slide 18</vt:lpstr>
      <vt:lpstr>Gender Concerns: REDD</vt:lpstr>
      <vt:lpstr>Gender Concerns: REDD</vt:lpstr>
      <vt:lpstr>REDD Opportunities:  Gender Equity</vt:lpstr>
      <vt:lpstr>REDD Opportunities:  Gender Equity</vt:lpstr>
      <vt:lpstr>Recommendations:   Making REDD Work for Women, Indigenous Peoples &amp; the Poor </vt:lpstr>
      <vt:lpstr>Slide 24</vt:lpstr>
      <vt:lpstr>UNDP Mandate: Gender</vt:lpstr>
      <vt:lpstr>UNDP Mechanisms to Advance Gender Equity</vt:lpstr>
      <vt:lpstr>Slide 27</vt:lpstr>
      <vt:lpstr>What is REDD?</vt:lpstr>
      <vt:lpstr>Hypothetical REDD Payments</vt:lpstr>
    </vt:vector>
  </TitlesOfParts>
  <Company>UNEP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UN-REDD Programme</dc:title>
  <dc:creator>Niklas Hagelberg</dc:creator>
  <cp:lastModifiedBy>elspeth.halverson</cp:lastModifiedBy>
  <cp:revision>117</cp:revision>
  <dcterms:created xsi:type="dcterms:W3CDTF">2008-11-18T08:43:47Z</dcterms:created>
  <dcterms:modified xsi:type="dcterms:W3CDTF">2009-05-21T11:08:03Z</dcterms:modified>
</cp:coreProperties>
</file>