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00" r:id="rId2"/>
    <p:sldId id="445" r:id="rId3"/>
    <p:sldId id="442" r:id="rId4"/>
    <p:sldId id="447" r:id="rId5"/>
    <p:sldId id="450" r:id="rId6"/>
    <p:sldId id="452" r:id="rId7"/>
    <p:sldId id="451" r:id="rId8"/>
    <p:sldId id="454" r:id="rId9"/>
    <p:sldId id="441" r:id="rId10"/>
    <p:sldId id="457" r:id="rId11"/>
    <p:sldId id="453" r:id="rId12"/>
    <p:sldId id="456" r:id="rId13"/>
    <p:sldId id="458" r:id="rId14"/>
    <p:sldId id="459" r:id="rId15"/>
    <p:sldId id="43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6B2D"/>
    <a:srgbClr val="566A2C"/>
    <a:srgbClr val="43B7FF"/>
    <a:srgbClr val="9E8618"/>
    <a:srgbClr val="E46C0A"/>
    <a:srgbClr val="008000"/>
    <a:srgbClr val="009900"/>
    <a:srgbClr val="2E6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713" autoAdjust="0"/>
  </p:normalViewPr>
  <p:slideViewPr>
    <p:cSldViewPr>
      <p:cViewPr varScale="1">
        <p:scale>
          <a:sx n="56" d="100"/>
          <a:sy n="56" d="100"/>
        </p:scale>
        <p:origin x="17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568AF-791C-9142-B386-E5CD7BC35AE1}" type="doc">
      <dgm:prSet loTypeId="urn:microsoft.com/office/officeart/2005/8/layout/radial4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71BA6B2-6BB5-FD47-B7D5-24D3CDEC7664}">
      <dgm:prSet phldrT="[Text]" custT="1"/>
      <dgm:spPr/>
      <dgm:t>
        <a:bodyPr/>
        <a:lstStyle/>
        <a:p>
          <a:r>
            <a:rPr lang="en-US" sz="2400" b="1" dirty="0" smtClean="0"/>
            <a:t>Prioritization of REDD+ Policies and Measures</a:t>
          </a:r>
          <a:endParaRPr lang="en-US" sz="2400" b="1" dirty="0"/>
        </a:p>
      </dgm:t>
    </dgm:pt>
    <dgm:pt modelId="{8AE73318-1045-B541-A02C-F05295DCE08A}" type="parTrans" cxnId="{1C0BAD46-B19C-684D-9BBC-8F00DCF1DBE0}">
      <dgm:prSet/>
      <dgm:spPr/>
      <dgm:t>
        <a:bodyPr/>
        <a:lstStyle/>
        <a:p>
          <a:endParaRPr lang="en-US"/>
        </a:p>
      </dgm:t>
    </dgm:pt>
    <dgm:pt modelId="{AEC448CA-F1E7-5641-9BE0-92E7C2839839}" type="sibTrans" cxnId="{1C0BAD46-B19C-684D-9BBC-8F00DCF1DBE0}">
      <dgm:prSet/>
      <dgm:spPr/>
      <dgm:t>
        <a:bodyPr/>
        <a:lstStyle/>
        <a:p>
          <a:endParaRPr lang="en-US"/>
        </a:p>
      </dgm:t>
    </dgm:pt>
    <dgm:pt modelId="{FECABAC2-FE6D-C44F-883A-536A42C0DBFC}">
      <dgm:prSet custT="1"/>
      <dgm:spPr/>
      <dgm:t>
        <a:bodyPr/>
        <a:lstStyle/>
        <a:p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Main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drivers of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deforestation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and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its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projections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based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on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scenarios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of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development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endParaRPr lang="en-US" sz="2000" dirty="0"/>
        </a:p>
      </dgm:t>
    </dgm:pt>
    <dgm:pt modelId="{EB1B405B-25E2-B147-A518-FF3116EC76A3}" type="parTrans" cxnId="{5A371086-D344-5E42-8D87-E16206E6ED9F}">
      <dgm:prSet/>
      <dgm:spPr/>
      <dgm:t>
        <a:bodyPr/>
        <a:lstStyle/>
        <a:p>
          <a:endParaRPr lang="en-US"/>
        </a:p>
      </dgm:t>
    </dgm:pt>
    <dgm:pt modelId="{B280E503-C06F-5341-8394-CCC95FA06C9B}" type="sibTrans" cxnId="{5A371086-D344-5E42-8D87-E16206E6ED9F}">
      <dgm:prSet/>
      <dgm:spPr/>
      <dgm:t>
        <a:bodyPr/>
        <a:lstStyle/>
        <a:p>
          <a:endParaRPr lang="en-US"/>
        </a:p>
      </dgm:t>
    </dgm:pt>
    <dgm:pt modelId="{0AD6F8A7-A80E-4C94-87A7-0C4C6E3D77BB}">
      <dgm:prSet custT="1"/>
      <dgm:spPr/>
      <dgm:t>
        <a:bodyPr/>
        <a:lstStyle/>
        <a:p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Identification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of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potential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social and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environmental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benefits</a:t>
          </a:r>
          <a:endParaRPr lang="en-US" sz="2000" dirty="0"/>
        </a:p>
      </dgm:t>
    </dgm:pt>
    <dgm:pt modelId="{50A32C33-178A-4B56-AAD6-1C1AC8AE02EF}" type="parTrans" cxnId="{70F0B203-98A6-4007-B770-4E23460A0F16}">
      <dgm:prSet/>
      <dgm:spPr/>
      <dgm:t>
        <a:bodyPr/>
        <a:lstStyle/>
        <a:p>
          <a:endParaRPr lang="es-EC"/>
        </a:p>
      </dgm:t>
    </dgm:pt>
    <dgm:pt modelId="{CD3E87CB-547D-4EC1-9B5C-B0DEED8CF0B4}" type="sibTrans" cxnId="{70F0B203-98A6-4007-B770-4E23460A0F16}">
      <dgm:prSet/>
      <dgm:spPr/>
      <dgm:t>
        <a:bodyPr/>
        <a:lstStyle/>
        <a:p>
          <a:endParaRPr lang="es-EC"/>
        </a:p>
      </dgm:t>
    </dgm:pt>
    <dgm:pt modelId="{A28AE320-5B21-4178-8FF3-11FD37317A5B}">
      <dgm:prSet custT="1"/>
      <dgm:spPr/>
      <dgm:t>
        <a:bodyPr/>
        <a:lstStyle/>
        <a:p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Legal,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political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and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institutional</a:t>
          </a:r>
          <a:r>
            <a:rPr lang="es-ES_tradnl" sz="2000" dirty="0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 </a:t>
          </a:r>
          <a:r>
            <a:rPr lang="es-ES_tradnl" sz="2000" dirty="0" err="1" smtClean="0">
              <a:effectLst/>
              <a:latin typeface="+mn-lt"/>
              <a:ea typeface="MS PGothic" panose="020B0600070205080204" pitchFamily="34" charset="-128"/>
              <a:cs typeface="MS PGothic" charset="0"/>
            </a:rPr>
            <a:t>framework</a:t>
          </a:r>
          <a:endParaRPr lang="en-US" sz="2000" dirty="0"/>
        </a:p>
      </dgm:t>
    </dgm:pt>
    <dgm:pt modelId="{0C6019A0-E330-4C0E-A7CE-316057D2A92C}" type="parTrans" cxnId="{E715D41F-5DBA-4018-A0CC-E8AF6B445A27}">
      <dgm:prSet/>
      <dgm:spPr/>
    </dgm:pt>
    <dgm:pt modelId="{19CC9948-2963-407A-B157-6B3ED1E21A83}" type="sibTrans" cxnId="{E715D41F-5DBA-4018-A0CC-E8AF6B445A27}">
      <dgm:prSet/>
      <dgm:spPr/>
    </dgm:pt>
    <dgm:pt modelId="{CC4A357E-AA4D-C14E-A7D2-6EB84C71866A}" type="pres">
      <dgm:prSet presAssocID="{19F568AF-791C-9142-B386-E5CD7BC35A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C6957F-4A7C-6E46-A577-2AAB113F7346}" type="pres">
      <dgm:prSet presAssocID="{371BA6B2-6BB5-FD47-B7D5-24D3CDEC7664}" presName="centerShape" presStyleLbl="node0" presStyleIdx="0" presStyleCnt="1"/>
      <dgm:spPr/>
      <dgm:t>
        <a:bodyPr/>
        <a:lstStyle/>
        <a:p>
          <a:endParaRPr lang="en-US"/>
        </a:p>
      </dgm:t>
    </dgm:pt>
    <dgm:pt modelId="{2CD030BC-F6EB-174B-90A4-D9369D2BBB95}" type="pres">
      <dgm:prSet presAssocID="{EB1B405B-25E2-B147-A518-FF3116EC76A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C3AF7C6-CADF-EC4B-B078-FF702D3F3F6F}" type="pres">
      <dgm:prSet presAssocID="{FECABAC2-FE6D-C44F-883A-536A42C0DBFC}" presName="node" presStyleLbl="node1" presStyleIdx="0" presStyleCnt="3" custScaleX="120108" custScaleY="115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73C2C-78C5-4FE9-8EAF-2C3804EAA763}" type="pres">
      <dgm:prSet presAssocID="{50A32C33-178A-4B56-AAD6-1C1AC8AE02EF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EBE7E45B-DE74-4BEA-A7F4-47F3BE6A3826}" type="pres">
      <dgm:prSet presAssocID="{0AD6F8A7-A80E-4C94-87A7-0C4C6E3D77BB}" presName="node" presStyleLbl="node1" presStyleIdx="1" presStyleCnt="3" custScaleX="120108" custScaleY="1156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2B3A75-14D4-4464-8179-3004A6F3C967}" type="pres">
      <dgm:prSet presAssocID="{0C6019A0-E330-4C0E-A7CE-316057D2A92C}" presName="parTrans" presStyleLbl="bgSibTrans2D1" presStyleIdx="2" presStyleCnt="3"/>
      <dgm:spPr/>
    </dgm:pt>
    <dgm:pt modelId="{B5FC0374-18A1-4B11-ABAF-7242F34B0AA5}" type="pres">
      <dgm:prSet presAssocID="{A28AE320-5B21-4178-8FF3-11FD37317A5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127A73-4A93-4BE5-9D63-5348044640AF}" type="presOf" srcId="{0C6019A0-E330-4C0E-A7CE-316057D2A92C}" destId="{092B3A75-14D4-4464-8179-3004A6F3C967}" srcOrd="0" destOrd="0" presId="urn:microsoft.com/office/officeart/2005/8/layout/radial4"/>
    <dgm:cxn modelId="{70F0B203-98A6-4007-B770-4E23460A0F16}" srcId="{371BA6B2-6BB5-FD47-B7D5-24D3CDEC7664}" destId="{0AD6F8A7-A80E-4C94-87A7-0C4C6E3D77BB}" srcOrd="1" destOrd="0" parTransId="{50A32C33-178A-4B56-AAD6-1C1AC8AE02EF}" sibTransId="{CD3E87CB-547D-4EC1-9B5C-B0DEED8CF0B4}"/>
    <dgm:cxn modelId="{D9A48880-E400-460D-99E7-963C4631C992}" type="presOf" srcId="{A28AE320-5B21-4178-8FF3-11FD37317A5B}" destId="{B5FC0374-18A1-4B11-ABAF-7242F34B0AA5}" srcOrd="0" destOrd="0" presId="urn:microsoft.com/office/officeart/2005/8/layout/radial4"/>
    <dgm:cxn modelId="{E715D41F-5DBA-4018-A0CC-E8AF6B445A27}" srcId="{371BA6B2-6BB5-FD47-B7D5-24D3CDEC7664}" destId="{A28AE320-5B21-4178-8FF3-11FD37317A5B}" srcOrd="2" destOrd="0" parTransId="{0C6019A0-E330-4C0E-A7CE-316057D2A92C}" sibTransId="{19CC9948-2963-407A-B157-6B3ED1E21A83}"/>
    <dgm:cxn modelId="{40BDCD25-A5AE-4FB1-A086-7B70569D7CA6}" type="presOf" srcId="{EB1B405B-25E2-B147-A518-FF3116EC76A3}" destId="{2CD030BC-F6EB-174B-90A4-D9369D2BBB95}" srcOrd="0" destOrd="0" presId="urn:microsoft.com/office/officeart/2005/8/layout/radial4"/>
    <dgm:cxn modelId="{5AE5A0F5-B1A6-4ACF-B34B-8931C2BDA0F4}" type="presOf" srcId="{0AD6F8A7-A80E-4C94-87A7-0C4C6E3D77BB}" destId="{EBE7E45B-DE74-4BEA-A7F4-47F3BE6A3826}" srcOrd="0" destOrd="0" presId="urn:microsoft.com/office/officeart/2005/8/layout/radial4"/>
    <dgm:cxn modelId="{12989963-3D84-4D4F-8852-DF6F1A7F447A}" type="presOf" srcId="{50A32C33-178A-4B56-AAD6-1C1AC8AE02EF}" destId="{38473C2C-78C5-4FE9-8EAF-2C3804EAA763}" srcOrd="0" destOrd="0" presId="urn:microsoft.com/office/officeart/2005/8/layout/radial4"/>
    <dgm:cxn modelId="{1C0BAD46-B19C-684D-9BBC-8F00DCF1DBE0}" srcId="{19F568AF-791C-9142-B386-E5CD7BC35AE1}" destId="{371BA6B2-6BB5-FD47-B7D5-24D3CDEC7664}" srcOrd="0" destOrd="0" parTransId="{8AE73318-1045-B541-A02C-F05295DCE08A}" sibTransId="{AEC448CA-F1E7-5641-9BE0-92E7C2839839}"/>
    <dgm:cxn modelId="{C1CB7D81-8F6B-4B35-A1E8-D51EA11F9522}" type="presOf" srcId="{19F568AF-791C-9142-B386-E5CD7BC35AE1}" destId="{CC4A357E-AA4D-C14E-A7D2-6EB84C71866A}" srcOrd="0" destOrd="0" presId="urn:microsoft.com/office/officeart/2005/8/layout/radial4"/>
    <dgm:cxn modelId="{5A371086-D344-5E42-8D87-E16206E6ED9F}" srcId="{371BA6B2-6BB5-FD47-B7D5-24D3CDEC7664}" destId="{FECABAC2-FE6D-C44F-883A-536A42C0DBFC}" srcOrd="0" destOrd="0" parTransId="{EB1B405B-25E2-B147-A518-FF3116EC76A3}" sibTransId="{B280E503-C06F-5341-8394-CCC95FA06C9B}"/>
    <dgm:cxn modelId="{03894B20-F7AB-4CE1-9378-29035420E78C}" type="presOf" srcId="{371BA6B2-6BB5-FD47-B7D5-24D3CDEC7664}" destId="{4CC6957F-4A7C-6E46-A577-2AAB113F7346}" srcOrd="0" destOrd="0" presId="urn:microsoft.com/office/officeart/2005/8/layout/radial4"/>
    <dgm:cxn modelId="{EA45F8E1-CC90-4062-A37A-7381FA810B80}" type="presOf" srcId="{FECABAC2-FE6D-C44F-883A-536A42C0DBFC}" destId="{EC3AF7C6-CADF-EC4B-B078-FF702D3F3F6F}" srcOrd="0" destOrd="0" presId="urn:microsoft.com/office/officeart/2005/8/layout/radial4"/>
    <dgm:cxn modelId="{54B41EAA-D915-47F0-9649-6B2A8DCADA21}" type="presParOf" srcId="{CC4A357E-AA4D-C14E-A7D2-6EB84C71866A}" destId="{4CC6957F-4A7C-6E46-A577-2AAB113F7346}" srcOrd="0" destOrd="0" presId="urn:microsoft.com/office/officeart/2005/8/layout/radial4"/>
    <dgm:cxn modelId="{7E8094C5-22B2-4CEB-A279-406B4AE1C412}" type="presParOf" srcId="{CC4A357E-AA4D-C14E-A7D2-6EB84C71866A}" destId="{2CD030BC-F6EB-174B-90A4-D9369D2BBB95}" srcOrd="1" destOrd="0" presId="urn:microsoft.com/office/officeart/2005/8/layout/radial4"/>
    <dgm:cxn modelId="{45379FE1-F9C8-42ED-A80B-2DB1353EDAE6}" type="presParOf" srcId="{CC4A357E-AA4D-C14E-A7D2-6EB84C71866A}" destId="{EC3AF7C6-CADF-EC4B-B078-FF702D3F3F6F}" srcOrd="2" destOrd="0" presId="urn:microsoft.com/office/officeart/2005/8/layout/radial4"/>
    <dgm:cxn modelId="{25B7F66F-3D45-490C-A643-A7E6A17FAD01}" type="presParOf" srcId="{CC4A357E-AA4D-C14E-A7D2-6EB84C71866A}" destId="{38473C2C-78C5-4FE9-8EAF-2C3804EAA763}" srcOrd="3" destOrd="0" presId="urn:microsoft.com/office/officeart/2005/8/layout/radial4"/>
    <dgm:cxn modelId="{F798B597-DD7B-4FE2-AF14-4E6AE3AE59F4}" type="presParOf" srcId="{CC4A357E-AA4D-C14E-A7D2-6EB84C71866A}" destId="{EBE7E45B-DE74-4BEA-A7F4-47F3BE6A3826}" srcOrd="4" destOrd="0" presId="urn:microsoft.com/office/officeart/2005/8/layout/radial4"/>
    <dgm:cxn modelId="{0DC33F7F-FE8F-437C-B4C5-B5E44A2A047F}" type="presParOf" srcId="{CC4A357E-AA4D-C14E-A7D2-6EB84C71866A}" destId="{092B3A75-14D4-4464-8179-3004A6F3C967}" srcOrd="5" destOrd="0" presId="urn:microsoft.com/office/officeart/2005/8/layout/radial4"/>
    <dgm:cxn modelId="{FB25E46B-9D17-405D-A8EA-628ADE769818}" type="presParOf" srcId="{CC4A357E-AA4D-C14E-A7D2-6EB84C71866A}" destId="{B5FC0374-18A1-4B11-ABAF-7242F34B0AA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E07EE-7534-074E-9F32-B9B7D1637286}" type="doc">
      <dgm:prSet loTypeId="urn:microsoft.com/office/officeart/2005/8/layout/process5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1561B78-40A6-C845-9591-EF75F17CCBC4}">
      <dgm:prSet phldrT="[Text]"/>
      <dgm:spPr/>
      <dgm:t>
        <a:bodyPr/>
        <a:lstStyle/>
        <a:p>
          <a:r>
            <a:rPr lang="en-US" dirty="0" smtClean="0"/>
            <a:t>Identification and analysis of drivers in territory and deforestation hotspots</a:t>
          </a:r>
          <a:endParaRPr lang="en-US" dirty="0"/>
        </a:p>
      </dgm:t>
    </dgm:pt>
    <dgm:pt modelId="{3AA0C1C9-97A7-1B4E-A33B-5BCBB0662EA4}" type="parTrans" cxnId="{979F2EC9-C10C-014E-9837-D2E639F5C6BE}">
      <dgm:prSet/>
      <dgm:spPr/>
      <dgm:t>
        <a:bodyPr/>
        <a:lstStyle/>
        <a:p>
          <a:endParaRPr lang="en-US"/>
        </a:p>
      </dgm:t>
    </dgm:pt>
    <dgm:pt modelId="{C34B3D21-5232-2548-8FED-9FF3B12701EA}" type="sibTrans" cxnId="{979F2EC9-C10C-014E-9837-D2E639F5C6BE}">
      <dgm:prSet/>
      <dgm:spPr/>
      <dgm:t>
        <a:bodyPr/>
        <a:lstStyle/>
        <a:p>
          <a:endParaRPr lang="en-US"/>
        </a:p>
      </dgm:t>
    </dgm:pt>
    <dgm:pt modelId="{1B39017E-F15D-D64F-ACB4-E47C095A82CA}">
      <dgm:prSet phldrT="[Text]"/>
      <dgm:spPr/>
      <dgm:t>
        <a:bodyPr/>
        <a:lstStyle/>
        <a:p>
          <a:r>
            <a:rPr lang="en-US" dirty="0" smtClean="0"/>
            <a:t>Identification of policy measures and actions against DD</a:t>
          </a:r>
          <a:endParaRPr lang="en-US" dirty="0"/>
        </a:p>
      </dgm:t>
    </dgm:pt>
    <dgm:pt modelId="{17BABAB0-EB2F-A040-92EE-9B908FBA3F02}" type="parTrans" cxnId="{B6E9E39D-4996-F64E-8B56-6A96BC8B5DD6}">
      <dgm:prSet/>
      <dgm:spPr/>
      <dgm:t>
        <a:bodyPr/>
        <a:lstStyle/>
        <a:p>
          <a:endParaRPr lang="en-US"/>
        </a:p>
      </dgm:t>
    </dgm:pt>
    <dgm:pt modelId="{80EF4FAC-60CC-764F-AC61-B8F4FA5A954C}" type="sibTrans" cxnId="{B6E9E39D-4996-F64E-8B56-6A96BC8B5DD6}">
      <dgm:prSet/>
      <dgm:spPr/>
      <dgm:t>
        <a:bodyPr/>
        <a:lstStyle/>
        <a:p>
          <a:endParaRPr lang="en-US"/>
        </a:p>
      </dgm:t>
    </dgm:pt>
    <dgm:pt modelId="{592DBEFF-AE40-9C48-AC17-7572E50091D7}">
      <dgm:prSet phldrT="[Text]"/>
      <dgm:spPr/>
      <dgm:t>
        <a:bodyPr/>
        <a:lstStyle/>
        <a:p>
          <a:r>
            <a:rPr lang="en-US" dirty="0" smtClean="0"/>
            <a:t>Analysis of potential social and environmental benefits associated</a:t>
          </a:r>
          <a:endParaRPr lang="en-US" dirty="0"/>
        </a:p>
      </dgm:t>
    </dgm:pt>
    <dgm:pt modelId="{A82FB77D-E1D5-D540-8CCE-19B3ADCB02BE}" type="parTrans" cxnId="{4723415A-9EE8-FE46-97FE-3AB24344CE79}">
      <dgm:prSet/>
      <dgm:spPr/>
      <dgm:t>
        <a:bodyPr/>
        <a:lstStyle/>
        <a:p>
          <a:endParaRPr lang="en-US"/>
        </a:p>
      </dgm:t>
    </dgm:pt>
    <dgm:pt modelId="{F5984545-B9F8-5447-A234-5C28CA4D4CCB}" type="sibTrans" cxnId="{4723415A-9EE8-FE46-97FE-3AB24344CE79}">
      <dgm:prSet/>
      <dgm:spPr/>
      <dgm:t>
        <a:bodyPr/>
        <a:lstStyle/>
        <a:p>
          <a:endParaRPr lang="en-US"/>
        </a:p>
      </dgm:t>
    </dgm:pt>
    <dgm:pt modelId="{E593D35B-CEB6-5E48-9BC5-B3D07CA7D448}">
      <dgm:prSet phldrT="[Text]"/>
      <dgm:spPr/>
      <dgm:t>
        <a:bodyPr/>
        <a:lstStyle/>
        <a:p>
          <a:r>
            <a:rPr lang="es-EC" dirty="0" err="1" smtClean="0"/>
            <a:t>Economic</a:t>
          </a:r>
          <a:r>
            <a:rPr lang="es-EC" dirty="0" smtClean="0"/>
            <a:t> </a:t>
          </a:r>
          <a:r>
            <a:rPr lang="es-EC" dirty="0" err="1" smtClean="0"/>
            <a:t>feasibility</a:t>
          </a:r>
          <a:r>
            <a:rPr lang="es-EC" dirty="0" smtClean="0"/>
            <a:t> </a:t>
          </a:r>
          <a:r>
            <a:rPr lang="es-EC" dirty="0" err="1" smtClean="0"/>
            <a:t>studies</a:t>
          </a:r>
          <a:endParaRPr lang="en-US" dirty="0"/>
        </a:p>
      </dgm:t>
    </dgm:pt>
    <dgm:pt modelId="{A35656DD-BB97-7845-BF3D-A1EF4D41F339}" type="parTrans" cxnId="{AF0BDD45-B1C3-8849-AA83-539B5A6FA6DF}">
      <dgm:prSet/>
      <dgm:spPr/>
      <dgm:t>
        <a:bodyPr/>
        <a:lstStyle/>
        <a:p>
          <a:endParaRPr lang="en-US"/>
        </a:p>
      </dgm:t>
    </dgm:pt>
    <dgm:pt modelId="{DB0B6B63-779F-E944-AF2F-553D3CD3F542}" type="sibTrans" cxnId="{AF0BDD45-B1C3-8849-AA83-539B5A6FA6DF}">
      <dgm:prSet/>
      <dgm:spPr/>
      <dgm:t>
        <a:bodyPr/>
        <a:lstStyle/>
        <a:p>
          <a:endParaRPr lang="en-US"/>
        </a:p>
      </dgm:t>
    </dgm:pt>
    <dgm:pt modelId="{01AA413E-F876-2C4E-A768-18D20FD0B1F4}">
      <dgm:prSet phldrT="[Text]"/>
      <dgm:spPr/>
      <dgm:t>
        <a:bodyPr/>
        <a:lstStyle/>
        <a:p>
          <a:r>
            <a:rPr lang="en-US" dirty="0" smtClean="0"/>
            <a:t>Alignment of the measures and actions with national priorities and REDD + (safeguards)</a:t>
          </a:r>
          <a:endParaRPr lang="en-US" dirty="0"/>
        </a:p>
      </dgm:t>
    </dgm:pt>
    <dgm:pt modelId="{0AF4D127-70F5-1A44-BC9F-46A1B62C3B59}" type="parTrans" cxnId="{70A2F335-209C-6144-81CB-814CF4873D50}">
      <dgm:prSet/>
      <dgm:spPr/>
      <dgm:t>
        <a:bodyPr/>
        <a:lstStyle/>
        <a:p>
          <a:endParaRPr lang="en-US"/>
        </a:p>
      </dgm:t>
    </dgm:pt>
    <dgm:pt modelId="{0BB87715-C9E3-4D44-8F19-8DAED3FECB3E}" type="sibTrans" cxnId="{70A2F335-209C-6144-81CB-814CF4873D50}">
      <dgm:prSet/>
      <dgm:spPr/>
      <dgm:t>
        <a:bodyPr/>
        <a:lstStyle/>
        <a:p>
          <a:endParaRPr lang="en-US"/>
        </a:p>
      </dgm:t>
    </dgm:pt>
    <dgm:pt modelId="{CB678756-31FD-EE46-BBC8-3C16C3DAE88A}">
      <dgm:prSet/>
      <dgm:spPr/>
      <dgm:t>
        <a:bodyPr/>
        <a:lstStyle/>
        <a:p>
          <a:r>
            <a:rPr lang="en-US" dirty="0" smtClean="0"/>
            <a:t>Validation and prioritization of measures and actions</a:t>
          </a:r>
          <a:endParaRPr lang="en-US" dirty="0"/>
        </a:p>
      </dgm:t>
    </dgm:pt>
    <dgm:pt modelId="{84581BC1-798F-CA4B-9553-C6BE6AF520AD}" type="parTrans" cxnId="{ADB36230-2D76-7442-8C34-29B92B13F777}">
      <dgm:prSet/>
      <dgm:spPr/>
      <dgm:t>
        <a:bodyPr/>
        <a:lstStyle/>
        <a:p>
          <a:endParaRPr lang="en-US"/>
        </a:p>
      </dgm:t>
    </dgm:pt>
    <dgm:pt modelId="{7277DE75-88A5-DE40-A18B-E98AC17D7ED3}" type="sibTrans" cxnId="{ADB36230-2D76-7442-8C34-29B92B13F777}">
      <dgm:prSet/>
      <dgm:spPr/>
      <dgm:t>
        <a:bodyPr/>
        <a:lstStyle/>
        <a:p>
          <a:endParaRPr lang="en-US"/>
        </a:p>
      </dgm:t>
    </dgm:pt>
    <dgm:pt modelId="{860BBD63-9124-B04B-9BED-1F4E39146B35}" type="pres">
      <dgm:prSet presAssocID="{C41E07EE-7534-074E-9F32-B9B7D16372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0FF992-F733-404E-BD9D-0605142FC5AC}" type="pres">
      <dgm:prSet presAssocID="{31561B78-40A6-C845-9591-EF75F17CCB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E33BB-A74D-A148-9E8D-2EABA1BB3640}" type="pres">
      <dgm:prSet presAssocID="{C34B3D21-5232-2548-8FED-9FF3B12701E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AEF422E-47FA-BC40-99B6-1501804E11FB}" type="pres">
      <dgm:prSet presAssocID="{C34B3D21-5232-2548-8FED-9FF3B12701E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9D7A3EE-74A2-7A44-A057-B71A195187F2}" type="pres">
      <dgm:prSet presAssocID="{1B39017E-F15D-D64F-ACB4-E47C095A82C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52E88-BD44-7940-9CB2-D3AD7CCB801D}" type="pres">
      <dgm:prSet presAssocID="{80EF4FAC-60CC-764F-AC61-B8F4FA5A954C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CF41AFF-EEEA-5E41-962C-62369F1FF99D}" type="pres">
      <dgm:prSet presAssocID="{80EF4FAC-60CC-764F-AC61-B8F4FA5A954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47917CC-0564-5E42-AF9A-7A0E4E899146}" type="pres">
      <dgm:prSet presAssocID="{592DBEFF-AE40-9C48-AC17-7572E50091D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99CD3-CF3E-334C-862A-159B44F5914E}" type="pres">
      <dgm:prSet presAssocID="{F5984545-B9F8-5447-A234-5C28CA4D4CC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09027C0-E975-0C41-AF68-FF2BE3823649}" type="pres">
      <dgm:prSet presAssocID="{F5984545-B9F8-5447-A234-5C28CA4D4CC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EF1DB88-B8D8-994C-8A26-9048C9821EFB}" type="pres">
      <dgm:prSet presAssocID="{E593D35B-CEB6-5E48-9BC5-B3D07CA7D44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A1ED8-35DB-2946-B7B1-9B8A88D2FECF}" type="pres">
      <dgm:prSet presAssocID="{DB0B6B63-779F-E944-AF2F-553D3CD3F5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1B944B0-DCAC-AB41-B6A8-5D666BF0586A}" type="pres">
      <dgm:prSet presAssocID="{DB0B6B63-779F-E944-AF2F-553D3CD3F5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E895E9C-4932-CC49-9535-813FA909FEB7}" type="pres">
      <dgm:prSet presAssocID="{CB678756-31FD-EE46-BBC8-3C16C3DAE88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31C63-F843-6245-BBB8-ECD86ACA3CBB}" type="pres">
      <dgm:prSet presAssocID="{7277DE75-88A5-DE40-A18B-E98AC17D7ED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F10E76D8-458E-CC43-8C3D-8F9350366A76}" type="pres">
      <dgm:prSet presAssocID="{7277DE75-88A5-DE40-A18B-E98AC17D7ED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B7BBFCA-B6A9-784A-9296-4C49FF36DB78}" type="pres">
      <dgm:prSet presAssocID="{01AA413E-F876-2C4E-A768-18D20FD0B1F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531CB-7DEE-4F15-8BF0-49022260827E}" type="presOf" srcId="{DB0B6B63-779F-E944-AF2F-553D3CD3F542}" destId="{98EA1ED8-35DB-2946-B7B1-9B8A88D2FECF}" srcOrd="0" destOrd="0" presId="urn:microsoft.com/office/officeart/2005/8/layout/process5"/>
    <dgm:cxn modelId="{4723415A-9EE8-FE46-97FE-3AB24344CE79}" srcId="{C41E07EE-7534-074E-9F32-B9B7D1637286}" destId="{592DBEFF-AE40-9C48-AC17-7572E50091D7}" srcOrd="2" destOrd="0" parTransId="{A82FB77D-E1D5-D540-8CCE-19B3ADCB02BE}" sibTransId="{F5984545-B9F8-5447-A234-5C28CA4D4CCB}"/>
    <dgm:cxn modelId="{6220C8B9-40EE-45EA-B22B-4ACE65BC7496}" type="presOf" srcId="{C34B3D21-5232-2548-8FED-9FF3B12701EA}" destId="{0AEF422E-47FA-BC40-99B6-1501804E11FB}" srcOrd="1" destOrd="0" presId="urn:microsoft.com/office/officeart/2005/8/layout/process5"/>
    <dgm:cxn modelId="{B0E39100-A366-45E1-BDF3-417EB6E4EA2B}" type="presOf" srcId="{C34B3D21-5232-2548-8FED-9FF3B12701EA}" destId="{430E33BB-A74D-A148-9E8D-2EABA1BB3640}" srcOrd="0" destOrd="0" presId="urn:microsoft.com/office/officeart/2005/8/layout/process5"/>
    <dgm:cxn modelId="{B6E9E39D-4996-F64E-8B56-6A96BC8B5DD6}" srcId="{C41E07EE-7534-074E-9F32-B9B7D1637286}" destId="{1B39017E-F15D-D64F-ACB4-E47C095A82CA}" srcOrd="1" destOrd="0" parTransId="{17BABAB0-EB2F-A040-92EE-9B908FBA3F02}" sibTransId="{80EF4FAC-60CC-764F-AC61-B8F4FA5A954C}"/>
    <dgm:cxn modelId="{024AB34A-1379-49AB-B224-4AAEF1255874}" type="presOf" srcId="{C41E07EE-7534-074E-9F32-B9B7D1637286}" destId="{860BBD63-9124-B04B-9BED-1F4E39146B35}" srcOrd="0" destOrd="0" presId="urn:microsoft.com/office/officeart/2005/8/layout/process5"/>
    <dgm:cxn modelId="{AF0BDD45-B1C3-8849-AA83-539B5A6FA6DF}" srcId="{C41E07EE-7534-074E-9F32-B9B7D1637286}" destId="{E593D35B-CEB6-5E48-9BC5-B3D07CA7D448}" srcOrd="3" destOrd="0" parTransId="{A35656DD-BB97-7845-BF3D-A1EF4D41F339}" sibTransId="{DB0B6B63-779F-E944-AF2F-553D3CD3F542}"/>
    <dgm:cxn modelId="{70A2F335-209C-6144-81CB-814CF4873D50}" srcId="{C41E07EE-7534-074E-9F32-B9B7D1637286}" destId="{01AA413E-F876-2C4E-A768-18D20FD0B1F4}" srcOrd="5" destOrd="0" parTransId="{0AF4D127-70F5-1A44-BC9F-46A1B62C3B59}" sibTransId="{0BB87715-C9E3-4D44-8F19-8DAED3FECB3E}"/>
    <dgm:cxn modelId="{3FDC172D-E335-4B2A-95E8-3D1E6FBEBB9C}" type="presOf" srcId="{80EF4FAC-60CC-764F-AC61-B8F4FA5A954C}" destId="{16552E88-BD44-7940-9CB2-D3AD7CCB801D}" srcOrd="0" destOrd="0" presId="urn:microsoft.com/office/officeart/2005/8/layout/process5"/>
    <dgm:cxn modelId="{2E8E0FC1-F0AC-4592-94B1-43F67EA778C3}" type="presOf" srcId="{7277DE75-88A5-DE40-A18B-E98AC17D7ED3}" destId="{0B231C63-F843-6245-BBB8-ECD86ACA3CBB}" srcOrd="0" destOrd="0" presId="urn:microsoft.com/office/officeart/2005/8/layout/process5"/>
    <dgm:cxn modelId="{A130D9AD-41C0-436B-9715-A2F92D795104}" type="presOf" srcId="{F5984545-B9F8-5447-A234-5C28CA4D4CCB}" destId="{009027C0-E975-0C41-AF68-FF2BE3823649}" srcOrd="1" destOrd="0" presId="urn:microsoft.com/office/officeart/2005/8/layout/process5"/>
    <dgm:cxn modelId="{5A27ADF6-6EBE-4D7D-900D-1FAD69CA0F55}" type="presOf" srcId="{7277DE75-88A5-DE40-A18B-E98AC17D7ED3}" destId="{F10E76D8-458E-CC43-8C3D-8F9350366A76}" srcOrd="1" destOrd="0" presId="urn:microsoft.com/office/officeart/2005/8/layout/process5"/>
    <dgm:cxn modelId="{7A451E78-C75D-4C2E-B705-D71138587499}" type="presOf" srcId="{31561B78-40A6-C845-9591-EF75F17CCBC4}" destId="{800FF992-F733-404E-BD9D-0605142FC5AC}" srcOrd="0" destOrd="0" presId="urn:microsoft.com/office/officeart/2005/8/layout/process5"/>
    <dgm:cxn modelId="{0D3F9D05-73F3-482F-BFBF-BAA3BB637222}" type="presOf" srcId="{DB0B6B63-779F-E944-AF2F-553D3CD3F542}" destId="{E1B944B0-DCAC-AB41-B6A8-5D666BF0586A}" srcOrd="1" destOrd="0" presId="urn:microsoft.com/office/officeart/2005/8/layout/process5"/>
    <dgm:cxn modelId="{B78891BD-5DDE-4586-9B4C-C4E18376BA97}" type="presOf" srcId="{592DBEFF-AE40-9C48-AC17-7572E50091D7}" destId="{547917CC-0564-5E42-AF9A-7A0E4E899146}" srcOrd="0" destOrd="0" presId="urn:microsoft.com/office/officeart/2005/8/layout/process5"/>
    <dgm:cxn modelId="{F39274C7-D56B-4D65-B0B5-4F494F171874}" type="presOf" srcId="{80EF4FAC-60CC-764F-AC61-B8F4FA5A954C}" destId="{7CF41AFF-EEEA-5E41-962C-62369F1FF99D}" srcOrd="1" destOrd="0" presId="urn:microsoft.com/office/officeart/2005/8/layout/process5"/>
    <dgm:cxn modelId="{979F2EC9-C10C-014E-9837-D2E639F5C6BE}" srcId="{C41E07EE-7534-074E-9F32-B9B7D1637286}" destId="{31561B78-40A6-C845-9591-EF75F17CCBC4}" srcOrd="0" destOrd="0" parTransId="{3AA0C1C9-97A7-1B4E-A33B-5BCBB0662EA4}" sibTransId="{C34B3D21-5232-2548-8FED-9FF3B12701EA}"/>
    <dgm:cxn modelId="{B77A0436-AE1B-41DA-B6F4-B32A6958C52B}" type="presOf" srcId="{1B39017E-F15D-D64F-ACB4-E47C095A82CA}" destId="{29D7A3EE-74A2-7A44-A057-B71A195187F2}" srcOrd="0" destOrd="0" presId="urn:microsoft.com/office/officeart/2005/8/layout/process5"/>
    <dgm:cxn modelId="{9B45534A-1E86-4397-B4F8-1504EC41E1F0}" type="presOf" srcId="{CB678756-31FD-EE46-BBC8-3C16C3DAE88A}" destId="{8E895E9C-4932-CC49-9535-813FA909FEB7}" srcOrd="0" destOrd="0" presId="urn:microsoft.com/office/officeart/2005/8/layout/process5"/>
    <dgm:cxn modelId="{D619E134-FC63-4521-9486-098B8EFEAB8C}" type="presOf" srcId="{01AA413E-F876-2C4E-A768-18D20FD0B1F4}" destId="{EB7BBFCA-B6A9-784A-9296-4C49FF36DB78}" srcOrd="0" destOrd="0" presId="urn:microsoft.com/office/officeart/2005/8/layout/process5"/>
    <dgm:cxn modelId="{B99877A2-6469-4B05-9E7E-2E93B0ACFE9D}" type="presOf" srcId="{F5984545-B9F8-5447-A234-5C28CA4D4CCB}" destId="{5CC99CD3-CF3E-334C-862A-159B44F5914E}" srcOrd="0" destOrd="0" presId="urn:microsoft.com/office/officeart/2005/8/layout/process5"/>
    <dgm:cxn modelId="{ADB36230-2D76-7442-8C34-29B92B13F777}" srcId="{C41E07EE-7534-074E-9F32-B9B7D1637286}" destId="{CB678756-31FD-EE46-BBC8-3C16C3DAE88A}" srcOrd="4" destOrd="0" parTransId="{84581BC1-798F-CA4B-9553-C6BE6AF520AD}" sibTransId="{7277DE75-88A5-DE40-A18B-E98AC17D7ED3}"/>
    <dgm:cxn modelId="{DA9A9C3E-0DA0-4C20-8E42-4CFEBFCBFBA1}" type="presOf" srcId="{E593D35B-CEB6-5E48-9BC5-B3D07CA7D448}" destId="{7EF1DB88-B8D8-994C-8A26-9048C9821EFB}" srcOrd="0" destOrd="0" presId="urn:microsoft.com/office/officeart/2005/8/layout/process5"/>
    <dgm:cxn modelId="{CF5E0F24-BA65-4507-8279-F88BD9DFFB45}" type="presParOf" srcId="{860BBD63-9124-B04B-9BED-1F4E39146B35}" destId="{800FF992-F733-404E-BD9D-0605142FC5AC}" srcOrd="0" destOrd="0" presId="urn:microsoft.com/office/officeart/2005/8/layout/process5"/>
    <dgm:cxn modelId="{A4237364-203C-468E-BB63-80576409260A}" type="presParOf" srcId="{860BBD63-9124-B04B-9BED-1F4E39146B35}" destId="{430E33BB-A74D-A148-9E8D-2EABA1BB3640}" srcOrd="1" destOrd="0" presId="urn:microsoft.com/office/officeart/2005/8/layout/process5"/>
    <dgm:cxn modelId="{4B74DA2D-D19F-44DB-8E06-2F3D0E3D571E}" type="presParOf" srcId="{430E33BB-A74D-A148-9E8D-2EABA1BB3640}" destId="{0AEF422E-47FA-BC40-99B6-1501804E11FB}" srcOrd="0" destOrd="0" presId="urn:microsoft.com/office/officeart/2005/8/layout/process5"/>
    <dgm:cxn modelId="{6A8C3728-574B-4DAB-B713-454497468498}" type="presParOf" srcId="{860BBD63-9124-B04B-9BED-1F4E39146B35}" destId="{29D7A3EE-74A2-7A44-A057-B71A195187F2}" srcOrd="2" destOrd="0" presId="urn:microsoft.com/office/officeart/2005/8/layout/process5"/>
    <dgm:cxn modelId="{FB1D8D61-09D1-4EE1-8D77-F9FD959E87E7}" type="presParOf" srcId="{860BBD63-9124-B04B-9BED-1F4E39146B35}" destId="{16552E88-BD44-7940-9CB2-D3AD7CCB801D}" srcOrd="3" destOrd="0" presId="urn:microsoft.com/office/officeart/2005/8/layout/process5"/>
    <dgm:cxn modelId="{50741706-3908-4E2B-BE7D-48EAE18178F2}" type="presParOf" srcId="{16552E88-BD44-7940-9CB2-D3AD7CCB801D}" destId="{7CF41AFF-EEEA-5E41-962C-62369F1FF99D}" srcOrd="0" destOrd="0" presId="urn:microsoft.com/office/officeart/2005/8/layout/process5"/>
    <dgm:cxn modelId="{0DB38387-0ACB-486E-A13A-137C97265B10}" type="presParOf" srcId="{860BBD63-9124-B04B-9BED-1F4E39146B35}" destId="{547917CC-0564-5E42-AF9A-7A0E4E899146}" srcOrd="4" destOrd="0" presId="urn:microsoft.com/office/officeart/2005/8/layout/process5"/>
    <dgm:cxn modelId="{401381DF-F7D6-4558-AC01-87F9AE0F5FB8}" type="presParOf" srcId="{860BBD63-9124-B04B-9BED-1F4E39146B35}" destId="{5CC99CD3-CF3E-334C-862A-159B44F5914E}" srcOrd="5" destOrd="0" presId="urn:microsoft.com/office/officeart/2005/8/layout/process5"/>
    <dgm:cxn modelId="{4F91301A-AC77-4682-8D3E-F3E124E2DFE7}" type="presParOf" srcId="{5CC99CD3-CF3E-334C-862A-159B44F5914E}" destId="{009027C0-E975-0C41-AF68-FF2BE3823649}" srcOrd="0" destOrd="0" presId="urn:microsoft.com/office/officeart/2005/8/layout/process5"/>
    <dgm:cxn modelId="{2401B106-AFF7-42F4-9440-8614E1ECA43E}" type="presParOf" srcId="{860BBD63-9124-B04B-9BED-1F4E39146B35}" destId="{7EF1DB88-B8D8-994C-8A26-9048C9821EFB}" srcOrd="6" destOrd="0" presId="urn:microsoft.com/office/officeart/2005/8/layout/process5"/>
    <dgm:cxn modelId="{460DD068-E9CB-413F-889E-B34514B355C3}" type="presParOf" srcId="{860BBD63-9124-B04B-9BED-1F4E39146B35}" destId="{98EA1ED8-35DB-2946-B7B1-9B8A88D2FECF}" srcOrd="7" destOrd="0" presId="urn:microsoft.com/office/officeart/2005/8/layout/process5"/>
    <dgm:cxn modelId="{E7B1A039-5DB3-4B36-BF76-FD0210E9F0A6}" type="presParOf" srcId="{98EA1ED8-35DB-2946-B7B1-9B8A88D2FECF}" destId="{E1B944B0-DCAC-AB41-B6A8-5D666BF0586A}" srcOrd="0" destOrd="0" presId="urn:microsoft.com/office/officeart/2005/8/layout/process5"/>
    <dgm:cxn modelId="{C9C8C5C7-F54C-4C12-A1A6-3003E70467FA}" type="presParOf" srcId="{860BBD63-9124-B04B-9BED-1F4E39146B35}" destId="{8E895E9C-4932-CC49-9535-813FA909FEB7}" srcOrd="8" destOrd="0" presId="urn:microsoft.com/office/officeart/2005/8/layout/process5"/>
    <dgm:cxn modelId="{83CC7E3B-B86F-44D4-B5AE-31CE42106B0D}" type="presParOf" srcId="{860BBD63-9124-B04B-9BED-1F4E39146B35}" destId="{0B231C63-F843-6245-BBB8-ECD86ACA3CBB}" srcOrd="9" destOrd="0" presId="urn:microsoft.com/office/officeart/2005/8/layout/process5"/>
    <dgm:cxn modelId="{537B0E2B-A80A-4E35-B669-F108C0975F37}" type="presParOf" srcId="{0B231C63-F843-6245-BBB8-ECD86ACA3CBB}" destId="{F10E76D8-458E-CC43-8C3D-8F9350366A76}" srcOrd="0" destOrd="0" presId="urn:microsoft.com/office/officeart/2005/8/layout/process5"/>
    <dgm:cxn modelId="{AAF9595D-F561-4DDE-AA79-4444070A476F}" type="presParOf" srcId="{860BBD63-9124-B04B-9BED-1F4E39146B35}" destId="{EB7BBFCA-B6A9-784A-9296-4C49FF36DB7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222D3-AC47-4BD3-8BA7-9EF02348D969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7DC72AB-7046-44A3-95AD-4C9BEBF47429}">
      <dgm:prSet phldrT="[Texto]" custT="1"/>
      <dgm:spPr/>
      <dgm:t>
        <a:bodyPr/>
        <a:lstStyle/>
        <a:p>
          <a:r>
            <a:rPr lang="es-EC" sz="1500" dirty="0" smtClean="0"/>
            <a:t>Tendencias de deforestación y restauración </a:t>
          </a:r>
          <a:endParaRPr lang="es-EC" sz="1500" dirty="0"/>
        </a:p>
      </dgm:t>
    </dgm:pt>
    <dgm:pt modelId="{8080C092-ECD1-4DFF-AF40-25ADA82992A7}" type="parTrans" cxnId="{492411B2-0FC9-4E63-818B-CE733F43B181}">
      <dgm:prSet/>
      <dgm:spPr/>
      <dgm:t>
        <a:bodyPr/>
        <a:lstStyle/>
        <a:p>
          <a:endParaRPr lang="es-EC"/>
        </a:p>
      </dgm:t>
    </dgm:pt>
    <dgm:pt modelId="{25D33EBF-5B88-4C49-9658-DCB8CFCC3222}" type="sibTrans" cxnId="{492411B2-0FC9-4E63-818B-CE733F43B181}">
      <dgm:prSet/>
      <dgm:spPr/>
      <dgm:t>
        <a:bodyPr/>
        <a:lstStyle/>
        <a:p>
          <a:endParaRPr lang="es-EC"/>
        </a:p>
      </dgm:t>
    </dgm:pt>
    <dgm:pt modelId="{530D4C69-DB1E-4E5F-981D-B03943CB1E06}">
      <dgm:prSet phldrT="[Texto]" custT="1"/>
      <dgm:spPr/>
      <dgm:t>
        <a:bodyPr/>
        <a:lstStyle/>
        <a:p>
          <a:r>
            <a:rPr lang="es-EC" sz="1500" dirty="0" smtClean="0"/>
            <a:t>Costos de oportunidad e implementación</a:t>
          </a:r>
          <a:endParaRPr lang="es-EC" sz="1500" dirty="0"/>
        </a:p>
      </dgm:t>
    </dgm:pt>
    <dgm:pt modelId="{E43D8F14-7FC7-4E33-AF47-40CD11027FAD}" type="parTrans" cxnId="{B431D95C-26F7-4466-996B-6D6EFE40B101}">
      <dgm:prSet/>
      <dgm:spPr/>
      <dgm:t>
        <a:bodyPr/>
        <a:lstStyle/>
        <a:p>
          <a:endParaRPr lang="es-EC"/>
        </a:p>
      </dgm:t>
    </dgm:pt>
    <dgm:pt modelId="{CEDE3623-C5B2-49DD-A90F-B3142D0ECAAF}" type="sibTrans" cxnId="{B431D95C-26F7-4466-996B-6D6EFE40B101}">
      <dgm:prSet/>
      <dgm:spPr/>
      <dgm:t>
        <a:bodyPr/>
        <a:lstStyle/>
        <a:p>
          <a:endParaRPr lang="es-EC"/>
        </a:p>
      </dgm:t>
    </dgm:pt>
    <dgm:pt modelId="{6E7C9770-E485-415A-BA33-D96BA1BC1843}">
      <dgm:prSet phldrT="[Texto]" custT="1"/>
      <dgm:spPr/>
      <dgm:t>
        <a:bodyPr/>
        <a:lstStyle/>
        <a:p>
          <a:r>
            <a:rPr lang="es-EC" sz="1500" dirty="0" smtClean="0"/>
            <a:t>Reducción de la pobreza y beneficios ambientales</a:t>
          </a:r>
          <a:endParaRPr lang="es-EC" sz="1500" dirty="0"/>
        </a:p>
      </dgm:t>
    </dgm:pt>
    <dgm:pt modelId="{04DA6067-2F05-4525-A909-1B7FFB960E5B}" type="parTrans" cxnId="{B7FF9C0D-1841-4C4E-98ED-14F2972C701D}">
      <dgm:prSet/>
      <dgm:spPr/>
      <dgm:t>
        <a:bodyPr/>
        <a:lstStyle/>
        <a:p>
          <a:endParaRPr lang="es-EC"/>
        </a:p>
      </dgm:t>
    </dgm:pt>
    <dgm:pt modelId="{F948AD72-F137-4E01-B3EC-D379B2582B83}" type="sibTrans" cxnId="{B7FF9C0D-1841-4C4E-98ED-14F2972C701D}">
      <dgm:prSet/>
      <dgm:spPr/>
      <dgm:t>
        <a:bodyPr/>
        <a:lstStyle/>
        <a:p>
          <a:endParaRPr lang="es-EC"/>
        </a:p>
      </dgm:t>
    </dgm:pt>
    <dgm:pt modelId="{2ECEB63E-3428-43E6-8B52-52B549A0BDC1}">
      <dgm:prSet phldrT="[Texto]"/>
      <dgm:spPr/>
      <dgm:t>
        <a:bodyPr/>
        <a:lstStyle/>
        <a:p>
          <a:r>
            <a:rPr lang="es-EC" b="1" dirty="0" smtClean="0"/>
            <a:t>Áreas prioritarias REDD+</a:t>
          </a:r>
          <a:endParaRPr lang="es-EC" b="1" dirty="0"/>
        </a:p>
      </dgm:t>
    </dgm:pt>
    <dgm:pt modelId="{FFA58FE6-4915-44F0-8960-63020E15E3D3}" type="parTrans" cxnId="{0735243B-F074-483E-8165-D76F2081F553}">
      <dgm:prSet/>
      <dgm:spPr/>
      <dgm:t>
        <a:bodyPr/>
        <a:lstStyle/>
        <a:p>
          <a:endParaRPr lang="es-EC"/>
        </a:p>
      </dgm:t>
    </dgm:pt>
    <dgm:pt modelId="{FA635971-C78A-42AD-AFF1-D17CE608F0E3}" type="sibTrans" cxnId="{0735243B-F074-483E-8165-D76F2081F553}">
      <dgm:prSet/>
      <dgm:spPr/>
      <dgm:t>
        <a:bodyPr/>
        <a:lstStyle/>
        <a:p>
          <a:endParaRPr lang="es-EC"/>
        </a:p>
      </dgm:t>
    </dgm:pt>
    <dgm:pt modelId="{409B1C79-F474-4DDD-8BFC-F415DCE42575}" type="pres">
      <dgm:prSet presAssocID="{4E4222D3-AC47-4BD3-8BA7-9EF02348D9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9CE8C2-3D8E-41C9-AE31-CF7E273E827D}" type="pres">
      <dgm:prSet presAssocID="{4E4222D3-AC47-4BD3-8BA7-9EF02348D969}" presName="ellipse" presStyleLbl="trBgShp" presStyleIdx="0" presStyleCnt="1"/>
      <dgm:spPr/>
    </dgm:pt>
    <dgm:pt modelId="{788FFE4E-0FF2-4F08-B52D-FA0C4A88A10B}" type="pres">
      <dgm:prSet presAssocID="{4E4222D3-AC47-4BD3-8BA7-9EF02348D969}" presName="arrow1" presStyleLbl="fgShp" presStyleIdx="0" presStyleCnt="1"/>
      <dgm:spPr/>
    </dgm:pt>
    <dgm:pt modelId="{151552F8-C9A8-4760-81EB-76381C2E20E4}" type="pres">
      <dgm:prSet presAssocID="{4E4222D3-AC47-4BD3-8BA7-9EF02348D96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86EC5-9E13-4770-8605-0FAD0F2E1111}" type="pres">
      <dgm:prSet presAssocID="{530D4C69-DB1E-4E5F-981D-B03943CB1E06}" presName="item1" presStyleLbl="node1" presStyleIdx="0" presStyleCnt="3" custScaleX="129037" custScaleY="11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B82042-0EEB-4649-9A7D-B56ED781EB3F}" type="pres">
      <dgm:prSet presAssocID="{6E7C9770-E485-415A-BA33-D96BA1BC1843}" presName="item2" presStyleLbl="node1" presStyleIdx="1" presStyleCnt="3" custScaleX="129037" custScaleY="11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B517F9-44B1-4A95-B2DC-25E0357A4B72}" type="pres">
      <dgm:prSet presAssocID="{2ECEB63E-3428-43E6-8B52-52B549A0BDC1}" presName="item3" presStyleLbl="node1" presStyleIdx="2" presStyleCnt="3" custScaleX="129037" custScaleY="11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8545A1-4CC2-409A-993C-C467DB2C0C78}" type="pres">
      <dgm:prSet presAssocID="{4E4222D3-AC47-4BD3-8BA7-9EF02348D969}" presName="funnel" presStyleLbl="trAlignAcc1" presStyleIdx="0" presStyleCnt="1"/>
      <dgm:spPr/>
    </dgm:pt>
  </dgm:ptLst>
  <dgm:cxnLst>
    <dgm:cxn modelId="{B431D95C-26F7-4466-996B-6D6EFE40B101}" srcId="{4E4222D3-AC47-4BD3-8BA7-9EF02348D969}" destId="{530D4C69-DB1E-4E5F-981D-B03943CB1E06}" srcOrd="1" destOrd="0" parTransId="{E43D8F14-7FC7-4E33-AF47-40CD11027FAD}" sibTransId="{CEDE3623-C5B2-49DD-A90F-B3142D0ECAAF}"/>
    <dgm:cxn modelId="{0735243B-F074-483E-8165-D76F2081F553}" srcId="{4E4222D3-AC47-4BD3-8BA7-9EF02348D969}" destId="{2ECEB63E-3428-43E6-8B52-52B549A0BDC1}" srcOrd="3" destOrd="0" parTransId="{FFA58FE6-4915-44F0-8960-63020E15E3D3}" sibTransId="{FA635971-C78A-42AD-AFF1-D17CE608F0E3}"/>
    <dgm:cxn modelId="{B7FF9C0D-1841-4C4E-98ED-14F2972C701D}" srcId="{4E4222D3-AC47-4BD3-8BA7-9EF02348D969}" destId="{6E7C9770-E485-415A-BA33-D96BA1BC1843}" srcOrd="2" destOrd="0" parTransId="{04DA6067-2F05-4525-A909-1B7FFB960E5B}" sibTransId="{F948AD72-F137-4E01-B3EC-D379B2582B83}"/>
    <dgm:cxn modelId="{492411B2-0FC9-4E63-818B-CE733F43B181}" srcId="{4E4222D3-AC47-4BD3-8BA7-9EF02348D969}" destId="{57DC72AB-7046-44A3-95AD-4C9BEBF47429}" srcOrd="0" destOrd="0" parTransId="{8080C092-ECD1-4DFF-AF40-25ADA82992A7}" sibTransId="{25D33EBF-5B88-4C49-9658-DCB8CFCC3222}"/>
    <dgm:cxn modelId="{01429179-DD81-40E2-9957-67B16D5F809F}" type="presOf" srcId="{530D4C69-DB1E-4E5F-981D-B03943CB1E06}" destId="{A2B82042-0EEB-4649-9A7D-B56ED781EB3F}" srcOrd="0" destOrd="0" presId="urn:microsoft.com/office/officeart/2005/8/layout/funnel1"/>
    <dgm:cxn modelId="{3D72FC1B-2D5A-468D-AE6C-7D733F403EF9}" type="presOf" srcId="{6E7C9770-E485-415A-BA33-D96BA1BC1843}" destId="{03186EC5-9E13-4770-8605-0FAD0F2E1111}" srcOrd="0" destOrd="0" presId="urn:microsoft.com/office/officeart/2005/8/layout/funnel1"/>
    <dgm:cxn modelId="{9EA773A6-E35B-4680-8FD4-1D4F697D6798}" type="presOf" srcId="{4E4222D3-AC47-4BD3-8BA7-9EF02348D969}" destId="{409B1C79-F474-4DDD-8BFC-F415DCE42575}" srcOrd="0" destOrd="0" presId="urn:microsoft.com/office/officeart/2005/8/layout/funnel1"/>
    <dgm:cxn modelId="{35E87EAF-4112-4A3A-9E3B-8A77B81E331A}" type="presOf" srcId="{57DC72AB-7046-44A3-95AD-4C9BEBF47429}" destId="{12B517F9-44B1-4A95-B2DC-25E0357A4B72}" srcOrd="0" destOrd="0" presId="urn:microsoft.com/office/officeart/2005/8/layout/funnel1"/>
    <dgm:cxn modelId="{EC1B54F2-42A6-4F27-8226-4EA9D37BD3CC}" type="presOf" srcId="{2ECEB63E-3428-43E6-8B52-52B549A0BDC1}" destId="{151552F8-C9A8-4760-81EB-76381C2E20E4}" srcOrd="0" destOrd="0" presId="urn:microsoft.com/office/officeart/2005/8/layout/funnel1"/>
    <dgm:cxn modelId="{FD131FA1-5B98-48FF-BF95-BE9BF486C648}" type="presParOf" srcId="{409B1C79-F474-4DDD-8BFC-F415DCE42575}" destId="{C79CE8C2-3D8E-41C9-AE31-CF7E273E827D}" srcOrd="0" destOrd="0" presId="urn:microsoft.com/office/officeart/2005/8/layout/funnel1"/>
    <dgm:cxn modelId="{7193F953-A1BD-48DF-ABB3-35DCDD3AEDC7}" type="presParOf" srcId="{409B1C79-F474-4DDD-8BFC-F415DCE42575}" destId="{788FFE4E-0FF2-4F08-B52D-FA0C4A88A10B}" srcOrd="1" destOrd="0" presId="urn:microsoft.com/office/officeart/2005/8/layout/funnel1"/>
    <dgm:cxn modelId="{AD9A0591-7FAF-47F8-867D-A9B518176586}" type="presParOf" srcId="{409B1C79-F474-4DDD-8BFC-F415DCE42575}" destId="{151552F8-C9A8-4760-81EB-76381C2E20E4}" srcOrd="2" destOrd="0" presId="urn:microsoft.com/office/officeart/2005/8/layout/funnel1"/>
    <dgm:cxn modelId="{5792B3A3-E21C-49D8-9FFB-E272AACBD4CF}" type="presParOf" srcId="{409B1C79-F474-4DDD-8BFC-F415DCE42575}" destId="{03186EC5-9E13-4770-8605-0FAD0F2E1111}" srcOrd="3" destOrd="0" presId="urn:microsoft.com/office/officeart/2005/8/layout/funnel1"/>
    <dgm:cxn modelId="{A9451F82-EE89-4B36-A52F-B4D4D1E3A7BA}" type="presParOf" srcId="{409B1C79-F474-4DDD-8BFC-F415DCE42575}" destId="{A2B82042-0EEB-4649-9A7D-B56ED781EB3F}" srcOrd="4" destOrd="0" presId="urn:microsoft.com/office/officeart/2005/8/layout/funnel1"/>
    <dgm:cxn modelId="{6A5DE06C-7DA7-48C0-9B14-7460E8B33F66}" type="presParOf" srcId="{409B1C79-F474-4DDD-8BFC-F415DCE42575}" destId="{12B517F9-44B1-4A95-B2DC-25E0357A4B72}" srcOrd="5" destOrd="0" presId="urn:microsoft.com/office/officeart/2005/8/layout/funnel1"/>
    <dgm:cxn modelId="{7B3A9991-1DB8-4015-B960-53017E408D93}" type="presParOf" srcId="{409B1C79-F474-4DDD-8BFC-F415DCE42575}" destId="{D18545A1-4CC2-409A-993C-C467DB2C0C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87E15B-5DA3-844A-86E0-8358CE101A44}" type="doc">
      <dgm:prSet loTypeId="urn:microsoft.com/office/officeart/2005/8/layout/venn1" loCatId="" qsTypeId="urn:microsoft.com/office/officeart/2005/8/quickstyle/3D1" qsCatId="3D" csTypeId="urn:microsoft.com/office/officeart/2005/8/colors/accent5_5" csCatId="accent5" phldr="1"/>
      <dgm:spPr/>
    </dgm:pt>
    <dgm:pt modelId="{A2F9F62D-7875-1042-819D-027C90B13046}">
      <dgm:prSet phldrT="[Text]"/>
      <dgm:spPr/>
      <dgm:t>
        <a:bodyPr/>
        <a:lstStyle/>
        <a:p>
          <a:r>
            <a:rPr lang="en-US" dirty="0" smtClean="0"/>
            <a:t>Climate Change as a state policy</a:t>
          </a:r>
          <a:endParaRPr lang="en-US" dirty="0"/>
        </a:p>
      </dgm:t>
    </dgm:pt>
    <dgm:pt modelId="{386465BD-A9CD-0546-BD05-0D207A3B02F9}" type="parTrans" cxnId="{931DC39B-BFBD-9141-832F-062563620497}">
      <dgm:prSet/>
      <dgm:spPr/>
      <dgm:t>
        <a:bodyPr/>
        <a:lstStyle/>
        <a:p>
          <a:endParaRPr lang="en-US"/>
        </a:p>
      </dgm:t>
    </dgm:pt>
    <dgm:pt modelId="{9D2EA194-66B6-4248-B670-D3F052AAB127}" type="sibTrans" cxnId="{931DC39B-BFBD-9141-832F-062563620497}">
      <dgm:prSet/>
      <dgm:spPr/>
      <dgm:t>
        <a:bodyPr/>
        <a:lstStyle/>
        <a:p>
          <a:endParaRPr lang="en-US"/>
        </a:p>
      </dgm:t>
    </dgm:pt>
    <dgm:pt modelId="{0FDB52DF-7D16-8A41-B097-55D09FAFA8E8}">
      <dgm:prSet phldrT="[Text]"/>
      <dgm:spPr/>
      <dgm:t>
        <a:bodyPr/>
        <a:lstStyle/>
        <a:p>
          <a:r>
            <a:rPr lang="es-EC" dirty="0" err="1" smtClean="0"/>
            <a:t>Objectives</a:t>
          </a:r>
          <a:r>
            <a:rPr lang="es-EC" dirty="0" smtClean="0"/>
            <a:t> and </a:t>
          </a:r>
          <a:r>
            <a:rPr lang="es-EC" dirty="0" err="1" smtClean="0"/>
            <a:t>priorities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productive</a:t>
          </a:r>
          <a:r>
            <a:rPr lang="es-EC" dirty="0" smtClean="0"/>
            <a:t> </a:t>
          </a:r>
          <a:r>
            <a:rPr lang="es-EC" dirty="0" err="1" smtClean="0"/>
            <a:t>transformation</a:t>
          </a:r>
          <a:endParaRPr lang="en-US" dirty="0"/>
        </a:p>
      </dgm:t>
    </dgm:pt>
    <dgm:pt modelId="{9B6ED2FD-AAFB-9C4B-BEC7-B6685370758B}" type="parTrans" cxnId="{1A98092C-4761-D443-AA5D-68150EF1D741}">
      <dgm:prSet/>
      <dgm:spPr/>
      <dgm:t>
        <a:bodyPr/>
        <a:lstStyle/>
        <a:p>
          <a:endParaRPr lang="en-US"/>
        </a:p>
      </dgm:t>
    </dgm:pt>
    <dgm:pt modelId="{2265F1A0-ACB9-534F-AF88-EE0E67DBA885}" type="sibTrans" cxnId="{1A98092C-4761-D443-AA5D-68150EF1D741}">
      <dgm:prSet/>
      <dgm:spPr/>
      <dgm:t>
        <a:bodyPr/>
        <a:lstStyle/>
        <a:p>
          <a:endParaRPr lang="en-US"/>
        </a:p>
      </dgm:t>
    </dgm:pt>
    <dgm:pt modelId="{73CF6839-EF54-9144-94DF-868F2245DF12}">
      <dgm:prSet phldrT="[Text]"/>
      <dgm:spPr/>
      <dgm:t>
        <a:bodyPr/>
        <a:lstStyle/>
        <a:p>
          <a:r>
            <a:rPr lang="en-US" dirty="0" smtClean="0"/>
            <a:t>Objectives and policies for the conservation and restoration of forests</a:t>
          </a:r>
          <a:endParaRPr lang="en-US" dirty="0"/>
        </a:p>
      </dgm:t>
    </dgm:pt>
    <dgm:pt modelId="{92BD9408-3B64-E04A-BBD9-32C92B429D94}" type="parTrans" cxnId="{F889CA25-2246-D442-9E25-BA90DAF7A6B1}">
      <dgm:prSet/>
      <dgm:spPr/>
      <dgm:t>
        <a:bodyPr/>
        <a:lstStyle/>
        <a:p>
          <a:endParaRPr lang="en-US"/>
        </a:p>
      </dgm:t>
    </dgm:pt>
    <dgm:pt modelId="{29F449E1-9E46-D24C-A307-8A6ED0E96C88}" type="sibTrans" cxnId="{F889CA25-2246-D442-9E25-BA90DAF7A6B1}">
      <dgm:prSet/>
      <dgm:spPr/>
      <dgm:t>
        <a:bodyPr/>
        <a:lstStyle/>
        <a:p>
          <a:endParaRPr lang="en-US"/>
        </a:p>
      </dgm:t>
    </dgm:pt>
    <dgm:pt modelId="{633653E8-E8EC-3B4F-BCED-A69724648E9C}">
      <dgm:prSet/>
      <dgm:spPr/>
      <dgm:t>
        <a:bodyPr/>
        <a:lstStyle/>
        <a:p>
          <a:r>
            <a:rPr lang="en-US" dirty="0" smtClean="0"/>
            <a:t>Priorities for change of the energy matrix</a:t>
          </a:r>
          <a:endParaRPr lang="en-US" dirty="0"/>
        </a:p>
      </dgm:t>
    </dgm:pt>
    <dgm:pt modelId="{D010E676-3549-F04C-AC80-0B8CC2E154C7}" type="parTrans" cxnId="{5CBFFEDA-669A-714E-9BDF-853FC0919509}">
      <dgm:prSet/>
      <dgm:spPr/>
      <dgm:t>
        <a:bodyPr/>
        <a:lstStyle/>
        <a:p>
          <a:endParaRPr lang="en-US"/>
        </a:p>
      </dgm:t>
    </dgm:pt>
    <dgm:pt modelId="{29B93510-FFE4-5945-9B5A-C11C7EAA4CE7}" type="sibTrans" cxnId="{5CBFFEDA-669A-714E-9BDF-853FC0919509}">
      <dgm:prSet/>
      <dgm:spPr/>
      <dgm:t>
        <a:bodyPr/>
        <a:lstStyle/>
        <a:p>
          <a:endParaRPr lang="en-US"/>
        </a:p>
      </dgm:t>
    </dgm:pt>
    <dgm:pt modelId="{89577968-2945-7F41-A393-FD46E3FD357B}">
      <dgm:prSet/>
      <dgm:spPr/>
      <dgm:t>
        <a:bodyPr/>
        <a:lstStyle/>
        <a:p>
          <a:r>
            <a:rPr lang="es-EC" dirty="0" err="1" smtClean="0"/>
            <a:t>Priorities</a:t>
          </a:r>
          <a:r>
            <a:rPr lang="es-EC" dirty="0" smtClean="0"/>
            <a:t> </a:t>
          </a:r>
          <a:r>
            <a:rPr lang="es-EC" dirty="0" err="1" smtClean="0"/>
            <a:t>for</a:t>
          </a:r>
          <a:r>
            <a:rPr lang="es-EC" dirty="0" smtClean="0"/>
            <a:t> </a:t>
          </a:r>
          <a:r>
            <a:rPr lang="es-EC" dirty="0" err="1" smtClean="0"/>
            <a:t>poverty</a:t>
          </a:r>
          <a:r>
            <a:rPr lang="es-EC" dirty="0" smtClean="0"/>
            <a:t> </a:t>
          </a:r>
          <a:r>
            <a:rPr lang="es-EC" dirty="0" err="1" smtClean="0"/>
            <a:t>eradication</a:t>
          </a:r>
          <a:endParaRPr lang="en-US" dirty="0"/>
        </a:p>
      </dgm:t>
    </dgm:pt>
    <dgm:pt modelId="{85FF6803-C971-3741-BCB9-CFEED683CFF2}" type="parTrans" cxnId="{4D05ED7C-1370-E346-8943-8C49CC3EBD43}">
      <dgm:prSet/>
      <dgm:spPr/>
      <dgm:t>
        <a:bodyPr/>
        <a:lstStyle/>
        <a:p>
          <a:endParaRPr lang="en-US"/>
        </a:p>
      </dgm:t>
    </dgm:pt>
    <dgm:pt modelId="{2ECFB94B-687A-9A43-994C-BDD9FE6BEF16}" type="sibTrans" cxnId="{4D05ED7C-1370-E346-8943-8C49CC3EBD43}">
      <dgm:prSet/>
      <dgm:spPr/>
      <dgm:t>
        <a:bodyPr/>
        <a:lstStyle/>
        <a:p>
          <a:endParaRPr lang="en-US"/>
        </a:p>
      </dgm:t>
    </dgm:pt>
    <dgm:pt modelId="{623503E5-AC23-064E-A23B-8A4F4933C885}" type="pres">
      <dgm:prSet presAssocID="{EF87E15B-5DA3-844A-86E0-8358CE101A44}" presName="compositeShape" presStyleCnt="0">
        <dgm:presLayoutVars>
          <dgm:chMax val="7"/>
          <dgm:dir/>
          <dgm:resizeHandles val="exact"/>
        </dgm:presLayoutVars>
      </dgm:prSet>
      <dgm:spPr/>
    </dgm:pt>
    <dgm:pt modelId="{A3BD51B0-FB70-DA4B-A30B-49E6384A395A}" type="pres">
      <dgm:prSet presAssocID="{A2F9F62D-7875-1042-819D-027C90B13046}" presName="circ1" presStyleLbl="vennNode1" presStyleIdx="0" presStyleCnt="5"/>
      <dgm:spPr/>
    </dgm:pt>
    <dgm:pt modelId="{F82A9DC2-DFFD-8743-A769-2C51A792225F}" type="pres">
      <dgm:prSet presAssocID="{A2F9F62D-7875-1042-819D-027C90B1304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0E796-8DC1-1241-9E95-1CD2EEF586B1}" type="pres">
      <dgm:prSet presAssocID="{0FDB52DF-7D16-8A41-B097-55D09FAFA8E8}" presName="circ2" presStyleLbl="vennNode1" presStyleIdx="1" presStyleCnt="5"/>
      <dgm:spPr/>
      <dgm:t>
        <a:bodyPr/>
        <a:lstStyle/>
        <a:p>
          <a:endParaRPr lang="en-US"/>
        </a:p>
      </dgm:t>
    </dgm:pt>
    <dgm:pt modelId="{233A10D9-A3CA-6A49-9316-82DBFC8EEC01}" type="pres">
      <dgm:prSet presAssocID="{0FDB52DF-7D16-8A41-B097-55D09FAFA8E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C50C1-A340-C441-B3F2-4BCDE7C07593}" type="pres">
      <dgm:prSet presAssocID="{633653E8-E8EC-3B4F-BCED-A69724648E9C}" presName="circ3" presStyleLbl="vennNode1" presStyleIdx="2" presStyleCnt="5"/>
      <dgm:spPr/>
      <dgm:t>
        <a:bodyPr/>
        <a:lstStyle/>
        <a:p>
          <a:endParaRPr lang="en-US"/>
        </a:p>
      </dgm:t>
    </dgm:pt>
    <dgm:pt modelId="{4D6BC2FB-C727-E54D-985E-509E78E575D4}" type="pres">
      <dgm:prSet presAssocID="{633653E8-E8EC-3B4F-BCED-A69724648E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6FEDD-3190-F346-8BC0-552690B63AA5}" type="pres">
      <dgm:prSet presAssocID="{89577968-2945-7F41-A393-FD46E3FD357B}" presName="circ4" presStyleLbl="vennNode1" presStyleIdx="3" presStyleCnt="5"/>
      <dgm:spPr/>
    </dgm:pt>
    <dgm:pt modelId="{185E3036-7699-B44E-B9B1-D8FB8B45CCF6}" type="pres">
      <dgm:prSet presAssocID="{89577968-2945-7F41-A393-FD46E3FD357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42A1C-9628-6444-8C6B-6481B2064C09}" type="pres">
      <dgm:prSet presAssocID="{73CF6839-EF54-9144-94DF-868F2245DF12}" presName="circ5" presStyleLbl="vennNode1" presStyleIdx="4" presStyleCnt="5"/>
      <dgm:spPr/>
    </dgm:pt>
    <dgm:pt modelId="{BA2783E4-F498-8B44-8AA4-3016CE2E9EBC}" type="pres">
      <dgm:prSet presAssocID="{73CF6839-EF54-9144-94DF-868F2245DF12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5ED7C-1370-E346-8943-8C49CC3EBD43}" srcId="{EF87E15B-5DA3-844A-86E0-8358CE101A44}" destId="{89577968-2945-7F41-A393-FD46E3FD357B}" srcOrd="3" destOrd="0" parTransId="{85FF6803-C971-3741-BCB9-CFEED683CFF2}" sibTransId="{2ECFB94B-687A-9A43-994C-BDD9FE6BEF16}"/>
    <dgm:cxn modelId="{F889CA25-2246-D442-9E25-BA90DAF7A6B1}" srcId="{EF87E15B-5DA3-844A-86E0-8358CE101A44}" destId="{73CF6839-EF54-9144-94DF-868F2245DF12}" srcOrd="4" destOrd="0" parTransId="{92BD9408-3B64-E04A-BBD9-32C92B429D94}" sibTransId="{29F449E1-9E46-D24C-A307-8A6ED0E96C88}"/>
    <dgm:cxn modelId="{8A1335C3-C5A7-4EDF-AAFC-DFBD6F5A5A5B}" type="presOf" srcId="{89577968-2945-7F41-A393-FD46E3FD357B}" destId="{185E3036-7699-B44E-B9B1-D8FB8B45CCF6}" srcOrd="0" destOrd="0" presId="urn:microsoft.com/office/officeart/2005/8/layout/venn1"/>
    <dgm:cxn modelId="{7605A816-B6E7-4F7A-8780-6E523A567E88}" type="presOf" srcId="{0FDB52DF-7D16-8A41-B097-55D09FAFA8E8}" destId="{233A10D9-A3CA-6A49-9316-82DBFC8EEC01}" srcOrd="0" destOrd="0" presId="urn:microsoft.com/office/officeart/2005/8/layout/venn1"/>
    <dgm:cxn modelId="{8236CD38-5A1B-4DF1-95EC-31B0CD98482C}" type="presOf" srcId="{73CF6839-EF54-9144-94DF-868F2245DF12}" destId="{BA2783E4-F498-8B44-8AA4-3016CE2E9EBC}" srcOrd="0" destOrd="0" presId="urn:microsoft.com/office/officeart/2005/8/layout/venn1"/>
    <dgm:cxn modelId="{15975C24-7BC7-43EB-9557-4F79BD95A4F0}" type="presOf" srcId="{633653E8-E8EC-3B4F-BCED-A69724648E9C}" destId="{4D6BC2FB-C727-E54D-985E-509E78E575D4}" srcOrd="0" destOrd="0" presId="urn:microsoft.com/office/officeart/2005/8/layout/venn1"/>
    <dgm:cxn modelId="{6B095B31-B7BD-4845-BA21-ADABE7B86901}" type="presOf" srcId="{EF87E15B-5DA3-844A-86E0-8358CE101A44}" destId="{623503E5-AC23-064E-A23B-8A4F4933C885}" srcOrd="0" destOrd="0" presId="urn:microsoft.com/office/officeart/2005/8/layout/venn1"/>
    <dgm:cxn modelId="{931DC39B-BFBD-9141-832F-062563620497}" srcId="{EF87E15B-5DA3-844A-86E0-8358CE101A44}" destId="{A2F9F62D-7875-1042-819D-027C90B13046}" srcOrd="0" destOrd="0" parTransId="{386465BD-A9CD-0546-BD05-0D207A3B02F9}" sibTransId="{9D2EA194-66B6-4248-B670-D3F052AAB127}"/>
    <dgm:cxn modelId="{5CBFFEDA-669A-714E-9BDF-853FC0919509}" srcId="{EF87E15B-5DA3-844A-86E0-8358CE101A44}" destId="{633653E8-E8EC-3B4F-BCED-A69724648E9C}" srcOrd="2" destOrd="0" parTransId="{D010E676-3549-F04C-AC80-0B8CC2E154C7}" sibTransId="{29B93510-FFE4-5945-9B5A-C11C7EAA4CE7}"/>
    <dgm:cxn modelId="{1A98092C-4761-D443-AA5D-68150EF1D741}" srcId="{EF87E15B-5DA3-844A-86E0-8358CE101A44}" destId="{0FDB52DF-7D16-8A41-B097-55D09FAFA8E8}" srcOrd="1" destOrd="0" parTransId="{9B6ED2FD-AAFB-9C4B-BEC7-B6685370758B}" sibTransId="{2265F1A0-ACB9-534F-AF88-EE0E67DBA885}"/>
    <dgm:cxn modelId="{C38E651F-0374-4E18-8F49-4630D1A4C781}" type="presOf" srcId="{A2F9F62D-7875-1042-819D-027C90B13046}" destId="{F82A9DC2-DFFD-8743-A769-2C51A792225F}" srcOrd="0" destOrd="0" presId="urn:microsoft.com/office/officeart/2005/8/layout/venn1"/>
    <dgm:cxn modelId="{A239E4FC-8803-49A3-A40C-A661918D7E14}" type="presParOf" srcId="{623503E5-AC23-064E-A23B-8A4F4933C885}" destId="{A3BD51B0-FB70-DA4B-A30B-49E6384A395A}" srcOrd="0" destOrd="0" presId="urn:microsoft.com/office/officeart/2005/8/layout/venn1"/>
    <dgm:cxn modelId="{326E57CA-F1D7-440B-94DE-1A94C1382AFE}" type="presParOf" srcId="{623503E5-AC23-064E-A23B-8A4F4933C885}" destId="{F82A9DC2-DFFD-8743-A769-2C51A792225F}" srcOrd="1" destOrd="0" presId="urn:microsoft.com/office/officeart/2005/8/layout/venn1"/>
    <dgm:cxn modelId="{0D991800-A5F5-493A-9872-244067AD1F92}" type="presParOf" srcId="{623503E5-AC23-064E-A23B-8A4F4933C885}" destId="{39F0E796-8DC1-1241-9E95-1CD2EEF586B1}" srcOrd="2" destOrd="0" presId="urn:microsoft.com/office/officeart/2005/8/layout/venn1"/>
    <dgm:cxn modelId="{96FC5EC6-F25C-4A05-804F-5F0163DB7416}" type="presParOf" srcId="{623503E5-AC23-064E-A23B-8A4F4933C885}" destId="{233A10D9-A3CA-6A49-9316-82DBFC8EEC01}" srcOrd="3" destOrd="0" presId="urn:microsoft.com/office/officeart/2005/8/layout/venn1"/>
    <dgm:cxn modelId="{734870C2-DE1E-4DCC-9D3A-A2D065EED06E}" type="presParOf" srcId="{623503E5-AC23-064E-A23B-8A4F4933C885}" destId="{E53C50C1-A340-C441-B3F2-4BCDE7C07593}" srcOrd="4" destOrd="0" presId="urn:microsoft.com/office/officeart/2005/8/layout/venn1"/>
    <dgm:cxn modelId="{1F049AE3-AA73-4647-87E4-C925557335E7}" type="presParOf" srcId="{623503E5-AC23-064E-A23B-8A4F4933C885}" destId="{4D6BC2FB-C727-E54D-985E-509E78E575D4}" srcOrd="5" destOrd="0" presId="urn:microsoft.com/office/officeart/2005/8/layout/venn1"/>
    <dgm:cxn modelId="{034C799E-0F35-44D9-814A-9E463C1B9457}" type="presParOf" srcId="{623503E5-AC23-064E-A23B-8A4F4933C885}" destId="{1CD6FEDD-3190-F346-8BC0-552690B63AA5}" srcOrd="6" destOrd="0" presId="urn:microsoft.com/office/officeart/2005/8/layout/venn1"/>
    <dgm:cxn modelId="{43FB2EF6-8582-4BF1-8615-43032DBFFED5}" type="presParOf" srcId="{623503E5-AC23-064E-A23B-8A4F4933C885}" destId="{185E3036-7699-B44E-B9B1-D8FB8B45CCF6}" srcOrd="7" destOrd="0" presId="urn:microsoft.com/office/officeart/2005/8/layout/venn1"/>
    <dgm:cxn modelId="{ED9A69C2-93CC-4934-BD99-7278E2CC2288}" type="presParOf" srcId="{623503E5-AC23-064E-A23B-8A4F4933C885}" destId="{C6742A1C-9628-6444-8C6B-6481B2064C09}" srcOrd="8" destOrd="0" presId="urn:microsoft.com/office/officeart/2005/8/layout/venn1"/>
    <dgm:cxn modelId="{312C2379-0DAE-4AE2-836F-C1AE624FEAA3}" type="presParOf" srcId="{623503E5-AC23-064E-A23B-8A4F4933C885}" destId="{BA2783E4-F498-8B44-8AA4-3016CE2E9EB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2FB9E1C-D8DA-451D-835C-A67B5FA6DEA7}" type="datetimeFigureOut">
              <a:rPr lang="es-EC"/>
              <a:pPr>
                <a:defRPr/>
              </a:pPr>
              <a:t>08/11/2015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C1FDF9D-D1FF-4AAD-97F5-3724C965F866}" type="slidenum">
              <a:rPr lang="es-EC" altLang="es-EC"/>
              <a:pPr/>
              <a:t>‹#›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68239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C680C1FA-27D4-4457-85CE-28C79BE572A2}" type="slidenum">
              <a:rPr lang="es-EC" altLang="es-EC">
                <a:latin typeface="Calibri" panose="020F0502020204030204" pitchFamily="34" charset="0"/>
              </a:rPr>
              <a:pPr/>
              <a:t>1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492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 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11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32967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12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481372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13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940550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C" altLang="es-EC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8C9CBB37-9EC9-48B6-97CB-1C7251BBBB73}" type="slidenum">
              <a:rPr lang="es-EC" altLang="es-EC">
                <a:latin typeface="Calibri" panose="020F0502020204030204" pitchFamily="34" charset="0"/>
              </a:rPr>
              <a:pPr/>
              <a:t>15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8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2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47710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2AD98F10-0575-445E-8040-4934D3105820}" type="slidenum">
              <a:rPr lang="es-EC" altLang="es-EC">
                <a:latin typeface="Calibri" panose="020F0502020204030204" pitchFamily="34" charset="0"/>
              </a:rPr>
              <a:pPr/>
              <a:t>3</a:t>
            </a:fld>
            <a:endParaRPr lang="es-EC" altLang="es-EC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6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4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8057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El Plan de Acción</a:t>
            </a:r>
            <a:r>
              <a:rPr lang="es-EC" baseline="0" dirty="0" smtClean="0"/>
              <a:t> REDD+, consolida los estudios realizados y propone un conjunto de estrategias territoriales compatibles con las 5 opciones estratégicas para intervención dentro y fuera de bosque, con 7 medidas priorizadas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El diseño de las Medidas y Acciones, su priorización e implementación promueve la equidad territorial, cultural, social y de género, tomando en cuenta las condiciones socioeconómicas y biofísicas de los territorios y respetando las estructuras de gobernanza y toma de decisiones existentes.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Queda por definir cómo se implementarán las medidas y acciones a nivel local, lo que se hará con el apoyo específico de ONU REDD, que constituye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la transición desde la fase de preparación hacia la implementación del Plan de Acción REDD+ y pagos basados en resultados. </a:t>
            </a:r>
            <a:endParaRPr lang="es-ES_tradnl" sz="120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Se espera la oficialización del Plan de Acción REDD+ durante</a:t>
            </a:r>
            <a:r>
              <a:rPr lang="es-ES_tradnl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el primer trimestre del 2016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5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716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7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32341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8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137385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C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9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248222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FDF9D-D1FF-4AAD-97F5-3724C965F866}" type="slidenum">
              <a:rPr lang="es-EC" altLang="es-EC" smtClean="0"/>
              <a:pPr/>
              <a:t>10</a:t>
            </a:fld>
            <a:endParaRPr lang="es-EC" altLang="es-EC"/>
          </a:p>
        </p:txBody>
      </p:sp>
    </p:spTree>
    <p:extLst>
      <p:ext uri="{BB962C8B-B14F-4D97-AF65-F5344CB8AC3E}">
        <p14:creationId xmlns:p14="http://schemas.microsoft.com/office/powerpoint/2010/main" val="355632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F8F22-297B-41CC-BE9F-61FDA1CFBDEC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BC263B-2F5B-4E8E-AF1C-EC14EC3662F8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595003720"/>
      </p:ext>
    </p:extLst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FAB9-3861-4111-BA79-2C6D213DC29A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7FDCD-9648-42CC-A886-B51D585AA308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41302751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6418A-8148-446C-9DBA-546DBEF8979E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FDBA6-517D-4D6B-8E94-13FF1AA1B430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2647333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9910B-DF34-42AB-A15A-30516D258496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5B8E-21C2-4124-B571-63391D59601A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75280295"/>
      </p:ext>
    </p:extLst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F1EC-C9F9-4F05-95F0-97A724859FAC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3CDF04-D2FC-4F27-9910-325059942B1D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8669599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DCCDB-857B-43BD-8BEB-F9623B8D6B0C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83CEE-865C-49C7-9DA3-00914EBDF8F6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5478539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2D17-83A9-4B5A-B3C9-27747CF4D27E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8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D4D94-5670-4FB1-B754-F540766FBD97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7377827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C4D64-6778-4E82-ADD8-13414BA7EEE2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4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49CE48-E953-4B94-A317-C5C287AFE770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3109543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1DDD-C78A-4E6D-99A1-D255D75A52D1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3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E9E7A-9638-4DA7-88C5-87AD5561B9EA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34442578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79483-FA34-4A08-835C-A92A7EA17B3B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F1ADB-4410-44E0-9E7B-AAF4A256E365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6550557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78547-E0ED-48F1-B8E0-937A7B962735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6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14441-927B-4770-A18C-3616A0F86129}" type="slidenum">
              <a:rPr lang="es-ES" altLang="es-EC"/>
              <a:pPr/>
              <a:t>‹#›</a:t>
            </a:fld>
            <a:endParaRPr lang="es-ES" altLang="es-EC"/>
          </a:p>
        </p:txBody>
      </p:sp>
    </p:spTree>
    <p:extLst>
      <p:ext uri="{BB962C8B-B14F-4D97-AF65-F5344CB8AC3E}">
        <p14:creationId xmlns:p14="http://schemas.microsoft.com/office/powerpoint/2010/main" val="1928595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911871-A6F1-4EFA-BF91-77E0EB1A5EF8}" type="datetime1">
              <a:rPr lang="en-US"/>
              <a:pPr>
                <a:defRPr/>
              </a:pPr>
              <a:t>11/8/2015</a:t>
            </a:fld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EE77A625-8AE3-4A82-8A5F-AD1402750AFB}" type="slidenum">
              <a:rPr lang="es-ES" altLang="es-EC"/>
              <a:pPr/>
              <a:t>‹#›</a:t>
            </a:fld>
            <a:endParaRPr lang="es-ES" alt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s-ES" sz="32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1pPr>
      <a:lvl2pPr marL="742950" lvl="1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s-ES" sz="28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2pPr>
      <a:lvl3pPr marL="1143000" lvl="2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lang="es-ES" sz="24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3pPr>
      <a:lvl4pPr marL="1600200" lvl="3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lang="es-ES" sz="20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4pPr>
      <a:lvl5pPr marL="2057400" lvl="4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lang="es-ES" sz="2000" kern="1200">
          <a:solidFill>
            <a:srgbClr val="000000"/>
          </a:solidFill>
          <a:latin typeface="Calibri"/>
          <a:ea typeface="MS PGothic" panose="020B0600070205080204" pitchFamily="34" charset="-128"/>
          <a:cs typeface="MS PGothic" charset="0"/>
        </a:defRPr>
      </a:lvl5pPr>
      <a:lvl6pPr marL="25146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6pPr>
      <a:lvl7pPr marL="29718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7pPr>
      <a:lvl8pPr marL="34290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8pPr>
      <a:lvl9pPr marL="3886200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a.garcia@ambiente.gob.e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/>
          <a:stretch>
            <a:fillRect/>
          </a:stretch>
        </p:blipFill>
        <p:spPr bwMode="auto">
          <a:xfrm>
            <a:off x="-57150" y="2857500"/>
            <a:ext cx="9309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5445125"/>
            <a:ext cx="9144000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s-EC" sz="2000" b="1" dirty="0" smtClean="0">
                <a:solidFill>
                  <a:srgbClr val="262626"/>
                </a:solidFill>
                <a:latin typeface="Avenir Book" charset="0"/>
              </a:rPr>
              <a:t>Joint FCPF – UN-REDD </a:t>
            </a:r>
            <a:r>
              <a:rPr lang="en-US" altLang="es-EC" sz="2000" b="1" dirty="0" err="1" smtClean="0">
                <a:solidFill>
                  <a:srgbClr val="262626"/>
                </a:solidFill>
                <a:latin typeface="Avenir Book" charset="0"/>
              </a:rPr>
              <a:t>Programme</a:t>
            </a:r>
            <a:r>
              <a:rPr lang="en-US" altLang="es-EC" sz="2000" b="1" dirty="0" smtClean="0">
                <a:solidFill>
                  <a:srgbClr val="262626"/>
                </a:solidFill>
                <a:latin typeface="Avenir Book" charset="0"/>
              </a:rPr>
              <a:t> Knowledge Exchange Day</a:t>
            </a:r>
          </a:p>
          <a:p>
            <a:pPr algn="ctr" eaLnBrk="1" hangingPunct="1"/>
            <a:r>
              <a:rPr lang="es-EC" altLang="es-EC" sz="2000" b="1" dirty="0">
                <a:solidFill>
                  <a:srgbClr val="262626"/>
                </a:solidFill>
                <a:latin typeface="Avenir Book" charset="0"/>
              </a:rPr>
              <a:t>8 </a:t>
            </a:r>
            <a:r>
              <a:rPr lang="es-EC" altLang="es-EC" sz="2000" b="1" dirty="0" smtClean="0">
                <a:solidFill>
                  <a:srgbClr val="262626"/>
                </a:solidFill>
                <a:latin typeface="Avenir Book" charset="0"/>
              </a:rPr>
              <a:t>de noviembre, 2015</a:t>
            </a:r>
          </a:p>
          <a:p>
            <a:pPr algn="ctr" eaLnBrk="1" hangingPunct="1"/>
            <a:r>
              <a:rPr lang="es-EC" altLang="es-EC" sz="2000" b="1" dirty="0" smtClean="0">
                <a:solidFill>
                  <a:srgbClr val="262626"/>
                </a:solidFill>
                <a:latin typeface="Avenir Book" charset="0"/>
              </a:rPr>
              <a:t>San José, Costa Rica</a:t>
            </a:r>
            <a:endParaRPr lang="es-EC" altLang="es-EC" sz="2000" b="1" dirty="0">
              <a:solidFill>
                <a:srgbClr val="262626"/>
              </a:solidFill>
              <a:latin typeface="Avenir Book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620688"/>
            <a:ext cx="86042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s-EC" sz="4800" b="1" dirty="0"/>
          </a:p>
          <a:p>
            <a:pPr algn="ctr"/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prioritization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REDD+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C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r>
              <a:rPr lang="es-EC" sz="4800" dirty="0"/>
              <a:t>	</a:t>
            </a:r>
          </a:p>
          <a:p>
            <a:pPr algn="ctr"/>
            <a:r>
              <a:rPr lang="en-US" sz="4800" dirty="0"/>
              <a:t>	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es-EC" dirty="0" err="1" smtClean="0"/>
              <a:t>Financial</a:t>
            </a:r>
            <a:r>
              <a:rPr lang="es-EC" dirty="0" smtClean="0"/>
              <a:t> </a:t>
            </a:r>
            <a:r>
              <a:rPr lang="es-EC" dirty="0" err="1" smtClean="0"/>
              <a:t>Planning</a:t>
            </a:r>
            <a:endParaRPr lang="es-EC" dirty="0"/>
          </a:p>
        </p:txBody>
      </p:sp>
      <p:pic>
        <p:nvPicPr>
          <p:cNvPr id="3" name="Imagen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7"/>
          <a:stretch/>
        </p:blipFill>
        <p:spPr bwMode="auto">
          <a:xfrm>
            <a:off x="755576" y="1268760"/>
            <a:ext cx="7632848" cy="532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62160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4400" kern="1200">
                <a:solidFill>
                  <a:srgbClr val="000000"/>
                </a:solidFill>
                <a:latin typeface="Calibri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r>
              <a:rPr lang="es-EC" dirty="0" err="1" smtClean="0"/>
              <a:t>Financial</a:t>
            </a:r>
            <a:r>
              <a:rPr lang="es-EC" dirty="0" smtClean="0"/>
              <a:t> </a:t>
            </a:r>
            <a:r>
              <a:rPr lang="es-EC" dirty="0" err="1" smtClean="0"/>
              <a:t>Planning</a:t>
            </a:r>
            <a:endParaRPr lang="es-EC" dirty="0"/>
          </a:p>
        </p:txBody>
      </p:sp>
      <p:sp>
        <p:nvSpPr>
          <p:cNvPr id="4" name="Rectángulo redondeado 3"/>
          <p:cNvSpPr/>
          <p:nvPr/>
        </p:nvSpPr>
        <p:spPr>
          <a:xfrm>
            <a:off x="1331640" y="3167403"/>
            <a:ext cx="6768752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/>
              <a:t>2044, REDD+ implementation would have an approximate total cost of USD 347.5 million</a:t>
            </a:r>
            <a:endParaRPr lang="es-EC" sz="24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1403648" y="1318978"/>
            <a:ext cx="6696744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err="1" smtClean="0"/>
              <a:t>Implementation</a:t>
            </a:r>
            <a:r>
              <a:rPr lang="es-EC" sz="2400" dirty="0" smtClean="0"/>
              <a:t> </a:t>
            </a:r>
            <a:r>
              <a:rPr lang="es-EC" sz="2400" dirty="0" err="1" smtClean="0"/>
              <a:t>costs</a:t>
            </a:r>
            <a:r>
              <a:rPr lang="es-EC" sz="2400" dirty="0" smtClean="0"/>
              <a:t> </a:t>
            </a:r>
            <a:r>
              <a:rPr lang="es-EC" sz="2400" dirty="0" err="1" smtClean="0"/>
              <a:t>analysis</a:t>
            </a:r>
            <a:endParaRPr lang="es-EC" sz="2400" dirty="0"/>
          </a:p>
        </p:txBody>
      </p:sp>
      <p:sp>
        <p:nvSpPr>
          <p:cNvPr id="7" name="Flecha abajo 6"/>
          <p:cNvSpPr/>
          <p:nvPr/>
        </p:nvSpPr>
        <p:spPr>
          <a:xfrm>
            <a:off x="4139952" y="2462834"/>
            <a:ext cx="1008112" cy="70456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Rectángulo redondeado 7"/>
          <p:cNvSpPr/>
          <p:nvPr/>
        </p:nvSpPr>
        <p:spPr>
          <a:xfrm>
            <a:off x="5508104" y="2625747"/>
            <a:ext cx="1728192" cy="2880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Financing</a:t>
            </a:r>
            <a:r>
              <a:rPr lang="es-EC" dirty="0" smtClean="0"/>
              <a:t> Gap</a:t>
            </a:r>
            <a:endParaRPr lang="es-EC" dirty="0"/>
          </a:p>
        </p:txBody>
      </p:sp>
      <p:sp>
        <p:nvSpPr>
          <p:cNvPr id="9" name="Rectángulo redondeado 8"/>
          <p:cNvSpPr/>
          <p:nvPr/>
        </p:nvSpPr>
        <p:spPr>
          <a:xfrm>
            <a:off x="1331640" y="4697953"/>
            <a:ext cx="6768752" cy="144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In </a:t>
            </a:r>
            <a:r>
              <a:rPr lang="en-GB" sz="2400" dirty="0"/>
              <a:t>the absence of other financial </a:t>
            </a:r>
            <a:r>
              <a:rPr lang="en-GB" sz="2400" dirty="0" smtClean="0"/>
              <a:t>sources (international or private), </a:t>
            </a:r>
            <a:r>
              <a:rPr lang="en-GB" sz="2400" dirty="0"/>
              <a:t>it should be covered </a:t>
            </a:r>
            <a:r>
              <a:rPr lang="en-GB" sz="2400" dirty="0" smtClean="0"/>
              <a:t>by </a:t>
            </a:r>
            <a:r>
              <a:rPr lang="en-GB" sz="2400" dirty="0"/>
              <a:t>fiscal resources.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56813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Financing </a:t>
            </a:r>
            <a:r>
              <a:rPr lang="en-US" sz="4000" b="1" dirty="0"/>
              <a:t>the implementation </a:t>
            </a:r>
            <a:r>
              <a:rPr lang="en-US" sz="4000" b="1" dirty="0" smtClean="0"/>
              <a:t>with </a:t>
            </a:r>
            <a:r>
              <a:rPr lang="en-US" sz="4000" b="1" dirty="0"/>
              <a:t>public </a:t>
            </a:r>
            <a:r>
              <a:rPr lang="en-US" sz="4000" b="1" dirty="0" smtClean="0"/>
              <a:t>funds</a:t>
            </a:r>
            <a:endParaRPr lang="es-EC" sz="4000" b="1" dirty="0"/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2848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Financing </a:t>
            </a:r>
            <a:r>
              <a:rPr lang="en-US" sz="4000" b="1" dirty="0"/>
              <a:t>the implementation </a:t>
            </a:r>
            <a:r>
              <a:rPr lang="en-US" sz="4000" b="1" dirty="0" smtClean="0"/>
              <a:t>with </a:t>
            </a:r>
            <a:r>
              <a:rPr lang="en-US" sz="4000" b="1" dirty="0"/>
              <a:t>public </a:t>
            </a:r>
            <a:r>
              <a:rPr lang="en-US" sz="4000" b="1" dirty="0" smtClean="0"/>
              <a:t>funds</a:t>
            </a:r>
            <a:endParaRPr lang="es-EC" sz="4000" b="1" dirty="0"/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8488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3955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Benefits</a:t>
            </a:r>
            <a:r>
              <a:rPr lang="es-EC" dirty="0"/>
              <a:t> </a:t>
            </a:r>
            <a:r>
              <a:rPr lang="es-EC" dirty="0" smtClean="0"/>
              <a:t>of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process</a:t>
            </a:r>
            <a:r>
              <a:rPr lang="es-EC" dirty="0" smtClean="0"/>
              <a:t>: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/>
            <a:r>
              <a:rPr lang="en-US" dirty="0"/>
              <a:t>Ensures consistency with the action plan as part of the national public </a:t>
            </a:r>
            <a:r>
              <a:rPr lang="en-US" dirty="0" smtClean="0"/>
              <a:t>policy</a:t>
            </a:r>
          </a:p>
          <a:p>
            <a:pPr algn="just"/>
            <a:r>
              <a:rPr lang="en-US" dirty="0"/>
              <a:t>The Action Plan REDD + installs as </a:t>
            </a:r>
            <a:r>
              <a:rPr lang="en-US" dirty="0" smtClean="0"/>
              <a:t>an official policy (institutionalization)</a:t>
            </a:r>
          </a:p>
          <a:p>
            <a:pPr algn="just"/>
            <a:r>
              <a:rPr lang="es-EC" dirty="0" err="1"/>
              <a:t>Allows</a:t>
            </a:r>
            <a:r>
              <a:rPr lang="es-EC" dirty="0"/>
              <a:t> </a:t>
            </a:r>
            <a:r>
              <a:rPr lang="es-EC" dirty="0" err="1"/>
              <a:t>leverage</a:t>
            </a:r>
            <a:r>
              <a:rPr lang="es-EC" dirty="0"/>
              <a:t> </a:t>
            </a:r>
            <a:r>
              <a:rPr lang="es-EC" dirty="0" err="1"/>
              <a:t>public</a:t>
            </a:r>
            <a:r>
              <a:rPr lang="es-EC" dirty="0"/>
              <a:t> </a:t>
            </a:r>
            <a:r>
              <a:rPr lang="es-EC" dirty="0" err="1" smtClean="0"/>
              <a:t>resources</a:t>
            </a:r>
            <a:r>
              <a:rPr lang="es-EC" dirty="0" smtClean="0"/>
              <a:t> </a:t>
            </a:r>
            <a:r>
              <a:rPr lang="es-EC" dirty="0" err="1" smtClean="0"/>
              <a:t>for</a:t>
            </a:r>
            <a:r>
              <a:rPr lang="es-EC" dirty="0" smtClean="0"/>
              <a:t> REDD+ </a:t>
            </a:r>
            <a:r>
              <a:rPr lang="es-EC" dirty="0" err="1" smtClean="0"/>
              <a:t>implementation</a:t>
            </a:r>
            <a:r>
              <a:rPr lang="es-EC" dirty="0" smtClean="0"/>
              <a:t> (</a:t>
            </a:r>
            <a:r>
              <a:rPr lang="es-EC" dirty="0" err="1" smtClean="0"/>
              <a:t>operational</a:t>
            </a:r>
            <a:r>
              <a:rPr lang="es-EC" dirty="0" smtClean="0"/>
              <a:t> and </a:t>
            </a:r>
            <a:r>
              <a:rPr lang="es-EC" dirty="0" err="1" smtClean="0"/>
              <a:t>administrative</a:t>
            </a:r>
            <a:r>
              <a:rPr lang="es-EC" dirty="0" smtClean="0"/>
              <a:t> expenses).</a:t>
            </a:r>
          </a:p>
          <a:p>
            <a:pPr algn="just"/>
            <a:r>
              <a:rPr lang="es-EC" dirty="0" err="1" smtClean="0"/>
              <a:t>Facilitates</a:t>
            </a:r>
            <a:r>
              <a:rPr lang="es-EC" dirty="0" smtClean="0"/>
              <a:t> </a:t>
            </a:r>
            <a:r>
              <a:rPr lang="es-EC" dirty="0" err="1" smtClean="0"/>
              <a:t>coordination</a:t>
            </a:r>
            <a:r>
              <a:rPr lang="es-EC" dirty="0" smtClean="0"/>
              <a:t> and </a:t>
            </a:r>
            <a:r>
              <a:rPr lang="es-EC" dirty="0" err="1" smtClean="0"/>
              <a:t>articulation</a:t>
            </a:r>
            <a:r>
              <a:rPr lang="es-EC" dirty="0" smtClean="0"/>
              <a:t> </a:t>
            </a:r>
            <a:r>
              <a:rPr lang="es-EC" dirty="0" err="1" smtClean="0"/>
              <a:t>among</a:t>
            </a:r>
            <a:r>
              <a:rPr lang="es-EC" dirty="0" smtClean="0"/>
              <a:t> </a:t>
            </a:r>
            <a:r>
              <a:rPr lang="es-EC" dirty="0" err="1" smtClean="0"/>
              <a:t>relevant</a:t>
            </a:r>
            <a:r>
              <a:rPr lang="es-EC" dirty="0" smtClean="0"/>
              <a:t> </a:t>
            </a:r>
            <a:r>
              <a:rPr lang="es-EC" dirty="0" err="1" smtClean="0"/>
              <a:t>stakeholders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93924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/>
          <a:stretch>
            <a:fillRect/>
          </a:stretch>
        </p:blipFill>
        <p:spPr bwMode="auto">
          <a:xfrm>
            <a:off x="-82550" y="2864194"/>
            <a:ext cx="9309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5651500"/>
            <a:ext cx="9144000" cy="117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_tradnl" altLang="es-EC" sz="2000" b="1" dirty="0" smtClean="0">
                <a:solidFill>
                  <a:srgbClr val="262626"/>
                </a:solidFill>
              </a:rPr>
              <a:t>Patricia Serrano</a:t>
            </a:r>
          </a:p>
          <a:p>
            <a:pPr algn="ctr" eaLnBrk="1" hangingPunct="1"/>
            <a:r>
              <a:rPr lang="es-ES_tradnl" altLang="es-EC" sz="2000" b="1" dirty="0" smtClean="0">
                <a:solidFill>
                  <a:srgbClr val="262626"/>
                </a:solidFill>
              </a:rPr>
              <a:t>Asesora Técnica Principal TS ONU REDD</a:t>
            </a:r>
            <a:endParaRPr lang="es-ES_tradnl" altLang="es-EC" sz="2000" b="1" dirty="0">
              <a:solidFill>
                <a:srgbClr val="262626"/>
              </a:solidFill>
            </a:endParaRPr>
          </a:p>
          <a:p>
            <a:pPr algn="ctr" eaLnBrk="1" hangingPunct="1"/>
            <a:r>
              <a:rPr lang="es-ES_tradnl" altLang="es-EC" sz="2000" b="1" dirty="0" smtClean="0">
                <a:solidFill>
                  <a:srgbClr val="262626"/>
                </a:solidFill>
                <a:hlinkClick r:id="rId4"/>
              </a:rPr>
              <a:t>pserrano@pnc-onureddecuador.org.ec</a:t>
            </a:r>
            <a:endParaRPr lang="es-ES_tradnl" altLang="es-EC" sz="2000" b="1" dirty="0">
              <a:solidFill>
                <a:srgbClr val="262626"/>
              </a:solidFill>
            </a:endParaRPr>
          </a:p>
          <a:p>
            <a:pPr algn="ctr" eaLnBrk="1" hangingPunct="1"/>
            <a:endParaRPr lang="es-EC" altLang="es-EC" sz="1000" b="1" dirty="0">
              <a:solidFill>
                <a:srgbClr val="26262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0" y="1196975"/>
            <a:ext cx="86042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pple Symbols"/>
              </a:rPr>
              <a:t>Gracias!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4641845"/>
              </p:ext>
            </p:extLst>
          </p:nvPr>
        </p:nvGraphicFramePr>
        <p:xfrm>
          <a:off x="0" y="759495"/>
          <a:ext cx="9289032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1116013" y="188640"/>
            <a:ext cx="8027987" cy="104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C" sz="40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Prioritization of REDD+ policies and measures </a:t>
            </a:r>
            <a:endParaRPr lang="en-US" altLang="es-EC" sz="4000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59347599"/>
              </p:ext>
            </p:extLst>
          </p:nvPr>
        </p:nvGraphicFramePr>
        <p:xfrm>
          <a:off x="323528" y="1052736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974725"/>
            <a:ext cx="9091612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58838"/>
            <a:ext cx="38735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t="12201" r="3073" b="2751"/>
          <a:stretch>
            <a:fillRect/>
          </a:stretch>
        </p:blipFill>
        <p:spPr bwMode="auto">
          <a:xfrm>
            <a:off x="2187575" y="1435100"/>
            <a:ext cx="38973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133600"/>
            <a:ext cx="5926137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itle 1"/>
          <p:cNvSpPr txBox="1">
            <a:spLocks/>
          </p:cNvSpPr>
          <p:nvPr/>
        </p:nvSpPr>
        <p:spPr bwMode="auto">
          <a:xfrm>
            <a:off x="1042988" y="152400"/>
            <a:ext cx="80295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C" sz="4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Prioritization Criteria</a:t>
            </a:r>
            <a:endParaRPr lang="en-US" altLang="es-EC" sz="4400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 txBox="1">
            <a:spLocks/>
          </p:cNvSpPr>
          <p:nvPr/>
        </p:nvSpPr>
        <p:spPr bwMode="auto">
          <a:xfrm>
            <a:off x="1042988" y="188913"/>
            <a:ext cx="80295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C" sz="44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REDD+ Action Plan of Ecuador</a:t>
            </a:r>
            <a:endParaRPr lang="en-US" altLang="es-EC" sz="4400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265780"/>
              </p:ext>
            </p:extLst>
          </p:nvPr>
        </p:nvGraphicFramePr>
        <p:xfrm>
          <a:off x="179512" y="1181010"/>
          <a:ext cx="8749036" cy="5603406"/>
        </p:xfrm>
        <a:graphic>
          <a:graphicData uri="http://schemas.openxmlformats.org/drawingml/2006/table">
            <a:tbl>
              <a:tblPr firstRow="1" firstCol="1" bandRow="1"/>
              <a:tblGrid>
                <a:gridCol w="1918315"/>
                <a:gridCol w="3202918"/>
                <a:gridCol w="3627803"/>
              </a:tblGrid>
              <a:tr h="56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Strategic</a:t>
                      </a:r>
                      <a:r>
                        <a:rPr lang="es-ES_tradnl" sz="14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="1" baseline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s-ES_tradnl" sz="1400" b="1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</a:t>
                      </a:r>
                      <a:r>
                        <a:rPr lang="es-ES_tradnl" sz="1400" b="1" baseline="0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Strategies</a:t>
                      </a:r>
                      <a:endParaRPr lang="es-EC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900"/>
                        </a:spcAft>
                      </a:pPr>
                      <a:r>
                        <a:rPr lang="es-ES_tradnl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Prioritized</a:t>
                      </a:r>
                      <a:r>
                        <a:rPr lang="es-ES_tradnl" sz="14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="1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  <a:endParaRPr lang="es-EC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  <a:tr h="751534"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es-ES_trad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C1</a:t>
                      </a:r>
                      <a:r>
                        <a:rPr lang="es-ES_trad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Enabling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has an effect on the development of all strategies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Institucional and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articulation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REDD+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policies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measures</a:t>
                      </a:r>
                      <a:r>
                        <a:rPr lang="es-ES_tradnl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90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Land use planning, zoning and land legalization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27674"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es-ES_trad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C2: </a:t>
                      </a:r>
                      <a:r>
                        <a:rPr lang="en-US" sz="1400" dirty="0" smtClean="0"/>
                        <a:t>Transition to sustainable production systems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 smtClean="0"/>
                        <a:t>Changing production to avoid deforestation</a:t>
                      </a:r>
                    </a:p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incentives to avoid deforestation</a:t>
                      </a:r>
                      <a:endParaRPr lang="es-EC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400" dirty="0" err="1" smtClean="0"/>
                        <a:t>Traceability</a:t>
                      </a:r>
                      <a:r>
                        <a:rPr lang="es-EC" sz="1400" dirty="0" smtClean="0"/>
                        <a:t> , </a:t>
                      </a:r>
                      <a:r>
                        <a:rPr lang="es-EC" sz="1400" dirty="0" err="1" smtClean="0"/>
                        <a:t>certification</a:t>
                      </a:r>
                      <a:r>
                        <a:rPr lang="es-EC" sz="1400" dirty="0" smtClean="0"/>
                        <a:t> and </a:t>
                      </a:r>
                      <a:r>
                        <a:rPr lang="es-EC" sz="1400" dirty="0" err="1" smtClean="0"/>
                        <a:t>responsible</a:t>
                      </a:r>
                      <a:r>
                        <a:rPr lang="es-EC" sz="1400" dirty="0" smtClean="0"/>
                        <a:t> </a:t>
                      </a:r>
                      <a:r>
                        <a:rPr lang="es-EC" sz="1400" dirty="0" err="1" smtClean="0"/>
                        <a:t>purchasing</a:t>
                      </a:r>
                      <a:r>
                        <a:rPr lang="es-EC" sz="1400" dirty="0" smtClean="0"/>
                        <a:t> </a:t>
                      </a:r>
                      <a:r>
                        <a:rPr lang="es-EC" sz="1400" dirty="0" err="1" smtClean="0"/>
                        <a:t>policies</a:t>
                      </a:r>
                      <a:endParaRPr lang="es-EC" sz="1400" dirty="0" smtClean="0"/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Productive transformation and transition to sustainable production systems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74">
                <a:tc>
                  <a:txBody>
                    <a:bodyPr/>
                    <a:lstStyle/>
                    <a:p>
                      <a:r>
                        <a:rPr lang="es-ES_trad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C3: </a:t>
                      </a:r>
                      <a:r>
                        <a:rPr lang="es-EC" sz="14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es-EC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4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s-EC" sz="1400" b="0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C" sz="1400" b="0" i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Forest</a:t>
                      </a:r>
                      <a:endParaRPr lang="es-EC" sz="14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/>
                        <a:t>Changing production to promote regeneration</a:t>
                      </a:r>
                    </a:p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/>
                        <a:t>Direct incentives to promote regeneration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Sustainable Forest Management and </a:t>
                      </a:r>
                      <a:r>
                        <a:rPr lang="en-US" sz="1400" dirty="0" err="1" smtClean="0"/>
                        <a:t>bioindustries</a:t>
                      </a:r>
                      <a:endParaRPr lang="en-US" sz="1400" dirty="0" smtClean="0"/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400" dirty="0" err="1" smtClean="0"/>
                        <a:t>Traceability</a:t>
                      </a:r>
                      <a:r>
                        <a:rPr lang="es-EC" sz="1400" dirty="0" smtClean="0"/>
                        <a:t> , </a:t>
                      </a:r>
                      <a:r>
                        <a:rPr lang="es-EC" sz="1400" dirty="0" err="1" smtClean="0"/>
                        <a:t>certification</a:t>
                      </a:r>
                      <a:r>
                        <a:rPr lang="es-EC" sz="1400" dirty="0" smtClean="0"/>
                        <a:t> and </a:t>
                      </a:r>
                      <a:r>
                        <a:rPr lang="es-EC" sz="1400" dirty="0" err="1" smtClean="0"/>
                        <a:t>responsible</a:t>
                      </a:r>
                      <a:r>
                        <a:rPr lang="es-EC" sz="1400" dirty="0" smtClean="0"/>
                        <a:t> </a:t>
                      </a:r>
                      <a:r>
                        <a:rPr lang="es-EC" sz="1400" dirty="0" err="1" smtClean="0"/>
                        <a:t>purchasing</a:t>
                      </a:r>
                      <a:r>
                        <a:rPr lang="es-EC" sz="1400" dirty="0" smtClean="0"/>
                        <a:t> </a:t>
                      </a:r>
                      <a:r>
                        <a:rPr lang="es-EC" sz="1400" dirty="0" err="1" smtClean="0"/>
                        <a:t>policies</a:t>
                      </a:r>
                      <a:endParaRPr lang="es-EC" sz="140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  <a:tr h="927674"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es-ES_trad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C4: </a:t>
                      </a:r>
                      <a:r>
                        <a:rPr lang="es-EC" sz="1400" dirty="0" err="1" smtClean="0"/>
                        <a:t>Restoration</a:t>
                      </a:r>
                      <a:r>
                        <a:rPr lang="es-EC" sz="1400" dirty="0" smtClean="0"/>
                        <a:t>, </a:t>
                      </a:r>
                      <a:r>
                        <a:rPr lang="es-EC" sz="1400" dirty="0" err="1" smtClean="0"/>
                        <a:t>conservation</a:t>
                      </a:r>
                      <a:r>
                        <a:rPr lang="es-EC" sz="1400" dirty="0" smtClean="0"/>
                        <a:t> and </a:t>
                      </a:r>
                      <a:r>
                        <a:rPr lang="es-EC" sz="1400" dirty="0" err="1" smtClean="0"/>
                        <a:t>connectivity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/>
                        <a:t>Direct incentives to avoid deforestation</a:t>
                      </a:r>
                    </a:p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/>
                        <a:t>Direct incentives to promote regeneration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400" dirty="0" err="1" smtClean="0"/>
                        <a:t>Connectivity</a:t>
                      </a:r>
                      <a:r>
                        <a:rPr lang="es-EC" sz="1400" dirty="0" smtClean="0"/>
                        <a:t> and </a:t>
                      </a:r>
                      <a:r>
                        <a:rPr lang="es-EC" sz="1400" dirty="0" err="1" smtClean="0"/>
                        <a:t>conservation</a:t>
                      </a:r>
                      <a:r>
                        <a:rPr lang="es-EC" sz="1400" dirty="0" smtClean="0"/>
                        <a:t> gaps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Restoration and maintenance of ecosystem services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417">
                <a:tc>
                  <a:txBody>
                    <a:bodyPr/>
                    <a:lstStyle/>
                    <a:p>
                      <a:pPr algn="just">
                        <a:spcAft>
                          <a:spcPts val="900"/>
                        </a:spcAft>
                      </a:pPr>
                      <a:r>
                        <a:rPr lang="es-ES_tradn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C5: </a:t>
                      </a:r>
                      <a:r>
                        <a:rPr lang="en-US" sz="1400" dirty="0" smtClean="0"/>
                        <a:t>Monitoring, safeguards and knowledge management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9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/>
                        <a:t>Supporting the development of regional strategies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C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Reference </a:t>
                      </a:r>
                      <a:r>
                        <a:rPr lang="es-EC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Emisssion</a:t>
                      </a:r>
                      <a:r>
                        <a:rPr lang="es-EC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Safeguards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Capacity building and knowledge management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_tradnl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Comunication</a:t>
                      </a:r>
                      <a:endParaRPr lang="es-EC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77585" y="6571056"/>
            <a:ext cx="26507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200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S_tradnl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PNC ONU REDD+ Ecuador. MAE</a:t>
            </a:r>
            <a:endParaRPr lang="es-EC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4"/>
          <a:stretch>
            <a:fillRect/>
          </a:stretch>
        </p:blipFill>
        <p:spPr bwMode="auto">
          <a:xfrm>
            <a:off x="0" y="3068960"/>
            <a:ext cx="93091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458200" cy="1529401"/>
          </a:xfrm>
        </p:spPr>
        <p:txBody>
          <a:bodyPr/>
          <a:lstStyle/>
          <a:p>
            <a:r>
              <a:rPr lang="es-EC" b="1" dirty="0" err="1" smtClean="0"/>
              <a:t>Financial</a:t>
            </a:r>
            <a:r>
              <a:rPr lang="es-EC" b="1" dirty="0" smtClean="0"/>
              <a:t> and </a:t>
            </a:r>
            <a:r>
              <a:rPr lang="es-EC" b="1" dirty="0" err="1" smtClean="0"/>
              <a:t>Operational</a:t>
            </a:r>
            <a:r>
              <a:rPr lang="es-EC" b="1" dirty="0" smtClean="0"/>
              <a:t> </a:t>
            </a:r>
            <a:r>
              <a:rPr lang="es-EC" b="1" dirty="0" err="1" smtClean="0"/>
              <a:t>Planning</a:t>
            </a:r>
            <a:r>
              <a:rPr lang="es-EC" b="1" dirty="0" smtClean="0"/>
              <a:t> </a:t>
            </a:r>
            <a:r>
              <a:rPr lang="es-EC" b="1" dirty="0" err="1" smtClean="0"/>
              <a:t>for</a:t>
            </a:r>
            <a:r>
              <a:rPr lang="es-EC" b="1" dirty="0" smtClean="0"/>
              <a:t> </a:t>
            </a:r>
            <a:r>
              <a:rPr lang="es-EC" b="1" dirty="0" err="1" smtClean="0"/>
              <a:t>PAMs</a:t>
            </a:r>
            <a:r>
              <a:rPr lang="es-EC" b="1" dirty="0" smtClean="0"/>
              <a:t> </a:t>
            </a:r>
            <a:r>
              <a:rPr lang="es-EC" b="1" dirty="0" err="1" smtClean="0"/>
              <a:t>Implementation</a:t>
            </a:r>
            <a:r>
              <a:rPr lang="es-EC" b="1" dirty="0" smtClean="0"/>
              <a:t> </a:t>
            </a:r>
            <a:r>
              <a:rPr lang="es-EC" b="1" dirty="0">
                <a:solidFill>
                  <a:schemeClr val="tx1"/>
                </a:solidFill>
              </a:rPr>
              <a:t>as </a:t>
            </a:r>
            <a:r>
              <a:rPr lang="es-EC" b="1" dirty="0" err="1">
                <a:solidFill>
                  <a:schemeClr val="tx1"/>
                </a:solidFill>
              </a:rPr>
              <a:t>part</a:t>
            </a:r>
            <a:r>
              <a:rPr lang="es-EC" b="1" dirty="0">
                <a:solidFill>
                  <a:schemeClr val="tx1"/>
                </a:solidFill>
              </a:rPr>
              <a:t> of </a:t>
            </a:r>
            <a:r>
              <a:rPr lang="es-EC" b="1" dirty="0" err="1">
                <a:solidFill>
                  <a:schemeClr val="tx1"/>
                </a:solidFill>
              </a:rPr>
              <a:t>the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national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policy</a:t>
            </a:r>
            <a:r>
              <a:rPr lang="es-EC" b="1" dirty="0">
                <a:solidFill>
                  <a:schemeClr val="tx1"/>
                </a:solidFill>
              </a:rPr>
              <a:t> </a:t>
            </a:r>
            <a:r>
              <a:rPr lang="es-EC" b="1" dirty="0" err="1">
                <a:solidFill>
                  <a:schemeClr val="tx1"/>
                </a:solidFill>
              </a:rPr>
              <a:t>framework</a:t>
            </a: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9185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05691477"/>
              </p:ext>
            </p:extLst>
          </p:nvPr>
        </p:nvGraphicFramePr>
        <p:xfrm>
          <a:off x="-900608" y="1268760"/>
          <a:ext cx="1015312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" name="Imagen 2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r="1196" b="3670"/>
          <a:stretch/>
        </p:blipFill>
        <p:spPr bwMode="auto">
          <a:xfrm>
            <a:off x="395536" y="1188334"/>
            <a:ext cx="8424936" cy="5322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itle 1"/>
          <p:cNvSpPr txBox="1">
            <a:spLocks/>
          </p:cNvSpPr>
          <p:nvPr/>
        </p:nvSpPr>
        <p:spPr bwMode="auto">
          <a:xfrm>
            <a:off x="1042988" y="152400"/>
            <a:ext cx="8029575" cy="103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C" sz="3000" dirty="0">
                <a:solidFill>
                  <a:srgbClr val="595959"/>
                </a:solidFill>
                <a:latin typeface="Calibri" panose="020F0502020204030204" pitchFamily="34" charset="0"/>
              </a:rPr>
              <a:t>Prioritizing cost-effective measures and actions in terms of </a:t>
            </a:r>
            <a:r>
              <a:rPr lang="en-US" altLang="es-EC" sz="30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emissions reductions</a:t>
            </a:r>
            <a:endParaRPr lang="en-US" altLang="es-EC" sz="3000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1042988" y="2348880"/>
            <a:ext cx="7417444" cy="208823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Potential areas of intervention of 3,458,872 hectares</a:t>
            </a:r>
            <a:endParaRPr lang="es-EC" sz="2400" dirty="0" smtClean="0"/>
          </a:p>
        </p:txBody>
      </p:sp>
    </p:spTree>
    <p:extLst>
      <p:ext uri="{BB962C8B-B14F-4D97-AF65-F5344CB8AC3E}">
        <p14:creationId xmlns:p14="http://schemas.microsoft.com/office/powerpoint/2010/main" val="1980207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1" y="1700808"/>
            <a:ext cx="8316416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Intersectorial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, inter-institutional and multi-level management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469176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708720" y="188640"/>
            <a:ext cx="8637587" cy="12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s-EC" sz="4000" dirty="0" smtClean="0">
                <a:solidFill>
                  <a:srgbClr val="595959"/>
                </a:solidFill>
                <a:latin typeface="Calibri" panose="020F0502020204030204" pitchFamily="34" charset="0"/>
              </a:rPr>
              <a:t>REDD+ Policies and measures articulation with National Policy</a:t>
            </a:r>
            <a:endParaRPr lang="en-US" altLang="es-EC" sz="4000" i="1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0099609"/>
              </p:ext>
            </p:extLst>
          </p:nvPr>
        </p:nvGraphicFramePr>
        <p:xfrm>
          <a:off x="683568" y="1268760"/>
          <a:ext cx="784887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19855</TotalTime>
  <Words>673</Words>
  <Application>Microsoft Office PowerPoint</Application>
  <PresentationFormat>On-screen Show (4:3)</PresentationFormat>
  <Paragraphs>99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Apple Symbols</vt:lpstr>
      <vt:lpstr>Arial</vt:lpstr>
      <vt:lpstr>Avenir Book</vt:lpstr>
      <vt:lpstr>Calibri</vt:lpstr>
      <vt:lpstr>Symbol</vt:lpstr>
      <vt:lpstr>Times New Roman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and Operational Planning for PAMs Implementation as part of the national policy framework </vt:lpstr>
      <vt:lpstr>PowerPoint Presentation</vt:lpstr>
      <vt:lpstr>Intersectorial , inter-institutional and multi-level management</vt:lpstr>
      <vt:lpstr>PowerPoint Presentation</vt:lpstr>
      <vt:lpstr>PowerPoint Presentation</vt:lpstr>
      <vt:lpstr>PowerPoint Presentation</vt:lpstr>
      <vt:lpstr>Financing the implementation with public funds</vt:lpstr>
      <vt:lpstr>Financing the implementation with public funds</vt:lpstr>
      <vt:lpstr>Benefits of the process: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del Carmen García</dc:creator>
  <cp:lastModifiedBy>Marco Chiu</cp:lastModifiedBy>
  <cp:revision>392</cp:revision>
  <dcterms:created xsi:type="dcterms:W3CDTF">2013-10-03T20:17:20Z</dcterms:created>
  <dcterms:modified xsi:type="dcterms:W3CDTF">2015-11-08T15:19:59Z</dcterms:modified>
</cp:coreProperties>
</file>