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56" r:id="rId4"/>
    <p:sldId id="262" r:id="rId5"/>
    <p:sldId id="273" r:id="rId6"/>
    <p:sldId id="282" r:id="rId7"/>
    <p:sldId id="274" r:id="rId8"/>
    <p:sldId id="271" r:id="rId9"/>
    <p:sldId id="272" r:id="rId10"/>
    <p:sldId id="267" r:id="rId11"/>
    <p:sldId id="268" r:id="rId12"/>
    <p:sldId id="275" r:id="rId13"/>
    <p:sldId id="276" r:id="rId14"/>
    <p:sldId id="278" r:id="rId15"/>
    <p:sldId id="280" r:id="rId16"/>
    <p:sldId id="281" r:id="rId17"/>
    <p:sldId id="270" r:id="rId18"/>
  </p:sldIdLst>
  <p:sldSz cx="9144000" cy="6858000" type="screen4x3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16" autoAdjust="0"/>
  </p:normalViewPr>
  <p:slideViewPr>
    <p:cSldViewPr>
      <p:cViewPr varScale="1">
        <p:scale>
          <a:sx n="83" d="100"/>
          <a:sy n="83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38656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70398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692122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630586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67639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9598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753155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49749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3091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40211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3047469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72926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90" y="-27384"/>
            <a:ext cx="9229086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86310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574" y="-27384"/>
            <a:ext cx="9229086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70781"/>
            <a:ext cx="8229600" cy="10661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752328"/>
            <a:ext cx="8229600" cy="39170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2994749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91" y="-27384"/>
            <a:ext cx="9192381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8614074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90" y="-27384"/>
            <a:ext cx="9276710" cy="692091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274124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575" y="-27384"/>
            <a:ext cx="9229087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70781"/>
            <a:ext cx="8229600" cy="10661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752328"/>
            <a:ext cx="8229600" cy="39170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6650686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574" y="-27384"/>
            <a:ext cx="9229086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70781"/>
            <a:ext cx="8229600" cy="9941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752328"/>
            <a:ext cx="8229600" cy="34849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10963977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88" y="-27384"/>
            <a:ext cx="9164087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1865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514202"/>
            <a:ext cx="8229600" cy="436307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3181079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191" y="-27384"/>
            <a:ext cx="9229087" cy="6885384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312191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312191"/>
            <a:ext cx="5111750" cy="5637089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74241"/>
            <a:ext cx="3008313" cy="447503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8747133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88" y="-38649"/>
            <a:ext cx="9272607" cy="692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556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E4882-C6C3-4A49-9A3D-EEED67C549EF}" type="datetimeFigureOut">
              <a:rPr lang="es-PE" smtClean="0"/>
              <a:pPr/>
              <a:t>09/07/2014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38DD6-0BB7-48D4-9202-AA3CC8629B7C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627521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7384"/>
            <a:ext cx="9208747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43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656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PE" sz="3600" dirty="0" smtClean="0"/>
              <a:t>“</a:t>
            </a:r>
            <a:r>
              <a:rPr lang="es-PE" sz="3600" dirty="0" err="1" smtClean="0"/>
              <a:t>Strengthening</a:t>
            </a:r>
            <a:r>
              <a:rPr lang="es-PE" sz="3600" dirty="0" smtClean="0"/>
              <a:t>  </a:t>
            </a:r>
            <a:r>
              <a:rPr lang="es-PE" sz="3600" dirty="0" err="1" smtClean="0"/>
              <a:t>the</a:t>
            </a:r>
            <a:r>
              <a:rPr lang="es-PE" sz="3600" dirty="0" smtClean="0"/>
              <a:t> </a:t>
            </a:r>
            <a:r>
              <a:rPr lang="es-PE" sz="3600" dirty="0" err="1" smtClean="0"/>
              <a:t>capacities</a:t>
            </a:r>
            <a:r>
              <a:rPr lang="es-PE" sz="3600" dirty="0" smtClean="0"/>
              <a:t> of </a:t>
            </a:r>
            <a:r>
              <a:rPr lang="es-PE" sz="3600" dirty="0" err="1" smtClean="0"/>
              <a:t>Indigenous</a:t>
            </a:r>
            <a:r>
              <a:rPr lang="es-PE" sz="3600" dirty="0" smtClean="0"/>
              <a:t> </a:t>
            </a:r>
            <a:r>
              <a:rPr lang="es-PE" sz="3600" dirty="0" err="1" smtClean="0"/>
              <a:t>Peoples</a:t>
            </a:r>
            <a:r>
              <a:rPr lang="es-PE" sz="3600" dirty="0" smtClean="0"/>
              <a:t> </a:t>
            </a:r>
            <a:r>
              <a:rPr lang="es-PE" sz="3600" dirty="0" err="1" smtClean="0"/>
              <a:t>for</a:t>
            </a:r>
            <a:r>
              <a:rPr lang="es-PE" sz="3600" dirty="0" smtClean="0"/>
              <a:t> </a:t>
            </a:r>
            <a:r>
              <a:rPr lang="es-PE" sz="3600" dirty="0" err="1" smtClean="0"/>
              <a:t>their</a:t>
            </a:r>
            <a:r>
              <a:rPr lang="es-PE" sz="3600" dirty="0" smtClean="0"/>
              <a:t> </a:t>
            </a:r>
            <a:r>
              <a:rPr lang="es-PE" sz="3600" dirty="0" err="1" smtClean="0"/>
              <a:t>informed</a:t>
            </a:r>
            <a:r>
              <a:rPr lang="es-PE" sz="3600" dirty="0" smtClean="0"/>
              <a:t> </a:t>
            </a:r>
            <a:r>
              <a:rPr lang="es-PE" sz="3600" dirty="0" err="1" smtClean="0"/>
              <a:t>participation</a:t>
            </a:r>
            <a:r>
              <a:rPr lang="es-PE" sz="3600" dirty="0" smtClean="0"/>
              <a:t> in </a:t>
            </a:r>
            <a:r>
              <a:rPr lang="es-PE" sz="3600" dirty="0" err="1" smtClean="0"/>
              <a:t>the</a:t>
            </a:r>
            <a:r>
              <a:rPr lang="es-PE" sz="3600" dirty="0" smtClean="0"/>
              <a:t> </a:t>
            </a:r>
            <a:r>
              <a:rPr lang="es-PE" sz="3600" dirty="0" err="1" smtClean="0"/>
              <a:t>design</a:t>
            </a:r>
            <a:r>
              <a:rPr lang="es-PE" sz="3600" dirty="0" smtClean="0"/>
              <a:t> and </a:t>
            </a:r>
            <a:r>
              <a:rPr lang="es-PE" sz="3600" dirty="0" err="1" smtClean="0"/>
              <a:t>implementation</a:t>
            </a:r>
            <a:r>
              <a:rPr lang="es-PE" sz="3600" dirty="0" smtClean="0"/>
              <a:t> of </a:t>
            </a:r>
            <a:r>
              <a:rPr lang="es-PE" sz="3600" dirty="0" err="1" smtClean="0"/>
              <a:t>the</a:t>
            </a:r>
            <a:r>
              <a:rPr lang="es-PE" sz="3600" dirty="0" smtClean="0"/>
              <a:t> REDD+ </a:t>
            </a:r>
            <a:r>
              <a:rPr lang="es-PE" sz="3600" dirty="0" err="1" smtClean="0"/>
              <a:t>mechanism</a:t>
            </a:r>
            <a:r>
              <a:rPr lang="es-PE" sz="3600" dirty="0" smtClean="0"/>
              <a:t> in Peru”</a:t>
            </a:r>
            <a:endParaRPr lang="es-PE" sz="36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3608" y="5517232"/>
            <a:ext cx="7200800" cy="648072"/>
          </a:xfrm>
        </p:spPr>
        <p:txBody>
          <a:bodyPr/>
          <a:lstStyle/>
          <a:p>
            <a:r>
              <a:rPr lang="es-PE" dirty="0" err="1" smtClean="0"/>
              <a:t>Results</a:t>
            </a:r>
            <a:r>
              <a:rPr lang="es-PE" dirty="0" smtClean="0"/>
              <a:t> of </a:t>
            </a:r>
            <a:r>
              <a:rPr lang="es-PE" dirty="0" err="1" smtClean="0"/>
              <a:t>activities</a:t>
            </a:r>
            <a:r>
              <a:rPr lang="es-PE" dirty="0" smtClean="0"/>
              <a:t/>
            </a:r>
            <a:br>
              <a:rPr lang="es-PE" dirty="0" smtClean="0"/>
            </a:br>
            <a:r>
              <a:rPr lang="es-PE" dirty="0" smtClean="0"/>
              <a:t>of </a:t>
            </a:r>
            <a:r>
              <a:rPr lang="es-PE" dirty="0" err="1" smtClean="0"/>
              <a:t>the</a:t>
            </a:r>
            <a:r>
              <a:rPr lang="es-PE" dirty="0" smtClean="0"/>
              <a:t> UN-REDD/UNDP Project</a:t>
            </a:r>
          </a:p>
        </p:txBody>
      </p:sp>
    </p:spTree>
    <p:extLst>
      <p:ext uri="{BB962C8B-B14F-4D97-AF65-F5344CB8AC3E}">
        <p14:creationId xmlns:p14="http://schemas.microsoft.com/office/powerpoint/2010/main" val="88399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s-PE" dirty="0" err="1" smtClean="0"/>
              <a:t>Subnational</a:t>
            </a:r>
            <a:r>
              <a:rPr lang="es-PE" dirty="0" smtClean="0"/>
              <a:t> Workshops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PE" sz="2400" b="1" dirty="0" err="1" smtClean="0">
                <a:cs typeface="BrowalliaUPC" pitchFamily="34" charset="-34"/>
              </a:rPr>
              <a:t>Promoting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participation</a:t>
            </a:r>
            <a:r>
              <a:rPr lang="es-PE" sz="2400" b="1" dirty="0" smtClean="0">
                <a:cs typeface="BrowalliaUPC" pitchFamily="34" charset="-34"/>
              </a:rPr>
              <a:t> of </a:t>
            </a:r>
            <a:r>
              <a:rPr lang="es-PE" sz="2400" b="1" dirty="0" err="1" smtClean="0">
                <a:cs typeface="BrowalliaUPC" pitchFamily="34" charset="-34"/>
              </a:rPr>
              <a:t>relevant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actors</a:t>
            </a:r>
            <a:r>
              <a:rPr lang="es-PE" sz="2400" b="1" dirty="0" smtClean="0">
                <a:cs typeface="BrowalliaUPC" pitchFamily="34" charset="-34"/>
              </a:rPr>
              <a:t>: </a:t>
            </a:r>
            <a:r>
              <a:rPr lang="es-PE" sz="2400" b="1" dirty="0" err="1" smtClean="0">
                <a:cs typeface="BrowalliaUPC" pitchFamily="34" charset="-34"/>
              </a:rPr>
              <a:t>awareness</a:t>
            </a:r>
            <a:r>
              <a:rPr lang="es-PE" sz="2400" b="1" dirty="0" smtClean="0">
                <a:cs typeface="BrowalliaUPC" pitchFamily="34" charset="-34"/>
              </a:rPr>
              <a:t> of REDD+ and </a:t>
            </a:r>
            <a:r>
              <a:rPr lang="es-PE" sz="2400" b="1" dirty="0" err="1" smtClean="0">
                <a:cs typeface="BrowalliaUPC" pitchFamily="34" charset="-34"/>
              </a:rPr>
              <a:t>validation</a:t>
            </a:r>
            <a:r>
              <a:rPr lang="es-PE" sz="2400" b="1" dirty="0" smtClean="0">
                <a:cs typeface="BrowalliaUPC" pitchFamily="34" charset="-34"/>
              </a:rPr>
              <a:t> of a </a:t>
            </a:r>
            <a:r>
              <a:rPr lang="es-PE" sz="2400" b="1" dirty="0" err="1" smtClean="0">
                <a:cs typeface="BrowalliaUPC" pitchFamily="34" charset="-34"/>
              </a:rPr>
              <a:t>stakeholder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engagement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strategy</a:t>
            </a:r>
            <a:endParaRPr lang="es-PE" sz="2400" b="1" dirty="0" smtClean="0">
              <a:cs typeface="BrowalliaUPC" pitchFamily="34" charset="-34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es-PE" sz="2400" b="1" dirty="0">
              <a:cs typeface="BrowalliaUPC" pitchFamily="34" charset="-34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es-PE" sz="2400" b="1" dirty="0" smtClean="0">
              <a:cs typeface="BrowalliaUPC" pitchFamily="34" charset="-34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PE" sz="2400" b="1" dirty="0" err="1" smtClean="0">
                <a:cs typeface="BrowalliaUPC" pitchFamily="34" charset="-34"/>
              </a:rPr>
              <a:t>Design</a:t>
            </a:r>
            <a:r>
              <a:rPr lang="es-PE" sz="2400" b="1" dirty="0" smtClean="0">
                <a:cs typeface="BrowalliaUPC" pitchFamily="34" charset="-34"/>
              </a:rPr>
              <a:t> of a </a:t>
            </a:r>
            <a:r>
              <a:rPr lang="es-PE" sz="2400" b="1" dirty="0" err="1" smtClean="0">
                <a:cs typeface="BrowalliaUPC" pitchFamily="34" charset="-34"/>
              </a:rPr>
              <a:t>Participation</a:t>
            </a:r>
            <a:r>
              <a:rPr lang="es-PE" sz="2400" b="1" dirty="0" smtClean="0">
                <a:cs typeface="BrowalliaUPC" pitchFamily="34" charset="-34"/>
              </a:rPr>
              <a:t> Plan </a:t>
            </a:r>
            <a:r>
              <a:rPr lang="es-PE" sz="2400" b="1" dirty="0" err="1" smtClean="0">
                <a:cs typeface="BrowalliaUPC" pitchFamily="34" charset="-34"/>
              </a:rPr>
              <a:t>for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the</a:t>
            </a:r>
            <a:r>
              <a:rPr lang="es-PE" sz="2400" b="1" dirty="0" smtClean="0">
                <a:cs typeface="BrowalliaUPC" pitchFamily="34" charset="-34"/>
              </a:rPr>
              <a:t> Amazon </a:t>
            </a:r>
            <a:r>
              <a:rPr lang="es-PE" sz="2400" b="1" dirty="0" err="1" smtClean="0">
                <a:cs typeface="BrowalliaUPC" pitchFamily="34" charset="-34"/>
              </a:rPr>
              <a:t>Indigenous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Peoples</a:t>
            </a:r>
            <a:r>
              <a:rPr lang="es-PE" sz="2400" b="1" dirty="0" smtClean="0">
                <a:cs typeface="BrowalliaUPC" pitchFamily="34" charset="-34"/>
              </a:rPr>
              <a:t> in </a:t>
            </a:r>
            <a:r>
              <a:rPr lang="es-PE" sz="2400" b="1" dirty="0" err="1" smtClean="0">
                <a:cs typeface="BrowalliaUPC" pitchFamily="34" charset="-34"/>
              </a:rPr>
              <a:t>the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Preparation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Process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for</a:t>
            </a:r>
            <a:r>
              <a:rPr lang="es-PE" sz="2400" b="1" dirty="0" smtClean="0">
                <a:cs typeface="BrowalliaUPC" pitchFamily="34" charset="-34"/>
              </a:rPr>
              <a:t> REDD+ (R-PP)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PE" sz="2400" b="1" dirty="0" err="1" smtClean="0">
                <a:cs typeface="BrowalliaUPC" pitchFamily="34" charset="-34"/>
              </a:rPr>
              <a:t>Development</a:t>
            </a:r>
            <a:r>
              <a:rPr lang="es-PE" sz="2400" b="1" dirty="0" smtClean="0">
                <a:cs typeface="BrowalliaUPC" pitchFamily="34" charset="-34"/>
              </a:rPr>
              <a:t> and </a:t>
            </a:r>
            <a:r>
              <a:rPr lang="es-PE" sz="2400" b="1" dirty="0" err="1" smtClean="0">
                <a:cs typeface="BrowalliaUPC" pitchFamily="34" charset="-34"/>
              </a:rPr>
              <a:t>validation</a:t>
            </a:r>
            <a:r>
              <a:rPr lang="es-PE" sz="2400" b="1" dirty="0" smtClean="0">
                <a:cs typeface="BrowalliaUPC" pitchFamily="34" charset="-34"/>
              </a:rPr>
              <a:t> of a </a:t>
            </a:r>
            <a:r>
              <a:rPr lang="es-PE" sz="2400" b="1" dirty="0" err="1" smtClean="0">
                <a:cs typeface="BrowalliaUPC" pitchFamily="34" charset="-34"/>
              </a:rPr>
              <a:t>proposal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for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the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benefits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distribution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options</a:t>
            </a:r>
            <a:r>
              <a:rPr lang="es-PE" sz="2400" b="1" dirty="0" smtClean="0">
                <a:cs typeface="BrowalliaUPC" pitchFamily="34" charset="-34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PE" sz="2400" b="1" dirty="0" err="1" smtClean="0">
                <a:cs typeface="BrowalliaUPC" pitchFamily="34" charset="-34"/>
              </a:rPr>
              <a:t>Analysis</a:t>
            </a:r>
            <a:r>
              <a:rPr lang="es-PE" sz="2400" b="1" dirty="0" smtClean="0">
                <a:cs typeface="BrowalliaUPC" pitchFamily="34" charset="-34"/>
              </a:rPr>
              <a:t>, </a:t>
            </a:r>
            <a:r>
              <a:rPr lang="es-PE" sz="2400" b="1" dirty="0" err="1" smtClean="0">
                <a:cs typeface="BrowalliaUPC" pitchFamily="34" charset="-34"/>
              </a:rPr>
              <a:t>awareness</a:t>
            </a:r>
            <a:r>
              <a:rPr lang="es-PE" sz="2400" b="1" dirty="0" smtClean="0">
                <a:cs typeface="BrowalliaUPC" pitchFamily="34" charset="-34"/>
              </a:rPr>
              <a:t> and </a:t>
            </a:r>
            <a:r>
              <a:rPr lang="es-PE" sz="2400" b="1" dirty="0" err="1" smtClean="0">
                <a:cs typeface="BrowalliaUPC" pitchFamily="34" charset="-34"/>
              </a:rPr>
              <a:t>proposal</a:t>
            </a:r>
            <a:r>
              <a:rPr lang="es-PE" sz="2400" b="1" dirty="0" smtClean="0">
                <a:cs typeface="BrowalliaUPC" pitchFamily="34" charset="-34"/>
              </a:rPr>
              <a:t> of a </a:t>
            </a:r>
            <a:r>
              <a:rPr lang="es-PE" sz="2400" b="1" dirty="0" err="1" smtClean="0">
                <a:cs typeface="BrowalliaUPC" pitchFamily="34" charset="-34"/>
              </a:rPr>
              <a:t>mechanism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to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promote</a:t>
            </a:r>
            <a:r>
              <a:rPr lang="es-PE" sz="2400" b="1" dirty="0" smtClean="0">
                <a:cs typeface="BrowalliaUPC" pitchFamily="34" charset="-34"/>
              </a:rPr>
              <a:t> REDD+ </a:t>
            </a:r>
            <a:r>
              <a:rPr lang="es-PE" sz="2400" b="1" dirty="0" err="1" smtClean="0">
                <a:cs typeface="BrowalliaUPC" pitchFamily="34" charset="-34"/>
              </a:rPr>
              <a:t>transparency</a:t>
            </a:r>
            <a:r>
              <a:rPr lang="es-PE" sz="2400" b="1" dirty="0" smtClean="0">
                <a:cs typeface="BrowalliaUPC" pitchFamily="34" charset="-34"/>
              </a:rPr>
              <a:t>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s-PE" sz="2400" b="1" dirty="0" err="1" smtClean="0">
                <a:cs typeface="BrowalliaUPC" pitchFamily="34" charset="-34"/>
              </a:rPr>
              <a:t>Design</a:t>
            </a:r>
            <a:r>
              <a:rPr lang="es-PE" sz="2400" b="1" dirty="0" smtClean="0">
                <a:cs typeface="BrowalliaUPC" pitchFamily="34" charset="-34"/>
              </a:rPr>
              <a:t> of a </a:t>
            </a:r>
            <a:r>
              <a:rPr lang="es-PE" sz="2400" b="1" dirty="0" err="1" smtClean="0">
                <a:cs typeface="BrowalliaUPC" pitchFamily="34" charset="-34"/>
              </a:rPr>
              <a:t>participatory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monitoring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system</a:t>
            </a:r>
            <a:r>
              <a:rPr lang="es-PE" sz="2400" b="1" dirty="0" smtClean="0">
                <a:cs typeface="BrowalliaUPC" pitchFamily="34" charset="-34"/>
              </a:rPr>
              <a:t> of </a:t>
            </a:r>
            <a:r>
              <a:rPr lang="es-PE" sz="2400" b="1" dirty="0" err="1" smtClean="0">
                <a:cs typeface="BrowalliaUPC" pitchFamily="34" charset="-34"/>
              </a:rPr>
              <a:t>environmental</a:t>
            </a:r>
            <a:r>
              <a:rPr lang="es-PE" sz="2400" b="1" dirty="0" smtClean="0">
                <a:cs typeface="BrowalliaUPC" pitchFamily="34" charset="-34"/>
              </a:rPr>
              <a:t> and social </a:t>
            </a:r>
            <a:r>
              <a:rPr lang="es-PE" sz="2400" b="1" dirty="0" err="1" smtClean="0">
                <a:cs typeface="BrowalliaUPC" pitchFamily="34" charset="-34"/>
              </a:rPr>
              <a:t>safeguards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for</a:t>
            </a:r>
            <a:r>
              <a:rPr lang="es-PE" sz="2400" b="1" dirty="0" smtClean="0">
                <a:cs typeface="BrowalliaUPC" pitchFamily="34" charset="-34"/>
              </a:rPr>
              <a:t> REDD+ </a:t>
            </a:r>
            <a:r>
              <a:rPr lang="es-PE" sz="2400" b="1" dirty="0" err="1" smtClean="0">
                <a:cs typeface="BrowalliaUPC" pitchFamily="34" charset="-34"/>
              </a:rPr>
              <a:t>for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Indigenous</a:t>
            </a:r>
            <a:r>
              <a:rPr lang="es-PE" sz="2400" b="1" dirty="0" smtClean="0">
                <a:cs typeface="BrowalliaUPC" pitchFamily="34" charset="-34"/>
              </a:rPr>
              <a:t> </a:t>
            </a:r>
            <a:r>
              <a:rPr lang="es-PE" sz="2400" b="1" dirty="0" err="1" smtClean="0">
                <a:cs typeface="BrowalliaUPC" pitchFamily="34" charset="-34"/>
              </a:rPr>
              <a:t>Peoples</a:t>
            </a:r>
            <a:endParaRPr lang="es-PE" sz="2400" b="1" dirty="0" smtClean="0">
              <a:cs typeface="BrowalliaUPC" pitchFamily="34" charset="-34"/>
            </a:endParaRP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467544" y="2204864"/>
            <a:ext cx="822960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PE" dirty="0" err="1" smtClean="0"/>
              <a:t>Consultancies</a:t>
            </a:r>
            <a:r>
              <a:rPr lang="es-PE" dirty="0" smtClean="0"/>
              <a:t> 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99551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dirty="0" err="1" smtClean="0"/>
              <a:t>Product</a:t>
            </a:r>
            <a:r>
              <a:rPr lang="es-PE" dirty="0" smtClean="0"/>
              <a:t>:</a:t>
            </a:r>
          </a:p>
          <a:p>
            <a:pPr marL="0" indent="0">
              <a:buNone/>
            </a:pPr>
            <a:endParaRPr lang="es-PE" dirty="0" smtClean="0"/>
          </a:p>
          <a:p>
            <a:r>
              <a:rPr lang="es-ES_tradnl" dirty="0" err="1" smtClean="0"/>
              <a:t>Strengthening</a:t>
            </a:r>
            <a:r>
              <a:rPr lang="es-ES_tradnl" dirty="0" smtClean="0"/>
              <a:t> of </a:t>
            </a:r>
            <a:r>
              <a:rPr lang="es-ES_tradnl" dirty="0" err="1" smtClean="0"/>
              <a:t>the</a:t>
            </a:r>
            <a:r>
              <a:rPr lang="es-ES_tradnl" dirty="0" smtClean="0"/>
              <a:t> </a:t>
            </a:r>
            <a:r>
              <a:rPr lang="es-ES_tradnl" dirty="0" err="1" smtClean="0"/>
              <a:t>capacities</a:t>
            </a:r>
            <a:r>
              <a:rPr lang="es-ES_tradnl" dirty="0" smtClean="0"/>
              <a:t> of </a:t>
            </a:r>
            <a:r>
              <a:rPr lang="es-ES_tradnl" dirty="0" err="1" smtClean="0"/>
              <a:t>indigenous</a:t>
            </a:r>
            <a:r>
              <a:rPr lang="es-ES_tradnl" dirty="0" smtClean="0"/>
              <a:t> </a:t>
            </a:r>
            <a:r>
              <a:rPr lang="es-ES_tradnl" dirty="0" err="1" smtClean="0"/>
              <a:t>peoples</a:t>
            </a:r>
            <a:r>
              <a:rPr lang="es-ES_tradnl" dirty="0" smtClean="0"/>
              <a:t> and </a:t>
            </a:r>
            <a:r>
              <a:rPr lang="es-ES_tradnl" dirty="0" err="1" smtClean="0"/>
              <a:t>other</a:t>
            </a:r>
            <a:r>
              <a:rPr lang="es-ES_tradnl" dirty="0" smtClean="0"/>
              <a:t> </a:t>
            </a:r>
            <a:r>
              <a:rPr lang="es-ES_tradnl" dirty="0" err="1" smtClean="0"/>
              <a:t>interested</a:t>
            </a:r>
            <a:r>
              <a:rPr lang="es-ES_tradnl" dirty="0" smtClean="0"/>
              <a:t> </a:t>
            </a:r>
            <a:r>
              <a:rPr lang="es-ES_tradnl" dirty="0" err="1" smtClean="0"/>
              <a:t>actors</a:t>
            </a:r>
            <a:r>
              <a:rPr lang="es-ES_tradnl" dirty="0" smtClean="0"/>
              <a:t> </a:t>
            </a:r>
            <a:r>
              <a:rPr lang="es-ES_tradnl" dirty="0" err="1" smtClean="0"/>
              <a:t>for</a:t>
            </a:r>
            <a:r>
              <a:rPr lang="es-ES_tradnl" dirty="0" smtClean="0"/>
              <a:t> </a:t>
            </a:r>
            <a:r>
              <a:rPr lang="es-ES_tradnl" dirty="0" err="1" smtClean="0"/>
              <a:t>their</a:t>
            </a:r>
            <a:r>
              <a:rPr lang="es-ES_tradnl" dirty="0" smtClean="0"/>
              <a:t> </a:t>
            </a:r>
            <a:r>
              <a:rPr lang="es-ES_tradnl" dirty="0" err="1" smtClean="0"/>
              <a:t>informed</a:t>
            </a:r>
            <a:r>
              <a:rPr lang="es-ES_tradnl" dirty="0" smtClean="0"/>
              <a:t> </a:t>
            </a:r>
            <a:r>
              <a:rPr lang="es-ES_tradnl" dirty="0" err="1" smtClean="0"/>
              <a:t>participation</a:t>
            </a:r>
            <a:r>
              <a:rPr lang="es-ES_tradnl" dirty="0" smtClean="0"/>
              <a:t> in </a:t>
            </a:r>
            <a:r>
              <a:rPr lang="es-ES_tradnl" dirty="0" err="1" smtClean="0"/>
              <a:t>the</a:t>
            </a:r>
            <a:r>
              <a:rPr lang="es-ES_tradnl" dirty="0" smtClean="0"/>
              <a:t> </a:t>
            </a:r>
            <a:r>
              <a:rPr lang="es-ES_tradnl" dirty="0" err="1" smtClean="0"/>
              <a:t>design</a:t>
            </a:r>
            <a:r>
              <a:rPr lang="es-ES_tradnl" dirty="0" smtClean="0"/>
              <a:t> and </a:t>
            </a:r>
            <a:r>
              <a:rPr lang="es-ES_tradnl" dirty="0" err="1" smtClean="0"/>
              <a:t>implementation</a:t>
            </a:r>
            <a:r>
              <a:rPr lang="es-ES_tradnl" dirty="0" smtClean="0"/>
              <a:t> of </a:t>
            </a:r>
            <a:r>
              <a:rPr lang="es-ES_tradnl" dirty="0" err="1" smtClean="0"/>
              <a:t>the</a:t>
            </a:r>
            <a:r>
              <a:rPr lang="es-ES_tradnl" dirty="0" smtClean="0"/>
              <a:t> REDD+ </a:t>
            </a:r>
            <a:r>
              <a:rPr lang="es-ES_tradnl" dirty="0" err="1" smtClean="0"/>
              <a:t>mechanism</a:t>
            </a:r>
            <a:r>
              <a:rPr lang="es-ES_tradnl" dirty="0" smtClean="0"/>
              <a:t> in Peru </a:t>
            </a:r>
            <a:endParaRPr lang="es-PE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683568" y="260648"/>
            <a:ext cx="80032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Promoting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participation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relevant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actors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: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awareness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REDD+ and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validation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a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stakeholder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engagement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strategy</a:t>
            </a:r>
            <a:endParaRPr kumimoji="0" lang="es-PE" altLang="es-PE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0889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>
          <a:xfrm>
            <a:off x="683568" y="260648"/>
            <a:ext cx="8003232" cy="1143000"/>
          </a:xfrm>
        </p:spPr>
        <p:txBody>
          <a:bodyPr>
            <a:noAutofit/>
          </a:bodyPr>
          <a:lstStyle/>
          <a:p>
            <a:r>
              <a:rPr lang="es-PE" sz="2800" b="1" dirty="0" err="1" smtClean="0">
                <a:cs typeface="BrowalliaUPC" pitchFamily="34" charset="-34"/>
              </a:rPr>
              <a:t>Promoting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participation</a:t>
            </a:r>
            <a:r>
              <a:rPr lang="es-PE" sz="2800" b="1" dirty="0" smtClean="0">
                <a:cs typeface="BrowalliaUPC" pitchFamily="34" charset="-34"/>
              </a:rPr>
              <a:t> of </a:t>
            </a:r>
            <a:r>
              <a:rPr lang="es-PE" sz="2800" b="1" dirty="0" err="1" smtClean="0">
                <a:cs typeface="BrowalliaUPC" pitchFamily="34" charset="-34"/>
              </a:rPr>
              <a:t>relevant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actors</a:t>
            </a:r>
            <a:r>
              <a:rPr lang="es-PE" sz="2800" b="1" dirty="0" smtClean="0">
                <a:cs typeface="BrowalliaUPC" pitchFamily="34" charset="-34"/>
              </a:rPr>
              <a:t>: </a:t>
            </a:r>
            <a:r>
              <a:rPr lang="es-PE" sz="2800" b="1" dirty="0" err="1" smtClean="0">
                <a:cs typeface="BrowalliaUPC" pitchFamily="34" charset="-34"/>
              </a:rPr>
              <a:t>awareness</a:t>
            </a:r>
            <a:r>
              <a:rPr lang="es-PE" sz="2800" b="1" dirty="0" smtClean="0">
                <a:cs typeface="BrowalliaUPC" pitchFamily="34" charset="-34"/>
              </a:rPr>
              <a:t> of REDD+ and </a:t>
            </a:r>
            <a:r>
              <a:rPr lang="es-PE" sz="2800" b="1" dirty="0" err="1" smtClean="0">
                <a:cs typeface="BrowalliaUPC" pitchFamily="34" charset="-34"/>
              </a:rPr>
              <a:t>validation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stakeholder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engagement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strategy</a:t>
            </a:r>
            <a:endParaRPr lang="es-PE" altLang="es-PE" sz="2800" dirty="0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marL="0" indent="0" algn="just" fontAlgn="auto">
              <a:spcAft>
                <a:spcPts val="0"/>
              </a:spcAft>
              <a:buNone/>
              <a:defRPr/>
            </a:pPr>
            <a:r>
              <a:rPr lang="es-PE" dirty="0" err="1" smtClean="0"/>
              <a:t>Participants</a:t>
            </a:r>
            <a:r>
              <a:rPr lang="es-PE" dirty="0" smtClean="0"/>
              <a:t>:</a:t>
            </a:r>
          </a:p>
          <a:p>
            <a:pPr marL="0" indent="0" algn="just" fontAlgn="auto">
              <a:spcAft>
                <a:spcPts val="0"/>
              </a:spcAft>
              <a:buNone/>
              <a:defRPr/>
            </a:pPr>
            <a:endParaRPr lang="es-PE" dirty="0" smtClean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dirty="0" err="1" smtClean="0"/>
              <a:t>The</a:t>
            </a:r>
            <a:r>
              <a:rPr lang="es-PE" dirty="0" smtClean="0"/>
              <a:t> target </a:t>
            </a:r>
            <a:r>
              <a:rPr lang="es-PE" dirty="0" err="1" smtClean="0"/>
              <a:t>audience</a:t>
            </a:r>
            <a:r>
              <a:rPr lang="es-PE" dirty="0" smtClean="0"/>
              <a:t> </a:t>
            </a:r>
            <a:r>
              <a:rPr lang="es-PE" dirty="0" err="1" smtClean="0"/>
              <a:t>was</a:t>
            </a:r>
            <a:r>
              <a:rPr lang="es-PE" dirty="0" smtClean="0"/>
              <a:t> </a:t>
            </a:r>
            <a:r>
              <a:rPr lang="es-PE" dirty="0" err="1" smtClean="0"/>
              <a:t>primarily</a:t>
            </a:r>
            <a:r>
              <a:rPr lang="es-PE" dirty="0" smtClean="0"/>
              <a:t> </a:t>
            </a:r>
            <a:r>
              <a:rPr lang="es-PE" dirty="0" err="1" smtClean="0"/>
              <a:t>the</a:t>
            </a:r>
            <a:r>
              <a:rPr lang="es-PE" dirty="0" smtClean="0"/>
              <a:t> </a:t>
            </a:r>
            <a:r>
              <a:rPr lang="es-PE" dirty="0" err="1" smtClean="0"/>
              <a:t>indigenous</a:t>
            </a:r>
            <a:r>
              <a:rPr lang="es-PE" dirty="0" smtClean="0"/>
              <a:t> </a:t>
            </a:r>
            <a:r>
              <a:rPr lang="es-PE" dirty="0" err="1" smtClean="0"/>
              <a:t>peoples</a:t>
            </a:r>
            <a:r>
              <a:rPr lang="es-PE" dirty="0" smtClean="0"/>
              <a:t> of </a:t>
            </a:r>
            <a:r>
              <a:rPr lang="es-PE" dirty="0" err="1" smtClean="0"/>
              <a:t>the</a:t>
            </a:r>
            <a:r>
              <a:rPr lang="es-PE" dirty="0" smtClean="0"/>
              <a:t> central </a:t>
            </a:r>
            <a:r>
              <a:rPr lang="es-PE" dirty="0" err="1" smtClean="0"/>
              <a:t>jungle</a:t>
            </a:r>
            <a:r>
              <a:rPr lang="es-PE" dirty="0" smtClean="0"/>
              <a:t> (</a:t>
            </a:r>
            <a:r>
              <a:rPr lang="es-PE" i="1" dirty="0" err="1" smtClean="0"/>
              <a:t>Satipo</a:t>
            </a:r>
            <a:r>
              <a:rPr lang="es-PE" dirty="0" smtClean="0"/>
              <a:t>), Amazonas (</a:t>
            </a:r>
            <a:r>
              <a:rPr lang="es-PE" i="1" dirty="0" smtClean="0"/>
              <a:t>Santa María de Nieva</a:t>
            </a:r>
            <a:r>
              <a:rPr lang="es-PE" dirty="0" smtClean="0"/>
              <a:t>), Loreto (</a:t>
            </a:r>
            <a:r>
              <a:rPr lang="es-PE" i="1" dirty="0" smtClean="0"/>
              <a:t>Iquitos y Contamana)</a:t>
            </a:r>
            <a:r>
              <a:rPr lang="es-PE" dirty="0" smtClean="0"/>
              <a:t>, Ucayali </a:t>
            </a:r>
            <a:r>
              <a:rPr lang="es-PE" i="1" dirty="0" smtClean="0"/>
              <a:t>(Pucallpa and Atalaya)</a:t>
            </a:r>
            <a:r>
              <a:rPr lang="es-PE" dirty="0" smtClean="0"/>
              <a:t>, Madre de Dios </a:t>
            </a:r>
            <a:r>
              <a:rPr lang="es-PE" i="1" dirty="0" smtClean="0"/>
              <a:t>(Puerto Maldonado) </a:t>
            </a:r>
            <a:r>
              <a:rPr lang="es-PE" dirty="0" smtClean="0"/>
              <a:t>and San Martín </a:t>
            </a:r>
            <a:r>
              <a:rPr lang="es-PE" i="1" dirty="0" smtClean="0"/>
              <a:t>(Lamas)</a:t>
            </a:r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s-PE" dirty="0" smtClean="0"/>
          </a:p>
          <a:p>
            <a:pPr algn="just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dirty="0" err="1" smtClean="0"/>
              <a:t>Participation</a:t>
            </a:r>
            <a:r>
              <a:rPr lang="es-PE" dirty="0" smtClean="0"/>
              <a:t> of </a:t>
            </a:r>
            <a:r>
              <a:rPr lang="es-PE" dirty="0" err="1" smtClean="0"/>
              <a:t>nearly</a:t>
            </a:r>
            <a:r>
              <a:rPr lang="es-PE" dirty="0" smtClean="0"/>
              <a:t> 400 </a:t>
            </a:r>
            <a:r>
              <a:rPr lang="es-PE" dirty="0" err="1" smtClean="0"/>
              <a:t>indigenous</a:t>
            </a:r>
            <a:r>
              <a:rPr lang="es-PE" dirty="0" smtClean="0"/>
              <a:t> </a:t>
            </a:r>
            <a:r>
              <a:rPr lang="es-PE" dirty="0" err="1" smtClean="0"/>
              <a:t>leaders</a:t>
            </a:r>
            <a:r>
              <a:rPr lang="es-PE" dirty="0" smtClean="0"/>
              <a:t> </a:t>
            </a:r>
            <a:r>
              <a:rPr lang="es-PE" dirty="0" err="1" smtClean="0"/>
              <a:t>from</a:t>
            </a:r>
            <a:r>
              <a:rPr lang="es-PE" dirty="0" smtClean="0"/>
              <a:t> </a:t>
            </a:r>
            <a:r>
              <a:rPr lang="es-PE" dirty="0" err="1" smtClean="0"/>
              <a:t>over</a:t>
            </a:r>
            <a:r>
              <a:rPr lang="es-PE" dirty="0" smtClean="0"/>
              <a:t> 70 </a:t>
            </a:r>
            <a:r>
              <a:rPr lang="es-PE" dirty="0" err="1" smtClean="0"/>
              <a:t>different</a:t>
            </a:r>
            <a:r>
              <a:rPr lang="es-PE" dirty="0" smtClean="0"/>
              <a:t> </a:t>
            </a:r>
            <a:r>
              <a:rPr lang="es-PE" dirty="0" err="1" smtClean="0"/>
              <a:t>organizations</a:t>
            </a:r>
            <a:r>
              <a:rPr lang="es-PE" dirty="0" smtClean="0"/>
              <a:t> </a:t>
            </a:r>
            <a:r>
              <a:rPr lang="es-PE" dirty="0" err="1" smtClean="0"/>
              <a:t>with</a:t>
            </a:r>
            <a:r>
              <a:rPr lang="es-PE" dirty="0" smtClean="0"/>
              <a:t> </a:t>
            </a:r>
            <a:r>
              <a:rPr lang="es-PE" dirty="0" err="1" smtClean="0"/>
              <a:t>the</a:t>
            </a:r>
            <a:r>
              <a:rPr lang="es-PE" dirty="0" smtClean="0"/>
              <a:t> </a:t>
            </a:r>
            <a:r>
              <a:rPr lang="es-PE" dirty="0" err="1" smtClean="0"/>
              <a:t>participation</a:t>
            </a:r>
            <a:r>
              <a:rPr lang="es-PE" dirty="0" smtClean="0"/>
              <a:t> of regional and local </a:t>
            </a:r>
            <a:r>
              <a:rPr lang="es-PE" dirty="0" err="1" smtClean="0"/>
              <a:t>authorities</a:t>
            </a:r>
            <a:r>
              <a:rPr lang="es-PE" dirty="0" smtClean="0"/>
              <a:t> 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252743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s-PE" dirty="0" err="1" smtClean="0"/>
              <a:t>Results</a:t>
            </a:r>
            <a:endParaRPr lang="es-PE" dirty="0" smtClean="0"/>
          </a:p>
          <a:p>
            <a:pPr marL="0" indent="0">
              <a:buNone/>
            </a:pPr>
            <a:endParaRPr lang="es-PE" dirty="0" smtClean="0"/>
          </a:p>
          <a:p>
            <a:pPr algn="just"/>
            <a:r>
              <a:rPr lang="es-PE" altLang="es-PE" dirty="0" err="1" smtClean="0"/>
              <a:t>Increased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understanding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among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Indigenous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Peoples</a:t>
            </a:r>
            <a:r>
              <a:rPr lang="es-PE" altLang="es-PE" dirty="0" smtClean="0"/>
              <a:t> of </a:t>
            </a:r>
            <a:r>
              <a:rPr lang="es-PE" altLang="es-PE" dirty="0" err="1" smtClean="0"/>
              <a:t>the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effects</a:t>
            </a:r>
            <a:r>
              <a:rPr lang="es-PE" altLang="es-PE" dirty="0" smtClean="0"/>
              <a:t> of </a:t>
            </a:r>
            <a:r>
              <a:rPr lang="es-PE" altLang="es-PE" dirty="0" err="1" smtClean="0"/>
              <a:t>climate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change</a:t>
            </a:r>
            <a:r>
              <a:rPr lang="es-PE" altLang="es-PE" dirty="0" smtClean="0"/>
              <a:t> in </a:t>
            </a:r>
            <a:r>
              <a:rPr lang="es-PE" altLang="es-PE" dirty="0" err="1" smtClean="0"/>
              <a:t>their</a:t>
            </a:r>
            <a:r>
              <a:rPr lang="es-PE" altLang="es-PE" dirty="0" smtClean="0"/>
              <a:t> everyday </a:t>
            </a:r>
            <a:r>
              <a:rPr lang="es-PE" altLang="es-PE" dirty="0" err="1" smtClean="0"/>
              <a:t>activities</a:t>
            </a:r>
            <a:r>
              <a:rPr lang="es-PE" altLang="es-PE" dirty="0" smtClean="0"/>
              <a:t>. </a:t>
            </a:r>
          </a:p>
          <a:p>
            <a:pPr algn="just"/>
            <a:r>
              <a:rPr lang="es-PE" altLang="es-PE" dirty="0" err="1" smtClean="0"/>
              <a:t>Understanding</a:t>
            </a:r>
            <a:r>
              <a:rPr lang="es-PE" altLang="es-PE" dirty="0" smtClean="0"/>
              <a:t> of REDD+ as </a:t>
            </a:r>
            <a:r>
              <a:rPr lang="es-PE" altLang="es-PE" dirty="0" err="1" smtClean="0"/>
              <a:t>an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opportunity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but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also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recognition</a:t>
            </a:r>
            <a:r>
              <a:rPr lang="es-PE" altLang="es-PE" dirty="0" smtClean="0"/>
              <a:t> of </a:t>
            </a:r>
            <a:r>
              <a:rPr lang="es-PE" altLang="es-PE" dirty="0" err="1" smtClean="0"/>
              <a:t>the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potential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risks</a:t>
            </a:r>
            <a:r>
              <a:rPr lang="es-PE" altLang="es-PE" dirty="0" smtClean="0"/>
              <a:t>, </a:t>
            </a:r>
            <a:r>
              <a:rPr lang="es-PE" altLang="es-PE" dirty="0" err="1" smtClean="0"/>
              <a:t>particularly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related</a:t>
            </a:r>
            <a:r>
              <a:rPr lang="es-PE" altLang="es-PE" dirty="0" smtClean="0"/>
              <a:t> to </a:t>
            </a:r>
            <a:r>
              <a:rPr lang="es-PE" altLang="es-PE" dirty="0" err="1" smtClean="0"/>
              <a:t>indigenous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territories</a:t>
            </a:r>
            <a:r>
              <a:rPr lang="es-PE" altLang="es-PE" dirty="0" smtClean="0"/>
              <a:t>. </a:t>
            </a:r>
          </a:p>
          <a:p>
            <a:pPr marL="0" indent="0" algn="just">
              <a:buNone/>
            </a:pPr>
            <a:endParaRPr lang="en-US" altLang="es-PE" dirty="0" smtClean="0"/>
          </a:p>
          <a:p>
            <a:pPr marL="0" indent="0" algn="just">
              <a:buNone/>
            </a:pPr>
            <a:r>
              <a:rPr lang="en-US" altLang="es-PE" dirty="0" smtClean="0"/>
              <a:t>Findings</a:t>
            </a:r>
            <a:endParaRPr lang="es-PE" altLang="es-PE" dirty="0"/>
          </a:p>
          <a:p>
            <a:pPr algn="just"/>
            <a:r>
              <a:rPr lang="es-PE" altLang="es-PE" dirty="0" smtClean="0"/>
              <a:t>More </a:t>
            </a:r>
            <a:r>
              <a:rPr lang="es-PE" altLang="es-PE" dirty="0" err="1" smtClean="0"/>
              <a:t>information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is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required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on</a:t>
            </a:r>
            <a:r>
              <a:rPr lang="es-PE" altLang="es-PE" dirty="0" smtClean="0"/>
              <a:t> REDD+ </a:t>
            </a:r>
            <a:r>
              <a:rPr lang="es-PE" altLang="es-PE" dirty="0" err="1" smtClean="0"/>
              <a:t>which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should</a:t>
            </a:r>
            <a:r>
              <a:rPr lang="es-PE" altLang="es-PE" dirty="0" smtClean="0"/>
              <a:t> be </a:t>
            </a:r>
            <a:r>
              <a:rPr lang="es-PE" altLang="es-PE" dirty="0" err="1" smtClean="0"/>
              <a:t>prepared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with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an</a:t>
            </a:r>
            <a:r>
              <a:rPr lang="es-PE" altLang="es-PE" dirty="0" smtClean="0"/>
              <a:t> intercultural </a:t>
            </a:r>
            <a:r>
              <a:rPr lang="es-PE" altLang="es-PE" dirty="0" err="1" smtClean="0"/>
              <a:t>focus</a:t>
            </a:r>
            <a:endParaRPr lang="es-PE" altLang="es-PE" dirty="0"/>
          </a:p>
          <a:p>
            <a:pPr algn="just"/>
            <a:r>
              <a:rPr lang="es-PE" altLang="es-PE" dirty="0" smtClean="0"/>
              <a:t>More </a:t>
            </a:r>
            <a:r>
              <a:rPr lang="es-PE" altLang="es-PE" dirty="0" err="1" smtClean="0"/>
              <a:t>information-sharing</a:t>
            </a:r>
            <a:r>
              <a:rPr lang="es-PE" altLang="es-PE" dirty="0" smtClean="0"/>
              <a:t> workshops </a:t>
            </a:r>
            <a:r>
              <a:rPr lang="es-PE" altLang="es-PE" dirty="0" err="1" smtClean="0"/>
              <a:t>on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the</a:t>
            </a:r>
            <a:r>
              <a:rPr lang="es-PE" altLang="es-PE" dirty="0" smtClean="0"/>
              <a:t> REDD+ </a:t>
            </a:r>
            <a:r>
              <a:rPr lang="es-PE" altLang="es-PE" dirty="0" err="1" smtClean="0"/>
              <a:t>mechanism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should</a:t>
            </a:r>
            <a:r>
              <a:rPr lang="es-PE" altLang="es-PE" dirty="0" smtClean="0"/>
              <a:t> be </a:t>
            </a:r>
            <a:r>
              <a:rPr lang="es-PE" altLang="es-PE" dirty="0" err="1" smtClean="0"/>
              <a:t>provided</a:t>
            </a:r>
            <a:r>
              <a:rPr lang="es-PE" altLang="es-PE" dirty="0" smtClean="0"/>
              <a:t> at a local </a:t>
            </a:r>
            <a:r>
              <a:rPr lang="es-PE" altLang="es-PE" dirty="0" err="1" smtClean="0"/>
              <a:t>level</a:t>
            </a:r>
            <a:r>
              <a:rPr lang="es-PE" altLang="es-PE" dirty="0" smtClean="0"/>
              <a:t>.</a:t>
            </a:r>
            <a:endParaRPr lang="es-PE" altLang="es-PE" dirty="0"/>
          </a:p>
          <a:p>
            <a:pPr algn="just"/>
            <a:r>
              <a:rPr lang="es-PE" altLang="es-PE" dirty="0" err="1" smtClean="0"/>
              <a:t>The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capacities</a:t>
            </a:r>
            <a:r>
              <a:rPr lang="es-PE" altLang="es-PE" dirty="0" smtClean="0"/>
              <a:t> of </a:t>
            </a:r>
            <a:r>
              <a:rPr lang="es-PE" altLang="es-PE" dirty="0" err="1" smtClean="0"/>
              <a:t>young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people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should</a:t>
            </a:r>
            <a:r>
              <a:rPr lang="es-PE" altLang="es-PE" dirty="0" smtClean="0"/>
              <a:t> be </a:t>
            </a:r>
            <a:r>
              <a:rPr lang="es-PE" altLang="es-PE" dirty="0" err="1" smtClean="0"/>
              <a:t>strengthened</a:t>
            </a:r>
            <a:r>
              <a:rPr lang="es-PE" altLang="es-PE" dirty="0" smtClean="0"/>
              <a:t> to </a:t>
            </a:r>
            <a:r>
              <a:rPr lang="es-PE" altLang="es-PE" dirty="0" err="1" smtClean="0"/>
              <a:t>develop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alternative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activities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within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communities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for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the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opportnities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that</a:t>
            </a:r>
            <a:r>
              <a:rPr lang="es-PE" altLang="es-PE" dirty="0" smtClean="0"/>
              <a:t> REDD+ </a:t>
            </a:r>
            <a:r>
              <a:rPr lang="es-PE" altLang="es-PE" dirty="0" err="1" smtClean="0"/>
              <a:t>could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represent</a:t>
            </a:r>
            <a:r>
              <a:rPr lang="es-PE" altLang="es-PE" dirty="0" smtClean="0"/>
              <a:t> in </a:t>
            </a:r>
            <a:r>
              <a:rPr lang="es-PE" altLang="es-PE" dirty="0" err="1" smtClean="0"/>
              <a:t>the</a:t>
            </a:r>
            <a:r>
              <a:rPr lang="es-PE" altLang="es-PE" dirty="0" smtClean="0"/>
              <a:t> </a:t>
            </a:r>
            <a:r>
              <a:rPr lang="es-PE" altLang="es-PE" dirty="0" err="1" smtClean="0"/>
              <a:t>future</a:t>
            </a:r>
            <a:r>
              <a:rPr lang="es-PE" altLang="es-PE" dirty="0" smtClean="0"/>
              <a:t>. </a:t>
            </a:r>
            <a:endParaRPr lang="es-PE" altLang="es-PE" dirty="0"/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683568" y="269776"/>
            <a:ext cx="80032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Promoting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participation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relevant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actors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: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awareness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REDD+ and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validation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of a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stakeholder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engagement</a:t>
            </a:r>
            <a:r>
              <a:rPr kumimoji="0" lang="es-PE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 </a:t>
            </a:r>
            <a:r>
              <a:rPr kumimoji="0" lang="es-PE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BrowalliaUPC" pitchFamily="34" charset="-34"/>
              </a:rPr>
              <a:t>strategy</a:t>
            </a:r>
            <a:endParaRPr kumimoji="0" lang="es-PE" altLang="es-PE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45811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Design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Participation</a:t>
            </a:r>
            <a:r>
              <a:rPr lang="es-PE" sz="2800" b="1" dirty="0" smtClean="0">
                <a:cs typeface="BrowalliaUPC" pitchFamily="34" charset="-34"/>
              </a:rPr>
              <a:t> Plan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Amazon </a:t>
            </a:r>
            <a:r>
              <a:rPr lang="es-PE" sz="2800" b="1" dirty="0" err="1" smtClean="0">
                <a:cs typeface="BrowalliaUPC" pitchFamily="34" charset="-34"/>
              </a:rPr>
              <a:t>Indigenous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Peoples</a:t>
            </a:r>
            <a:r>
              <a:rPr lang="es-PE" sz="2800" b="1" dirty="0" smtClean="0">
                <a:cs typeface="BrowalliaUPC" pitchFamily="34" charset="-34"/>
              </a:rPr>
              <a:t> in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Preparation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Process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REDD+ (R-PP)</a:t>
            </a:r>
            <a:endParaRPr lang="es-PE" sz="2800" b="1" dirty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Product</a:t>
            </a:r>
            <a:r>
              <a:rPr lang="es-PE" sz="2400" dirty="0" smtClean="0"/>
              <a:t>:</a:t>
            </a:r>
          </a:p>
          <a:p>
            <a:pPr marL="0" indent="0">
              <a:buNone/>
            </a:pPr>
            <a:endParaRPr lang="es-PE" sz="2400" dirty="0" smtClean="0"/>
          </a:p>
          <a:p>
            <a:r>
              <a:rPr lang="es-ES" sz="2400" dirty="0" smtClean="0"/>
              <a:t>A </a:t>
            </a:r>
            <a:r>
              <a:rPr lang="es-ES" sz="2400" dirty="0" err="1" smtClean="0"/>
              <a:t>proposed</a:t>
            </a:r>
            <a:r>
              <a:rPr lang="es-ES" sz="2400" dirty="0" smtClean="0"/>
              <a:t>  </a:t>
            </a:r>
            <a:r>
              <a:rPr lang="es-ES" sz="2400" dirty="0" err="1" smtClean="0"/>
              <a:t>work</a:t>
            </a:r>
            <a:r>
              <a:rPr lang="es-ES" sz="2400" dirty="0" smtClean="0"/>
              <a:t> plan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development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component</a:t>
            </a:r>
            <a:r>
              <a:rPr lang="es-ES" sz="2400" dirty="0" smtClean="0"/>
              <a:t> </a:t>
            </a:r>
            <a:r>
              <a:rPr lang="es-ES" sz="2400" dirty="0" err="1" smtClean="0"/>
              <a:t>on</a:t>
            </a:r>
            <a:r>
              <a:rPr lang="es-ES" sz="2400" dirty="0" smtClean="0"/>
              <a:t>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consultation</a:t>
            </a:r>
            <a:r>
              <a:rPr lang="es-ES" sz="2400" dirty="0" smtClean="0"/>
              <a:t> and </a:t>
            </a:r>
            <a:r>
              <a:rPr lang="es-ES" sz="2400" dirty="0" err="1" smtClean="0"/>
              <a:t>participation</a:t>
            </a:r>
            <a:r>
              <a:rPr lang="es-ES" sz="2400" dirty="0" smtClean="0"/>
              <a:t> of </a:t>
            </a:r>
            <a:r>
              <a:rPr lang="es-ES" sz="2400" dirty="0" err="1" smtClean="0"/>
              <a:t>indigenous</a:t>
            </a:r>
            <a:r>
              <a:rPr lang="es-ES" sz="2400" dirty="0" smtClean="0"/>
              <a:t> </a:t>
            </a:r>
            <a:r>
              <a:rPr lang="es-ES" sz="2400" dirty="0" err="1" smtClean="0"/>
              <a:t>peoples</a:t>
            </a:r>
            <a:r>
              <a:rPr lang="es-ES" sz="2400" dirty="0" smtClean="0"/>
              <a:t> in </a:t>
            </a:r>
            <a:r>
              <a:rPr lang="es-ES" sz="2400" dirty="0" err="1" smtClean="0"/>
              <a:t>the</a:t>
            </a:r>
            <a:r>
              <a:rPr lang="es-ES" sz="2400" dirty="0" smtClean="0"/>
              <a:t> R-PP</a:t>
            </a:r>
            <a:endParaRPr lang="es-PE" sz="2400" dirty="0" smtClean="0"/>
          </a:p>
        </p:txBody>
      </p:sp>
    </p:spTree>
    <p:extLst>
      <p:ext uri="{BB962C8B-B14F-4D97-AF65-F5344CB8AC3E}">
        <p14:creationId xmlns:p14="http://schemas.microsoft.com/office/powerpoint/2010/main" val="98417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Design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Participation</a:t>
            </a:r>
            <a:r>
              <a:rPr lang="es-PE" sz="2800" b="1" dirty="0" smtClean="0">
                <a:cs typeface="BrowalliaUPC" pitchFamily="34" charset="-34"/>
              </a:rPr>
              <a:t> Plan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Amazon </a:t>
            </a:r>
            <a:r>
              <a:rPr lang="es-PE" sz="2800" b="1" dirty="0" err="1" smtClean="0">
                <a:cs typeface="BrowalliaUPC" pitchFamily="34" charset="-34"/>
              </a:rPr>
              <a:t>Indigenous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Peoples</a:t>
            </a:r>
            <a:r>
              <a:rPr lang="es-PE" sz="2800" b="1" dirty="0" smtClean="0">
                <a:cs typeface="BrowalliaUPC" pitchFamily="34" charset="-34"/>
              </a:rPr>
              <a:t> in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Preparation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Process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REDD+ (R-PP)</a:t>
            </a:r>
            <a:endParaRPr lang="es-PE" sz="2800" b="1" dirty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Results</a:t>
            </a:r>
            <a:r>
              <a:rPr lang="es-PE" sz="2400" dirty="0" smtClean="0"/>
              <a:t>:</a:t>
            </a:r>
          </a:p>
          <a:p>
            <a:r>
              <a:rPr lang="es-ES" sz="2400" dirty="0" err="1" smtClean="0"/>
              <a:t>Analysis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formal and informal </a:t>
            </a:r>
            <a:r>
              <a:rPr lang="es-ES" sz="2400" dirty="0" err="1" smtClean="0"/>
              <a:t>participation</a:t>
            </a:r>
            <a:r>
              <a:rPr lang="es-ES" sz="2400" dirty="0" smtClean="0"/>
              <a:t> </a:t>
            </a:r>
            <a:r>
              <a:rPr lang="es-ES" sz="2400" dirty="0" err="1" smtClean="0"/>
              <a:t>spaces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REDD+ and </a:t>
            </a:r>
            <a:r>
              <a:rPr lang="es-ES" sz="2400" dirty="0" err="1" smtClean="0"/>
              <a:t>related</a:t>
            </a:r>
            <a:r>
              <a:rPr lang="es-ES" sz="2400" dirty="0" smtClean="0"/>
              <a:t> </a:t>
            </a:r>
            <a:r>
              <a:rPr lang="es-ES" sz="2400" dirty="0" err="1" smtClean="0"/>
              <a:t>processes</a:t>
            </a:r>
            <a:r>
              <a:rPr lang="es-ES" sz="2400" dirty="0" smtClean="0"/>
              <a:t>.</a:t>
            </a:r>
          </a:p>
          <a:p>
            <a:r>
              <a:rPr lang="es-ES" sz="2400" dirty="0" err="1" smtClean="0"/>
              <a:t>Analysis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formation</a:t>
            </a:r>
            <a:r>
              <a:rPr lang="es-ES" sz="2400" dirty="0" smtClean="0"/>
              <a:t> </a:t>
            </a:r>
            <a:r>
              <a:rPr lang="es-ES" sz="2400" dirty="0" err="1" smtClean="0"/>
              <a:t>process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REDD Amazon </a:t>
            </a:r>
            <a:r>
              <a:rPr lang="es-ES" sz="2400" dirty="0" err="1" smtClean="0"/>
              <a:t>Indigenous</a:t>
            </a:r>
            <a:r>
              <a:rPr lang="es-ES" sz="2400" dirty="0" smtClean="0"/>
              <a:t> </a:t>
            </a:r>
            <a:r>
              <a:rPr lang="es-ES" sz="2400" dirty="0" err="1" smtClean="0"/>
              <a:t>tables</a:t>
            </a:r>
            <a:r>
              <a:rPr lang="es-ES" sz="2400" dirty="0" smtClean="0"/>
              <a:t> (</a:t>
            </a:r>
            <a:r>
              <a:rPr lang="es-ES" sz="2400" dirty="0"/>
              <a:t>Loreto, Ucayali, Madre de Dios, San Martin) </a:t>
            </a:r>
            <a:r>
              <a:rPr lang="es-ES" sz="2400" dirty="0" smtClean="0"/>
              <a:t>and </a:t>
            </a:r>
            <a:r>
              <a:rPr lang="es-ES" sz="2400" dirty="0" err="1" smtClean="0"/>
              <a:t>proposal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strengthening</a:t>
            </a:r>
            <a:r>
              <a:rPr lang="es-ES" sz="2400" dirty="0" smtClean="0"/>
              <a:t>; </a:t>
            </a:r>
            <a:r>
              <a:rPr lang="es-ES" sz="2400" dirty="0" err="1" smtClean="0"/>
              <a:t>methodology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carrying</a:t>
            </a:r>
            <a:r>
              <a:rPr lang="es-ES" sz="2400" dirty="0" smtClean="0"/>
              <a:t> </a:t>
            </a:r>
            <a:r>
              <a:rPr lang="es-ES" sz="2400" dirty="0" err="1" smtClean="0"/>
              <a:t>out</a:t>
            </a:r>
            <a:r>
              <a:rPr lang="es-ES" sz="2400" dirty="0" smtClean="0"/>
              <a:t> </a:t>
            </a:r>
            <a:r>
              <a:rPr lang="es-ES" sz="2400" dirty="0" err="1" smtClean="0"/>
              <a:t>consultations</a:t>
            </a:r>
            <a:r>
              <a:rPr lang="es-ES" sz="2400" dirty="0" smtClean="0"/>
              <a:t> and </a:t>
            </a:r>
            <a:r>
              <a:rPr lang="es-ES" sz="2400" dirty="0" err="1" smtClean="0"/>
              <a:t>participation</a:t>
            </a:r>
            <a:r>
              <a:rPr lang="es-ES" sz="2400" dirty="0" smtClean="0"/>
              <a:t> </a:t>
            </a:r>
            <a:r>
              <a:rPr lang="es-ES" sz="2400" dirty="0" err="1" smtClean="0"/>
              <a:t>by</a:t>
            </a:r>
            <a:r>
              <a:rPr lang="es-ES" sz="2400" dirty="0" smtClean="0"/>
              <a:t> </a:t>
            </a:r>
            <a:r>
              <a:rPr lang="es-ES" sz="2400" dirty="0" err="1" smtClean="0"/>
              <a:t>type</a:t>
            </a:r>
            <a:r>
              <a:rPr lang="es-ES" sz="2400" dirty="0" smtClean="0"/>
              <a:t> of </a:t>
            </a:r>
            <a:r>
              <a:rPr lang="es-ES" sz="2400" dirty="0" err="1" smtClean="0"/>
              <a:t>actors</a:t>
            </a:r>
            <a:r>
              <a:rPr lang="es-ES" sz="2400" dirty="0" smtClean="0"/>
              <a:t> in REDD+.</a:t>
            </a:r>
            <a:endParaRPr lang="es-PE" sz="2400" dirty="0"/>
          </a:p>
          <a:p>
            <a:r>
              <a:rPr lang="es-ES" sz="2400" dirty="0" err="1" smtClean="0"/>
              <a:t>Proposal</a:t>
            </a:r>
            <a:r>
              <a:rPr lang="es-ES" sz="2400" dirty="0" smtClean="0"/>
              <a:t> </a:t>
            </a:r>
            <a:r>
              <a:rPr lang="es-ES" sz="2400" dirty="0" err="1" smtClean="0"/>
              <a:t>Work</a:t>
            </a:r>
            <a:r>
              <a:rPr lang="es-ES" sz="2400" dirty="0" smtClean="0"/>
              <a:t> plan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development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component</a:t>
            </a:r>
            <a:r>
              <a:rPr lang="es-ES" sz="2400" dirty="0" smtClean="0"/>
              <a:t> </a:t>
            </a:r>
            <a:r>
              <a:rPr lang="es-ES" sz="2400" dirty="0" err="1" smtClean="0"/>
              <a:t>on</a:t>
            </a:r>
            <a:r>
              <a:rPr lang="es-ES" sz="2400" dirty="0" smtClean="0"/>
              <a:t> </a:t>
            </a:r>
            <a:r>
              <a:rPr lang="es-ES" sz="2400" dirty="0" err="1" smtClean="0"/>
              <a:t>consultation</a:t>
            </a:r>
            <a:r>
              <a:rPr lang="es-ES" sz="2400" dirty="0" smtClean="0"/>
              <a:t> and </a:t>
            </a:r>
            <a:r>
              <a:rPr lang="es-ES" sz="2400" dirty="0" err="1" smtClean="0"/>
              <a:t>participation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stakeholders in </a:t>
            </a:r>
            <a:r>
              <a:rPr lang="es-ES" sz="2400" dirty="0" err="1" smtClean="0"/>
              <a:t>the</a:t>
            </a:r>
            <a:r>
              <a:rPr lang="es-ES" sz="2400" dirty="0" smtClean="0"/>
              <a:t> R-PP (</a:t>
            </a:r>
            <a:r>
              <a:rPr lang="es-ES" sz="2400" dirty="0" err="1" smtClean="0"/>
              <a:t>budget</a:t>
            </a:r>
            <a:r>
              <a:rPr lang="es-ES" sz="2400" dirty="0" smtClean="0"/>
              <a:t>  and </a:t>
            </a:r>
            <a:r>
              <a:rPr lang="es-ES" sz="2400" dirty="0" err="1" smtClean="0"/>
              <a:t>schudele</a:t>
            </a:r>
            <a:r>
              <a:rPr lang="es-ES" sz="2400" dirty="0" smtClean="0"/>
              <a:t> of </a:t>
            </a:r>
            <a:r>
              <a:rPr lang="es-ES" sz="2400" dirty="0" err="1" smtClean="0"/>
              <a:t>activities</a:t>
            </a:r>
            <a:r>
              <a:rPr lang="es-ES" sz="2400" dirty="0" smtClean="0"/>
              <a:t> </a:t>
            </a:r>
            <a:r>
              <a:rPr lang="es-ES" sz="2400" dirty="0" err="1" smtClean="0"/>
              <a:t>by</a:t>
            </a:r>
            <a:r>
              <a:rPr lang="es-ES" sz="2400" dirty="0" smtClean="0"/>
              <a:t> </a:t>
            </a:r>
            <a:r>
              <a:rPr lang="es-ES" sz="2400" dirty="0" err="1" smtClean="0"/>
              <a:t>type</a:t>
            </a:r>
            <a:r>
              <a:rPr lang="es-ES" sz="2400" dirty="0" smtClean="0"/>
              <a:t> of </a:t>
            </a:r>
            <a:r>
              <a:rPr lang="es-ES" sz="2400" dirty="0" err="1" smtClean="0"/>
              <a:t>actors</a:t>
            </a:r>
            <a:r>
              <a:rPr lang="es-ES" sz="2400" dirty="0" smtClean="0"/>
              <a:t>)</a:t>
            </a:r>
            <a:endParaRPr lang="es-PE" sz="2400" dirty="0" smtClean="0"/>
          </a:p>
        </p:txBody>
      </p:sp>
    </p:spTree>
    <p:extLst>
      <p:ext uri="{BB962C8B-B14F-4D97-AF65-F5344CB8AC3E}">
        <p14:creationId xmlns:p14="http://schemas.microsoft.com/office/powerpoint/2010/main" val="84791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Development</a:t>
            </a:r>
            <a:r>
              <a:rPr lang="es-PE" sz="2800" b="1" dirty="0" smtClean="0">
                <a:cs typeface="BrowalliaUPC" pitchFamily="34" charset="-34"/>
              </a:rPr>
              <a:t> and </a:t>
            </a:r>
            <a:r>
              <a:rPr lang="es-PE" sz="2800" b="1" dirty="0" err="1" smtClean="0">
                <a:cs typeface="BrowalliaUPC" pitchFamily="34" charset="-34"/>
              </a:rPr>
              <a:t>validation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proposal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benefit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distribution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options</a:t>
            </a:r>
            <a:endParaRPr lang="es-PE" sz="2800" b="1" dirty="0" smtClean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Product</a:t>
            </a:r>
            <a:r>
              <a:rPr lang="es-PE" sz="2400" dirty="0" smtClean="0"/>
              <a:t>:</a:t>
            </a:r>
          </a:p>
          <a:p>
            <a:pPr marL="0" indent="0">
              <a:buNone/>
            </a:pPr>
            <a:endParaRPr lang="es-PE" sz="2400" dirty="0"/>
          </a:p>
          <a:p>
            <a:pPr algn="just"/>
            <a:r>
              <a:rPr lang="es-ES" sz="2400" dirty="0" err="1" smtClean="0"/>
              <a:t>Identification</a:t>
            </a:r>
            <a:r>
              <a:rPr lang="es-ES" sz="2400" dirty="0" smtClean="0"/>
              <a:t> of </a:t>
            </a:r>
            <a:r>
              <a:rPr lang="es-ES" sz="2400" dirty="0" err="1" smtClean="0"/>
              <a:t>loopholes</a:t>
            </a:r>
            <a:r>
              <a:rPr lang="es-ES" sz="2400" dirty="0" smtClean="0"/>
              <a:t> and </a:t>
            </a:r>
            <a:r>
              <a:rPr lang="es-ES" sz="2400" dirty="0" err="1" smtClean="0"/>
              <a:t>proposal</a:t>
            </a:r>
            <a:r>
              <a:rPr lang="es-ES" sz="2400" dirty="0" smtClean="0"/>
              <a:t> of </a:t>
            </a:r>
            <a:r>
              <a:rPr lang="es-ES" sz="2400" dirty="0" err="1" smtClean="0"/>
              <a:t>administrative</a:t>
            </a:r>
            <a:r>
              <a:rPr lang="es-ES" sz="2400" dirty="0" smtClean="0"/>
              <a:t> </a:t>
            </a:r>
            <a:r>
              <a:rPr lang="es-ES" sz="2400" dirty="0" err="1" smtClean="0"/>
              <a:t>procedures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implementation</a:t>
            </a:r>
            <a:r>
              <a:rPr lang="es-ES" sz="2400" dirty="0" smtClean="0"/>
              <a:t> of </a:t>
            </a:r>
            <a:r>
              <a:rPr lang="es-ES" sz="2400" dirty="0" err="1" smtClean="0"/>
              <a:t>benefit</a:t>
            </a:r>
            <a:r>
              <a:rPr lang="es-ES" sz="2400" dirty="0" smtClean="0"/>
              <a:t> </a:t>
            </a:r>
            <a:r>
              <a:rPr lang="es-ES" sz="2400" dirty="0" err="1" smtClean="0"/>
              <a:t>sharing</a:t>
            </a:r>
            <a:r>
              <a:rPr lang="es-ES" sz="2400" dirty="0" smtClean="0"/>
              <a:t> </a:t>
            </a:r>
            <a:r>
              <a:rPr lang="es-ES" sz="2400" dirty="0" err="1" smtClean="0"/>
              <a:t>models</a:t>
            </a:r>
            <a:r>
              <a:rPr lang="es-ES" sz="2400" dirty="0" smtClean="0"/>
              <a:t> </a:t>
            </a:r>
            <a:r>
              <a:rPr lang="es-ES" sz="2400" dirty="0" err="1" smtClean="0"/>
              <a:t>based</a:t>
            </a:r>
            <a:r>
              <a:rPr lang="es-ES" sz="2400" dirty="0" smtClean="0"/>
              <a:t> </a:t>
            </a:r>
            <a:r>
              <a:rPr lang="es-ES" sz="2400" dirty="0" err="1" smtClean="0"/>
              <a:t>on</a:t>
            </a:r>
            <a:r>
              <a:rPr lang="es-ES" sz="2400" dirty="0" smtClean="0"/>
              <a:t> </a:t>
            </a:r>
            <a:r>
              <a:rPr lang="es-ES" sz="2400" dirty="0" err="1" smtClean="0"/>
              <a:t>national</a:t>
            </a:r>
            <a:r>
              <a:rPr lang="es-ES" sz="2400" dirty="0" smtClean="0"/>
              <a:t> and </a:t>
            </a:r>
            <a:r>
              <a:rPr lang="es-ES" sz="2400" dirty="0" err="1" smtClean="0"/>
              <a:t>international</a:t>
            </a:r>
            <a:r>
              <a:rPr lang="es-ES" sz="2400" dirty="0" smtClean="0"/>
              <a:t> </a:t>
            </a:r>
            <a:r>
              <a:rPr lang="es-ES" sz="2400" dirty="0" err="1" smtClean="0"/>
              <a:t>previous</a:t>
            </a:r>
            <a:r>
              <a:rPr lang="es-ES" sz="2400" dirty="0" smtClean="0"/>
              <a:t> </a:t>
            </a:r>
            <a:r>
              <a:rPr lang="es-ES" sz="2400" dirty="0" err="1" smtClean="0"/>
              <a:t>experiences</a:t>
            </a:r>
            <a:r>
              <a:rPr lang="es-ES" sz="2400" dirty="0" smtClean="0"/>
              <a:t> of </a:t>
            </a:r>
            <a:r>
              <a:rPr lang="es-ES" sz="2400" dirty="0" err="1" smtClean="0"/>
              <a:t>the</a:t>
            </a:r>
            <a:r>
              <a:rPr lang="es-ES" sz="2400" dirty="0" smtClean="0"/>
              <a:t> REDD+ </a:t>
            </a:r>
            <a:r>
              <a:rPr lang="es-ES" sz="2400" dirty="0" err="1" smtClean="0"/>
              <a:t>mechanism</a:t>
            </a:r>
            <a:r>
              <a:rPr lang="es-ES" sz="2400" dirty="0" smtClean="0"/>
              <a:t> </a:t>
            </a:r>
            <a:r>
              <a:rPr lang="es-ES" sz="2400" dirty="0" err="1" smtClean="0"/>
              <a:t>framework</a:t>
            </a:r>
            <a:r>
              <a:rPr lang="es-ES" sz="2400" dirty="0" smtClean="0"/>
              <a:t>. </a:t>
            </a:r>
          </a:p>
          <a:p>
            <a:pPr algn="just"/>
            <a:endParaRPr lang="es-ES" sz="2400" dirty="0" smtClean="0"/>
          </a:p>
          <a:p>
            <a:pPr marL="0" indent="0">
              <a:buNone/>
            </a:pPr>
            <a:endParaRPr lang="es-PE" sz="2400" dirty="0" smtClean="0"/>
          </a:p>
        </p:txBody>
      </p:sp>
    </p:spTree>
    <p:extLst>
      <p:ext uri="{BB962C8B-B14F-4D97-AF65-F5344CB8AC3E}">
        <p14:creationId xmlns:p14="http://schemas.microsoft.com/office/powerpoint/2010/main" val="365061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Development</a:t>
            </a:r>
            <a:r>
              <a:rPr lang="es-PE" sz="2800" b="1" dirty="0" smtClean="0">
                <a:cs typeface="BrowalliaUPC" pitchFamily="34" charset="-34"/>
              </a:rPr>
              <a:t> and </a:t>
            </a:r>
            <a:r>
              <a:rPr lang="es-PE" sz="2800" b="1" dirty="0" err="1" smtClean="0">
                <a:cs typeface="BrowalliaUPC" pitchFamily="34" charset="-34"/>
              </a:rPr>
              <a:t>validation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proposal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the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benefit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distribution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options</a:t>
            </a:r>
            <a:endParaRPr lang="es-PE" sz="2800" b="1" dirty="0" smtClean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Results</a:t>
            </a:r>
            <a:r>
              <a:rPr lang="es-PE" sz="2400" dirty="0" smtClean="0"/>
              <a:t>:</a:t>
            </a:r>
          </a:p>
          <a:p>
            <a:r>
              <a:rPr lang="es-ES" sz="2400" dirty="0" err="1" smtClean="0"/>
              <a:t>Description</a:t>
            </a:r>
            <a:r>
              <a:rPr lang="es-ES" sz="2400" dirty="0" smtClean="0"/>
              <a:t> and </a:t>
            </a:r>
            <a:r>
              <a:rPr lang="es-ES" sz="2400" dirty="0" err="1" smtClean="0"/>
              <a:t>analysis</a:t>
            </a:r>
            <a:r>
              <a:rPr lang="es-ES" sz="2400" dirty="0" smtClean="0"/>
              <a:t> of legal </a:t>
            </a:r>
            <a:r>
              <a:rPr lang="es-ES" sz="2400" dirty="0" err="1" smtClean="0"/>
              <a:t>frameworks</a:t>
            </a:r>
            <a:r>
              <a:rPr lang="es-ES" sz="2400" dirty="0" smtClean="0"/>
              <a:t> in </a:t>
            </a:r>
            <a:r>
              <a:rPr lang="es-ES" sz="2400" dirty="0" err="1" smtClean="0"/>
              <a:t>payment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environmental</a:t>
            </a:r>
            <a:r>
              <a:rPr lang="es-ES" sz="2400" dirty="0" smtClean="0"/>
              <a:t> </a:t>
            </a:r>
            <a:r>
              <a:rPr lang="es-ES" sz="2400" dirty="0" err="1" smtClean="0"/>
              <a:t>services</a:t>
            </a:r>
            <a:r>
              <a:rPr lang="es-ES" sz="2400" dirty="0" smtClean="0"/>
              <a:t> in </a:t>
            </a:r>
            <a:r>
              <a:rPr lang="es-ES" sz="2400" dirty="0" err="1" smtClean="0"/>
              <a:t>other</a:t>
            </a:r>
            <a:r>
              <a:rPr lang="es-ES" sz="2400" dirty="0" smtClean="0"/>
              <a:t> </a:t>
            </a:r>
            <a:r>
              <a:rPr lang="es-ES" sz="2400" dirty="0" err="1" smtClean="0"/>
              <a:t>countries</a:t>
            </a:r>
            <a:r>
              <a:rPr lang="es-ES" sz="2400" dirty="0" smtClean="0"/>
              <a:t> </a:t>
            </a:r>
            <a:endParaRPr lang="es-PE" sz="2400" dirty="0" smtClean="0"/>
          </a:p>
          <a:p>
            <a:r>
              <a:rPr lang="es-ES" sz="2400" dirty="0" err="1" smtClean="0"/>
              <a:t>Map</a:t>
            </a:r>
            <a:r>
              <a:rPr lang="es-ES" sz="2400" dirty="0" smtClean="0"/>
              <a:t> of </a:t>
            </a:r>
            <a:r>
              <a:rPr lang="es-ES" sz="2400" dirty="0" err="1" smtClean="0"/>
              <a:t>involved</a:t>
            </a:r>
            <a:r>
              <a:rPr lang="es-ES" sz="2400" dirty="0" smtClean="0"/>
              <a:t> </a:t>
            </a:r>
            <a:r>
              <a:rPr lang="es-ES" sz="2400" dirty="0" err="1" smtClean="0"/>
              <a:t>stakeholders</a:t>
            </a:r>
            <a:r>
              <a:rPr lang="es-ES" sz="2400" dirty="0" smtClean="0"/>
              <a:t> in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benefit</a:t>
            </a:r>
            <a:r>
              <a:rPr lang="es-ES" sz="2400" dirty="0" smtClean="0"/>
              <a:t> </a:t>
            </a:r>
            <a:r>
              <a:rPr lang="es-ES" sz="2400" dirty="0" err="1" smtClean="0"/>
              <a:t>distribution</a:t>
            </a:r>
            <a:r>
              <a:rPr lang="es-ES" sz="2400" dirty="0" smtClean="0"/>
              <a:t> </a:t>
            </a:r>
            <a:r>
              <a:rPr lang="es-ES" sz="2400" dirty="0" err="1" smtClean="0"/>
              <a:t>from</a:t>
            </a:r>
            <a:r>
              <a:rPr lang="es-ES" sz="2400" dirty="0" smtClean="0"/>
              <a:t> </a:t>
            </a:r>
            <a:r>
              <a:rPr lang="es-ES" sz="2400" dirty="0" err="1" smtClean="0"/>
              <a:t>the</a:t>
            </a:r>
            <a:r>
              <a:rPr lang="es-ES" sz="2400" dirty="0" smtClean="0"/>
              <a:t> </a:t>
            </a:r>
            <a:r>
              <a:rPr lang="es-ES" sz="2400" dirty="0" err="1" smtClean="0"/>
              <a:t>implementation</a:t>
            </a:r>
            <a:r>
              <a:rPr lang="es-ES" sz="2400" dirty="0" smtClean="0"/>
              <a:t> of a </a:t>
            </a:r>
            <a:r>
              <a:rPr lang="es-ES" sz="2400" dirty="0" err="1" smtClean="0"/>
              <a:t>conventional</a:t>
            </a:r>
            <a:r>
              <a:rPr lang="es-ES" sz="2400" dirty="0" smtClean="0"/>
              <a:t> </a:t>
            </a:r>
            <a:r>
              <a:rPr lang="es-ES" sz="2400" dirty="0" err="1" smtClean="0"/>
              <a:t>indigenous</a:t>
            </a:r>
            <a:r>
              <a:rPr lang="es-ES" sz="2400" dirty="0" smtClean="0"/>
              <a:t> REDD </a:t>
            </a:r>
            <a:r>
              <a:rPr lang="es-ES" sz="2400" dirty="0" err="1" smtClean="0"/>
              <a:t>mechanism</a:t>
            </a:r>
            <a:endParaRPr lang="es-ES" sz="2400" dirty="0" smtClean="0"/>
          </a:p>
          <a:p>
            <a:r>
              <a:rPr lang="es-ES" sz="2400" dirty="0" err="1" smtClean="0"/>
              <a:t>Description</a:t>
            </a:r>
            <a:r>
              <a:rPr lang="es-ES" sz="2400" dirty="0" smtClean="0"/>
              <a:t> and </a:t>
            </a:r>
            <a:r>
              <a:rPr lang="es-ES" sz="2400" dirty="0" err="1" smtClean="0"/>
              <a:t>analysis</a:t>
            </a:r>
            <a:r>
              <a:rPr lang="es-ES" sz="2400" dirty="0" smtClean="0"/>
              <a:t> of </a:t>
            </a:r>
            <a:r>
              <a:rPr lang="es-ES" sz="2400" dirty="0" err="1" smtClean="0"/>
              <a:t>contracts</a:t>
            </a:r>
            <a:r>
              <a:rPr lang="es-ES" sz="2400" dirty="0" smtClean="0"/>
              <a:t> </a:t>
            </a:r>
            <a:r>
              <a:rPr lang="es-ES" sz="2400" dirty="0" err="1" smtClean="0"/>
              <a:t>between</a:t>
            </a:r>
            <a:r>
              <a:rPr lang="es-ES" sz="2400" dirty="0" smtClean="0"/>
              <a:t> </a:t>
            </a:r>
            <a:r>
              <a:rPr lang="es-ES" sz="2400" dirty="0" err="1" smtClean="0"/>
              <a:t>indigenous</a:t>
            </a:r>
            <a:r>
              <a:rPr lang="es-ES" sz="2400" dirty="0" smtClean="0"/>
              <a:t> </a:t>
            </a:r>
            <a:r>
              <a:rPr lang="es-ES" sz="2400" dirty="0" err="1" smtClean="0"/>
              <a:t>communities</a:t>
            </a:r>
            <a:r>
              <a:rPr lang="es-ES" sz="2400" dirty="0" smtClean="0"/>
              <a:t> and </a:t>
            </a:r>
            <a:r>
              <a:rPr lang="es-ES" sz="2400" dirty="0" err="1" smtClean="0"/>
              <a:t>forest</a:t>
            </a:r>
            <a:r>
              <a:rPr lang="es-ES" sz="2400" dirty="0" smtClean="0"/>
              <a:t> </a:t>
            </a:r>
            <a:r>
              <a:rPr lang="es-ES" sz="2400" dirty="0" err="1" smtClean="0"/>
              <a:t>owners</a:t>
            </a:r>
            <a:r>
              <a:rPr lang="es-ES" sz="2400" dirty="0" smtClean="0"/>
              <a:t> and </a:t>
            </a:r>
            <a:r>
              <a:rPr lang="es-ES" sz="2400" dirty="0" err="1" smtClean="0"/>
              <a:t>others</a:t>
            </a:r>
            <a:r>
              <a:rPr lang="es-ES" sz="2400" dirty="0" smtClean="0"/>
              <a:t>. </a:t>
            </a:r>
          </a:p>
          <a:p>
            <a:r>
              <a:rPr lang="es-ES" sz="2400" dirty="0" err="1" smtClean="0"/>
              <a:t>Proposal</a:t>
            </a:r>
            <a:r>
              <a:rPr lang="es-ES" sz="2400" dirty="0" smtClean="0"/>
              <a:t> of </a:t>
            </a:r>
            <a:r>
              <a:rPr lang="es-ES" sz="2400" dirty="0" err="1" smtClean="0"/>
              <a:t>benefit</a:t>
            </a:r>
            <a:r>
              <a:rPr lang="es-ES" sz="2400" dirty="0" smtClean="0"/>
              <a:t> </a:t>
            </a:r>
            <a:r>
              <a:rPr lang="es-ES" sz="2400" dirty="0" err="1" smtClean="0"/>
              <a:t>distribution</a:t>
            </a:r>
            <a:r>
              <a:rPr lang="es-ES" sz="2400" dirty="0" smtClean="0"/>
              <a:t> in REDD </a:t>
            </a:r>
            <a:r>
              <a:rPr lang="es-ES" sz="2400" dirty="0" err="1" smtClean="0"/>
              <a:t>mechanism</a:t>
            </a:r>
            <a:r>
              <a:rPr lang="es-ES" sz="2400" dirty="0" smtClean="0"/>
              <a:t> in Peru</a:t>
            </a:r>
            <a:endParaRPr lang="es-PE" sz="2400" dirty="0" smtClean="0"/>
          </a:p>
          <a:p>
            <a:r>
              <a:rPr lang="es-ES" sz="2400" dirty="0" err="1" smtClean="0"/>
              <a:t>Elements</a:t>
            </a:r>
            <a:r>
              <a:rPr lang="es-ES" sz="2400" dirty="0" smtClean="0"/>
              <a:t> </a:t>
            </a:r>
            <a:r>
              <a:rPr lang="es-ES" sz="2400" dirty="0" err="1" smtClean="0"/>
              <a:t>for</a:t>
            </a:r>
            <a:r>
              <a:rPr lang="es-ES" sz="2400" dirty="0" smtClean="0"/>
              <a:t> </a:t>
            </a:r>
            <a:r>
              <a:rPr lang="es-ES" sz="2400" dirty="0" err="1" smtClean="0"/>
              <a:t>reaching</a:t>
            </a:r>
            <a:r>
              <a:rPr lang="es-ES" sz="2400" dirty="0" smtClean="0"/>
              <a:t> </a:t>
            </a:r>
            <a:r>
              <a:rPr lang="es-ES" sz="2400" dirty="0" err="1" smtClean="0"/>
              <a:t>an</a:t>
            </a:r>
            <a:r>
              <a:rPr lang="es-ES" sz="2400" dirty="0" smtClean="0"/>
              <a:t> </a:t>
            </a:r>
            <a:r>
              <a:rPr lang="es-ES" sz="2400" dirty="0" err="1"/>
              <a:t>Emissions</a:t>
            </a:r>
            <a:r>
              <a:rPr lang="es-ES" sz="2400" dirty="0"/>
              <a:t> </a:t>
            </a:r>
            <a:r>
              <a:rPr lang="es-ES" sz="2400" dirty="0" err="1"/>
              <a:t>Reductions</a:t>
            </a:r>
            <a:r>
              <a:rPr lang="es-ES" sz="2400" dirty="0"/>
              <a:t> </a:t>
            </a:r>
            <a:r>
              <a:rPr lang="es-ES" sz="2400" dirty="0" err="1"/>
              <a:t>Purchase</a:t>
            </a:r>
            <a:r>
              <a:rPr lang="es-ES" sz="2400" dirty="0"/>
              <a:t> </a:t>
            </a:r>
            <a:r>
              <a:rPr lang="es-ES" sz="2400" dirty="0" err="1" smtClean="0"/>
              <a:t>Agreement</a:t>
            </a:r>
            <a:endParaRPr lang="es-PE" sz="2400" dirty="0" smtClean="0"/>
          </a:p>
          <a:p>
            <a:pPr marL="0" indent="0">
              <a:buNone/>
            </a:pPr>
            <a:endParaRPr lang="es-PE" sz="2400" dirty="0" smtClean="0"/>
          </a:p>
          <a:p>
            <a:pPr marL="0" indent="0">
              <a:buNone/>
            </a:pPr>
            <a:endParaRPr lang="es-PE" sz="2400" dirty="0" smtClean="0"/>
          </a:p>
        </p:txBody>
      </p:sp>
    </p:spTree>
    <p:extLst>
      <p:ext uri="{BB962C8B-B14F-4D97-AF65-F5344CB8AC3E}">
        <p14:creationId xmlns:p14="http://schemas.microsoft.com/office/powerpoint/2010/main" val="363174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3200" b="1" dirty="0" err="1" smtClean="0">
                <a:cs typeface="BrowalliaUPC" pitchFamily="34" charset="-34"/>
              </a:rPr>
              <a:t>Analysis</a:t>
            </a:r>
            <a:r>
              <a:rPr lang="es-PE" sz="3200" b="1" dirty="0" smtClean="0">
                <a:cs typeface="BrowalliaUPC" pitchFamily="34" charset="-34"/>
              </a:rPr>
              <a:t>, </a:t>
            </a:r>
            <a:r>
              <a:rPr lang="es-PE" sz="3200" b="1" dirty="0" err="1" smtClean="0">
                <a:cs typeface="BrowalliaUPC" pitchFamily="34" charset="-34"/>
              </a:rPr>
              <a:t>awareness</a:t>
            </a:r>
            <a:r>
              <a:rPr lang="es-PE" sz="3200" b="1" dirty="0" smtClean="0">
                <a:cs typeface="BrowalliaUPC" pitchFamily="34" charset="-34"/>
              </a:rPr>
              <a:t> and </a:t>
            </a:r>
            <a:r>
              <a:rPr lang="es-PE" sz="3200" b="1" dirty="0" err="1" smtClean="0">
                <a:cs typeface="BrowalliaUPC" pitchFamily="34" charset="-34"/>
              </a:rPr>
              <a:t>proposal</a:t>
            </a:r>
            <a:r>
              <a:rPr lang="es-PE" sz="3200" b="1" dirty="0" smtClean="0">
                <a:cs typeface="BrowalliaUPC" pitchFamily="34" charset="-34"/>
              </a:rPr>
              <a:t> of a </a:t>
            </a:r>
            <a:r>
              <a:rPr lang="es-PE" sz="3200" b="1" dirty="0" err="1" smtClean="0">
                <a:cs typeface="BrowalliaUPC" pitchFamily="34" charset="-34"/>
              </a:rPr>
              <a:t>mechanism</a:t>
            </a:r>
            <a:r>
              <a:rPr lang="es-PE" sz="3200" b="1" dirty="0" smtClean="0">
                <a:cs typeface="BrowalliaUPC" pitchFamily="34" charset="-34"/>
              </a:rPr>
              <a:t> to </a:t>
            </a:r>
            <a:r>
              <a:rPr lang="es-PE" sz="3200" b="1" dirty="0" err="1" smtClean="0">
                <a:cs typeface="BrowalliaUPC" pitchFamily="34" charset="-34"/>
              </a:rPr>
              <a:t>promote</a:t>
            </a:r>
            <a:r>
              <a:rPr lang="es-PE" sz="3200" b="1" dirty="0" smtClean="0">
                <a:cs typeface="BrowalliaUPC" pitchFamily="34" charset="-34"/>
              </a:rPr>
              <a:t> REDD+ </a:t>
            </a:r>
            <a:r>
              <a:rPr lang="es-PE" sz="3200" b="1" dirty="0" err="1" smtClean="0">
                <a:cs typeface="BrowalliaUPC" pitchFamily="34" charset="-34"/>
              </a:rPr>
              <a:t>transparency</a:t>
            </a:r>
            <a:endParaRPr lang="es-PE" sz="3200" b="1" dirty="0" smtClean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PE" sz="2400" dirty="0" err="1" smtClean="0"/>
              <a:t>Product</a:t>
            </a:r>
            <a:r>
              <a:rPr lang="es-PE" sz="2400" dirty="0" smtClean="0"/>
              <a:t>: </a:t>
            </a:r>
          </a:p>
          <a:p>
            <a:pPr marL="0" indent="0">
              <a:buNone/>
            </a:pPr>
            <a:endParaRPr lang="es-PE" sz="2400" dirty="0" smtClean="0"/>
          </a:p>
          <a:p>
            <a:pPr algn="just"/>
            <a:r>
              <a:rPr lang="en-US" altLang="es-PE" sz="2400" dirty="0" smtClean="0">
                <a:latin typeface="Calibri" pitchFamily="34" charset="0"/>
              </a:rPr>
              <a:t>Institutional diagnosis of the risks of corruption in REDD+ according to the nested approach in order to support the design of a capacity building process for territorial governance in the context of the REDD+ mechanism.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val="315127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PE" sz="2800" b="1" dirty="0" err="1" smtClean="0">
                <a:cs typeface="BrowalliaUPC" pitchFamily="34" charset="-34"/>
              </a:rPr>
              <a:t>Analysis</a:t>
            </a:r>
            <a:r>
              <a:rPr lang="es-PE" sz="2800" b="1" dirty="0" smtClean="0">
                <a:cs typeface="BrowalliaUPC" pitchFamily="34" charset="-34"/>
              </a:rPr>
              <a:t>, </a:t>
            </a:r>
            <a:r>
              <a:rPr lang="es-PE" sz="2800" b="1" dirty="0" err="1" smtClean="0">
                <a:cs typeface="BrowalliaUPC" pitchFamily="34" charset="-34"/>
              </a:rPr>
              <a:t>awareness</a:t>
            </a:r>
            <a:r>
              <a:rPr lang="es-PE" sz="2800" b="1" dirty="0" smtClean="0">
                <a:cs typeface="BrowalliaUPC" pitchFamily="34" charset="-34"/>
              </a:rPr>
              <a:t> and </a:t>
            </a:r>
            <a:r>
              <a:rPr lang="es-PE" sz="2800" b="1" dirty="0" err="1" smtClean="0">
                <a:cs typeface="BrowalliaUPC" pitchFamily="34" charset="-34"/>
              </a:rPr>
              <a:t>proposal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mechanism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to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promote</a:t>
            </a:r>
            <a:r>
              <a:rPr lang="es-PE" sz="2800" b="1" dirty="0" smtClean="0">
                <a:cs typeface="BrowalliaUPC" pitchFamily="34" charset="-34"/>
              </a:rPr>
              <a:t> REDD+ </a:t>
            </a:r>
            <a:r>
              <a:rPr lang="es-PE" sz="2800" b="1" dirty="0" err="1" smtClean="0">
                <a:cs typeface="BrowalliaUPC" pitchFamily="34" charset="-34"/>
              </a:rPr>
              <a:t>transparency</a:t>
            </a:r>
            <a:endParaRPr lang="es-PE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Results</a:t>
            </a:r>
            <a:r>
              <a:rPr lang="es-PE" sz="2400" dirty="0" smtClean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List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of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potential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risks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900" dirty="0" smtClean="0">
                <a:solidFill>
                  <a:prstClr val="black"/>
                </a:solidFill>
                <a:cs typeface="Arial" pitchFamily="34" charset="0"/>
              </a:rPr>
              <a:t>(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fraud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state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capture,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bribery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favoritism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manipulation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of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information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embezzlement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)</a:t>
            </a:r>
            <a:endParaRPr lang="es-PE" sz="2000" dirty="0" smtClean="0">
              <a:solidFill>
                <a:prstClr val="black"/>
              </a:solidFill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Proposal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of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mechanism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for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transparency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and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elements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for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a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monitoring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system</a:t>
            </a:r>
            <a:endParaRPr lang="es-PE" sz="2000" dirty="0" smtClean="0">
              <a:solidFill>
                <a:prstClr val="black"/>
              </a:solidFill>
              <a:cs typeface="Arial" pitchFamily="34" charset="0"/>
            </a:endParaRPr>
          </a:p>
          <a:p>
            <a:pPr marL="857250" lvl="1" indent="-457200">
              <a:buFont typeface="+mj-lt"/>
              <a:buAutoNum type="arabicPeriod"/>
            </a:pP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To reverse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weeknesses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in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the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governance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system</a:t>
            </a:r>
            <a:endParaRPr lang="es-PE" sz="1600" dirty="0" smtClean="0">
              <a:solidFill>
                <a:prstClr val="black"/>
              </a:solidFill>
              <a:cs typeface="Arial" pitchFamily="34" charset="0"/>
            </a:endParaRPr>
          </a:p>
          <a:p>
            <a:pPr marL="857250" lvl="1" indent="-457200">
              <a:buFont typeface="+mj-lt"/>
              <a:buAutoNum type="arabicPeriod"/>
            </a:pP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To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mitigate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corrupt</a:t>
            </a:r>
            <a:r>
              <a:rPr lang="es-PE" sz="16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1600" dirty="0" err="1" smtClean="0">
                <a:solidFill>
                  <a:prstClr val="black"/>
                </a:solidFill>
                <a:cs typeface="Arial" pitchFamily="34" charset="0"/>
              </a:rPr>
              <a:t>practices</a:t>
            </a:r>
            <a:endParaRPr lang="es-PE" sz="1600" dirty="0" smtClean="0">
              <a:solidFill>
                <a:prstClr val="black"/>
              </a:solidFill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Capacity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building</a:t>
            </a:r>
            <a:r>
              <a:rPr lang="es-PE" sz="20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s-PE" sz="2000" dirty="0" err="1" smtClean="0">
                <a:solidFill>
                  <a:prstClr val="black"/>
                </a:solidFill>
                <a:cs typeface="Arial" pitchFamily="34" charset="0"/>
              </a:rPr>
              <a:t>program</a:t>
            </a:r>
            <a:endParaRPr lang="es-PE" sz="2000" dirty="0">
              <a:solidFill>
                <a:prstClr val="black"/>
              </a:solidFill>
              <a:cs typeface="Arial" pitchFamily="34" charset="0"/>
            </a:endParaRPr>
          </a:p>
          <a:p>
            <a:pPr marL="857250" lvl="1" indent="-457200">
              <a:buFont typeface="+mj-lt"/>
              <a:buAutoNum type="arabicPeriod"/>
            </a:pP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Support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the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generation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and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strengthening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of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coordination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and </a:t>
            </a:r>
            <a:r>
              <a:rPr lang="es-PE" sz="1600" b="1" u="sng" dirty="0" err="1" smtClean="0"/>
              <a:t>c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onsultation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spaces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1600" b="1" u="sng" dirty="0" smtClean="0"/>
              <a:t>Design and implement a concerted  monitoring and surveillance system </a:t>
            </a:r>
            <a:endParaRPr lang="en-US" sz="1600" b="1" dirty="0"/>
          </a:p>
          <a:p>
            <a:pPr marL="857250" lvl="1" indent="-457200">
              <a:buFont typeface="+mj-lt"/>
              <a:buAutoNum type="arabicPeriod"/>
            </a:pP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To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promote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education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, training and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formation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</a:p>
          <a:p>
            <a:pPr marL="857250" lvl="1" indent="-457200">
              <a:buFont typeface="+mj-lt"/>
              <a:buAutoNum type="arabicPeriod"/>
            </a:pP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Develop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</a:t>
            </a:r>
            <a:r>
              <a:rPr lang="es-PE" sz="1600" b="1" u="sng" strike="noStrike" dirty="0" err="1" smtClean="0">
                <a:solidFill>
                  <a:schemeClr val="tx1"/>
                </a:solidFill>
                <a:effectLst/>
              </a:rPr>
              <a:t>tools</a:t>
            </a:r>
            <a:r>
              <a:rPr lang="es-PE" sz="1600" b="1" u="sng" strike="noStrike" dirty="0" smtClean="0">
                <a:solidFill>
                  <a:schemeClr val="tx1"/>
                </a:solidFill>
                <a:effectLst/>
              </a:rPr>
              <a:t> and media 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US" sz="1600" b="1" u="sng" dirty="0" smtClean="0"/>
              <a:t>Assess, monitor and </a:t>
            </a:r>
            <a:r>
              <a:rPr lang="en-US" sz="1600" b="1" u="sng" smtClean="0"/>
              <a:t>trace continuously</a:t>
            </a:r>
            <a:endParaRPr lang="es-PE" sz="1600" dirty="0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91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Design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participatory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monitoring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system</a:t>
            </a:r>
            <a:r>
              <a:rPr lang="es-PE" sz="2800" b="1" dirty="0" smtClean="0">
                <a:cs typeface="BrowalliaUPC" pitchFamily="34" charset="-34"/>
              </a:rPr>
              <a:t> of </a:t>
            </a:r>
            <a:r>
              <a:rPr lang="es-PE" sz="2800" b="1" dirty="0" err="1" smtClean="0">
                <a:cs typeface="BrowalliaUPC" pitchFamily="34" charset="-34"/>
              </a:rPr>
              <a:t>environmental</a:t>
            </a:r>
            <a:r>
              <a:rPr lang="es-PE" sz="2800" b="1" dirty="0" smtClean="0">
                <a:cs typeface="BrowalliaUPC" pitchFamily="34" charset="-34"/>
              </a:rPr>
              <a:t> and social </a:t>
            </a:r>
            <a:r>
              <a:rPr lang="es-PE" sz="2800" b="1" dirty="0" err="1" smtClean="0">
                <a:cs typeface="BrowalliaUPC" pitchFamily="34" charset="-34"/>
              </a:rPr>
              <a:t>safeguards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REDD+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Indigenous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Peoples</a:t>
            </a:r>
            <a:endParaRPr lang="es-PE" sz="2800" b="1" dirty="0" smtClean="0">
              <a:cs typeface="BrowalliaUPC" pitchFamily="34" charset="-34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PE" sz="2400" dirty="0" err="1" smtClean="0"/>
              <a:t>Product</a:t>
            </a:r>
            <a:r>
              <a:rPr lang="es-PE" sz="2400" dirty="0" smtClean="0"/>
              <a:t>:</a:t>
            </a:r>
          </a:p>
          <a:p>
            <a:pPr marL="0" indent="0">
              <a:buNone/>
            </a:pPr>
            <a:endParaRPr lang="es-PE" sz="2400" dirty="0" smtClean="0"/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/>
              <a:t>Design and initial implementation of a participatory monitoring system of SES</a:t>
            </a:r>
            <a:endParaRPr lang="es-PE" sz="2400" dirty="0"/>
          </a:p>
        </p:txBody>
      </p:sp>
    </p:spTree>
    <p:extLst>
      <p:ext uri="{BB962C8B-B14F-4D97-AF65-F5344CB8AC3E}">
        <p14:creationId xmlns:p14="http://schemas.microsoft.com/office/powerpoint/2010/main" val="410407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</a:pPr>
            <a:r>
              <a:rPr lang="es-PE" sz="2800" b="1" dirty="0" err="1" smtClean="0">
                <a:cs typeface="BrowalliaUPC" pitchFamily="34" charset="-34"/>
              </a:rPr>
              <a:t>Design</a:t>
            </a:r>
            <a:r>
              <a:rPr lang="es-PE" sz="2800" b="1" dirty="0" smtClean="0">
                <a:cs typeface="BrowalliaUPC" pitchFamily="34" charset="-34"/>
              </a:rPr>
              <a:t> of a </a:t>
            </a:r>
            <a:r>
              <a:rPr lang="es-PE" sz="2800" b="1" dirty="0" err="1" smtClean="0">
                <a:cs typeface="BrowalliaUPC" pitchFamily="34" charset="-34"/>
              </a:rPr>
              <a:t>partipatory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monitoring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system</a:t>
            </a:r>
            <a:r>
              <a:rPr lang="es-PE" sz="2800" b="1" dirty="0" smtClean="0">
                <a:cs typeface="BrowalliaUPC" pitchFamily="34" charset="-34"/>
              </a:rPr>
              <a:t> of </a:t>
            </a:r>
            <a:r>
              <a:rPr lang="es-PE" sz="2800" b="1" dirty="0" err="1" smtClean="0">
                <a:cs typeface="BrowalliaUPC" pitchFamily="34" charset="-34"/>
              </a:rPr>
              <a:t>environmental</a:t>
            </a:r>
            <a:r>
              <a:rPr lang="es-PE" sz="2800" b="1" dirty="0" smtClean="0">
                <a:cs typeface="BrowalliaUPC" pitchFamily="34" charset="-34"/>
              </a:rPr>
              <a:t> and social </a:t>
            </a:r>
            <a:r>
              <a:rPr lang="es-PE" sz="2800" b="1" dirty="0" err="1" smtClean="0">
                <a:cs typeface="BrowalliaUPC" pitchFamily="34" charset="-34"/>
              </a:rPr>
              <a:t>safeguards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REDD+ </a:t>
            </a:r>
            <a:r>
              <a:rPr lang="es-PE" sz="2800" b="1" dirty="0" err="1" smtClean="0">
                <a:cs typeface="BrowalliaUPC" pitchFamily="34" charset="-34"/>
              </a:rPr>
              <a:t>for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Indigenous</a:t>
            </a:r>
            <a:r>
              <a:rPr lang="es-PE" sz="2800" b="1" dirty="0" smtClean="0">
                <a:cs typeface="BrowalliaUPC" pitchFamily="34" charset="-34"/>
              </a:rPr>
              <a:t> </a:t>
            </a:r>
            <a:r>
              <a:rPr lang="es-PE" sz="2800" b="1" dirty="0" err="1" smtClean="0">
                <a:cs typeface="BrowalliaUPC" pitchFamily="34" charset="-34"/>
              </a:rPr>
              <a:t>Peoples</a:t>
            </a:r>
            <a:endParaRPr lang="es-PE" sz="4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s-PE" sz="4500" dirty="0" err="1" smtClean="0"/>
              <a:t>Results</a:t>
            </a:r>
            <a:r>
              <a:rPr lang="es-PE" sz="4500" dirty="0" smtClean="0"/>
              <a:t>:</a:t>
            </a:r>
          </a:p>
          <a:p>
            <a:pPr marL="0" indent="0">
              <a:buNone/>
            </a:pPr>
            <a:endParaRPr lang="es-PE" sz="5000" dirty="0" smtClean="0"/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500" dirty="0" smtClean="0"/>
              <a:t>Analysis of the current status of the Environmental and Social Safeguards for REDD+ in Peru</a:t>
            </a: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500" dirty="0" smtClean="0"/>
              <a:t>A proposal of a development and capacity building </a:t>
            </a:r>
            <a:r>
              <a:rPr lang="en-US" sz="4500" dirty="0"/>
              <a:t>Plan for </a:t>
            </a:r>
            <a:r>
              <a:rPr lang="en-US" sz="4500" dirty="0" smtClean="0"/>
              <a:t>the implementation of a participatory monitoring of environmental and social safeguards for indigenous peoples.</a:t>
            </a:r>
            <a:endParaRPr lang="es-PE" sz="4500" dirty="0" smtClean="0"/>
          </a:p>
        </p:txBody>
      </p:sp>
    </p:spTree>
    <p:extLst>
      <p:ext uri="{BB962C8B-B14F-4D97-AF65-F5344CB8AC3E}">
        <p14:creationId xmlns:p14="http://schemas.microsoft.com/office/powerpoint/2010/main" val="510755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0816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0889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pt-ProgramaBosques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pt-ProgramaBosques2" id="{03C1B99A-B29E-41C1-8DD9-C9DEA5988660}" vid="{ECD8B090-E59B-4816-9890-F210E30633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797</TotalTime>
  <Words>862</Words>
  <Application>Microsoft Office PowerPoint</Application>
  <PresentationFormat>On-screen Show (4:3)</PresentationFormat>
  <Paragraphs>76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Tema de Office</vt:lpstr>
      <vt:lpstr>ppt-ProgramaBosques2</vt:lpstr>
      <vt:lpstr>PowerPoint Presentation</vt:lpstr>
      <vt:lpstr>“Strengthening  the capacities of Indigenous Peoples for their informed participation in the design and implementation of the REDD+ mechanism in Peru”</vt:lpstr>
      <vt:lpstr>Subnational Workshops</vt:lpstr>
      <vt:lpstr>PowerPoint Presentation</vt:lpstr>
      <vt:lpstr>Promoting participation of relevant actors: awareness of REDD+ and validation of a stakeholder engagement strategy</vt:lpstr>
      <vt:lpstr>PowerPoint Presentation</vt:lpstr>
      <vt:lpstr>Design of a Participation Plan for the Amazon Indigenous Peoples in the Preparation Process for REDD+ (R-PP)</vt:lpstr>
      <vt:lpstr>Design of a Participation Plan for the Amazon Indigenous Peoples in the Preparation Process for REDD+ (R-PP)</vt:lpstr>
      <vt:lpstr>Development and validation of a proposal for the benefit distribution options</vt:lpstr>
      <vt:lpstr>Development and validation of a proposal for the benefit distribution options</vt:lpstr>
      <vt:lpstr>Analysis, awareness and proposal of a mechanism to promote REDD+ transparency</vt:lpstr>
      <vt:lpstr>Analysis, awareness and proposal of a mechanism to promote REDD+ transparency</vt:lpstr>
      <vt:lpstr>Design of a participatory monitoring system of environmental and social safeguards for REDD+ for Indigenous Peoples</vt:lpstr>
      <vt:lpstr>Design of a partipatory monitoring system of environmental and social safeguards for REDD+ for Indigenous Peoples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Lucas Dourojeanni Álvarez</dc:creator>
  <cp:lastModifiedBy>Linda Mumoki</cp:lastModifiedBy>
  <cp:revision>50</cp:revision>
  <dcterms:created xsi:type="dcterms:W3CDTF">2014-07-03T15:24:37Z</dcterms:created>
  <dcterms:modified xsi:type="dcterms:W3CDTF">2014-07-09T12:58:05Z</dcterms:modified>
</cp:coreProperties>
</file>