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5" r:id="rId1"/>
  </p:sldMasterIdLst>
  <p:notesMasterIdLst>
    <p:notesMasterId r:id="rId9"/>
  </p:notesMasterIdLst>
  <p:sldIdLst>
    <p:sldId id="294" r:id="rId2"/>
    <p:sldId id="321" r:id="rId3"/>
    <p:sldId id="314" r:id="rId4"/>
    <p:sldId id="299" r:id="rId5"/>
    <p:sldId id="322" r:id="rId6"/>
    <p:sldId id="320" r:id="rId7"/>
    <p:sldId id="306"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ea PAZ" initials="CP"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7187" autoAdjust="0"/>
    <p:restoredTop sz="87982" autoAdjust="0"/>
  </p:normalViewPr>
  <p:slideViewPr>
    <p:cSldViewPr snapToGrid="0">
      <p:cViewPr>
        <p:scale>
          <a:sx n="50" d="100"/>
          <a:sy n="50" d="100"/>
        </p:scale>
        <p:origin x="-1722" y="-216"/>
      </p:cViewPr>
      <p:guideLst>
        <p:guide orient="horz" pos="2160"/>
        <p:guide pos="2880"/>
      </p:guideLst>
    </p:cSldViewPr>
  </p:slideViewPr>
  <p:outlineViewPr>
    <p:cViewPr>
      <p:scale>
        <a:sx n="33" d="100"/>
        <a:sy n="33" d="100"/>
      </p:scale>
      <p:origin x="246" y="388038"/>
    </p:cViewPr>
  </p:outlineViewPr>
  <p:notesTextViewPr>
    <p:cViewPr>
      <p:scale>
        <a:sx n="75" d="100"/>
        <a:sy n="75" d="100"/>
      </p:scale>
      <p:origin x="0" y="0"/>
    </p:cViewPr>
  </p:notesTextViewPr>
  <p:sorterViewPr>
    <p:cViewPr>
      <p:scale>
        <a:sx n="201" d="100"/>
        <a:sy n="201" d="100"/>
      </p:scale>
      <p:origin x="0" y="0"/>
    </p:cViewPr>
  </p:sorterViewPr>
  <p:notesViewPr>
    <p:cSldViewPr snapToGrid="0">
      <p:cViewPr varScale="1">
        <p:scale>
          <a:sx n="65" d="100"/>
          <a:sy n="65" d="100"/>
        </p:scale>
        <p:origin x="-2658" y="-102"/>
      </p:cViewPr>
      <p:guideLst>
        <p:guide orient="horz" pos="2880"/>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67D3EB-606F-E142-8C2B-09519ACFE84F}" type="doc">
      <dgm:prSet loTypeId="urn:microsoft.com/office/officeart/2005/8/layout/radial4" loCatId="relationship" qsTypeId="urn:microsoft.com/office/officeart/2005/8/quickstyle/simple4" qsCatId="simple" csTypeId="urn:microsoft.com/office/officeart/2005/8/colors/accent1_2" csCatId="accent1" phldr="1"/>
      <dgm:spPr/>
      <dgm:t>
        <a:bodyPr/>
        <a:lstStyle/>
        <a:p>
          <a:endParaRPr lang="en-US"/>
        </a:p>
      </dgm:t>
    </dgm:pt>
    <dgm:pt modelId="{1ADB2285-D2A3-AD4A-80DA-32F64D29BC6B}">
      <dgm:prSet phldrT="[Text]" custT="1"/>
      <dgm:spPr>
        <a:solidFill>
          <a:srgbClr val="008000">
            <a:alpha val="63000"/>
          </a:srgbClr>
        </a:solidFill>
      </dgm:spPr>
      <dgm:t>
        <a:bodyPr/>
        <a:lstStyle/>
        <a:p>
          <a:r>
            <a:rPr lang="fr-FR" sz="1700" dirty="0" smtClean="0"/>
            <a:t>1. Résumé des considérations de genre</a:t>
          </a:r>
        </a:p>
        <a:p>
          <a:r>
            <a:rPr lang="fr-FR" sz="1700" dirty="0" smtClean="0"/>
            <a:t>2. Identification des lacunes</a:t>
          </a:r>
          <a:endParaRPr lang="en-US" sz="1700" dirty="0"/>
        </a:p>
      </dgm:t>
    </dgm:pt>
    <dgm:pt modelId="{FD00839E-B028-894F-A421-BB56A470BE44}" type="parTrans" cxnId="{F06955CE-2F71-BC42-99C9-69F76C50928F}">
      <dgm:prSet/>
      <dgm:spPr/>
      <dgm:t>
        <a:bodyPr/>
        <a:lstStyle/>
        <a:p>
          <a:endParaRPr lang="en-US"/>
        </a:p>
      </dgm:t>
    </dgm:pt>
    <dgm:pt modelId="{1E2BAF23-2BE9-5E4A-94EA-945D43F62835}" type="sibTrans" cxnId="{F06955CE-2F71-BC42-99C9-69F76C50928F}">
      <dgm:prSet/>
      <dgm:spPr/>
      <dgm:t>
        <a:bodyPr/>
        <a:lstStyle/>
        <a:p>
          <a:endParaRPr lang="en-US"/>
        </a:p>
      </dgm:t>
    </dgm:pt>
    <dgm:pt modelId="{04512D2E-9216-0348-99AB-027297F15812}">
      <dgm:prSet phldrT="[Text]"/>
      <dgm:spPr/>
      <dgm:t>
        <a:bodyPr/>
        <a:lstStyle/>
        <a:p>
          <a:pPr algn="l"/>
          <a:r>
            <a:rPr lang="fr-FR" b="1" dirty="0" smtClean="0"/>
            <a:t>Politiques</a:t>
          </a:r>
        </a:p>
        <a:p>
          <a:pPr algn="l"/>
          <a:r>
            <a:rPr lang="fr-FR" dirty="0" smtClean="0"/>
            <a:t>- ONU-REDD politiques opérationnelles</a:t>
          </a:r>
        </a:p>
        <a:p>
          <a:pPr algn="l"/>
          <a:r>
            <a:rPr lang="fr-FR" dirty="0" smtClean="0"/>
            <a:t>-  Politiques de genre PNUD / PNUE / FAO</a:t>
          </a:r>
          <a:endParaRPr lang="en-US" dirty="0"/>
        </a:p>
      </dgm:t>
    </dgm:pt>
    <dgm:pt modelId="{76852090-5438-7645-A3A7-27EA6F084D0E}" type="parTrans" cxnId="{E7B1938A-11B4-644B-BAB6-4D46CC79C630}">
      <dgm:prSet/>
      <dgm:spPr/>
      <dgm:t>
        <a:bodyPr/>
        <a:lstStyle/>
        <a:p>
          <a:endParaRPr lang="en-US"/>
        </a:p>
      </dgm:t>
    </dgm:pt>
    <dgm:pt modelId="{0E93A126-37E0-BD44-9F6B-335B160F8814}" type="sibTrans" cxnId="{E7B1938A-11B4-644B-BAB6-4D46CC79C630}">
      <dgm:prSet/>
      <dgm:spPr/>
      <dgm:t>
        <a:bodyPr/>
        <a:lstStyle/>
        <a:p>
          <a:endParaRPr lang="en-US"/>
        </a:p>
      </dgm:t>
    </dgm:pt>
    <dgm:pt modelId="{98230248-31BA-1F4C-BA45-5689CEB5C8C8}">
      <dgm:prSet phldrT="[Text]"/>
      <dgm:spPr/>
      <dgm:t>
        <a:bodyPr/>
        <a:lstStyle/>
        <a:p>
          <a:pPr algn="l"/>
          <a:r>
            <a:rPr lang="en-US" b="1" dirty="0" smtClean="0"/>
            <a:t>Projects</a:t>
          </a:r>
        </a:p>
        <a:p>
          <a:pPr algn="l"/>
          <a:r>
            <a:rPr lang="en-US" dirty="0" smtClean="0"/>
            <a:t>- M</a:t>
          </a:r>
          <a:r>
            <a:rPr lang="fr-FR" dirty="0" err="1" smtClean="0"/>
            <a:t>ondiaux</a:t>
          </a:r>
          <a:endParaRPr lang="fr-FR" dirty="0" smtClean="0"/>
        </a:p>
        <a:p>
          <a:pPr algn="l"/>
          <a:r>
            <a:rPr lang="fr-FR" dirty="0" smtClean="0"/>
            <a:t>- Régionaux</a:t>
          </a:r>
        </a:p>
        <a:p>
          <a:pPr algn="l"/>
          <a:r>
            <a:rPr lang="fr-FR" dirty="0" smtClean="0"/>
            <a:t>- Nationaux</a:t>
          </a:r>
          <a:endParaRPr lang="en-US" dirty="0"/>
        </a:p>
      </dgm:t>
    </dgm:pt>
    <dgm:pt modelId="{A35349E2-B96A-A948-AD15-2498FA0FB650}" type="parTrans" cxnId="{8ACA2FA8-CF64-E44D-9979-870097D0E7CE}">
      <dgm:prSet/>
      <dgm:spPr/>
      <dgm:t>
        <a:bodyPr/>
        <a:lstStyle/>
        <a:p>
          <a:endParaRPr lang="en-US"/>
        </a:p>
      </dgm:t>
    </dgm:pt>
    <dgm:pt modelId="{EFEA906E-B96C-4145-88C3-554A1D413575}" type="sibTrans" cxnId="{8ACA2FA8-CF64-E44D-9979-870097D0E7CE}">
      <dgm:prSet/>
      <dgm:spPr/>
      <dgm:t>
        <a:bodyPr/>
        <a:lstStyle/>
        <a:p>
          <a:endParaRPr lang="en-US"/>
        </a:p>
      </dgm:t>
    </dgm:pt>
    <dgm:pt modelId="{8930F83E-0A45-4946-B600-E60257A7401F}">
      <dgm:prSet phldrT="[Text]"/>
      <dgm:spPr/>
      <dgm:t>
        <a:bodyPr/>
        <a:lstStyle/>
        <a:p>
          <a:endParaRPr lang="en-US" dirty="0"/>
        </a:p>
      </dgm:t>
    </dgm:pt>
    <dgm:pt modelId="{2778B269-6EA7-F941-8787-9F4A5D7731C2}" type="parTrans" cxnId="{ED400256-B3FE-1C46-BCFB-D9CF3050121A}">
      <dgm:prSet/>
      <dgm:spPr/>
      <dgm:t>
        <a:bodyPr/>
        <a:lstStyle/>
        <a:p>
          <a:endParaRPr lang="en-US"/>
        </a:p>
      </dgm:t>
    </dgm:pt>
    <dgm:pt modelId="{658E7D39-97FD-5C47-978A-3C6D70C82B62}" type="sibTrans" cxnId="{ED400256-B3FE-1C46-BCFB-D9CF3050121A}">
      <dgm:prSet/>
      <dgm:spPr/>
      <dgm:t>
        <a:bodyPr/>
        <a:lstStyle/>
        <a:p>
          <a:endParaRPr lang="en-US"/>
        </a:p>
      </dgm:t>
    </dgm:pt>
    <dgm:pt modelId="{1BE399C3-026E-C443-8209-54B98C61D247}">
      <dgm:prSet phldrT="[Text]"/>
      <dgm:spPr/>
      <dgm:t>
        <a:bodyPr/>
        <a:lstStyle/>
        <a:p>
          <a:endParaRPr lang="en-US" dirty="0"/>
        </a:p>
      </dgm:t>
    </dgm:pt>
    <dgm:pt modelId="{C11C587E-7395-AA40-8C90-39A0FDC9E5FA}" type="parTrans" cxnId="{50373B1E-8F93-BC4C-B0C6-8447292D9C6F}">
      <dgm:prSet/>
      <dgm:spPr/>
      <dgm:t>
        <a:bodyPr/>
        <a:lstStyle/>
        <a:p>
          <a:endParaRPr lang="en-US"/>
        </a:p>
      </dgm:t>
    </dgm:pt>
    <dgm:pt modelId="{E20461F5-880C-2142-B7D5-F53568C844FC}" type="sibTrans" cxnId="{50373B1E-8F93-BC4C-B0C6-8447292D9C6F}">
      <dgm:prSet/>
      <dgm:spPr/>
      <dgm:t>
        <a:bodyPr/>
        <a:lstStyle/>
        <a:p>
          <a:endParaRPr lang="en-US"/>
        </a:p>
      </dgm:t>
    </dgm:pt>
    <dgm:pt modelId="{676FCEFD-1C04-1945-849F-79F43E6346B7}">
      <dgm:prSet phldrT="[Text]"/>
      <dgm:spPr/>
      <dgm:t>
        <a:bodyPr/>
        <a:lstStyle/>
        <a:p>
          <a:endParaRPr lang="en-US" dirty="0"/>
        </a:p>
      </dgm:t>
    </dgm:pt>
    <dgm:pt modelId="{A062DFBB-0ADE-8F4D-9D7F-5929569E5841}" type="parTrans" cxnId="{81276486-5070-DC49-B9E1-948ADBD96E2F}">
      <dgm:prSet/>
      <dgm:spPr/>
      <dgm:t>
        <a:bodyPr/>
        <a:lstStyle/>
        <a:p>
          <a:endParaRPr lang="en-US"/>
        </a:p>
      </dgm:t>
    </dgm:pt>
    <dgm:pt modelId="{A2347CF6-17A2-B647-81DC-3D62AD47FC89}" type="sibTrans" cxnId="{81276486-5070-DC49-B9E1-948ADBD96E2F}">
      <dgm:prSet/>
      <dgm:spPr/>
      <dgm:t>
        <a:bodyPr/>
        <a:lstStyle/>
        <a:p>
          <a:endParaRPr lang="en-US"/>
        </a:p>
      </dgm:t>
    </dgm:pt>
    <dgm:pt modelId="{A71482C9-D895-364B-84D7-C4C73EB90D35}">
      <dgm:prSet phldrT="[Text]"/>
      <dgm:spPr/>
      <dgm:t>
        <a:bodyPr/>
        <a:lstStyle/>
        <a:p>
          <a:endParaRPr lang="en-US" dirty="0"/>
        </a:p>
      </dgm:t>
    </dgm:pt>
    <dgm:pt modelId="{5C47AB69-19C3-1740-B1F6-9FC62E578060}" type="parTrans" cxnId="{D027AE7B-9F62-5C45-B567-7EBDEAB40D5F}">
      <dgm:prSet/>
      <dgm:spPr/>
      <dgm:t>
        <a:bodyPr/>
        <a:lstStyle/>
        <a:p>
          <a:endParaRPr lang="en-US"/>
        </a:p>
      </dgm:t>
    </dgm:pt>
    <dgm:pt modelId="{71217454-A20E-0D4F-822C-3C8C3EA6FB4F}" type="sibTrans" cxnId="{D027AE7B-9F62-5C45-B567-7EBDEAB40D5F}">
      <dgm:prSet/>
      <dgm:spPr/>
      <dgm:t>
        <a:bodyPr/>
        <a:lstStyle/>
        <a:p>
          <a:endParaRPr lang="en-US"/>
        </a:p>
      </dgm:t>
    </dgm:pt>
    <dgm:pt modelId="{2DD8BFB8-1812-6E49-BC3D-D8EA4A73E015}">
      <dgm:prSet phldrT="[Text]"/>
      <dgm:spPr/>
      <dgm:t>
        <a:bodyPr/>
        <a:lstStyle/>
        <a:p>
          <a:pPr algn="l"/>
          <a:r>
            <a:rPr lang="fr-FR" b="1" dirty="0" smtClean="0"/>
            <a:t>Processus</a:t>
          </a:r>
        </a:p>
        <a:p>
          <a:pPr algn="l"/>
          <a:r>
            <a:rPr lang="fr-FR" dirty="0" smtClean="0"/>
            <a:t>- Participation des parties prenantes</a:t>
          </a:r>
        </a:p>
        <a:p>
          <a:pPr algn="l"/>
          <a:r>
            <a:rPr lang="fr-FR" dirty="0" smtClean="0"/>
            <a:t>- La sélection des projets</a:t>
          </a:r>
        </a:p>
        <a:p>
          <a:pPr algn="l"/>
          <a:r>
            <a:rPr lang="fr-FR" dirty="0" smtClean="0"/>
            <a:t>- Financement</a:t>
          </a:r>
        </a:p>
        <a:p>
          <a:pPr algn="l"/>
          <a:endParaRPr lang="en-US" dirty="0"/>
        </a:p>
      </dgm:t>
    </dgm:pt>
    <dgm:pt modelId="{A42DBABB-2404-B647-BFE6-B1A3FDE278D9}" type="parTrans" cxnId="{B7F1E32D-C08F-F048-AD63-2C5455B4243D}">
      <dgm:prSet/>
      <dgm:spPr/>
      <dgm:t>
        <a:bodyPr/>
        <a:lstStyle/>
        <a:p>
          <a:endParaRPr lang="en-US"/>
        </a:p>
      </dgm:t>
    </dgm:pt>
    <dgm:pt modelId="{753CC417-AE90-9F4B-A86F-D2BDCF43C421}" type="sibTrans" cxnId="{B7F1E32D-C08F-F048-AD63-2C5455B4243D}">
      <dgm:prSet/>
      <dgm:spPr/>
      <dgm:t>
        <a:bodyPr/>
        <a:lstStyle/>
        <a:p>
          <a:endParaRPr lang="en-US"/>
        </a:p>
      </dgm:t>
    </dgm:pt>
    <dgm:pt modelId="{57140201-6E84-A249-96FE-D93D6121F7C6}" type="pres">
      <dgm:prSet presAssocID="{E567D3EB-606F-E142-8C2B-09519ACFE84F}" presName="cycle" presStyleCnt="0">
        <dgm:presLayoutVars>
          <dgm:chMax val="1"/>
          <dgm:dir/>
          <dgm:animLvl val="ctr"/>
          <dgm:resizeHandles val="exact"/>
        </dgm:presLayoutVars>
      </dgm:prSet>
      <dgm:spPr/>
      <dgm:t>
        <a:bodyPr/>
        <a:lstStyle/>
        <a:p>
          <a:endParaRPr lang="en-US"/>
        </a:p>
      </dgm:t>
    </dgm:pt>
    <dgm:pt modelId="{334B513A-210C-6346-A18E-E2E51C688D18}" type="pres">
      <dgm:prSet presAssocID="{1ADB2285-D2A3-AD4A-80DA-32F64D29BC6B}" presName="centerShape" presStyleLbl="node0" presStyleIdx="0" presStyleCnt="1" custScaleX="117345" custScaleY="117983"/>
      <dgm:spPr/>
      <dgm:t>
        <a:bodyPr/>
        <a:lstStyle/>
        <a:p>
          <a:endParaRPr lang="en-US"/>
        </a:p>
      </dgm:t>
    </dgm:pt>
    <dgm:pt modelId="{6D703D9F-EAB3-DF4A-8ED8-EF432257F2CB}" type="pres">
      <dgm:prSet presAssocID="{76852090-5438-7645-A3A7-27EA6F084D0E}" presName="parTrans" presStyleLbl="bgSibTrans2D1" presStyleIdx="0" presStyleCnt="3"/>
      <dgm:spPr/>
      <dgm:t>
        <a:bodyPr/>
        <a:lstStyle/>
        <a:p>
          <a:endParaRPr lang="en-US"/>
        </a:p>
      </dgm:t>
    </dgm:pt>
    <dgm:pt modelId="{8CE62B83-4B02-D342-8306-88DC5FD81DDA}" type="pres">
      <dgm:prSet presAssocID="{04512D2E-9216-0348-99AB-027297F15812}" presName="node" presStyleLbl="node1" presStyleIdx="0" presStyleCnt="3" custRadScaleRad="116362" custRadScaleInc="4950">
        <dgm:presLayoutVars>
          <dgm:bulletEnabled val="1"/>
        </dgm:presLayoutVars>
      </dgm:prSet>
      <dgm:spPr/>
      <dgm:t>
        <a:bodyPr/>
        <a:lstStyle/>
        <a:p>
          <a:endParaRPr lang="en-US"/>
        </a:p>
      </dgm:t>
    </dgm:pt>
    <dgm:pt modelId="{DD09AE11-9586-B648-801C-035504604589}" type="pres">
      <dgm:prSet presAssocID="{A42DBABB-2404-B647-BFE6-B1A3FDE278D9}" presName="parTrans" presStyleLbl="bgSibTrans2D1" presStyleIdx="1" presStyleCnt="3"/>
      <dgm:spPr/>
      <dgm:t>
        <a:bodyPr/>
        <a:lstStyle/>
        <a:p>
          <a:endParaRPr lang="en-US"/>
        </a:p>
      </dgm:t>
    </dgm:pt>
    <dgm:pt modelId="{46C59647-C600-E143-9F31-71143282BD8F}" type="pres">
      <dgm:prSet presAssocID="{2DD8BFB8-1812-6E49-BC3D-D8EA4A73E015}" presName="node" presStyleLbl="node1" presStyleIdx="1" presStyleCnt="3" custRadScaleRad="102843" custRadScaleInc="763">
        <dgm:presLayoutVars>
          <dgm:bulletEnabled val="1"/>
        </dgm:presLayoutVars>
      </dgm:prSet>
      <dgm:spPr/>
      <dgm:t>
        <a:bodyPr/>
        <a:lstStyle/>
        <a:p>
          <a:endParaRPr lang="en-US"/>
        </a:p>
      </dgm:t>
    </dgm:pt>
    <dgm:pt modelId="{586C6553-6D8F-554D-BB92-A1D991C499DC}" type="pres">
      <dgm:prSet presAssocID="{A35349E2-B96A-A948-AD15-2498FA0FB650}" presName="parTrans" presStyleLbl="bgSibTrans2D1" presStyleIdx="2" presStyleCnt="3"/>
      <dgm:spPr/>
      <dgm:t>
        <a:bodyPr/>
        <a:lstStyle/>
        <a:p>
          <a:endParaRPr lang="en-US"/>
        </a:p>
      </dgm:t>
    </dgm:pt>
    <dgm:pt modelId="{0313D2F7-A619-7C4C-B2D8-42AEAFFDFDB4}" type="pres">
      <dgm:prSet presAssocID="{98230248-31BA-1F4C-BA45-5689CEB5C8C8}" presName="node" presStyleLbl="node1" presStyleIdx="2" presStyleCnt="3" custRadScaleRad="112530" custRadScaleInc="-4846">
        <dgm:presLayoutVars>
          <dgm:bulletEnabled val="1"/>
        </dgm:presLayoutVars>
      </dgm:prSet>
      <dgm:spPr/>
      <dgm:t>
        <a:bodyPr/>
        <a:lstStyle/>
        <a:p>
          <a:endParaRPr lang="en-US"/>
        </a:p>
      </dgm:t>
    </dgm:pt>
  </dgm:ptLst>
  <dgm:cxnLst>
    <dgm:cxn modelId="{C46AB06A-A0E8-46EC-8693-578F3A87DCB2}" type="presOf" srcId="{98230248-31BA-1F4C-BA45-5689CEB5C8C8}" destId="{0313D2F7-A619-7C4C-B2D8-42AEAFFDFDB4}" srcOrd="0" destOrd="0" presId="urn:microsoft.com/office/officeart/2005/8/layout/radial4"/>
    <dgm:cxn modelId="{ED400256-B3FE-1C46-BCFB-D9CF3050121A}" srcId="{E567D3EB-606F-E142-8C2B-09519ACFE84F}" destId="{8930F83E-0A45-4946-B600-E60257A7401F}" srcOrd="1" destOrd="0" parTransId="{2778B269-6EA7-F941-8787-9F4A5D7731C2}" sibTransId="{658E7D39-97FD-5C47-978A-3C6D70C82B62}"/>
    <dgm:cxn modelId="{744AA95E-F386-43AE-9DED-393C37982BA3}" type="presOf" srcId="{A35349E2-B96A-A948-AD15-2498FA0FB650}" destId="{586C6553-6D8F-554D-BB92-A1D991C499DC}" srcOrd="0" destOrd="0" presId="urn:microsoft.com/office/officeart/2005/8/layout/radial4"/>
    <dgm:cxn modelId="{05B96279-659D-4378-BE58-FC099A34CBEC}" type="presOf" srcId="{04512D2E-9216-0348-99AB-027297F15812}" destId="{8CE62B83-4B02-D342-8306-88DC5FD81DDA}" srcOrd="0" destOrd="0" presId="urn:microsoft.com/office/officeart/2005/8/layout/radial4"/>
    <dgm:cxn modelId="{552EA9C5-B1CC-4305-B2A1-19718D932926}" type="presOf" srcId="{76852090-5438-7645-A3A7-27EA6F084D0E}" destId="{6D703D9F-EAB3-DF4A-8ED8-EF432257F2CB}" srcOrd="0" destOrd="0" presId="urn:microsoft.com/office/officeart/2005/8/layout/radial4"/>
    <dgm:cxn modelId="{410775E8-1420-4341-8398-B7B0A53AC74D}" type="presOf" srcId="{E567D3EB-606F-E142-8C2B-09519ACFE84F}" destId="{57140201-6E84-A249-96FE-D93D6121F7C6}" srcOrd="0" destOrd="0" presId="urn:microsoft.com/office/officeart/2005/8/layout/radial4"/>
    <dgm:cxn modelId="{50373B1E-8F93-BC4C-B0C6-8447292D9C6F}" srcId="{8930F83E-0A45-4946-B600-E60257A7401F}" destId="{1BE399C3-026E-C443-8209-54B98C61D247}" srcOrd="0" destOrd="0" parTransId="{C11C587E-7395-AA40-8C90-39A0FDC9E5FA}" sibTransId="{E20461F5-880C-2142-B7D5-F53568C844FC}"/>
    <dgm:cxn modelId="{8ACA2FA8-CF64-E44D-9979-870097D0E7CE}" srcId="{1ADB2285-D2A3-AD4A-80DA-32F64D29BC6B}" destId="{98230248-31BA-1F4C-BA45-5689CEB5C8C8}" srcOrd="2" destOrd="0" parTransId="{A35349E2-B96A-A948-AD15-2498FA0FB650}" sibTransId="{EFEA906E-B96C-4145-88C3-554A1D413575}"/>
    <dgm:cxn modelId="{D027AE7B-9F62-5C45-B567-7EBDEAB40D5F}" srcId="{8930F83E-0A45-4946-B600-E60257A7401F}" destId="{A71482C9-D895-364B-84D7-C4C73EB90D35}" srcOrd="2" destOrd="0" parTransId="{5C47AB69-19C3-1740-B1F6-9FC62E578060}" sibTransId="{71217454-A20E-0D4F-822C-3C8C3EA6FB4F}"/>
    <dgm:cxn modelId="{60BBCAED-69CC-4AF8-85D1-CCD20F33AD64}" type="presOf" srcId="{A42DBABB-2404-B647-BFE6-B1A3FDE278D9}" destId="{DD09AE11-9586-B648-801C-035504604589}" srcOrd="0" destOrd="0" presId="urn:microsoft.com/office/officeart/2005/8/layout/radial4"/>
    <dgm:cxn modelId="{81276486-5070-DC49-B9E1-948ADBD96E2F}" srcId="{8930F83E-0A45-4946-B600-E60257A7401F}" destId="{676FCEFD-1C04-1945-849F-79F43E6346B7}" srcOrd="1" destOrd="0" parTransId="{A062DFBB-0ADE-8F4D-9D7F-5929569E5841}" sibTransId="{A2347CF6-17A2-B647-81DC-3D62AD47FC89}"/>
    <dgm:cxn modelId="{E7B1938A-11B4-644B-BAB6-4D46CC79C630}" srcId="{1ADB2285-D2A3-AD4A-80DA-32F64D29BC6B}" destId="{04512D2E-9216-0348-99AB-027297F15812}" srcOrd="0" destOrd="0" parTransId="{76852090-5438-7645-A3A7-27EA6F084D0E}" sibTransId="{0E93A126-37E0-BD44-9F6B-335B160F8814}"/>
    <dgm:cxn modelId="{36BC9E5F-5D35-46C3-802E-A7D3DAC729CD}" type="presOf" srcId="{1ADB2285-D2A3-AD4A-80DA-32F64D29BC6B}" destId="{334B513A-210C-6346-A18E-E2E51C688D18}" srcOrd="0" destOrd="0" presId="urn:microsoft.com/office/officeart/2005/8/layout/radial4"/>
    <dgm:cxn modelId="{B7F1E32D-C08F-F048-AD63-2C5455B4243D}" srcId="{1ADB2285-D2A3-AD4A-80DA-32F64D29BC6B}" destId="{2DD8BFB8-1812-6E49-BC3D-D8EA4A73E015}" srcOrd="1" destOrd="0" parTransId="{A42DBABB-2404-B647-BFE6-B1A3FDE278D9}" sibTransId="{753CC417-AE90-9F4B-A86F-D2BDCF43C421}"/>
    <dgm:cxn modelId="{526A1816-4DD7-400A-82BF-F44F97AC8B20}" type="presOf" srcId="{2DD8BFB8-1812-6E49-BC3D-D8EA4A73E015}" destId="{46C59647-C600-E143-9F31-71143282BD8F}" srcOrd="0" destOrd="0" presId="urn:microsoft.com/office/officeart/2005/8/layout/radial4"/>
    <dgm:cxn modelId="{F06955CE-2F71-BC42-99C9-69F76C50928F}" srcId="{E567D3EB-606F-E142-8C2B-09519ACFE84F}" destId="{1ADB2285-D2A3-AD4A-80DA-32F64D29BC6B}" srcOrd="0" destOrd="0" parTransId="{FD00839E-B028-894F-A421-BB56A470BE44}" sibTransId="{1E2BAF23-2BE9-5E4A-94EA-945D43F62835}"/>
    <dgm:cxn modelId="{4C47C2DD-C23D-42B4-B4B0-2252A94A0D20}" type="presParOf" srcId="{57140201-6E84-A249-96FE-D93D6121F7C6}" destId="{334B513A-210C-6346-A18E-E2E51C688D18}" srcOrd="0" destOrd="0" presId="urn:microsoft.com/office/officeart/2005/8/layout/radial4"/>
    <dgm:cxn modelId="{9C3C5909-F87C-4164-BFA4-69D48DFFB551}" type="presParOf" srcId="{57140201-6E84-A249-96FE-D93D6121F7C6}" destId="{6D703D9F-EAB3-DF4A-8ED8-EF432257F2CB}" srcOrd="1" destOrd="0" presId="urn:microsoft.com/office/officeart/2005/8/layout/radial4"/>
    <dgm:cxn modelId="{D2979B00-775D-4829-83FC-8E23080E084A}" type="presParOf" srcId="{57140201-6E84-A249-96FE-D93D6121F7C6}" destId="{8CE62B83-4B02-D342-8306-88DC5FD81DDA}" srcOrd="2" destOrd="0" presId="urn:microsoft.com/office/officeart/2005/8/layout/radial4"/>
    <dgm:cxn modelId="{3B816111-EB1A-45EE-A773-1683C3A62469}" type="presParOf" srcId="{57140201-6E84-A249-96FE-D93D6121F7C6}" destId="{DD09AE11-9586-B648-801C-035504604589}" srcOrd="3" destOrd="0" presId="urn:microsoft.com/office/officeart/2005/8/layout/radial4"/>
    <dgm:cxn modelId="{FF293564-94F4-48A5-8C56-6F0C1E2AB774}" type="presParOf" srcId="{57140201-6E84-A249-96FE-D93D6121F7C6}" destId="{46C59647-C600-E143-9F31-71143282BD8F}" srcOrd="4" destOrd="0" presId="urn:microsoft.com/office/officeart/2005/8/layout/radial4"/>
    <dgm:cxn modelId="{20F7CC11-3B0C-47C8-B6DC-04E9E32C3ACC}" type="presParOf" srcId="{57140201-6E84-A249-96FE-D93D6121F7C6}" destId="{586C6553-6D8F-554D-BB92-A1D991C499DC}" srcOrd="5" destOrd="0" presId="urn:microsoft.com/office/officeart/2005/8/layout/radial4"/>
    <dgm:cxn modelId="{3061E289-8C3C-4BBC-95B5-89C9BF9252F9}" type="presParOf" srcId="{57140201-6E84-A249-96FE-D93D6121F7C6}" destId="{0313D2F7-A619-7C4C-B2D8-42AEAFFDFDB4}" srcOrd="6" destOrd="0" presId="urn:microsoft.com/office/officeart/2005/8/layout/radial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34B513A-210C-6346-A18E-E2E51C688D18}">
      <dsp:nvSpPr>
        <dsp:cNvPr id="0" name=""/>
        <dsp:cNvSpPr/>
      </dsp:nvSpPr>
      <dsp:spPr>
        <a:xfrm>
          <a:off x="2869666" y="2239758"/>
          <a:ext cx="2490267" cy="2503807"/>
        </a:xfrm>
        <a:prstGeom prst="ellipse">
          <a:avLst/>
        </a:prstGeom>
        <a:solidFill>
          <a:srgbClr val="008000">
            <a:alpha val="63000"/>
          </a:srgb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dirty="0" smtClean="0"/>
            <a:t>1. Résumé des considérations de genre</a:t>
          </a:r>
        </a:p>
        <a:p>
          <a:pPr lvl="0" algn="ctr" defTabSz="755650">
            <a:lnSpc>
              <a:spcPct val="90000"/>
            </a:lnSpc>
            <a:spcBef>
              <a:spcPct val="0"/>
            </a:spcBef>
            <a:spcAft>
              <a:spcPct val="35000"/>
            </a:spcAft>
          </a:pPr>
          <a:r>
            <a:rPr lang="fr-FR" sz="1700" kern="1200" dirty="0" smtClean="0"/>
            <a:t>2. Identification des lacunes</a:t>
          </a:r>
          <a:endParaRPr lang="en-US" sz="1700" kern="1200" dirty="0"/>
        </a:p>
      </dsp:txBody>
      <dsp:txXfrm>
        <a:off x="2869666" y="2239758"/>
        <a:ext cx="2490267" cy="2503807"/>
      </dsp:txXfrm>
    </dsp:sp>
    <dsp:sp modelId="{6D703D9F-EAB3-DF4A-8ED8-EF432257F2CB}">
      <dsp:nvSpPr>
        <dsp:cNvPr id="0" name=""/>
        <dsp:cNvSpPr/>
      </dsp:nvSpPr>
      <dsp:spPr>
        <a:xfrm rot="13078200">
          <a:off x="1365286" y="1776462"/>
          <a:ext cx="1878546" cy="604820"/>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CE62B83-4B02-D342-8306-88DC5FD81DDA}">
      <dsp:nvSpPr>
        <dsp:cNvPr id="0" name=""/>
        <dsp:cNvSpPr/>
      </dsp:nvSpPr>
      <dsp:spPr>
        <a:xfrm>
          <a:off x="556065" y="694558"/>
          <a:ext cx="2016067" cy="16128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l" defTabSz="577850">
            <a:lnSpc>
              <a:spcPct val="90000"/>
            </a:lnSpc>
            <a:spcBef>
              <a:spcPct val="0"/>
            </a:spcBef>
            <a:spcAft>
              <a:spcPct val="35000"/>
            </a:spcAft>
          </a:pPr>
          <a:r>
            <a:rPr lang="fr-FR" sz="1300" b="1" kern="1200" dirty="0" smtClean="0"/>
            <a:t>Politiques</a:t>
          </a:r>
        </a:p>
        <a:p>
          <a:pPr lvl="0" algn="l" defTabSz="577850">
            <a:lnSpc>
              <a:spcPct val="90000"/>
            </a:lnSpc>
            <a:spcBef>
              <a:spcPct val="0"/>
            </a:spcBef>
            <a:spcAft>
              <a:spcPct val="35000"/>
            </a:spcAft>
          </a:pPr>
          <a:r>
            <a:rPr lang="fr-FR" sz="1300" kern="1200" dirty="0" smtClean="0"/>
            <a:t>- ONU-REDD politiques opérationnelles</a:t>
          </a:r>
        </a:p>
        <a:p>
          <a:pPr lvl="0" algn="l" defTabSz="577850">
            <a:lnSpc>
              <a:spcPct val="90000"/>
            </a:lnSpc>
            <a:spcBef>
              <a:spcPct val="0"/>
            </a:spcBef>
            <a:spcAft>
              <a:spcPct val="35000"/>
            </a:spcAft>
          </a:pPr>
          <a:r>
            <a:rPr lang="fr-FR" sz="1300" kern="1200" dirty="0" smtClean="0"/>
            <a:t>-  Politiques de genre PNUD / PNUE / FAO</a:t>
          </a:r>
          <a:endParaRPr lang="en-US" sz="1300" kern="1200" dirty="0"/>
        </a:p>
      </dsp:txBody>
      <dsp:txXfrm>
        <a:off x="556065" y="694558"/>
        <a:ext cx="2016067" cy="1612853"/>
      </dsp:txXfrm>
    </dsp:sp>
    <dsp:sp modelId="{DD09AE11-9586-B648-801C-035504604589}">
      <dsp:nvSpPr>
        <dsp:cNvPr id="0" name=""/>
        <dsp:cNvSpPr/>
      </dsp:nvSpPr>
      <dsp:spPr>
        <a:xfrm rot="16228248">
          <a:off x="3409359" y="1130980"/>
          <a:ext cx="1444708" cy="604820"/>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6C59647-C600-E143-9F31-71143282BD8F}">
      <dsp:nvSpPr>
        <dsp:cNvPr id="0" name=""/>
        <dsp:cNvSpPr/>
      </dsp:nvSpPr>
      <dsp:spPr>
        <a:xfrm>
          <a:off x="3129615" y="-95365"/>
          <a:ext cx="2016067" cy="16128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l" defTabSz="577850">
            <a:lnSpc>
              <a:spcPct val="90000"/>
            </a:lnSpc>
            <a:spcBef>
              <a:spcPct val="0"/>
            </a:spcBef>
            <a:spcAft>
              <a:spcPct val="35000"/>
            </a:spcAft>
          </a:pPr>
          <a:r>
            <a:rPr lang="fr-FR" sz="1300" b="1" kern="1200" dirty="0" smtClean="0"/>
            <a:t>Processus</a:t>
          </a:r>
        </a:p>
        <a:p>
          <a:pPr lvl="0" algn="l" defTabSz="577850">
            <a:lnSpc>
              <a:spcPct val="90000"/>
            </a:lnSpc>
            <a:spcBef>
              <a:spcPct val="0"/>
            </a:spcBef>
            <a:spcAft>
              <a:spcPct val="35000"/>
            </a:spcAft>
          </a:pPr>
          <a:r>
            <a:rPr lang="fr-FR" sz="1300" kern="1200" dirty="0" smtClean="0"/>
            <a:t>- Participation des parties prenantes</a:t>
          </a:r>
        </a:p>
        <a:p>
          <a:pPr lvl="0" algn="l" defTabSz="577850">
            <a:lnSpc>
              <a:spcPct val="90000"/>
            </a:lnSpc>
            <a:spcBef>
              <a:spcPct val="0"/>
            </a:spcBef>
            <a:spcAft>
              <a:spcPct val="35000"/>
            </a:spcAft>
          </a:pPr>
          <a:r>
            <a:rPr lang="fr-FR" sz="1300" kern="1200" dirty="0" smtClean="0"/>
            <a:t>- La sélection des projets</a:t>
          </a:r>
        </a:p>
        <a:p>
          <a:pPr lvl="0" algn="l" defTabSz="577850">
            <a:lnSpc>
              <a:spcPct val="90000"/>
            </a:lnSpc>
            <a:spcBef>
              <a:spcPct val="0"/>
            </a:spcBef>
            <a:spcAft>
              <a:spcPct val="35000"/>
            </a:spcAft>
          </a:pPr>
          <a:r>
            <a:rPr lang="fr-FR" sz="1300" kern="1200" dirty="0" smtClean="0"/>
            <a:t>- Financement</a:t>
          </a:r>
        </a:p>
        <a:p>
          <a:pPr lvl="0" algn="l" defTabSz="577850">
            <a:lnSpc>
              <a:spcPct val="90000"/>
            </a:lnSpc>
            <a:spcBef>
              <a:spcPct val="0"/>
            </a:spcBef>
            <a:spcAft>
              <a:spcPct val="35000"/>
            </a:spcAft>
          </a:pPr>
          <a:endParaRPr lang="en-US" sz="1300" kern="1200" dirty="0"/>
        </a:p>
      </dsp:txBody>
      <dsp:txXfrm>
        <a:off x="3129615" y="-95365"/>
        <a:ext cx="2016067" cy="1612853"/>
      </dsp:txXfrm>
    </dsp:sp>
    <dsp:sp modelId="{586C6553-6D8F-554D-BB92-A1D991C499DC}">
      <dsp:nvSpPr>
        <dsp:cNvPr id="0" name=""/>
        <dsp:cNvSpPr/>
      </dsp:nvSpPr>
      <dsp:spPr>
        <a:xfrm rot="19325544">
          <a:off x="4993299" y="1812969"/>
          <a:ext cx="1777860" cy="604820"/>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313D2F7-A619-7C4C-B2D8-42AEAFFDFDB4}">
      <dsp:nvSpPr>
        <dsp:cNvPr id="0" name=""/>
        <dsp:cNvSpPr/>
      </dsp:nvSpPr>
      <dsp:spPr>
        <a:xfrm>
          <a:off x="5575564" y="762802"/>
          <a:ext cx="2016067" cy="16128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l" defTabSz="577850">
            <a:lnSpc>
              <a:spcPct val="90000"/>
            </a:lnSpc>
            <a:spcBef>
              <a:spcPct val="0"/>
            </a:spcBef>
            <a:spcAft>
              <a:spcPct val="35000"/>
            </a:spcAft>
          </a:pPr>
          <a:r>
            <a:rPr lang="en-US" sz="1300" b="1" kern="1200" dirty="0" smtClean="0"/>
            <a:t>Projects</a:t>
          </a:r>
        </a:p>
        <a:p>
          <a:pPr lvl="0" algn="l" defTabSz="577850">
            <a:lnSpc>
              <a:spcPct val="90000"/>
            </a:lnSpc>
            <a:spcBef>
              <a:spcPct val="0"/>
            </a:spcBef>
            <a:spcAft>
              <a:spcPct val="35000"/>
            </a:spcAft>
          </a:pPr>
          <a:r>
            <a:rPr lang="en-US" sz="1300" kern="1200" dirty="0" smtClean="0"/>
            <a:t>- M</a:t>
          </a:r>
          <a:r>
            <a:rPr lang="fr-FR" sz="1300" kern="1200" dirty="0" err="1" smtClean="0"/>
            <a:t>ondiaux</a:t>
          </a:r>
          <a:endParaRPr lang="fr-FR" sz="1300" kern="1200" dirty="0" smtClean="0"/>
        </a:p>
        <a:p>
          <a:pPr lvl="0" algn="l" defTabSz="577850">
            <a:lnSpc>
              <a:spcPct val="90000"/>
            </a:lnSpc>
            <a:spcBef>
              <a:spcPct val="0"/>
            </a:spcBef>
            <a:spcAft>
              <a:spcPct val="35000"/>
            </a:spcAft>
          </a:pPr>
          <a:r>
            <a:rPr lang="fr-FR" sz="1300" kern="1200" dirty="0" smtClean="0"/>
            <a:t>- Régionaux</a:t>
          </a:r>
        </a:p>
        <a:p>
          <a:pPr lvl="0" algn="l" defTabSz="577850">
            <a:lnSpc>
              <a:spcPct val="90000"/>
            </a:lnSpc>
            <a:spcBef>
              <a:spcPct val="0"/>
            </a:spcBef>
            <a:spcAft>
              <a:spcPct val="35000"/>
            </a:spcAft>
          </a:pPr>
          <a:r>
            <a:rPr lang="fr-FR" sz="1300" kern="1200" dirty="0" smtClean="0"/>
            <a:t>- Nationaux</a:t>
          </a:r>
          <a:endParaRPr lang="en-US" sz="1300" kern="1200" dirty="0"/>
        </a:p>
      </dsp:txBody>
      <dsp:txXfrm>
        <a:off x="5575564" y="762802"/>
        <a:ext cx="2016067" cy="1612853"/>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0646EE9-F5CB-4259-9116-4338160D7C3A}" type="datetimeFigureOut">
              <a:rPr lang="en-US"/>
              <a:pPr>
                <a:defRPr/>
              </a:pPr>
              <a:t>3/22/2013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Tree>
    <p:extLst>
      <p:ext uri="{BB962C8B-B14F-4D97-AF65-F5344CB8AC3E}">
        <p14:creationId xmlns="" xmlns:p14="http://schemas.microsoft.com/office/powerpoint/2010/main" val="4015313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84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b="1" dirty="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smtClean="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80290921-AE82-4B10-9C21-6CFB8963AE0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endParaRPr lang="en-US" dirty="0" smtClean="0"/>
          </a:p>
        </p:txBody>
      </p:sp>
    </p:spTree>
    <p:extLst>
      <p:ext uri="{BB962C8B-B14F-4D97-AF65-F5344CB8AC3E}">
        <p14:creationId xmlns="" xmlns:p14="http://schemas.microsoft.com/office/powerpoint/2010/main" val="459977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a:buFontTx/>
              <a:buNone/>
            </a:pPr>
            <a:endParaRPr lang="en-US" u="none" baseline="0" dirty="0" smtClean="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80290921-AE82-4B10-9C21-6CFB8963AE0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endParaRPr lang="fr-FR" b="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80290921-AE82-4B10-9C21-6CFB8963AE03}" type="slidenum">
              <a:rPr lang="en-US" smtClean="0"/>
              <a:pPr/>
              <a:t>6</a:t>
            </a:fld>
            <a:endParaRPr lang="en-US"/>
          </a:p>
        </p:txBody>
      </p:sp>
    </p:spTree>
    <p:extLst>
      <p:ext uri="{BB962C8B-B14F-4D97-AF65-F5344CB8AC3E}">
        <p14:creationId xmlns="" xmlns:p14="http://schemas.microsoft.com/office/powerpoint/2010/main" val="1227110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6650038" y="5741988"/>
            <a:ext cx="2043112" cy="803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solidFill>
                <a:prstClr val="black"/>
              </a:solidFill>
              <a:latin typeface="Calibri"/>
              <a:ea typeface="ＭＳ Ｐゴシック" charset="0"/>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prstClr val="white"/>
              </a:solidFill>
              <a:latin typeface="Calibri"/>
            </a:endParaRPr>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450850" y="339725"/>
            <a:ext cx="2360613" cy="1014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 xmlns:p14="http://schemas.microsoft.com/office/powerpoint/2010/main" val="821183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solidFill>
                <a:prstClr val="black"/>
              </a:solidFill>
              <a:latin typeface="Calibri"/>
              <a:ea typeface="ＭＳ Ｐゴシック" charset="0"/>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prstClr val="white"/>
              </a:solidFill>
              <a:latin typeface="Calibri"/>
            </a:endParaRPr>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ＭＳ Ｐゴシック" charset="0"/>
              </a:rPr>
              <a:t>Thank you for listening!</a:t>
            </a:r>
            <a:endParaRPr lang="en-GB" sz="4000" b="1" dirty="0">
              <a:solidFill>
                <a:srgbClr val="595959"/>
              </a:solidFill>
              <a:latin typeface="Franklin Gothic Book" pitchFamily="34" charset="0"/>
              <a:ea typeface="ＭＳ Ｐゴシック" charset="0"/>
            </a:endParaRPr>
          </a:p>
        </p:txBody>
      </p:sp>
    </p:spTree>
    <p:extLst>
      <p:ext uri="{BB962C8B-B14F-4D97-AF65-F5344CB8AC3E}">
        <p14:creationId xmlns="" xmlns:p14="http://schemas.microsoft.com/office/powerpoint/2010/main" val="2637517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solidFill>
                <a:prstClr val="black"/>
              </a:solidFill>
              <a:latin typeface="Calibri"/>
              <a:ea typeface="ＭＳ Ｐゴシック" charset="0"/>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prstClr val="white"/>
              </a:solidFill>
              <a:latin typeface="Calibri"/>
            </a:endParaRPr>
          </a:p>
        </p:txBody>
      </p:sp>
      <p:pic>
        <p:nvPicPr>
          <p:cNvPr id="9" name="Picture 2" descr="F:\low res images\10055131-Venezuela-Lineair.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9375" y="3508375"/>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3" descr="F:\low res images\Biodiversity---Frog.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80963" y="5218113"/>
            <a:ext cx="2286000" cy="1581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 name="Picture 8" descr="F:\low res images\Technical-Capacity-Building.jpg"/>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92075" y="1785938"/>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extLst>
              <a:ext uri="{28A0092B-C50C-407E-A947-70E740481C1C}">
                <a14:useLocalDpi xmlns="" xmlns:a14="http://schemas.microsoft.com/office/drawing/2010/main" val="0"/>
              </a:ext>
            </a:extLst>
          </a:blip>
          <a:srcRect/>
          <a:stretch>
            <a:fillRect/>
          </a:stretch>
        </p:blipFill>
        <p:spPr bwMode="auto">
          <a:xfrm>
            <a:off x="6650038" y="5741988"/>
            <a:ext cx="2043112" cy="803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extLst>
              <a:ext uri="{28A0092B-C50C-407E-A947-70E740481C1C}">
                <a14:useLocalDpi xmlns="" xmlns:a14="http://schemas.microsoft.com/office/drawing/2010/main" val="0"/>
              </a:ext>
            </a:extLst>
          </a:blip>
          <a:srcRect/>
          <a:stretch>
            <a:fillRect/>
          </a:stretch>
        </p:blipFill>
        <p:spPr bwMode="auto">
          <a:xfrm>
            <a:off x="6411913" y="246063"/>
            <a:ext cx="2360612" cy="1012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 xmlns:p14="http://schemas.microsoft.com/office/powerpoint/2010/main" val="3795702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prstClr val="white"/>
              </a:solidFill>
              <a:latin typeface="Calibri"/>
            </a:endParaRPr>
          </a:p>
        </p:txBody>
      </p:sp>
      <p:pic>
        <p:nvPicPr>
          <p:cNvPr id="6" name="Picture 2" descr="F:\low res images\10055131-Venezuela-Lineair.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9375" y="3508375"/>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3" descr="F:\low res images\Biodiversity---Frog.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80963" y="5218113"/>
            <a:ext cx="2286000" cy="1581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8" descr="F:\low res images\Technical-Capacity-Building.jpg"/>
          <p:cNvPicPr>
            <a:picLocks noChangeAspect="1" noChangeArrowheads="1"/>
          </p:cNvPicPr>
          <p:nvPr userDrawn="1"/>
        </p:nvPicPr>
        <p:blipFill>
          <a:blip r:embed="rId6" cstate="print">
            <a:extLst>
              <a:ext uri="{28A0092B-C50C-407E-A947-70E740481C1C}">
                <a14:useLocalDpi xmlns="" xmlns:a14="http://schemas.microsoft.com/office/drawing/2010/main" val="0"/>
              </a:ext>
            </a:extLst>
          </a:blip>
          <a:srcRect/>
          <a:stretch>
            <a:fillRect/>
          </a:stretch>
        </p:blipFill>
        <p:spPr bwMode="auto">
          <a:xfrm>
            <a:off x="92075" y="1785938"/>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extLst>
      <p:ext uri="{BB962C8B-B14F-4D97-AF65-F5344CB8AC3E}">
        <p14:creationId xmlns="" xmlns:p14="http://schemas.microsoft.com/office/powerpoint/2010/main" val="127019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prstClr val="white"/>
              </a:solidFill>
              <a:latin typeface="Calibri"/>
            </a:endParaRPr>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extLst>
      <p:ext uri="{BB962C8B-B14F-4D97-AF65-F5344CB8AC3E}">
        <p14:creationId xmlns="" xmlns:p14="http://schemas.microsoft.com/office/powerpoint/2010/main" val="4044027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prstClr val="white"/>
              </a:solidFill>
              <a:latin typeface="Calibri"/>
            </a:endParaRPr>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rgbClr val="DA1F28"/>
                </a:solidFill>
                <a:ea typeface="Calibri" pitchFamily="34" charset="0"/>
                <a:cs typeface="FrutigerLT-Roman" charset="0"/>
              </a:rPr>
              <a:t>-REDD</a:t>
            </a:r>
          </a:p>
          <a:p>
            <a:pPr>
              <a:defRPr/>
            </a:pPr>
            <a:r>
              <a:rPr lang="fr-FR" sz="1450" dirty="0">
                <a:solidFill>
                  <a:srgbClr val="DA1F28"/>
                </a:solidFill>
                <a:ea typeface="Calibri" pitchFamily="34" charset="0"/>
                <a:cs typeface="Frutiger-Roman" charset="0"/>
              </a:rPr>
              <a:t>P R O G R A M M E</a:t>
            </a:r>
            <a:r>
              <a:rPr lang="en-GB" sz="1450" dirty="0">
                <a:solidFill>
                  <a:srgbClr val="DA1F28"/>
                </a:solidFill>
                <a:ea typeface="ＭＳ Ｐゴシック" charset="0"/>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extLst>
      <p:ext uri="{BB962C8B-B14F-4D97-AF65-F5344CB8AC3E}">
        <p14:creationId xmlns="" xmlns:p14="http://schemas.microsoft.com/office/powerpoint/2010/main" val="545276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prstClr val="white"/>
              </a:solidFill>
              <a:latin typeface="Calibri"/>
            </a:endParaRPr>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rgbClr val="DA1F28"/>
                </a:solidFill>
                <a:ea typeface="Calibri" pitchFamily="34" charset="0"/>
                <a:cs typeface="FrutigerLT-Roman" charset="0"/>
              </a:rPr>
              <a:t>-REDD</a:t>
            </a:r>
          </a:p>
          <a:p>
            <a:pPr>
              <a:defRPr/>
            </a:pPr>
            <a:r>
              <a:rPr lang="fr-FR" sz="1450" dirty="0">
                <a:solidFill>
                  <a:srgbClr val="DA1F28"/>
                </a:solidFill>
                <a:ea typeface="Calibri" pitchFamily="34" charset="0"/>
                <a:cs typeface="Frutiger-Roman" charset="0"/>
              </a:rPr>
              <a:t>P R O G R A M M E</a:t>
            </a:r>
            <a:r>
              <a:rPr lang="en-GB" sz="1450" dirty="0">
                <a:solidFill>
                  <a:srgbClr val="DA1F28"/>
                </a:solidFill>
                <a:ea typeface="ＭＳ Ｐゴシック" charset="0"/>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extLst>
      <p:ext uri="{BB962C8B-B14F-4D97-AF65-F5344CB8AC3E}">
        <p14:creationId xmlns="" xmlns:p14="http://schemas.microsoft.com/office/powerpoint/2010/main" val="426530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prstClr val="white"/>
              </a:solidFill>
              <a:latin typeface="Calibri"/>
            </a:endParaRPr>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92075" y="76200"/>
            <a:ext cx="2286000" cy="1647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 xmlns:p14="http://schemas.microsoft.com/office/powerpoint/2010/main" val="3657690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solidFill>
                <a:prstClr val="black"/>
              </a:solidFill>
              <a:latin typeface="Calibri"/>
              <a:ea typeface="ＭＳ Ｐゴシック" charset="0"/>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prstClr val="white"/>
              </a:solidFill>
              <a:latin typeface="Calibri"/>
            </a:endParaRPr>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extLst>
      <p:ext uri="{BB962C8B-B14F-4D97-AF65-F5344CB8AC3E}">
        <p14:creationId xmlns="" xmlns:p14="http://schemas.microsoft.com/office/powerpoint/2010/main" val="781792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prstClr val="white"/>
              </a:solidFill>
              <a:latin typeface="Calibri"/>
            </a:endParaRPr>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solidFill>
                <a:prstClr val="black"/>
              </a:solidFill>
              <a:latin typeface="Calibri"/>
              <a:ea typeface="ＭＳ Ｐゴシック" charset="0"/>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solidFill>
                  <a:prstClr val="black"/>
                </a:solidFill>
                <a:ea typeface="Calibri" pitchFamily="34" charset="0"/>
                <a:cs typeface="Times New Roman" pitchFamily="18" charset="0"/>
              </a:rPr>
              <a:t>    </a:t>
            </a:r>
            <a:endParaRPr lang="fr-FR">
              <a:solidFill>
                <a:prstClr val="black"/>
              </a:solidFill>
              <a:ea typeface="ＭＳ Ｐゴシック"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prstClr val="white"/>
              </a:solidFill>
              <a:latin typeface="Calibri"/>
            </a:endParaRPr>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6875463" y="5864225"/>
            <a:ext cx="2039937" cy="874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ＭＳ Ｐゴシック" charset="0"/>
              </a:rPr>
              <a:t>Visit	</a:t>
            </a:r>
            <a:r>
              <a:rPr lang="en-US" sz="2400" dirty="0" smtClean="0">
                <a:solidFill>
                  <a:srgbClr val="0099CC"/>
                </a:solidFill>
                <a:latin typeface="Franklin Gothic Book" pitchFamily="34" charset="0"/>
                <a:ea typeface="ＭＳ Ｐゴシック" charset="0"/>
                <a:hlinkClick r:id="rId3"/>
              </a:rPr>
              <a:t>www.un-redd.org</a:t>
            </a:r>
            <a:endParaRPr lang="en-US" sz="2400" dirty="0" smtClean="0">
              <a:solidFill>
                <a:srgbClr val="0099CC"/>
              </a:solidFill>
              <a:latin typeface="Franklin Gothic Book" pitchFamily="34" charset="0"/>
              <a:ea typeface="ＭＳ Ｐゴシック" charset="0"/>
            </a:endParaRPr>
          </a:p>
          <a:p>
            <a:pPr eaLnBrk="0" hangingPunct="0">
              <a:defRPr/>
            </a:pPr>
            <a:r>
              <a:rPr lang="en-US" sz="2400" dirty="0" smtClean="0">
                <a:solidFill>
                  <a:srgbClr val="595959"/>
                </a:solidFill>
                <a:latin typeface="Franklin Gothic Book" pitchFamily="34" charset="0"/>
                <a:ea typeface="ＭＳ Ｐゴシック" charset="0"/>
              </a:rPr>
              <a:t>Email	</a:t>
            </a:r>
            <a:r>
              <a:rPr lang="en-US" sz="2400" dirty="0" smtClean="0">
                <a:solidFill>
                  <a:srgbClr val="595959"/>
                </a:solidFill>
                <a:latin typeface="Franklin Gothic Book" pitchFamily="34" charset="0"/>
                <a:ea typeface="ＭＳ Ｐゴシック" charset="0"/>
                <a:hlinkClick r:id="rId4"/>
              </a:rPr>
              <a:t>un-redd@un-redd.org</a:t>
            </a:r>
            <a:endParaRPr lang="en-US" sz="2400" dirty="0" smtClean="0">
              <a:solidFill>
                <a:srgbClr val="595959"/>
              </a:solidFill>
              <a:latin typeface="Franklin Gothic Book" pitchFamily="34" charset="0"/>
              <a:ea typeface="ＭＳ Ｐゴシック" charset="0"/>
            </a:endParaRPr>
          </a:p>
          <a:p>
            <a:pPr eaLnBrk="0" hangingPunct="0">
              <a:defRPr/>
            </a:pPr>
            <a:endParaRPr lang="en-US" sz="2400" dirty="0" smtClean="0">
              <a:solidFill>
                <a:srgbClr val="595959"/>
              </a:solidFill>
              <a:latin typeface="Franklin Gothic Book" pitchFamily="34" charset="0"/>
              <a:ea typeface="ＭＳ Ｐゴシック" charset="0"/>
            </a:endParaRPr>
          </a:p>
          <a:p>
            <a:pPr eaLnBrk="0" hangingPunct="0">
              <a:defRPr/>
            </a:pPr>
            <a:r>
              <a:rPr lang="en-US" sz="2400" dirty="0" smtClean="0">
                <a:solidFill>
                  <a:srgbClr val="595959"/>
                </a:solidFill>
                <a:latin typeface="Franklin Gothic Book" pitchFamily="34" charset="0"/>
                <a:ea typeface="ＭＳ Ｐゴシック" charset="0"/>
              </a:rPr>
              <a:t> </a:t>
            </a:r>
            <a:endParaRPr lang="en-GB" sz="2400" dirty="0">
              <a:solidFill>
                <a:srgbClr val="595959"/>
              </a:solidFill>
              <a:latin typeface="Franklin Gothic Book" pitchFamily="34" charset="0"/>
              <a:ea typeface="ＭＳ Ｐゴシック" charset="0"/>
            </a:endParaRPr>
          </a:p>
        </p:txBody>
      </p:sp>
      <p:sp>
        <p:nvSpPr>
          <p:cNvPr id="9" name="Rectangle 8"/>
          <p:cNvSpPr/>
          <p:nvPr userDrawn="1"/>
        </p:nvSpPr>
        <p:spPr>
          <a:xfrm>
            <a:off x="558800" y="2767013"/>
            <a:ext cx="5567363" cy="708025"/>
          </a:xfrm>
          <a:prstGeom prst="rect">
            <a:avLst/>
          </a:prstGeom>
        </p:spPr>
        <p:txBody>
          <a:bodyPr>
            <a:spAutoFit/>
          </a:bodyPr>
          <a:lstStyle/>
          <a:p>
            <a:r>
              <a:rPr lang="en-US" sz="4000" b="1" smtClean="0">
                <a:solidFill>
                  <a:srgbClr val="595959"/>
                </a:solidFill>
                <a:latin typeface="Franklin Gothic Book" charset="0"/>
                <a:ea typeface="ＭＳ Ｐゴシック" charset="0"/>
              </a:rPr>
              <a:t>For more information…</a:t>
            </a:r>
            <a:endParaRPr lang="en-GB" sz="4000" b="1" smtClean="0">
              <a:solidFill>
                <a:srgbClr val="595959"/>
              </a:solidFill>
              <a:latin typeface="Franklin Gothic Book" charset="0"/>
              <a:ea typeface="ＭＳ Ｐゴシック" charset="0"/>
            </a:endParaRPr>
          </a:p>
        </p:txBody>
      </p:sp>
    </p:spTree>
    <p:extLst>
      <p:ext uri="{BB962C8B-B14F-4D97-AF65-F5344CB8AC3E}">
        <p14:creationId xmlns="" xmlns:p14="http://schemas.microsoft.com/office/powerpoint/2010/main" val="132325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642938" y="1785938"/>
            <a:ext cx="8043862" cy="4340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 xmlns:p14="http://schemas.microsoft.com/office/powerpoint/2010/main" val="2242312581"/>
      </p:ext>
    </p:extLst>
  </p:cSld>
  <p:clrMap bg1="lt1" tx1="dk1" bg2="lt2" tx2="dk2" accent1="accent1" accent2="accent2" accent3="accent3" accent4="accent4" accent5="accent5" accent6="accent6" hlink="hlink" folHlink="folHlink"/>
  <p:sldLayoutIdLst>
    <p:sldLayoutId id="2147484136" r:id="rId1"/>
    <p:sldLayoutId id="2147484137" r:id="rId2"/>
    <p:sldLayoutId id="2147484138" r:id="rId3"/>
    <p:sldLayoutId id="2147484139" r:id="rId4"/>
    <p:sldLayoutId id="2147484140" r:id="rId5"/>
    <p:sldLayoutId id="2147484141" r:id="rId6"/>
    <p:sldLayoutId id="2147484142" r:id="rId7"/>
    <p:sldLayoutId id="2147484143" r:id="rId8"/>
    <p:sldLayoutId id="2147484144" r:id="rId9"/>
    <p:sldLayoutId id="2147484145"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ＭＳ Ｐゴシック" charset="0"/>
          <a:cs typeface="+mj-cs"/>
        </a:defRPr>
      </a:lvl1pPr>
      <a:lvl2pPr algn="l" rtl="0" eaLnBrk="0" fontAlgn="base" hangingPunct="0">
        <a:spcBef>
          <a:spcPct val="0"/>
        </a:spcBef>
        <a:spcAft>
          <a:spcPct val="0"/>
        </a:spcAft>
        <a:defRPr sz="4000" b="1">
          <a:solidFill>
            <a:srgbClr val="595959"/>
          </a:solidFill>
          <a:latin typeface="Franklin Gothic Book" pitchFamily="34" charset="0"/>
          <a:ea typeface="ＭＳ Ｐゴシック" charset="0"/>
        </a:defRPr>
      </a:lvl2pPr>
      <a:lvl3pPr algn="l" rtl="0" eaLnBrk="0" fontAlgn="base" hangingPunct="0">
        <a:spcBef>
          <a:spcPct val="0"/>
        </a:spcBef>
        <a:spcAft>
          <a:spcPct val="0"/>
        </a:spcAft>
        <a:defRPr sz="4000" b="1">
          <a:solidFill>
            <a:srgbClr val="595959"/>
          </a:solidFill>
          <a:latin typeface="Franklin Gothic Book" pitchFamily="34" charset="0"/>
          <a:ea typeface="ＭＳ Ｐゴシック" charset="0"/>
        </a:defRPr>
      </a:lvl3pPr>
      <a:lvl4pPr algn="l" rtl="0" eaLnBrk="0" fontAlgn="base" hangingPunct="0">
        <a:spcBef>
          <a:spcPct val="0"/>
        </a:spcBef>
        <a:spcAft>
          <a:spcPct val="0"/>
        </a:spcAft>
        <a:defRPr sz="4000" b="1">
          <a:solidFill>
            <a:srgbClr val="595959"/>
          </a:solidFill>
          <a:latin typeface="Franklin Gothic Book" pitchFamily="34" charset="0"/>
          <a:ea typeface="ＭＳ Ｐゴシック" charset="0"/>
        </a:defRPr>
      </a:lvl4pPr>
      <a:lvl5pPr algn="l" rtl="0" eaLnBrk="0" fontAlgn="base" hangingPunct="0">
        <a:spcBef>
          <a:spcPct val="0"/>
        </a:spcBef>
        <a:spcAft>
          <a:spcPct val="0"/>
        </a:spcAft>
        <a:defRPr sz="4000" b="1">
          <a:solidFill>
            <a:srgbClr val="595959"/>
          </a:solidFill>
          <a:latin typeface="Franklin Gothic Book" pitchFamily="34" charset="0"/>
          <a:ea typeface="ＭＳ Ｐゴシック"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charset="0"/>
        <a:buChar char="•"/>
        <a:defRPr sz="24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00000"/>
        </a:buClr>
        <a:buFont typeface="Arial" charset="0"/>
        <a:buChar char="–"/>
        <a:defRPr sz="2000" kern="1200">
          <a:solidFill>
            <a:srgbClr val="595959"/>
          </a:solidFill>
          <a:latin typeface="+mn-lt"/>
          <a:ea typeface="ＭＳ Ｐゴシック" charset="0"/>
          <a:cs typeface="+mn-cs"/>
        </a:defRPr>
      </a:lvl2pPr>
      <a:lvl3pPr marL="1143000" indent="-228600" algn="l" rtl="0" eaLnBrk="0" fontAlgn="base" hangingPunct="0">
        <a:spcBef>
          <a:spcPct val="20000"/>
        </a:spcBef>
        <a:spcAft>
          <a:spcPct val="0"/>
        </a:spcAft>
        <a:buClr>
          <a:srgbClr val="C00000"/>
        </a:buClr>
        <a:buFont typeface="Arial" charset="0"/>
        <a:buChar char="•"/>
        <a:defRPr sz="2400" kern="1200">
          <a:solidFill>
            <a:srgbClr val="7F7F7F"/>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39143" y="1941286"/>
            <a:ext cx="6186714" cy="1451428"/>
          </a:xfrm>
        </p:spPr>
        <p:txBody>
          <a:bodyPr/>
          <a:lstStyle/>
          <a:p>
            <a:r>
              <a:rPr lang="fr-CH" sz="3400" dirty="0">
                <a:solidFill>
                  <a:schemeClr val="tx1"/>
                </a:solidFill>
                <a:latin typeface="Calibri"/>
                <a:cs typeface="Calibri"/>
              </a:rPr>
              <a:t>L’égalité selon le genre </a:t>
            </a:r>
            <a:r>
              <a:rPr lang="fr-CH" sz="3400" dirty="0" smtClean="0">
                <a:solidFill>
                  <a:schemeClr val="tx1"/>
                </a:solidFill>
                <a:latin typeface="Calibri"/>
                <a:cs typeface="Calibri"/>
              </a:rPr>
              <a:t>dans la </a:t>
            </a:r>
            <a:r>
              <a:rPr lang="fr-FR" sz="3400" dirty="0" smtClean="0">
                <a:solidFill>
                  <a:schemeClr val="tx1"/>
                </a:solidFill>
                <a:latin typeface="Calibri"/>
                <a:cs typeface="Calibri"/>
              </a:rPr>
              <a:t>REDD+: les expériences du Programme ONU-REDD </a:t>
            </a:r>
            <a:endParaRPr lang="fr-FR" sz="3400" dirty="0">
              <a:solidFill>
                <a:schemeClr val="tx1"/>
              </a:solidFill>
              <a:effectLst/>
              <a:latin typeface="Calibri"/>
              <a:cs typeface="Calibri"/>
            </a:endParaRPr>
          </a:p>
        </p:txBody>
      </p:sp>
      <p:sp>
        <p:nvSpPr>
          <p:cNvPr id="3" name="Text Placeholder 2"/>
          <p:cNvSpPr>
            <a:spLocks noGrp="1"/>
          </p:cNvSpPr>
          <p:nvPr>
            <p:ph type="body" idx="1"/>
          </p:nvPr>
        </p:nvSpPr>
        <p:spPr>
          <a:xfrm>
            <a:off x="1868714" y="3786188"/>
            <a:ext cx="6978404" cy="1747383"/>
          </a:xfrm>
        </p:spPr>
        <p:txBody>
          <a:bodyPr/>
          <a:lstStyle/>
          <a:p>
            <a:pPr algn="ctr">
              <a:defRPr/>
            </a:pPr>
            <a:r>
              <a:rPr lang="en-US" dirty="0" err="1" smtClean="0">
                <a:solidFill>
                  <a:schemeClr val="tx1"/>
                </a:solidFill>
              </a:rPr>
              <a:t>Journ</a:t>
            </a:r>
            <a:r>
              <a:rPr lang="fr-FR" dirty="0" err="1" smtClean="0">
                <a:solidFill>
                  <a:schemeClr val="tx1"/>
                </a:solidFill>
              </a:rPr>
              <a:t>ée</a:t>
            </a:r>
            <a:r>
              <a:rPr lang="fr-FR" dirty="0" smtClean="0">
                <a:solidFill>
                  <a:schemeClr val="tx1"/>
                </a:solidFill>
              </a:rPr>
              <a:t> </a:t>
            </a:r>
            <a:r>
              <a:rPr lang="en-US" dirty="0" smtClean="0">
                <a:solidFill>
                  <a:schemeClr val="tx1"/>
                </a:solidFill>
              </a:rPr>
              <a:t>The</a:t>
            </a:r>
            <a:r>
              <a:rPr lang="fr-FR" dirty="0" smtClean="0">
                <a:solidFill>
                  <a:schemeClr val="tx1"/>
                </a:solidFill>
              </a:rPr>
              <a:t>́m</a:t>
            </a:r>
            <a:r>
              <a:rPr lang="en-US" dirty="0" err="1" smtClean="0">
                <a:solidFill>
                  <a:schemeClr val="tx1"/>
                </a:solidFill>
              </a:rPr>
              <a:t>atique</a:t>
            </a:r>
            <a:r>
              <a:rPr lang="en-US" dirty="0" smtClean="0">
                <a:solidFill>
                  <a:schemeClr val="tx1"/>
                </a:solidFill>
              </a:rPr>
              <a:t> du PFBC </a:t>
            </a:r>
          </a:p>
          <a:p>
            <a:pPr algn="ctr">
              <a:defRPr/>
            </a:pPr>
            <a:r>
              <a:rPr lang="en-US" dirty="0" err="1" smtClean="0">
                <a:solidFill>
                  <a:schemeClr val="tx1"/>
                </a:solidFill>
              </a:rPr>
              <a:t>L’e</a:t>
            </a:r>
            <a:r>
              <a:rPr lang="fr-FR" dirty="0" smtClean="0">
                <a:solidFill>
                  <a:schemeClr val="tx1"/>
                </a:solidFill>
              </a:rPr>
              <a:t>́g</a:t>
            </a:r>
            <a:r>
              <a:rPr lang="en-US" dirty="0" err="1" smtClean="0">
                <a:solidFill>
                  <a:schemeClr val="tx1"/>
                </a:solidFill>
              </a:rPr>
              <a:t>alite</a:t>
            </a:r>
            <a:r>
              <a:rPr lang="fr-FR" dirty="0" smtClean="0">
                <a:solidFill>
                  <a:schemeClr val="tx1"/>
                </a:solidFill>
              </a:rPr>
              <a:t>́ </a:t>
            </a:r>
            <a:r>
              <a:rPr lang="en-US" dirty="0" smtClean="0">
                <a:solidFill>
                  <a:schemeClr val="tx1"/>
                </a:solidFill>
              </a:rPr>
              <a:t>des genres, </a:t>
            </a:r>
            <a:r>
              <a:rPr lang="en-US" dirty="0" err="1" smtClean="0">
                <a:solidFill>
                  <a:schemeClr val="tx1"/>
                </a:solidFill>
              </a:rPr>
              <a:t>l’EFH</a:t>
            </a:r>
            <a:r>
              <a:rPr lang="en-US" dirty="0" smtClean="0">
                <a:solidFill>
                  <a:schemeClr val="tx1"/>
                </a:solidFill>
              </a:rPr>
              <a:t> </a:t>
            </a:r>
          </a:p>
          <a:p>
            <a:pPr algn="ctr">
              <a:buFont typeface="Arial" pitchFamily="34" charset="0"/>
              <a:buNone/>
              <a:defRPr/>
            </a:pPr>
            <a:endParaRPr lang="en-US" dirty="0" smtClean="0">
              <a:solidFill>
                <a:schemeClr val="tx1"/>
              </a:solidFill>
            </a:endParaRPr>
          </a:p>
          <a:p>
            <a:pPr algn="ctr">
              <a:buFont typeface="Arial" pitchFamily="34" charset="0"/>
              <a:buNone/>
              <a:defRPr/>
            </a:pPr>
            <a:r>
              <a:rPr lang="en-US" dirty="0" smtClean="0">
                <a:solidFill>
                  <a:schemeClr val="tx1"/>
                </a:solidFill>
              </a:rPr>
              <a:t>18 mars 2013</a:t>
            </a:r>
          </a:p>
          <a:p>
            <a:pPr algn="ctr" eaLnBrk="1" hangingPunct="1">
              <a:defRPr/>
            </a:pPr>
            <a:endParaRPr lang="en-US" dirty="0">
              <a:solidFill>
                <a:schemeClr val="tx1"/>
              </a:solidFill>
            </a:endParaRPr>
          </a:p>
          <a:p>
            <a:pPr algn="ctr" eaLnBrk="1" hangingPunct="1">
              <a:defRPr/>
            </a:pPr>
            <a:r>
              <a:rPr lang="en-US" dirty="0" err="1" smtClean="0">
                <a:solidFill>
                  <a:schemeClr val="tx1"/>
                </a:solidFill>
              </a:rPr>
              <a:t>Silje</a:t>
            </a:r>
            <a:r>
              <a:rPr lang="en-US" dirty="0" smtClean="0">
                <a:solidFill>
                  <a:schemeClr val="tx1"/>
                </a:solidFill>
              </a:rPr>
              <a:t> Haugland, UNDP</a:t>
            </a:r>
          </a:p>
          <a:p>
            <a:pPr algn="ctr" eaLnBrk="1" hangingPunct="1">
              <a:defRPr/>
            </a:pPr>
            <a:endParaRPr lang="en-US" dirty="0" smtClean="0">
              <a:solidFill>
                <a:schemeClr val="tx1"/>
              </a:solidFill>
            </a:endParaRPr>
          </a:p>
          <a:p>
            <a:pPr>
              <a:buFont typeface="Arial" pitchFamily="34" charset="0"/>
              <a:buNone/>
              <a:defRPr/>
            </a:pPr>
            <a:endParaRPr lang="en-GB" b="1" dirty="0">
              <a:ea typeface="+mn-ea"/>
            </a:endParaRPr>
          </a:p>
        </p:txBody>
      </p:sp>
      <p:pic>
        <p:nvPicPr>
          <p:cNvPr id="12292" name="Picture 4" descr="3 agencies.jpeg"/>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570663" y="5480050"/>
            <a:ext cx="2297112" cy="1087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TextBox 3"/>
          <p:cNvSpPr txBox="1"/>
          <p:nvPr/>
        </p:nvSpPr>
        <p:spPr>
          <a:xfrm>
            <a:off x="5805714" y="671286"/>
            <a:ext cx="2416238" cy="646331"/>
          </a:xfrm>
          <a:prstGeom prst="rect">
            <a:avLst/>
          </a:prstGeom>
          <a:noFill/>
        </p:spPr>
        <p:txBody>
          <a:bodyPr wrap="square" rtlCol="0">
            <a:spAutoFit/>
          </a:bodyPr>
          <a:lstStyle/>
          <a:p>
            <a:endParaRPr lang="en-US" dirty="0"/>
          </a:p>
          <a:p>
            <a:endParaRPr lang="en-US" dirty="0"/>
          </a:p>
        </p:txBody>
      </p:sp>
    </p:spTree>
    <p:extLst>
      <p:ext uri="{BB962C8B-B14F-4D97-AF65-F5344CB8AC3E}">
        <p14:creationId xmlns="" xmlns:p14="http://schemas.microsoft.com/office/powerpoint/2010/main" val="3487364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 xmlns:p14="http://schemas.microsoft.com/office/powerpoint/2010/main" val="2486122422"/>
              </p:ext>
            </p:extLst>
          </p:nvPr>
        </p:nvGraphicFramePr>
        <p:xfrm>
          <a:off x="470848" y="1866329"/>
          <a:ext cx="8454788" cy="4766482"/>
        </p:xfrm>
        <a:graphic>
          <a:graphicData uri="http://schemas.openxmlformats.org/drawingml/2006/table">
            <a:tbl>
              <a:tblPr/>
              <a:tblGrid>
                <a:gridCol w="1408622"/>
                <a:gridCol w="7046166"/>
              </a:tblGrid>
              <a:tr h="1010086">
                <a:tc gridSpan="2">
                  <a:txBody>
                    <a:bodyPr/>
                    <a:lstStyle/>
                    <a:p>
                      <a:r>
                        <a:rPr lang="fr-FR" sz="1800" b="1" kern="1200" baseline="0" dirty="0" smtClean="0">
                          <a:solidFill>
                            <a:schemeClr val="tx1"/>
                          </a:solidFill>
                          <a:latin typeface="+mn-lt"/>
                          <a:ea typeface="+mn-ea"/>
                          <a:cs typeface="+mn-cs"/>
                        </a:rPr>
                        <a:t>Principe 2 – Respecter et protéger les droits des parties prenantes, notamment les droits de l’homme, les droits prévus par la loi, les droits coutumiers et les droits collectifs</a:t>
                      </a:r>
                      <a:endParaRPr kumimoji="0" lang="en-AU" sz="2000" b="1" i="0" u="none" strike="noStrike" cap="none" normalizeH="0" baseline="0" dirty="0" smtClean="0">
                        <a:ln>
                          <a:noFill/>
                        </a:ln>
                        <a:solidFill>
                          <a:srgbClr val="FFFFFF"/>
                        </a:solidFill>
                        <a:effectLst/>
                        <a:latin typeface="Arial" pitchFamily="34" charset="0"/>
                        <a:ea typeface="ＭＳ Ｐゴシック" pitchFamily="34" charset="-128"/>
                      </a:endParaRP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AU"/>
                    </a:p>
                  </a:txBody>
                  <a:tcPr/>
                </a:tc>
              </a:tr>
              <a:tr h="104169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000" kern="1200" baseline="0" dirty="0" smtClean="0">
                          <a:solidFill>
                            <a:schemeClr val="tx1"/>
                          </a:solidFill>
                          <a:latin typeface="+mj-lt"/>
                          <a:ea typeface="+mn-ea"/>
                          <a:cs typeface="+mn-cs"/>
                        </a:rPr>
                        <a:t>Critère 7</a:t>
                      </a:r>
                      <a:r>
                        <a:rPr kumimoji="0" lang="en-US" sz="2000" b="0" i="0" u="none" strike="noStrike" cap="none" normalizeH="0" baseline="0" dirty="0" smtClean="0">
                          <a:ln>
                            <a:noFill/>
                          </a:ln>
                          <a:solidFill>
                            <a:srgbClr val="000000"/>
                          </a:solidFill>
                          <a:effectLst/>
                          <a:latin typeface="+mj-lt"/>
                          <a:ea typeface="ＭＳ Ｐゴシック" pitchFamily="34" charset="-128"/>
                        </a:rPr>
                        <a:t> </a:t>
                      </a:r>
                      <a:endParaRPr kumimoji="0" lang="en-AU" sz="2000" b="0" i="0" u="none" strike="noStrike" cap="none" normalizeH="0" baseline="0" dirty="0" smtClean="0">
                        <a:ln>
                          <a:noFill/>
                        </a:ln>
                        <a:solidFill>
                          <a:srgbClr val="000000"/>
                        </a:solidFill>
                        <a:effectLst/>
                        <a:latin typeface="+mj-lt"/>
                        <a:ea typeface="ＭＳ Ｐゴシック" pitchFamily="34" charset="-128"/>
                      </a:endParaRP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r>
                        <a:rPr lang="fr-FR" sz="2000" kern="1200" baseline="0" dirty="0" smtClean="0">
                          <a:solidFill>
                            <a:schemeClr val="tx1"/>
                          </a:solidFill>
                          <a:latin typeface="+mj-lt"/>
                          <a:ea typeface="+mn-ea"/>
                          <a:cs typeface="+mn-cs"/>
                        </a:rPr>
                        <a:t>Respecter et promouvoir la reconnaissance et l’exercice du droit des peuples autochtones et des autres communautés locales à un régime foncier et à des droits sur les carbones équitables</a:t>
                      </a: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r h="7260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000" b="1" kern="1200" baseline="0" dirty="0" smtClean="0">
                          <a:solidFill>
                            <a:srgbClr val="FF0000"/>
                          </a:solidFill>
                          <a:latin typeface="+mj-lt"/>
                          <a:ea typeface="+mn-ea"/>
                          <a:cs typeface="+mn-cs"/>
                        </a:rPr>
                        <a:t>Critère</a:t>
                      </a:r>
                      <a:r>
                        <a:rPr lang="fr-FR" sz="2000" kern="1200" baseline="0" dirty="0" smtClean="0">
                          <a:solidFill>
                            <a:schemeClr val="tx1"/>
                          </a:solidFill>
                          <a:latin typeface="+mj-lt"/>
                          <a:ea typeface="+mn-ea"/>
                          <a:cs typeface="+mn-cs"/>
                        </a:rPr>
                        <a:t> </a:t>
                      </a:r>
                      <a:r>
                        <a:rPr kumimoji="0" lang="en-US" sz="2000" b="1" i="0" u="none" strike="noStrike" cap="none" normalizeH="0" baseline="0" dirty="0" smtClean="0">
                          <a:ln>
                            <a:noFill/>
                          </a:ln>
                          <a:solidFill>
                            <a:srgbClr val="FF0000"/>
                          </a:solidFill>
                          <a:effectLst/>
                          <a:latin typeface="+mj-lt"/>
                          <a:ea typeface="ＭＳ Ｐゴシック" pitchFamily="34" charset="-128"/>
                        </a:rPr>
                        <a:t>8</a:t>
                      </a:r>
                      <a:endParaRPr kumimoji="0" lang="en-AU" sz="2000" b="1" i="0" u="none" strike="noStrike" cap="none" normalizeH="0" baseline="0" dirty="0" smtClean="0">
                        <a:ln>
                          <a:noFill/>
                        </a:ln>
                        <a:solidFill>
                          <a:srgbClr val="FF0000"/>
                        </a:solidFill>
                        <a:effectLst/>
                        <a:latin typeface="+mj-lt"/>
                        <a:ea typeface="ＭＳ Ｐゴシック" pitchFamily="34" charset="-128"/>
                      </a:endParaRP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r>
                        <a:rPr lang="fr-FR" sz="2000" b="1" kern="1200" baseline="0" dirty="0" smtClean="0">
                          <a:solidFill>
                            <a:srgbClr val="FF0000"/>
                          </a:solidFill>
                          <a:latin typeface="+mj-lt"/>
                          <a:ea typeface="+mn-ea"/>
                          <a:cs typeface="+mn-cs"/>
                        </a:rPr>
                        <a:t>Promouvoir et renforcer l’égalité entre les genres, l’équité entre les genres et l’autonomisation des femmes</a:t>
                      </a: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r>
              <a:tr h="198866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000" kern="1200" baseline="0" dirty="0" smtClean="0">
                          <a:solidFill>
                            <a:schemeClr val="tx1"/>
                          </a:solidFill>
                          <a:latin typeface="+mj-lt"/>
                          <a:ea typeface="+mn-ea"/>
                          <a:cs typeface="+mn-cs"/>
                        </a:rPr>
                        <a:t>Critère  </a:t>
                      </a:r>
                      <a:r>
                        <a:rPr kumimoji="0" lang="en-US" sz="2000" b="0" i="0" u="none" strike="noStrike" cap="none" normalizeH="0" baseline="0" dirty="0" smtClean="0">
                          <a:ln>
                            <a:noFill/>
                          </a:ln>
                          <a:solidFill>
                            <a:srgbClr val="000000"/>
                          </a:solidFill>
                          <a:effectLst/>
                          <a:latin typeface="+mj-lt"/>
                          <a:ea typeface="ＭＳ Ｐゴシック" pitchFamily="34" charset="-128"/>
                        </a:rPr>
                        <a:t>9</a:t>
                      </a:r>
                      <a:endParaRPr kumimoji="0" lang="en-AU" sz="2000" b="0" i="0" u="none" strike="noStrike" cap="none" normalizeH="0" baseline="0" dirty="0" smtClean="0">
                        <a:ln>
                          <a:noFill/>
                        </a:ln>
                        <a:solidFill>
                          <a:srgbClr val="000000"/>
                        </a:solidFill>
                        <a:effectLst/>
                        <a:latin typeface="+mj-lt"/>
                        <a:ea typeface="ＭＳ Ｐゴシック" pitchFamily="34" charset="-128"/>
                      </a:endParaRP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r>
                        <a:rPr lang="fr-FR" sz="2000" kern="1200" baseline="0" dirty="0" smtClean="0">
                          <a:solidFill>
                            <a:schemeClr val="tx1"/>
                          </a:solidFill>
                          <a:latin typeface="+mj-lt"/>
                          <a:ea typeface="+mn-ea"/>
                          <a:cs typeface="+mn-cs"/>
                        </a:rPr>
                        <a:t>Obtenir le consentement préalable, donné librement et en connaissance de cause des peuples autochtones et des autres communautés dépendant de la forêt, ainsi que respecter et défendre la décision prise (que le consentement soit accordé ou pas).</a:t>
                      </a:r>
                      <a:endParaRPr lang="en-US" sz="2000" dirty="0" smtClean="0">
                        <a:latin typeface="+mj-l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AU" sz="2000" b="1" i="0" u="none" strike="noStrike" cap="none" normalizeH="0" baseline="0" dirty="0" smtClean="0">
                        <a:ln>
                          <a:noFill/>
                        </a:ln>
                        <a:solidFill>
                          <a:srgbClr val="000000"/>
                        </a:solidFill>
                        <a:effectLst/>
                        <a:latin typeface="+mj-lt"/>
                        <a:ea typeface="ＭＳ Ｐゴシック" pitchFamily="34" charset="-128"/>
                      </a:endParaRPr>
                    </a:p>
                  </a:txBody>
                  <a:tcPr marL="91448" marR="91448" marT="45730" marB="4573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bl>
          </a:graphicData>
        </a:graphic>
      </p:graphicFrame>
      <p:sp>
        <p:nvSpPr>
          <p:cNvPr id="37906" name="Title 2"/>
          <p:cNvSpPr>
            <a:spLocks noGrp="1"/>
          </p:cNvSpPr>
          <p:nvPr>
            <p:ph type="title"/>
          </p:nvPr>
        </p:nvSpPr>
        <p:spPr>
          <a:xfrm>
            <a:off x="1883392" y="131763"/>
            <a:ext cx="7656394" cy="1531937"/>
          </a:xfrm>
        </p:spPr>
        <p:txBody>
          <a:bodyPr>
            <a:noAutofit/>
          </a:bodyPr>
          <a:lstStyle/>
          <a:p>
            <a:r>
              <a:rPr lang="fr-FR" sz="2500" dirty="0" smtClean="0">
                <a:solidFill>
                  <a:schemeClr val="tx1"/>
                </a:solidFill>
                <a:latin typeface="+mj-lt"/>
              </a:rPr>
              <a:t>Principes et critères sociaux et environnementaux </a:t>
            </a:r>
            <a:br>
              <a:rPr lang="fr-FR" sz="2500" dirty="0" smtClean="0">
                <a:solidFill>
                  <a:schemeClr val="tx1"/>
                </a:solidFill>
                <a:latin typeface="+mj-lt"/>
              </a:rPr>
            </a:br>
            <a:r>
              <a:rPr lang="fr-FR" sz="2500" dirty="0" smtClean="0">
                <a:solidFill>
                  <a:schemeClr val="tx1"/>
                </a:solidFill>
                <a:latin typeface="+mj-lt"/>
              </a:rPr>
              <a:t>du Programme ONU-REDD</a:t>
            </a:r>
            <a:endParaRPr lang="en-AU" sz="2500" dirty="0" smtClean="0">
              <a:solidFill>
                <a:schemeClr val="tx1"/>
              </a:solidFill>
              <a:latin typeface="+mj-lt"/>
              <a:ea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67429" y="453571"/>
            <a:ext cx="6504192" cy="1609514"/>
          </a:xfrm>
        </p:spPr>
        <p:txBody>
          <a:bodyPr/>
          <a:lstStyle/>
          <a:p>
            <a:r>
              <a:rPr lang="en-US" sz="3500" dirty="0" smtClean="0">
                <a:solidFill>
                  <a:srgbClr val="000000"/>
                </a:solidFill>
                <a:latin typeface="+mj-lt"/>
              </a:rPr>
              <a:t>Placer le genre au </a:t>
            </a:r>
            <a:r>
              <a:rPr lang="fr-FR" sz="3500" dirty="0" smtClean="0">
                <a:solidFill>
                  <a:srgbClr val="000000"/>
                </a:solidFill>
                <a:latin typeface="+mj-lt"/>
              </a:rPr>
              <a:t>cœur de </a:t>
            </a:r>
            <a:br>
              <a:rPr lang="fr-FR" sz="3500" dirty="0" smtClean="0">
                <a:solidFill>
                  <a:srgbClr val="000000"/>
                </a:solidFill>
                <a:latin typeface="+mj-lt"/>
              </a:rPr>
            </a:br>
            <a:r>
              <a:rPr lang="fr-FR" sz="3500" dirty="0" smtClean="0">
                <a:solidFill>
                  <a:srgbClr val="000000"/>
                </a:solidFill>
                <a:latin typeface="+mj-lt"/>
              </a:rPr>
              <a:t>la REDD+: un facteur de succès  </a:t>
            </a:r>
            <a:r>
              <a:rPr lang="fr-FR" dirty="0"/>
              <a:t/>
            </a:r>
            <a:br>
              <a:rPr lang="fr-FR" dirty="0"/>
            </a:br>
            <a:r>
              <a:rPr lang="en-US" dirty="0" smtClean="0"/>
              <a:t> </a:t>
            </a:r>
            <a:endParaRPr lang="en-US" dirty="0"/>
          </a:p>
        </p:txBody>
      </p:sp>
      <p:pic>
        <p:nvPicPr>
          <p:cNvPr id="4" name="Content Placeholder 3" descr="1.jpg"/>
          <p:cNvPicPr>
            <a:picLocks noGrp="1" noChangeAspect="1"/>
          </p:cNvPicPr>
          <p:nvPr>
            <p:ph idx="1"/>
          </p:nvPr>
        </p:nvPicPr>
        <p:blipFill>
          <a:blip r:embed="rId3" cstate="print">
            <a:extLst>
              <a:ext uri="{28A0092B-C50C-407E-A947-70E740481C1C}">
                <a14:useLocalDpi xmlns="" xmlns:a14="http://schemas.microsoft.com/office/drawing/2010/main" val="0"/>
              </a:ext>
            </a:extLst>
          </a:blip>
          <a:srcRect l="-20178" r="-20178"/>
          <a:stretch>
            <a:fillRect/>
          </a:stretch>
        </p:blipFill>
        <p:spPr>
          <a:xfrm>
            <a:off x="4717144" y="1796143"/>
            <a:ext cx="5012387" cy="5061857"/>
          </a:xfrm>
          <a:prstGeom prst="rect">
            <a:avLst/>
          </a:prstGeom>
        </p:spPr>
      </p:pic>
      <p:sp>
        <p:nvSpPr>
          <p:cNvPr id="5" name="Rectangle 4"/>
          <p:cNvSpPr/>
          <p:nvPr/>
        </p:nvSpPr>
        <p:spPr>
          <a:xfrm>
            <a:off x="145142" y="2104571"/>
            <a:ext cx="5098143" cy="8474116"/>
          </a:xfrm>
          <a:prstGeom prst="rect">
            <a:avLst/>
          </a:prstGeom>
        </p:spPr>
        <p:txBody>
          <a:bodyPr wrap="square">
            <a:spAutoFit/>
          </a:bodyPr>
          <a:lstStyle/>
          <a:p>
            <a:r>
              <a:rPr lang="en-US" sz="2000" dirty="0" smtClean="0">
                <a:latin typeface="Calibri"/>
                <a:cs typeface="Calibri"/>
              </a:rPr>
              <a:t>D</a:t>
            </a:r>
            <a:r>
              <a:rPr lang="fr-FR" sz="2000" dirty="0" err="1" smtClean="0">
                <a:latin typeface="Calibri"/>
                <a:cs typeface="Calibri"/>
              </a:rPr>
              <a:t>émontre</a:t>
            </a:r>
            <a:r>
              <a:rPr lang="fr-FR" sz="2000" dirty="0">
                <a:latin typeface="Calibri"/>
                <a:cs typeface="Calibri"/>
              </a:rPr>
              <a:t>:</a:t>
            </a:r>
          </a:p>
          <a:p>
            <a:pPr marL="285750" indent="-285750">
              <a:buFont typeface="Arial"/>
              <a:buChar char="•"/>
            </a:pPr>
            <a:endParaRPr lang="fr-FR" sz="2000" dirty="0" smtClean="0">
              <a:latin typeface="Calibri"/>
              <a:cs typeface="Calibri"/>
            </a:endParaRPr>
          </a:p>
          <a:p>
            <a:pPr marL="285750" indent="-285750">
              <a:buFont typeface="Arial"/>
              <a:buChar char="•"/>
            </a:pPr>
            <a:r>
              <a:rPr lang="fr-FR" sz="2000" dirty="0" smtClean="0">
                <a:latin typeface="Calibri"/>
                <a:cs typeface="Calibri"/>
              </a:rPr>
              <a:t>L'égalité selon les genres dans </a:t>
            </a:r>
            <a:r>
              <a:rPr lang="fr-FR" sz="2000" dirty="0">
                <a:latin typeface="Calibri"/>
                <a:cs typeface="Calibri"/>
              </a:rPr>
              <a:t>la </a:t>
            </a:r>
            <a:r>
              <a:rPr lang="fr-FR" sz="2000" dirty="0" smtClean="0">
                <a:latin typeface="Calibri"/>
                <a:cs typeface="Calibri"/>
              </a:rPr>
              <a:t>REDD+ </a:t>
            </a:r>
            <a:r>
              <a:rPr lang="fr-FR" sz="2000" dirty="0">
                <a:latin typeface="Calibri"/>
                <a:cs typeface="Calibri"/>
              </a:rPr>
              <a:t>va créer un climat d'investissement plus stable, assurer la permanence, et </a:t>
            </a:r>
            <a:r>
              <a:rPr lang="fr-FR" sz="2000" dirty="0" smtClean="0">
                <a:latin typeface="Calibri"/>
                <a:cs typeface="Calibri"/>
              </a:rPr>
              <a:t>réduire </a:t>
            </a:r>
            <a:r>
              <a:rPr lang="fr-FR" sz="2000" dirty="0">
                <a:latin typeface="Calibri"/>
                <a:cs typeface="Calibri"/>
              </a:rPr>
              <a:t>les risques d'inversion pour les investisseurs</a:t>
            </a:r>
          </a:p>
          <a:p>
            <a:pPr marL="285750" indent="-285750">
              <a:buFont typeface="Arial"/>
              <a:buChar char="•"/>
            </a:pPr>
            <a:endParaRPr lang="fr-FR" sz="2000" dirty="0">
              <a:latin typeface="Calibri"/>
              <a:cs typeface="Calibri"/>
            </a:endParaRPr>
          </a:p>
          <a:p>
            <a:pPr marL="285750" indent="-285750">
              <a:buFont typeface="Arial"/>
              <a:buChar char="•"/>
            </a:pPr>
            <a:r>
              <a:rPr lang="fr-FR" sz="2000" dirty="0" smtClean="0">
                <a:latin typeface="Calibri"/>
                <a:cs typeface="Calibri"/>
              </a:rPr>
              <a:t>Systèmes inclusives REDD+ </a:t>
            </a:r>
            <a:r>
              <a:rPr lang="fr-FR" sz="2000" dirty="0">
                <a:latin typeface="Calibri"/>
                <a:cs typeface="Calibri"/>
              </a:rPr>
              <a:t>ont le potentiel d'atténuation du changement climatique tout en faisant progresser le développement </a:t>
            </a:r>
            <a:r>
              <a:rPr lang="fr-FR" sz="2000" dirty="0" smtClean="0">
                <a:latin typeface="Calibri"/>
                <a:cs typeface="Calibri"/>
              </a:rPr>
              <a:t>durable</a:t>
            </a:r>
            <a:r>
              <a:rPr lang="en-US" sz="2000" baseline="30000" dirty="0" smtClean="0">
                <a:latin typeface="Calibri"/>
                <a:cs typeface="Calibri"/>
              </a:rPr>
              <a:t> </a:t>
            </a:r>
          </a:p>
          <a:p>
            <a:endParaRPr lang="en-US" sz="2000" baseline="30000" dirty="0">
              <a:latin typeface="Calibri"/>
              <a:cs typeface="Calibri"/>
            </a:endParaRPr>
          </a:p>
          <a:p>
            <a:pPr marL="342900" indent="-342900">
              <a:buFont typeface="Wingdings" charset="2"/>
              <a:buChar char="Ø"/>
            </a:pPr>
            <a:endParaRPr lang="en-US" sz="2400" b="1" baseline="30000" dirty="0" smtClean="0">
              <a:latin typeface="Calibri"/>
              <a:cs typeface="Calibri"/>
            </a:endParaRPr>
          </a:p>
          <a:p>
            <a:pPr marL="342900" indent="-342900">
              <a:buFont typeface="Wingdings" charset="2"/>
              <a:buChar char="Ø"/>
            </a:pPr>
            <a:r>
              <a:rPr lang="fr-FR" sz="2400" b="1" baseline="30000" dirty="0" smtClean="0">
                <a:latin typeface="Calibri"/>
                <a:cs typeface="Calibri"/>
              </a:rPr>
              <a:t>Efficacité</a:t>
            </a:r>
            <a:r>
              <a:rPr lang="fr-FR" sz="2400" b="1" baseline="30000" dirty="0">
                <a:latin typeface="Calibri"/>
                <a:cs typeface="Calibri"/>
              </a:rPr>
              <a:t>, </a:t>
            </a:r>
            <a:r>
              <a:rPr lang="fr-FR" sz="2400" b="1" baseline="30000" dirty="0" smtClean="0">
                <a:latin typeface="Calibri"/>
                <a:cs typeface="Calibri"/>
              </a:rPr>
              <a:t>effectivité, pérennité</a:t>
            </a:r>
          </a:p>
          <a:p>
            <a:endParaRPr lang="fr-FR" sz="2000" baseline="30000" dirty="0">
              <a:latin typeface="Calibri"/>
              <a:cs typeface="Calibri"/>
            </a:endParaRPr>
          </a:p>
          <a:p>
            <a:endParaRPr lang="fr-FR" sz="2000" baseline="30000" dirty="0" smtClean="0">
              <a:latin typeface="Calibri"/>
              <a:cs typeface="Calibri"/>
            </a:endParaRPr>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fr-FR" b="1" baseline="30000" dirty="0"/>
          </a:p>
          <a:p>
            <a:endParaRPr lang="fr-FR" b="1" baseline="30000" dirty="0" smtClean="0"/>
          </a:p>
          <a:p>
            <a:endParaRPr lang="en-US" dirty="0"/>
          </a:p>
        </p:txBody>
      </p:sp>
      <p:sp>
        <p:nvSpPr>
          <p:cNvPr id="6" name="TextBox 5"/>
          <p:cNvSpPr txBox="1"/>
          <p:nvPr/>
        </p:nvSpPr>
        <p:spPr>
          <a:xfrm>
            <a:off x="2957286" y="3664857"/>
            <a:ext cx="184666" cy="369332"/>
          </a:xfrm>
          <a:prstGeom prst="rect">
            <a:avLst/>
          </a:prstGeom>
          <a:noFill/>
        </p:spPr>
        <p:txBody>
          <a:bodyPr wrap="none" rtlCol="0">
            <a:spAutoFit/>
          </a:bodyPr>
          <a:lstStyle/>
          <a:p>
            <a:endParaRPr lang="en-US" dirty="0"/>
          </a:p>
        </p:txBody>
      </p:sp>
    </p:spTree>
    <p:extLst>
      <p:ext uri="{BB962C8B-B14F-4D97-AF65-F5344CB8AC3E}">
        <p14:creationId xmlns="" xmlns:p14="http://schemas.microsoft.com/office/powerpoint/2010/main" val="2422761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endParaRPr lang="en-US" dirty="0" smtClean="0">
              <a:solidFill>
                <a:schemeClr val="tx1"/>
              </a:solidFill>
            </a:endParaRPr>
          </a:p>
          <a:p>
            <a:pPr lvl="1">
              <a:buFont typeface="Arial" pitchFamily="34" charset="0"/>
              <a:buChar char="•"/>
            </a:pPr>
            <a:endParaRPr lang="en-US" sz="3000" dirty="0" smtClean="0">
              <a:solidFill>
                <a:schemeClr val="tx1"/>
              </a:solidFill>
            </a:endParaRPr>
          </a:p>
          <a:p>
            <a:pPr lvl="1">
              <a:buFont typeface="Arial" pitchFamily="34" charset="0"/>
              <a:buChar char="•"/>
            </a:pPr>
            <a:r>
              <a:rPr lang="fr-FR" sz="3100" dirty="0" smtClean="0">
                <a:solidFill>
                  <a:schemeClr val="tx1"/>
                </a:solidFill>
              </a:rPr>
              <a:t>Collaboration régionale en Asie: ONU-REDD, WOCAN et LEAF  </a:t>
            </a:r>
            <a:br>
              <a:rPr lang="fr-FR" sz="3100" dirty="0" smtClean="0">
                <a:solidFill>
                  <a:schemeClr val="tx1"/>
                </a:solidFill>
              </a:rPr>
            </a:br>
            <a:endParaRPr lang="fr-FR" sz="3100" dirty="0" smtClean="0">
              <a:solidFill>
                <a:schemeClr val="tx1"/>
              </a:solidFill>
            </a:endParaRPr>
          </a:p>
          <a:p>
            <a:pPr lvl="1">
              <a:buFont typeface="Arial" pitchFamily="34" charset="0"/>
              <a:buChar char="•"/>
            </a:pPr>
            <a:r>
              <a:rPr lang="fr-FR" sz="3000" dirty="0" smtClean="0">
                <a:solidFill>
                  <a:schemeClr val="tx1"/>
                </a:solidFill>
              </a:rPr>
              <a:t>Vietnam </a:t>
            </a:r>
          </a:p>
          <a:p>
            <a:pPr lvl="1">
              <a:buFont typeface="Arial" pitchFamily="34" charset="0"/>
              <a:buChar char="•"/>
            </a:pPr>
            <a:endParaRPr lang="fr-FR" sz="3000" dirty="0" smtClean="0">
              <a:solidFill>
                <a:schemeClr val="tx1"/>
              </a:solidFill>
            </a:endParaRPr>
          </a:p>
          <a:p>
            <a:pPr lvl="1">
              <a:buFont typeface="Arial" pitchFamily="34" charset="0"/>
              <a:buChar char="•"/>
            </a:pPr>
            <a:r>
              <a:rPr lang="fr-FR" sz="3000" dirty="0" smtClean="0">
                <a:solidFill>
                  <a:schemeClr val="tx1"/>
                </a:solidFill>
              </a:rPr>
              <a:t>La RDC</a:t>
            </a:r>
          </a:p>
          <a:p>
            <a:pPr lvl="1">
              <a:buFont typeface="Arial" pitchFamily="34" charset="0"/>
              <a:buChar char="•"/>
            </a:pPr>
            <a:endParaRPr lang="fr-FR" sz="3000" dirty="0" smtClean="0">
              <a:solidFill>
                <a:schemeClr val="tx1"/>
              </a:solidFill>
            </a:endParaRPr>
          </a:p>
          <a:p>
            <a:pPr lvl="1">
              <a:buFont typeface="Arial" pitchFamily="34" charset="0"/>
              <a:buChar char="•"/>
            </a:pPr>
            <a:r>
              <a:rPr lang="fr-FR" sz="3000" dirty="0" smtClean="0">
                <a:solidFill>
                  <a:schemeClr val="tx1"/>
                </a:solidFill>
              </a:rPr>
              <a:t>L’Indonésie</a:t>
            </a:r>
          </a:p>
          <a:p>
            <a:pPr lvl="1">
              <a:buNone/>
            </a:pPr>
            <a:endParaRPr lang="fr-FR" sz="3000" i="1" dirty="0" smtClean="0">
              <a:solidFill>
                <a:schemeClr val="tx1"/>
              </a:solidFill>
            </a:endParaRPr>
          </a:p>
          <a:p>
            <a:pPr lvl="1">
              <a:buFont typeface="Wingdings" pitchFamily="2" charset="2"/>
              <a:buChar char="Ø"/>
            </a:pPr>
            <a:r>
              <a:rPr lang="fr-FR" sz="3000" i="1" dirty="0" smtClean="0">
                <a:solidFill>
                  <a:schemeClr val="tx1"/>
                </a:solidFill>
              </a:rPr>
              <a:t>   Échange d'informations nécessaires!</a:t>
            </a:r>
          </a:p>
          <a:p>
            <a:pPr lvl="1">
              <a:buNone/>
            </a:pPr>
            <a:endParaRPr lang="en-US" dirty="0" smtClean="0"/>
          </a:p>
          <a:p>
            <a:pPr lvl="1">
              <a:buNone/>
            </a:pPr>
            <a:r>
              <a:rPr lang="en-US" dirty="0" smtClean="0"/>
              <a:t>		</a:t>
            </a:r>
          </a:p>
          <a:p>
            <a:pPr lvl="1">
              <a:buNone/>
            </a:pPr>
            <a:endParaRPr lang="en-US" dirty="0" smtClean="0"/>
          </a:p>
          <a:p>
            <a:pPr>
              <a:buNone/>
            </a:pPr>
            <a:endParaRPr lang="en-US" dirty="0"/>
          </a:p>
        </p:txBody>
      </p:sp>
      <p:sp>
        <p:nvSpPr>
          <p:cNvPr id="3" name="Title 2"/>
          <p:cNvSpPr>
            <a:spLocks noGrp="1"/>
          </p:cNvSpPr>
          <p:nvPr>
            <p:ph type="title"/>
          </p:nvPr>
        </p:nvSpPr>
        <p:spPr>
          <a:xfrm>
            <a:off x="2209799" y="132201"/>
            <a:ext cx="6934201" cy="1531345"/>
          </a:xfrm>
        </p:spPr>
        <p:txBody>
          <a:bodyPr>
            <a:normAutofit/>
          </a:bodyPr>
          <a:lstStyle/>
          <a:p>
            <a:r>
              <a:rPr lang="en-US" sz="4500" dirty="0" smtClean="0">
                <a:solidFill>
                  <a:schemeClr val="tx1"/>
                </a:solidFill>
                <a:latin typeface="+mj-lt"/>
              </a:rPr>
              <a:t>Des </a:t>
            </a:r>
            <a:r>
              <a:rPr lang="fr-FR" sz="4500" dirty="0" smtClean="0">
                <a:solidFill>
                  <a:schemeClr val="tx1"/>
                </a:solidFill>
                <a:latin typeface="+mj-lt"/>
              </a:rPr>
              <a:t>exemples</a:t>
            </a:r>
            <a:endParaRPr lang="fr-FR" sz="4500" dirty="0">
              <a:solidFill>
                <a:schemeClr val="tx1"/>
              </a:solidFill>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2057400" y="131763"/>
            <a:ext cx="7086600" cy="1531937"/>
          </a:xfrm>
        </p:spPr>
        <p:txBody>
          <a:bodyPr>
            <a:normAutofit/>
          </a:bodyPr>
          <a:lstStyle/>
          <a:p>
            <a:pPr eaLnBrk="1" hangingPunct="1">
              <a:defRPr/>
            </a:pPr>
            <a:r>
              <a:rPr lang="fr-FR" sz="3000" dirty="0" smtClean="0">
                <a:solidFill>
                  <a:schemeClr val="tx1"/>
                </a:solidFill>
                <a:latin typeface="+mj-lt"/>
              </a:rPr>
              <a:t>Processus</a:t>
            </a:r>
            <a:r>
              <a:rPr lang="en-GB" sz="3000" dirty="0" smtClean="0">
                <a:solidFill>
                  <a:schemeClr val="tx1"/>
                </a:solidFill>
                <a:latin typeface="+mj-lt"/>
              </a:rPr>
              <a:t> d’</a:t>
            </a:r>
            <a:r>
              <a:rPr lang="fr-FR" sz="3000" dirty="0" smtClean="0">
                <a:solidFill>
                  <a:schemeClr val="tx1"/>
                </a:solidFill>
                <a:latin typeface="+mj-lt"/>
              </a:rPr>
              <a:t>é</a:t>
            </a:r>
            <a:r>
              <a:rPr lang="en-GB" sz="3000" dirty="0" smtClean="0">
                <a:solidFill>
                  <a:schemeClr val="tx1"/>
                </a:solidFill>
                <a:latin typeface="+mj-lt"/>
              </a:rPr>
              <a:t>valuation/</a:t>
            </a:r>
            <a:r>
              <a:rPr lang="fr-FR" sz="3000" dirty="0" smtClean="0">
                <a:solidFill>
                  <a:schemeClr val="tx1"/>
                </a:solidFill>
                <a:latin typeface="+mj-lt"/>
              </a:rPr>
              <a:t>appréciation </a:t>
            </a:r>
            <a:br>
              <a:rPr lang="fr-FR" sz="3000" dirty="0" smtClean="0">
                <a:solidFill>
                  <a:schemeClr val="tx1"/>
                </a:solidFill>
                <a:latin typeface="+mj-lt"/>
              </a:rPr>
            </a:br>
            <a:r>
              <a:rPr lang="fr-FR" sz="3000" dirty="0" smtClean="0">
                <a:solidFill>
                  <a:schemeClr val="tx1"/>
                </a:solidFill>
                <a:latin typeface="+mj-lt"/>
              </a:rPr>
              <a:t>des faits du Programme ONU-REDD</a:t>
            </a:r>
            <a:endParaRPr lang="en-GB" sz="3000" dirty="0" smtClean="0">
              <a:solidFill>
                <a:schemeClr val="tx1"/>
              </a:solidFill>
              <a:latin typeface="+mj-lt"/>
            </a:endParaRPr>
          </a:p>
        </p:txBody>
      </p:sp>
      <p:graphicFrame>
        <p:nvGraphicFramePr>
          <p:cNvPr id="4" name="Content Placeholder 3"/>
          <p:cNvGraphicFramePr>
            <a:graphicFrameLocks noGrp="1"/>
          </p:cNvGraphicFramePr>
          <p:nvPr>
            <p:ph idx="1"/>
          </p:nvPr>
        </p:nvGraphicFramePr>
        <p:xfrm>
          <a:off x="380999" y="1905000"/>
          <a:ext cx="8229601"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83392"/>
            <a:ext cx="8715436" cy="4749420"/>
          </a:xfrm>
        </p:spPr>
        <p:txBody>
          <a:bodyPr>
            <a:normAutofit fontScale="92500" lnSpcReduction="20000"/>
          </a:bodyPr>
          <a:lstStyle/>
          <a:p>
            <a:pPr marL="0" indent="0">
              <a:buNone/>
            </a:pPr>
            <a:r>
              <a:rPr lang="fr-FR" sz="2900" u="sng" dirty="0"/>
              <a:t>Points d'entrée </a:t>
            </a:r>
            <a:r>
              <a:rPr lang="fr-FR" sz="2900" u="sng" dirty="0" smtClean="0"/>
              <a:t>clés/ facteurs de réussite:</a:t>
            </a:r>
            <a:endParaRPr lang="fr-FR" sz="2900" u="sng" dirty="0"/>
          </a:p>
          <a:p>
            <a:pPr marL="0" indent="0">
              <a:buNone/>
            </a:pPr>
            <a:endParaRPr lang="fr-FR" sz="2600" u="sng" dirty="0"/>
          </a:p>
          <a:p>
            <a:pPr>
              <a:buFont typeface="Arial"/>
              <a:buChar char="•"/>
            </a:pPr>
            <a:r>
              <a:rPr lang="fr-FR" sz="2600" dirty="0"/>
              <a:t>Faire </a:t>
            </a:r>
            <a:r>
              <a:rPr lang="fr-FR" sz="2600" i="1" dirty="0"/>
              <a:t>participer les femmes et les hommes</a:t>
            </a:r>
            <a:r>
              <a:rPr lang="fr-FR" sz="2600" dirty="0"/>
              <a:t> </a:t>
            </a:r>
            <a:r>
              <a:rPr lang="fr-FR" sz="2600" dirty="0" smtClean="0"/>
              <a:t>y compris dans la prise de décision</a:t>
            </a:r>
          </a:p>
          <a:p>
            <a:pPr>
              <a:buFont typeface="Arial"/>
              <a:buChar char="•"/>
            </a:pPr>
            <a:endParaRPr lang="fr-FR" sz="2600" dirty="0"/>
          </a:p>
          <a:p>
            <a:pPr>
              <a:buFont typeface="Arial"/>
              <a:buChar char="•"/>
            </a:pPr>
            <a:r>
              <a:rPr lang="fr-FR" sz="2600" dirty="0" smtClean="0"/>
              <a:t>Réaliser une </a:t>
            </a:r>
            <a:r>
              <a:rPr lang="fr-FR" sz="2600" i="1" dirty="0" smtClean="0"/>
              <a:t>analyse selon le genre</a:t>
            </a:r>
            <a:endParaRPr lang="fr-FR" sz="2600" i="1" dirty="0"/>
          </a:p>
          <a:p>
            <a:pPr>
              <a:buFont typeface="Arial"/>
              <a:buChar char="•"/>
            </a:pPr>
            <a:endParaRPr lang="fr-FR" sz="2600" dirty="0" smtClean="0"/>
          </a:p>
          <a:p>
            <a:pPr>
              <a:buFont typeface="Arial"/>
              <a:buChar char="•"/>
            </a:pPr>
            <a:r>
              <a:rPr lang="fr-FR" sz="2600" dirty="0" smtClean="0"/>
              <a:t>Dimension genre dans les </a:t>
            </a:r>
            <a:r>
              <a:rPr lang="fr-FR" sz="2600" i="1" dirty="0" smtClean="0"/>
              <a:t>processus </a:t>
            </a:r>
            <a:r>
              <a:rPr lang="fr-FR" sz="2600" i="1" dirty="0"/>
              <a:t>de </a:t>
            </a:r>
            <a:r>
              <a:rPr lang="fr-FR" sz="2600" i="1" dirty="0" smtClean="0"/>
              <a:t>suivi et d’évaluation </a:t>
            </a:r>
            <a:endParaRPr lang="fr-FR" sz="2600" i="1" dirty="0"/>
          </a:p>
          <a:p>
            <a:pPr>
              <a:buFont typeface="Arial"/>
              <a:buChar char="•"/>
            </a:pPr>
            <a:endParaRPr lang="fr-FR" sz="2600" dirty="0" smtClean="0"/>
          </a:p>
          <a:p>
            <a:pPr>
              <a:buFont typeface="Arial"/>
              <a:buChar char="•"/>
            </a:pPr>
            <a:r>
              <a:rPr lang="fr-FR" sz="2600" dirty="0" smtClean="0"/>
              <a:t>Attribuer des </a:t>
            </a:r>
            <a:r>
              <a:rPr lang="fr-FR" sz="2600" i="1" dirty="0"/>
              <a:t>ressources financières suffisantes </a:t>
            </a:r>
            <a:r>
              <a:rPr lang="fr-FR" sz="2600" dirty="0"/>
              <a:t>pour intégrer </a:t>
            </a:r>
            <a:r>
              <a:rPr lang="fr-FR" sz="2600" dirty="0" smtClean="0"/>
              <a:t>la dimension genre</a:t>
            </a:r>
            <a:endParaRPr lang="fr-FR" sz="2600" dirty="0"/>
          </a:p>
          <a:p>
            <a:pPr>
              <a:buFont typeface="Arial"/>
              <a:buChar char="•"/>
            </a:pPr>
            <a:endParaRPr lang="fr-FR" sz="2600" dirty="0" smtClean="0"/>
          </a:p>
          <a:p>
            <a:pPr>
              <a:buFont typeface="Arial"/>
              <a:buChar char="•"/>
            </a:pPr>
            <a:r>
              <a:rPr lang="fr-FR" sz="2600" dirty="0" smtClean="0"/>
              <a:t>Consulter une </a:t>
            </a:r>
            <a:r>
              <a:rPr lang="fr-FR" sz="2600" i="1" dirty="0" smtClean="0"/>
              <a:t>expertise technique</a:t>
            </a:r>
          </a:p>
        </p:txBody>
      </p:sp>
      <p:sp>
        <p:nvSpPr>
          <p:cNvPr id="3" name="Title 2"/>
          <p:cNvSpPr>
            <a:spLocks noGrp="1"/>
          </p:cNvSpPr>
          <p:nvPr>
            <p:ph type="title"/>
          </p:nvPr>
        </p:nvSpPr>
        <p:spPr>
          <a:xfrm>
            <a:off x="2306472" y="132201"/>
            <a:ext cx="6837528" cy="1620399"/>
          </a:xfrm>
        </p:spPr>
        <p:txBody>
          <a:bodyPr>
            <a:normAutofit/>
          </a:bodyPr>
          <a:lstStyle/>
          <a:p>
            <a:r>
              <a:rPr lang="fr-FR" sz="2500" dirty="0">
                <a:solidFill>
                  <a:schemeClr val="tx1"/>
                </a:solidFill>
                <a:latin typeface="+mj-lt"/>
              </a:rPr>
              <a:t>Comment intégrer les questions </a:t>
            </a:r>
            <a:r>
              <a:rPr lang="fr-FR" sz="2500" dirty="0" smtClean="0">
                <a:solidFill>
                  <a:schemeClr val="tx1"/>
                </a:solidFill>
                <a:latin typeface="+mj-lt"/>
              </a:rPr>
              <a:t>d'égalité selon les genres </a:t>
            </a:r>
            <a:r>
              <a:rPr lang="fr-FR" sz="2500" dirty="0">
                <a:solidFill>
                  <a:schemeClr val="tx1"/>
                </a:solidFill>
                <a:latin typeface="+mj-lt"/>
              </a:rPr>
              <a:t>dans des stratégies </a:t>
            </a:r>
            <a:r>
              <a:rPr lang="fr-FR" sz="2500" dirty="0" smtClean="0">
                <a:solidFill>
                  <a:schemeClr val="tx1"/>
                </a:solidFill>
                <a:latin typeface="+mj-lt"/>
              </a:rPr>
              <a:t>REDD+</a:t>
            </a:r>
            <a:endParaRPr lang="en-US" sz="2500" dirty="0">
              <a:solidFill>
                <a:schemeClr val="tx1"/>
              </a:solidFill>
              <a:latin typeface="+mj-lt"/>
            </a:endParaRPr>
          </a:p>
        </p:txBody>
      </p:sp>
    </p:spTree>
    <p:extLst>
      <p:ext uri="{BB962C8B-B14F-4D97-AF65-F5344CB8AC3E}">
        <p14:creationId xmlns="" xmlns:p14="http://schemas.microsoft.com/office/powerpoint/2010/main" val="2468759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en-US" dirty="0" smtClean="0"/>
          </a:p>
          <a:p>
            <a:pPr algn="ctr">
              <a:buNone/>
            </a:pPr>
            <a:endParaRPr lang="en-US" dirty="0" smtClean="0"/>
          </a:p>
          <a:p>
            <a:pPr algn="ctr">
              <a:buNone/>
            </a:pPr>
            <a:r>
              <a:rPr lang="en-US" sz="5500" b="1" dirty="0" smtClean="0"/>
              <a:t>Merci!</a:t>
            </a:r>
            <a:endParaRPr lang="en-US" sz="4500" dirty="0" smtClean="0"/>
          </a:p>
          <a:p>
            <a:pPr algn="ctr">
              <a:buNone/>
            </a:pPr>
            <a:r>
              <a:rPr lang="en-US" sz="4500" dirty="0" smtClean="0"/>
              <a:t>Silje.Haugland@undp.org</a:t>
            </a:r>
          </a:p>
          <a:p>
            <a:pPr algn="ctr">
              <a:buNone/>
            </a:pPr>
            <a:endParaRPr lang="en-US" sz="4500" dirty="0" smtClean="0"/>
          </a:p>
          <a:p>
            <a:pPr algn="ctr">
              <a:buNone/>
            </a:pPr>
            <a:r>
              <a:rPr lang="en-US" sz="4500" b="1" dirty="0" smtClean="0"/>
              <a:t> </a:t>
            </a:r>
          </a:p>
        </p:txBody>
      </p:sp>
      <p:sp>
        <p:nvSpPr>
          <p:cNvPr id="3" name="Title 2"/>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9600</TotalTime>
  <Words>360</Words>
  <Application>Microsoft Office PowerPoint</Application>
  <PresentationFormat>On-screen Show (4:3)</PresentationFormat>
  <Paragraphs>93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L’égalité selon le genre dans la REDD+: les expériences du Programme ONU-REDD </vt:lpstr>
      <vt:lpstr>Principes et critères sociaux et environnementaux  du Programme ONU-REDD</vt:lpstr>
      <vt:lpstr>Placer le genre au cœur de  la REDD+: un facteur de succès    </vt:lpstr>
      <vt:lpstr>Des exemples</vt:lpstr>
      <vt:lpstr>Processus d’évaluation/appréciation  des faits du Programme ONU-REDD</vt:lpstr>
      <vt:lpstr>Comment intégrer les questions d'égalité selon les genres dans des stratégies REDD+</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silje.haugland</cp:lastModifiedBy>
  <cp:revision>546</cp:revision>
  <dcterms:created xsi:type="dcterms:W3CDTF">2009-05-15T09:37:26Z</dcterms:created>
  <dcterms:modified xsi:type="dcterms:W3CDTF">2013-03-22T14:32:47Z</dcterms:modified>
</cp:coreProperties>
</file>