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8" r:id="rId2"/>
    <p:sldId id="259" r:id="rId3"/>
    <p:sldId id="307" r:id="rId4"/>
    <p:sldId id="288" r:id="rId5"/>
    <p:sldId id="292" r:id="rId6"/>
    <p:sldId id="272" r:id="rId7"/>
    <p:sldId id="267" r:id="rId8"/>
  </p:sldIdLst>
  <p:sldSz cx="9144000" cy="6858000" type="screen4x3"/>
  <p:notesSz cx="6888163" cy="96234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  <a:srgbClr val="A24900"/>
    <a:srgbClr val="3D8032"/>
    <a:srgbClr val="0B03AF"/>
    <a:srgbClr val="0099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4" autoAdjust="0"/>
    <p:restoredTop sz="82310" autoAdjust="0"/>
  </p:normalViewPr>
  <p:slideViewPr>
    <p:cSldViewPr snapToGrid="0">
      <p:cViewPr>
        <p:scale>
          <a:sx n="80" d="100"/>
          <a:sy n="80" d="100"/>
        </p:scale>
        <p:origin x="-73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490" y="-72"/>
      </p:cViewPr>
      <p:guideLst>
        <p:guide orient="horz" pos="3031"/>
        <p:guide pos="217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defTabSz="9429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02075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E75C9BA-F042-45B6-B051-2C34DECCDF35}" type="datetimeFigureOut">
              <a:rPr lang="en-US"/>
              <a:pPr>
                <a:defRPr/>
              </a:pPr>
              <a:t>6/24/2011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8225" y="722313"/>
            <a:ext cx="4811713" cy="3608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570413"/>
            <a:ext cx="5510213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40825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defTabSz="9429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nfccc.int/meetings/cop_16/items/5571.php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 (</a:t>
            </a:r>
            <a:r>
              <a:rPr lang="en-GB" u="sng" smtClean="0">
                <a:hlinkClick r:id="rId3"/>
              </a:rPr>
              <a:t>http://unfccc.int/meetings/cop_16/items/5571.php</a:t>
            </a:r>
            <a:r>
              <a:rPr lang="en-GB" smtClean="0"/>
              <a:t>)</a:t>
            </a:r>
          </a:p>
          <a:p>
            <a:endParaRPr lang="en-GB" smtClean="0"/>
          </a:p>
          <a:p>
            <a:r>
              <a:rPr lang="en-GB" smtClean="0"/>
              <a:t>They emerge from our understanding of the major potential opportunities and risks from REDD+, together with commitments that have been made in the context of MEAs, and other REDD+-relevant standards. </a:t>
            </a:r>
          </a:p>
          <a:p>
            <a:endParaRPr lang="en-GB" smtClean="0"/>
          </a:p>
          <a:p>
            <a:r>
              <a:rPr lang="en-GB" smtClean="0"/>
              <a:t>The draft Principles comprise two on social issues, one on policy coherence, and three on environmental issues. </a:t>
            </a:r>
          </a:p>
          <a:p>
            <a:endParaRPr lang="en-GB" smtClean="0"/>
          </a:p>
          <a:p>
            <a:r>
              <a:rPr lang="en-GB" smtClean="0"/>
              <a:t>Note that the P&amp;C are currently in the process of being updated so the P&amp;C presented here are from version 1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xfrm>
            <a:off x="919163" y="4570413"/>
            <a:ext cx="5049837" cy="4330700"/>
          </a:xfrm>
          <a:noFill/>
          <a:ln/>
        </p:spPr>
        <p:txBody>
          <a:bodyPr/>
          <a:lstStyle/>
          <a:p>
            <a:r>
              <a:rPr lang="en-GB" smtClean="0"/>
              <a:t>Each principle is accompanied by several criteria, and each criterion is accompanied by an elaboration in the document submitted to PB6 in Da Lat (version 1).</a:t>
            </a:r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903663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348" tIns="47174" rIns="94348" bIns="47174" anchor="b"/>
          <a:lstStyle/>
          <a:p>
            <a:pPr algn="r" defTabSz="942975"/>
            <a:fld id="{67BCB7B0-6141-4065-B947-431956CB03CA}" type="slidenum">
              <a:rPr lang="en-GB" sz="1200">
                <a:latin typeface="Times New Roman" pitchFamily="18" charset="0"/>
                <a:cs typeface="Arial" pitchFamily="34" charset="0"/>
              </a:rPr>
              <a:pPr algn="r" defTabSz="942975"/>
              <a:t>4</a:t>
            </a:fld>
            <a:endParaRPr lang="en-GB" sz="1200"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latin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latin typeface="Arial" pitchFamily="34" charset="0"/>
            </a:endParaRPr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539009" y="3798935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latin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latin typeface="Arial" pitchFamily="34" charset="0"/>
            </a:endParaRPr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latin typeface="Arial" pitchFamily="34" charset="0"/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latin typeface="Arial" pitchFamily="34" charset="0"/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latin typeface="Arial" pitchFamily="34" charset="0"/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  <a:latin typeface="Arial" pitchFamily="34" charset="0"/>
              </a:rPr>
              <a:t> </a:t>
            </a:r>
          </a:p>
        </p:txBody>
      </p:sp>
      <p:pic>
        <p:nvPicPr>
          <p:cNvPr id="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7975" y="1809163"/>
            <a:ext cx="6585698" cy="4923001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117" y="1806766"/>
            <a:ext cx="2269476" cy="4913523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latin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latin typeface="Arial" pitchFamily="34" charset="0"/>
            </a:endParaRPr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Thank you for listening!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CC">
            <a:alpha val="1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595959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522538" y="2060575"/>
            <a:ext cx="6621462" cy="1362075"/>
          </a:xfrm>
        </p:spPr>
        <p:txBody>
          <a:bodyPr/>
          <a:lstStyle/>
          <a:p>
            <a:pPr eaLnBrk="1" hangingPunct="1"/>
            <a:r>
              <a:rPr lang="en-GB" sz="3600" smtClean="0"/>
              <a:t>UN-REDD Social &amp; Environmental Principles and Criteria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>
          <a:xfrm>
            <a:off x="2563813" y="3786187"/>
            <a:ext cx="5272087" cy="1237075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898989"/>
                </a:solidFill>
              </a:rPr>
              <a:t>Side event: Biodiversity Safeguards of REDD+</a:t>
            </a:r>
          </a:p>
          <a:p>
            <a:pPr eaLnBrk="1" hangingPunct="1"/>
            <a:r>
              <a:rPr lang="en-GB" dirty="0" smtClean="0">
                <a:solidFill>
                  <a:srgbClr val="898989"/>
                </a:solidFill>
              </a:rPr>
              <a:t>CBD and </a:t>
            </a:r>
            <a:r>
              <a:rPr lang="en-GB" dirty="0" smtClean="0">
                <a:solidFill>
                  <a:srgbClr val="898989"/>
                </a:solidFill>
              </a:rPr>
              <a:t>UN-REDD </a:t>
            </a:r>
            <a:r>
              <a:rPr lang="en-GB" dirty="0" smtClean="0">
                <a:solidFill>
                  <a:srgbClr val="898989"/>
                </a:solidFill>
              </a:rPr>
              <a:t>Programme</a:t>
            </a:r>
          </a:p>
          <a:p>
            <a:pPr eaLnBrk="1" hangingPunct="1"/>
            <a:r>
              <a:rPr lang="en-GB" dirty="0" smtClean="0">
                <a:solidFill>
                  <a:srgbClr val="898989"/>
                </a:solidFill>
              </a:rPr>
              <a:t>14 June 2011, Bonn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/>
          <p:cNvSpPr>
            <a:spLocks noGrp="1"/>
          </p:cNvSpPr>
          <p:nvPr>
            <p:ph type="title" idx="4294967295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pPr algn="ctr" eaLnBrk="1" hangingPunct="1"/>
            <a:r>
              <a:rPr lang="en-GB" dirty="0" smtClean="0"/>
              <a:t>Purpose of the Principles &amp; Criteria</a:t>
            </a:r>
          </a:p>
        </p:txBody>
      </p:sp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142875" y="1733550"/>
            <a:ext cx="8847138" cy="4539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sz="1000" dirty="0"/>
          </a:p>
          <a:p>
            <a:pPr>
              <a:spcAft>
                <a:spcPts val="600"/>
              </a:spcAft>
            </a:pPr>
            <a:endParaRPr lang="en-GB" sz="2000" dirty="0"/>
          </a:p>
          <a:p>
            <a:pPr>
              <a:spcAft>
                <a:spcPts val="600"/>
              </a:spcAft>
            </a:pPr>
            <a:r>
              <a:rPr lang="en-GB" sz="2400" dirty="0"/>
              <a:t>1. To provide the UN-REDD Programme with a framework to ensure that its activities promote social and environmental benefits and reduce risks from REDD+. In particular, the P&amp;C will be used by the UN-REDD Programme: </a:t>
            </a:r>
          </a:p>
          <a:p>
            <a:pPr lvl="1">
              <a:buFont typeface="Arial" pitchFamily="34" charset="0"/>
              <a:buChar char="•"/>
            </a:pPr>
            <a:r>
              <a:rPr lang="en-GB" sz="2000" dirty="0"/>
              <a:t> as an aid in formulating national REDD+ programmes and initiatives that seek UN-REDD funding</a:t>
            </a:r>
          </a:p>
          <a:p>
            <a:pPr lvl="1">
              <a:buFont typeface="Arial" pitchFamily="34" charset="0"/>
              <a:buChar char="•"/>
            </a:pPr>
            <a:r>
              <a:rPr lang="en-GB" sz="2000" dirty="0"/>
              <a:t> in the review of national programmes prior to submission for UN-REDD funding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/>
              <a:t> to assess national programme delivery</a:t>
            </a:r>
          </a:p>
          <a:p>
            <a:pPr>
              <a:spcAft>
                <a:spcPts val="600"/>
              </a:spcAft>
            </a:pPr>
            <a:endParaRPr lang="en-GB" sz="2000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buNone/>
            </a:pPr>
            <a:r>
              <a:rPr lang="en-GB" sz="2800" dirty="0" smtClean="0"/>
              <a:t>2. </a:t>
            </a:r>
            <a:r>
              <a:rPr lang="en-GB" dirty="0" smtClean="0"/>
              <a:t>To support countries in </a:t>
            </a:r>
            <a:r>
              <a:rPr lang="en-GB" dirty="0" err="1" smtClean="0"/>
              <a:t>operationalising</a:t>
            </a:r>
            <a:r>
              <a:rPr lang="en-GB" dirty="0" smtClean="0"/>
              <a:t> UNFCCC agreements on safeguards for REDD+. Countries can use these P&amp;C for various purposes, such as: </a:t>
            </a:r>
          </a:p>
          <a:p>
            <a:pPr lvl="1"/>
            <a:r>
              <a:rPr lang="en-GB" dirty="0" smtClean="0"/>
              <a:t> to promote and build the UNFCCC safeguards</a:t>
            </a:r>
          </a:p>
          <a:p>
            <a:pPr lvl="1"/>
            <a:r>
              <a:rPr lang="en-GB" dirty="0" smtClean="0"/>
              <a:t> to devise a national system for information on how the UNFCCC safeguards                                    are being addressed and respected in REDD+ implementation</a:t>
            </a:r>
          </a:p>
          <a:p>
            <a:pPr lvl="1"/>
            <a:r>
              <a:rPr lang="en-GB" dirty="0" smtClean="0"/>
              <a:t> in demonstrating their achievements beyond carbon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Purpose of the Principles &amp; Criteria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6"/>
          <p:cNvSpPr>
            <a:spLocks noGrp="1" noChangeArrowheads="1"/>
          </p:cNvSpPr>
          <p:nvPr>
            <p:ph type="title" idx="4294967295"/>
          </p:nvPr>
        </p:nvSpPr>
        <p:spPr>
          <a:xfrm>
            <a:off x="2541588" y="701675"/>
            <a:ext cx="6388100" cy="11747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/>
              <a:t>Social and Environmental Principles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GB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en-US" dirty="0" smtClean="0"/>
          </a:p>
        </p:txBody>
      </p:sp>
      <p:sp>
        <p:nvSpPr>
          <p:cNvPr id="10243" name="Rectangle 20"/>
          <p:cNvSpPr>
            <a:spLocks noChangeArrowheads="1"/>
          </p:cNvSpPr>
          <p:nvPr/>
        </p:nvSpPr>
        <p:spPr bwMode="auto">
          <a:xfrm>
            <a:off x="142875" y="1817688"/>
            <a:ext cx="8834438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/>
              <a:t>Principle 1 – Democratic governance: The programme complies with standards of democratic governance</a:t>
            </a:r>
          </a:p>
          <a:p>
            <a:endParaRPr lang="en-GB" dirty="0"/>
          </a:p>
          <a:p>
            <a:r>
              <a:rPr lang="en-GB" dirty="0"/>
              <a:t>Principle 2 – Stakeholder livelihoods: The programme carefully assesses potential adverse impacts on stakeholders’ long-term livelihoods and mitigates effects where appropriate</a:t>
            </a:r>
          </a:p>
          <a:p>
            <a:endParaRPr lang="en-GB" dirty="0"/>
          </a:p>
          <a:p>
            <a:r>
              <a:rPr lang="en-GB" dirty="0"/>
              <a:t>Principle 3 – Policy coherence: The programme contributes to a low-carbon, climate-resilient and environmentally sound development policy, consistent with commitments under international conventions and agreements</a:t>
            </a:r>
          </a:p>
          <a:p>
            <a:endParaRPr lang="en-GB" dirty="0"/>
          </a:p>
          <a:p>
            <a:r>
              <a:rPr lang="en-CA" b="1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Principle 4 – Protect and conserve natural forest: The programme protects natural forest from degradation or conversion to other land uses, including plantation forest</a:t>
            </a:r>
          </a:p>
          <a:p>
            <a:endParaRPr lang="en-CA" dirty="0">
              <a:solidFill>
                <a:srgbClr val="000000"/>
              </a:solidFill>
              <a:ea typeface="Times New Roman" pitchFamily="18" charset="0"/>
              <a:cs typeface="Calibri" pitchFamily="34" charset="0"/>
            </a:endParaRPr>
          </a:p>
          <a:p>
            <a:r>
              <a:rPr lang="en-CA" b="1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Principle 5 – Maintain and enhance multiple functions of forest: The programme increases benefits delivered through ecosystem services and biodiversity conservation</a:t>
            </a:r>
          </a:p>
          <a:p>
            <a:endParaRPr lang="en-CA" dirty="0">
              <a:solidFill>
                <a:srgbClr val="000000"/>
              </a:solidFill>
              <a:ea typeface="Times New Roman" pitchFamily="18" charset="0"/>
              <a:cs typeface="Calibri" pitchFamily="34" charset="0"/>
            </a:endParaRPr>
          </a:p>
          <a:p>
            <a:r>
              <a:rPr lang="en-CA" b="1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Principle 6 – Minimise indirect adverse impacts on ecosystem services </a:t>
            </a:r>
          </a:p>
          <a:p>
            <a:r>
              <a:rPr lang="en-CA" b="1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and biodiversity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57750" y="153988"/>
            <a:ext cx="4119563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600" dirty="0">
                <a:solidFill>
                  <a:schemeClr val="bg1">
                    <a:lumMod val="50000"/>
                  </a:schemeClr>
                </a:solidFill>
              </a:rPr>
              <a:t>Version 1 – to be updated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 idx="4294967295"/>
          </p:nvPr>
        </p:nvSpPr>
        <p:spPr>
          <a:xfrm>
            <a:off x="2540000" y="427038"/>
            <a:ext cx="6342063" cy="1179512"/>
          </a:xfrm>
        </p:spPr>
        <p:txBody>
          <a:bodyPr/>
          <a:lstStyle/>
          <a:p>
            <a:pPr algn="ctr" eaLnBrk="1" hangingPunct="1"/>
            <a:r>
              <a:rPr lang="en-GB" dirty="0" smtClean="0"/>
              <a:t>Principles </a:t>
            </a:r>
            <a:r>
              <a:rPr lang="en-GB" u="sng" dirty="0" smtClean="0"/>
              <a:t>and Criteria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57750" y="153988"/>
            <a:ext cx="4119563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600" dirty="0">
                <a:solidFill>
                  <a:schemeClr val="bg1">
                    <a:lumMod val="50000"/>
                  </a:schemeClr>
                </a:solidFill>
              </a:rPr>
              <a:t>Version 1 – to be updated</a:t>
            </a:r>
          </a:p>
        </p:txBody>
      </p:sp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617538" y="2279650"/>
            <a:ext cx="8051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200" b="1" dirty="0" smtClean="0"/>
              <a:t>4. Protect and conserve natural forest: The programme protects natural forest from degradation or conversion to other land uses, including  plantation forest</a:t>
            </a:r>
          </a:p>
          <a:p>
            <a:endParaRPr lang="en-GB" dirty="0"/>
          </a:p>
          <a:p>
            <a:r>
              <a:rPr lang="en-GB" dirty="0" smtClean="0"/>
              <a:t>Criterion – Ensure that REDD+ activities do not cause the conversion of natural forest and, and do address the other causes of conversion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Criterion – Minimise degradation of natural forest in order to maintain biodiversity and other key values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 idx="4294967295"/>
          </p:nvPr>
        </p:nvSpPr>
        <p:spPr>
          <a:xfrm>
            <a:off x="2441575" y="0"/>
            <a:ext cx="6569075" cy="1719263"/>
          </a:xfrm>
        </p:spPr>
        <p:txBody>
          <a:bodyPr/>
          <a:lstStyle/>
          <a:p>
            <a:pPr algn="ctr" eaLnBrk="1" hangingPunct="1"/>
            <a:r>
              <a:rPr lang="en-GB" dirty="0" smtClean="0">
                <a:solidFill>
                  <a:schemeClr val="tx1"/>
                </a:solidFill>
              </a:rPr>
              <a:t>Process</a:t>
            </a:r>
          </a:p>
        </p:txBody>
      </p:sp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795338" y="1781175"/>
            <a:ext cx="69596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sz="2000"/>
          </a:p>
          <a:p>
            <a:endParaRPr lang="en-GB"/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925513" y="1857375"/>
            <a:ext cx="7208837" cy="4643438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Presentation of version 1 of the P&amp;C to the UN-REDD Policy Board: </a:t>
            </a:r>
            <a:r>
              <a:rPr lang="en-GB" dirty="0" smtClean="0">
                <a:solidFill>
                  <a:srgbClr val="595959"/>
                </a:solidFill>
              </a:rPr>
              <a:t>March 2011</a:t>
            </a:r>
          </a:p>
          <a:p>
            <a:pPr eaLnBrk="1" hangingPunct="1">
              <a:defRPr/>
            </a:pPr>
            <a:r>
              <a:rPr lang="en-GB" dirty="0" smtClean="0"/>
              <a:t>Revision in light of comments received: 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May-Jun 2011</a:t>
            </a:r>
          </a:p>
          <a:p>
            <a:pPr eaLnBrk="1" hangingPunct="1">
              <a:defRPr/>
            </a:pPr>
            <a:r>
              <a:rPr lang="en-US" dirty="0" smtClean="0"/>
              <a:t>Further review (by UN-REDD Policy Board</a:t>
            </a:r>
            <a:r>
              <a:rPr lang="en-GB" dirty="0" smtClean="0"/>
              <a:t> members and observers, the Independent Advisory Group on Forests, Rights and Climate Change (IAG) and other independent reviewers): 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July 2011</a:t>
            </a:r>
          </a:p>
          <a:p>
            <a:pPr eaLnBrk="1" hangingPunct="1">
              <a:defRPr/>
            </a:pPr>
            <a:r>
              <a:rPr lang="en-US" dirty="0" smtClean="0"/>
              <a:t>Version 2 of the P&amp;C will be presented to the UN-REDD Policy Board: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Oct 2011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Development of tool to support the implementation of the P &amp; C: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On-going</a:t>
            </a: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GB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GB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les safeguarding cobenefits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Miles safeguarding cobenefits</Template>
  <TotalTime>1405</TotalTime>
  <Words>582</Words>
  <Application>Microsoft Office PowerPoint</Application>
  <PresentationFormat>On-screen Show (4:3)</PresentationFormat>
  <Paragraphs>54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Miles safeguarding cobenefits</vt:lpstr>
      <vt:lpstr>UN-REDD Social &amp; Environmental Principles and Criteria</vt:lpstr>
      <vt:lpstr>Purpose of the Principles &amp; Criteria</vt:lpstr>
      <vt:lpstr>Purpose of the Principles &amp; Criteria</vt:lpstr>
      <vt:lpstr>Social and Environmental Principles  </vt:lpstr>
      <vt:lpstr>Principles and Criteria</vt:lpstr>
      <vt:lpstr>Process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Social &amp; Environmental Principles and Criteria</dc:title>
  <dc:creator>Emily Dunning</dc:creator>
  <cp:lastModifiedBy> </cp:lastModifiedBy>
  <cp:revision>64</cp:revision>
  <dcterms:created xsi:type="dcterms:W3CDTF">2011-03-18T22:10:14Z</dcterms:created>
  <dcterms:modified xsi:type="dcterms:W3CDTF">2011-06-24T13:35:20Z</dcterms:modified>
</cp:coreProperties>
</file>