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0" r:id="rId2"/>
    <p:sldId id="257" r:id="rId3"/>
    <p:sldId id="269" r:id="rId4"/>
    <p:sldId id="256" r:id="rId5"/>
    <p:sldId id="258" r:id="rId6"/>
    <p:sldId id="259" r:id="rId7"/>
    <p:sldId id="260" r:id="rId8"/>
    <p:sldId id="261" r:id="rId9"/>
    <p:sldId id="262" r:id="rId10"/>
    <p:sldId id="264" r:id="rId11"/>
    <p:sldId id="265" r:id="rId12"/>
    <p:sldId id="268"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793" autoAdjust="0"/>
  </p:normalViewPr>
  <p:slideViewPr>
    <p:cSldViewPr>
      <p:cViewPr>
        <p:scale>
          <a:sx n="63" d="100"/>
          <a:sy n="63" d="100"/>
        </p:scale>
        <p:origin x="-2376" y="-8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CF8AC4-0C9D-49EC-824B-914433B5E037}" type="datetimeFigureOut">
              <a:rPr lang="en-US" smtClean="0"/>
              <a:t>3/6/2012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4CFC4E-9AD1-4C4A-8E94-D91D6F27B0C0}" type="slidenum">
              <a:rPr lang="en-US" smtClean="0"/>
              <a:t>‹#›</a:t>
            </a:fld>
            <a:endParaRPr lang="en-US"/>
          </a:p>
        </p:txBody>
      </p:sp>
    </p:spTree>
    <p:extLst>
      <p:ext uri="{BB962C8B-B14F-4D97-AF65-F5344CB8AC3E}">
        <p14:creationId xmlns:p14="http://schemas.microsoft.com/office/powerpoint/2010/main" val="2006378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2</a:t>
            </a:fld>
            <a:endParaRPr lang="en-US"/>
          </a:p>
        </p:txBody>
      </p:sp>
    </p:spTree>
    <p:extLst>
      <p:ext uri="{BB962C8B-B14F-4D97-AF65-F5344CB8AC3E}">
        <p14:creationId xmlns:p14="http://schemas.microsoft.com/office/powerpoint/2010/main" val="3824712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questions</a:t>
            </a:r>
            <a:r>
              <a:rPr lang="en-US" baseline="0" dirty="0" smtClean="0"/>
              <a:t> in red have yet to be answered</a:t>
            </a:r>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3</a:t>
            </a:fld>
            <a:endParaRPr lang="en-US"/>
          </a:p>
        </p:txBody>
      </p:sp>
    </p:spTree>
    <p:extLst>
      <p:ext uri="{BB962C8B-B14F-4D97-AF65-F5344CB8AC3E}">
        <p14:creationId xmlns:p14="http://schemas.microsoft.com/office/powerpoint/2010/main" val="3824712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5</a:t>
            </a:fld>
            <a:endParaRPr lang="en-US"/>
          </a:p>
        </p:txBody>
      </p:sp>
    </p:spTree>
    <p:extLst>
      <p:ext uri="{BB962C8B-B14F-4D97-AF65-F5344CB8AC3E}">
        <p14:creationId xmlns:p14="http://schemas.microsoft.com/office/powerpoint/2010/main" val="2197504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6</a:t>
            </a:fld>
            <a:endParaRPr lang="en-US"/>
          </a:p>
        </p:txBody>
      </p:sp>
    </p:spTree>
    <p:extLst>
      <p:ext uri="{BB962C8B-B14F-4D97-AF65-F5344CB8AC3E}">
        <p14:creationId xmlns:p14="http://schemas.microsoft.com/office/powerpoint/2010/main" val="2197504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7</a:t>
            </a:fld>
            <a:endParaRPr lang="en-US"/>
          </a:p>
        </p:txBody>
      </p:sp>
    </p:spTree>
    <p:extLst>
      <p:ext uri="{BB962C8B-B14F-4D97-AF65-F5344CB8AC3E}">
        <p14:creationId xmlns:p14="http://schemas.microsoft.com/office/powerpoint/2010/main" val="3550511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8</a:t>
            </a:fld>
            <a:endParaRPr lang="en-US"/>
          </a:p>
        </p:txBody>
      </p:sp>
    </p:spTree>
    <p:extLst>
      <p:ext uri="{BB962C8B-B14F-4D97-AF65-F5344CB8AC3E}">
        <p14:creationId xmlns:p14="http://schemas.microsoft.com/office/powerpoint/2010/main" val="2197504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9</a:t>
            </a:fld>
            <a:endParaRPr lang="en-US"/>
          </a:p>
        </p:txBody>
      </p:sp>
    </p:spTree>
    <p:extLst>
      <p:ext uri="{BB962C8B-B14F-4D97-AF65-F5344CB8AC3E}">
        <p14:creationId xmlns:p14="http://schemas.microsoft.com/office/powerpoint/2010/main" val="2197504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11</a:t>
            </a:fld>
            <a:endParaRPr lang="en-US"/>
          </a:p>
        </p:txBody>
      </p:sp>
    </p:spTree>
    <p:extLst>
      <p:ext uri="{BB962C8B-B14F-4D97-AF65-F5344CB8AC3E}">
        <p14:creationId xmlns:p14="http://schemas.microsoft.com/office/powerpoint/2010/main" val="2392902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4CFC4E-9AD1-4C4A-8E94-D91D6F27B0C0}" type="slidenum">
              <a:rPr lang="en-US" smtClean="0"/>
              <a:t>12</a:t>
            </a:fld>
            <a:endParaRPr lang="en-US"/>
          </a:p>
        </p:txBody>
      </p:sp>
    </p:spTree>
    <p:extLst>
      <p:ext uri="{BB962C8B-B14F-4D97-AF65-F5344CB8AC3E}">
        <p14:creationId xmlns:p14="http://schemas.microsoft.com/office/powerpoint/2010/main" val="2392902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5BF8FE-EAA1-4BDE-87D1-96D479338CE9}" type="datetimeFigureOut">
              <a:rPr lang="en-US" smtClean="0"/>
              <a:t>3/6/2012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2126309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BF8FE-EAA1-4BDE-87D1-96D479338CE9}" type="datetimeFigureOut">
              <a:rPr lang="en-US" smtClean="0"/>
              <a:t>3/6/2012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2134384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BF8FE-EAA1-4BDE-87D1-96D479338CE9}" type="datetimeFigureOut">
              <a:rPr lang="en-US" smtClean="0"/>
              <a:t>3/6/2012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1949999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BF8FE-EAA1-4BDE-87D1-96D479338CE9}" type="datetimeFigureOut">
              <a:rPr lang="en-US" smtClean="0"/>
              <a:t>3/6/2012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1108156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5BF8FE-EAA1-4BDE-87D1-96D479338CE9}" type="datetimeFigureOut">
              <a:rPr lang="en-US" smtClean="0"/>
              <a:t>3/6/2012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134359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5BF8FE-EAA1-4BDE-87D1-96D479338CE9}" type="datetimeFigureOut">
              <a:rPr lang="en-US" smtClean="0"/>
              <a:t>3/6/2012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419574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5BF8FE-EAA1-4BDE-87D1-96D479338CE9}" type="datetimeFigureOut">
              <a:rPr lang="en-US" smtClean="0"/>
              <a:t>3/6/2012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3860315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5BF8FE-EAA1-4BDE-87D1-96D479338CE9}" type="datetimeFigureOut">
              <a:rPr lang="en-US" smtClean="0"/>
              <a:t>3/6/2012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111735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BF8FE-EAA1-4BDE-87D1-96D479338CE9}" type="datetimeFigureOut">
              <a:rPr lang="en-US" smtClean="0"/>
              <a:t>3/6/2012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261642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5BF8FE-EAA1-4BDE-87D1-96D479338CE9}" type="datetimeFigureOut">
              <a:rPr lang="en-US" smtClean="0"/>
              <a:t>3/6/2012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3342608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5BF8FE-EAA1-4BDE-87D1-96D479338CE9}" type="datetimeFigureOut">
              <a:rPr lang="en-US" smtClean="0"/>
              <a:t>3/6/2012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239C3-14E5-4335-B4CC-ADDC928A537D}" type="slidenum">
              <a:rPr lang="en-US" smtClean="0"/>
              <a:t>‹#›</a:t>
            </a:fld>
            <a:endParaRPr lang="en-US"/>
          </a:p>
        </p:txBody>
      </p:sp>
    </p:spTree>
    <p:extLst>
      <p:ext uri="{BB962C8B-B14F-4D97-AF65-F5344CB8AC3E}">
        <p14:creationId xmlns:p14="http://schemas.microsoft.com/office/powerpoint/2010/main" val="3045754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BF8FE-EAA1-4BDE-87D1-96D479338CE9}" type="datetimeFigureOut">
              <a:rPr lang="en-US" smtClean="0"/>
              <a:t>3/6/2012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239C3-14E5-4335-B4CC-ADDC928A537D}" type="slidenum">
              <a:rPr lang="en-US" smtClean="0"/>
              <a:t>‹#›</a:t>
            </a:fld>
            <a:endParaRPr lang="en-US"/>
          </a:p>
        </p:txBody>
      </p:sp>
    </p:spTree>
    <p:extLst>
      <p:ext uri="{BB962C8B-B14F-4D97-AF65-F5344CB8AC3E}">
        <p14:creationId xmlns:p14="http://schemas.microsoft.com/office/powerpoint/2010/main" val="3314184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ctr">
              <a:buNone/>
            </a:pPr>
            <a:r>
              <a:rPr lang="en-US" sz="4800" b="1" dirty="0" smtClean="0"/>
              <a:t>Summary</a:t>
            </a:r>
            <a:r>
              <a:rPr lang="en-US" sz="4800" b="1" dirty="0"/>
              <a:t> </a:t>
            </a:r>
            <a:r>
              <a:rPr lang="en-US" sz="4800" b="1" dirty="0" smtClean="0"/>
              <a:t>Report</a:t>
            </a:r>
          </a:p>
          <a:p>
            <a:pPr marL="0" indent="0" algn="ctr">
              <a:buNone/>
            </a:pPr>
            <a:endParaRPr lang="en-US" sz="4800" b="1" dirty="0"/>
          </a:p>
          <a:p>
            <a:pPr marL="0" indent="0" algn="ctr">
              <a:buNone/>
            </a:pPr>
            <a:r>
              <a:rPr lang="en-US" sz="4800" b="1" dirty="0" smtClean="0"/>
              <a:t>Questions and Responses from Breakout Group Sessions</a:t>
            </a:r>
            <a:endParaRPr lang="en-US" sz="4800" b="1" dirty="0"/>
          </a:p>
          <a:p>
            <a:endParaRPr lang="en-US" dirty="0"/>
          </a:p>
        </p:txBody>
      </p:sp>
    </p:spTree>
    <p:extLst>
      <p:ext uri="{BB962C8B-B14F-4D97-AF65-F5344CB8AC3E}">
        <p14:creationId xmlns:p14="http://schemas.microsoft.com/office/powerpoint/2010/main" val="4085722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50837"/>
            <a:ext cx="8229600" cy="6126163"/>
          </a:xfrm>
        </p:spPr>
        <p:txBody>
          <a:bodyPr>
            <a:normAutofit fontScale="55000" lnSpcReduction="20000"/>
          </a:bodyPr>
          <a:lstStyle/>
          <a:p>
            <a:pPr marL="0" indent="0">
              <a:buNone/>
            </a:pPr>
            <a:r>
              <a:rPr lang="en-US" sz="6500" b="1" dirty="0" smtClean="0"/>
              <a:t>Group 3 Process for Seeking FPIC</a:t>
            </a:r>
            <a:endParaRPr lang="en-US" sz="6500" b="1" dirty="0"/>
          </a:p>
          <a:p>
            <a:pPr marL="0" indent="0">
              <a:buNone/>
            </a:pPr>
            <a:r>
              <a:rPr lang="en-US" sz="6500" b="1" dirty="0" smtClean="0"/>
              <a:t>QUESTIONS</a:t>
            </a:r>
          </a:p>
          <a:p>
            <a:pPr marL="0" lvl="0" indent="0">
              <a:buNone/>
            </a:pPr>
            <a:endParaRPr lang="en-US" sz="3300" b="1" dirty="0"/>
          </a:p>
          <a:p>
            <a:pPr marL="0" lvl="0" indent="0">
              <a:buNone/>
            </a:pPr>
            <a:r>
              <a:rPr lang="en-US" sz="3300" b="1" dirty="0" smtClean="0"/>
              <a:t>A. Clarify the methodology for evaluation/verification of an FPIC process</a:t>
            </a:r>
          </a:p>
          <a:p>
            <a:pPr marL="285750" lvl="0" indent="-285750"/>
            <a:r>
              <a:rPr lang="en-US" sz="3300" dirty="0" smtClean="0"/>
              <a:t>What types of indicators and verification methods might be required to ensure an FPIC process was carried out in line with the elements as defined in Section 2?</a:t>
            </a:r>
          </a:p>
          <a:p>
            <a:pPr marL="285750" lvl="0" indent="-285750"/>
            <a:r>
              <a:rPr lang="en-US" sz="3300" dirty="0" smtClean="0"/>
              <a:t>What criteria could guide the identification of an independent verification institution?</a:t>
            </a:r>
          </a:p>
          <a:p>
            <a:pPr marL="0" lvl="0" indent="0">
              <a:buNone/>
            </a:pPr>
            <a:endParaRPr lang="en-US" sz="3300" dirty="0"/>
          </a:p>
          <a:p>
            <a:pPr marL="0" lvl="0" indent="0">
              <a:buNone/>
            </a:pPr>
            <a:r>
              <a:rPr lang="en-US" sz="3300" b="1" dirty="0" smtClean="0"/>
              <a:t>B. Provide more guidance on the role of the facilitator in the FPIC process</a:t>
            </a:r>
          </a:p>
          <a:p>
            <a:pPr marL="285750" lvl="0" indent="-285750"/>
            <a:r>
              <a:rPr lang="en-US" sz="3300" dirty="0" smtClean="0"/>
              <a:t>What criteria could guide the identification of a facilitator (e.g. independent, objective, acceptable by both parties, and able to work with various stakeholders)?</a:t>
            </a:r>
          </a:p>
          <a:p>
            <a:pPr marL="285750" lvl="0" indent="-285750"/>
            <a:r>
              <a:rPr lang="en-US" sz="3300" dirty="0" smtClean="0"/>
              <a:t>Who will identify, select, and recruit the facilitator?</a:t>
            </a:r>
          </a:p>
          <a:p>
            <a:pPr marL="0" lvl="0" indent="0">
              <a:buNone/>
            </a:pPr>
            <a:endParaRPr lang="en-US" sz="3300" dirty="0"/>
          </a:p>
          <a:p>
            <a:pPr marL="0" lvl="0" indent="0">
              <a:buNone/>
            </a:pPr>
            <a:r>
              <a:rPr lang="en-US" sz="3300" b="1" dirty="0" smtClean="0"/>
              <a:t>C. Clarify what is reasonable regarding FPIC process timeline</a:t>
            </a:r>
          </a:p>
          <a:p>
            <a:pPr marL="285750" lvl="0" indent="-285750"/>
            <a:r>
              <a:rPr lang="en-US" sz="3300" dirty="0" smtClean="0"/>
              <a:t>What level of flexibility should be given to the IPs/rights-holders’ timeline for decision making?</a:t>
            </a:r>
          </a:p>
          <a:p>
            <a:pPr marL="285750" lvl="0" indent="-285750"/>
            <a:r>
              <a:rPr lang="en-US" sz="3300" dirty="0" smtClean="0"/>
              <a:t>How would a NP be guided to address what is an ‘unreasonable timeline’?</a:t>
            </a:r>
          </a:p>
          <a:p>
            <a:pPr marL="0" indent="0">
              <a:buNone/>
            </a:pPr>
            <a:endParaRPr lang="en-US" sz="3300" dirty="0" smtClean="0"/>
          </a:p>
          <a:p>
            <a:pPr marL="0" indent="0">
              <a:buNone/>
            </a:pPr>
            <a:endParaRPr lang="en-US" sz="5400" dirty="0" smtClean="0"/>
          </a:p>
          <a:p>
            <a:endParaRPr lang="en-US" dirty="0"/>
          </a:p>
        </p:txBody>
      </p:sp>
    </p:spTree>
    <p:extLst>
      <p:ext uri="{BB962C8B-B14F-4D97-AF65-F5344CB8AC3E}">
        <p14:creationId xmlns:p14="http://schemas.microsoft.com/office/powerpoint/2010/main" val="326517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50837"/>
            <a:ext cx="8458200" cy="6126163"/>
          </a:xfrm>
        </p:spPr>
        <p:txBody>
          <a:bodyPr>
            <a:noAutofit/>
          </a:bodyPr>
          <a:lstStyle/>
          <a:p>
            <a:pPr marL="0" lvl="0" indent="0">
              <a:buNone/>
            </a:pPr>
            <a:r>
              <a:rPr lang="en-US" sz="2800" b="1" dirty="0"/>
              <a:t>RESPONSE: 3A</a:t>
            </a:r>
            <a:r>
              <a:rPr lang="en-US" sz="2800" b="1" dirty="0" smtClean="0"/>
              <a:t>. Clarify the methodology for evaluation/verification of an FPIC process</a:t>
            </a:r>
          </a:p>
          <a:p>
            <a:pPr marL="0" indent="0">
              <a:buNone/>
            </a:pPr>
            <a:r>
              <a:rPr lang="en-US" sz="1800" dirty="0" smtClean="0"/>
              <a:t>Important </a:t>
            </a:r>
            <a:r>
              <a:rPr lang="en-US" sz="1800" dirty="0"/>
              <a:t>to have a pre-consultation phase to set up framework for how process should move forward. Timelines, expectations, standards, benchmarks, whether they would have a facilitator or not. Get consensus so that everyone knew what’s going to happen.</a:t>
            </a:r>
          </a:p>
          <a:p>
            <a:pPr marL="0" indent="0">
              <a:buNone/>
            </a:pPr>
            <a:endParaRPr lang="en-US" sz="1800" dirty="0" smtClean="0"/>
          </a:p>
          <a:p>
            <a:pPr marL="0" indent="0">
              <a:buNone/>
            </a:pPr>
            <a:r>
              <a:rPr lang="en-US" sz="1800" b="1" dirty="0" smtClean="0"/>
              <a:t>Questions </a:t>
            </a:r>
            <a:r>
              <a:rPr lang="en-US" sz="1800" b="1" dirty="0"/>
              <a:t>to be asked about the process when evaluating:</a:t>
            </a:r>
          </a:p>
          <a:p>
            <a:pPr lvl="0"/>
            <a:r>
              <a:rPr lang="en-US" sz="1800" dirty="0"/>
              <a:t>Was funding sufficient to carry out work?</a:t>
            </a:r>
          </a:p>
          <a:p>
            <a:pPr lvl="0"/>
            <a:r>
              <a:rPr lang="en-US" sz="1800" dirty="0"/>
              <a:t>Was it iterative? Or one-off event. Process should happen throughout.</a:t>
            </a:r>
          </a:p>
          <a:p>
            <a:pPr lvl="0"/>
            <a:r>
              <a:rPr lang="en-US" sz="1800" dirty="0"/>
              <a:t>Was information proper in terms of what was included and how it was shared? Risks, benefits etc.</a:t>
            </a:r>
          </a:p>
          <a:p>
            <a:pPr lvl="0"/>
            <a:r>
              <a:rPr lang="en-US" sz="1800" dirty="0"/>
              <a:t>Was exchange of information constant throughout process?</a:t>
            </a:r>
          </a:p>
          <a:p>
            <a:pPr lvl="0"/>
            <a:r>
              <a:rPr lang="en-US" sz="1800" dirty="0"/>
              <a:t>Was process conducted in accordance with customs and traditions?</a:t>
            </a:r>
          </a:p>
          <a:p>
            <a:pPr lvl="0"/>
            <a:r>
              <a:rPr lang="en-US" sz="1800" dirty="0"/>
              <a:t>Were there milestones that were actually met?</a:t>
            </a:r>
          </a:p>
          <a:p>
            <a:pPr lvl="0"/>
            <a:r>
              <a:rPr lang="en-US" sz="1800" dirty="0"/>
              <a:t>Was there true representation of affected communities? Did the community itself designate representative?</a:t>
            </a:r>
          </a:p>
          <a:p>
            <a:pPr lvl="0"/>
            <a:r>
              <a:rPr lang="en-US" sz="1800" dirty="0"/>
              <a:t>Was decision made by community knowingly and voluntarily? </a:t>
            </a:r>
          </a:p>
          <a:p>
            <a:pPr lvl="0"/>
            <a:r>
              <a:rPr lang="en-US" sz="1800" dirty="0"/>
              <a:t>Were the roles clearly defined?</a:t>
            </a:r>
          </a:p>
          <a:p>
            <a:pPr lvl="0"/>
            <a:r>
              <a:rPr lang="en-US" sz="1800" dirty="0"/>
              <a:t>Was grievance mechanism present? Used? Independent and effective?</a:t>
            </a:r>
          </a:p>
          <a:p>
            <a:pPr marL="0" indent="0">
              <a:buNone/>
            </a:pPr>
            <a:endParaRPr lang="en-US" sz="1800" dirty="0" smtClean="0"/>
          </a:p>
        </p:txBody>
      </p:sp>
    </p:spTree>
    <p:extLst>
      <p:ext uri="{BB962C8B-B14F-4D97-AF65-F5344CB8AC3E}">
        <p14:creationId xmlns:p14="http://schemas.microsoft.com/office/powerpoint/2010/main" val="13927629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50837"/>
            <a:ext cx="8458200" cy="6354763"/>
          </a:xfrm>
        </p:spPr>
        <p:txBody>
          <a:bodyPr>
            <a:normAutofit lnSpcReduction="10000"/>
          </a:bodyPr>
          <a:lstStyle/>
          <a:p>
            <a:pPr marL="0" lvl="0" indent="0">
              <a:buNone/>
            </a:pPr>
            <a:r>
              <a:rPr lang="en-US" sz="2800" b="1" dirty="0"/>
              <a:t>RESPONSE: 3A</a:t>
            </a:r>
            <a:r>
              <a:rPr lang="en-US" sz="2800" b="1" dirty="0" smtClean="0"/>
              <a:t>. Clarify the methodology for evaluation/verification of an FPIC process</a:t>
            </a:r>
          </a:p>
          <a:p>
            <a:pPr marL="0" lvl="0" indent="0">
              <a:buNone/>
            </a:pPr>
            <a:endParaRPr lang="en-US" sz="2000" b="1" dirty="0" smtClean="0"/>
          </a:p>
          <a:p>
            <a:pPr marL="0" indent="0">
              <a:buNone/>
            </a:pPr>
            <a:r>
              <a:rPr lang="en-US" sz="2000" b="1" dirty="0" smtClean="0"/>
              <a:t>Verification</a:t>
            </a:r>
          </a:p>
          <a:p>
            <a:pPr lvl="0"/>
            <a:r>
              <a:rPr lang="en-US" sz="2000" dirty="0" smtClean="0"/>
              <a:t>Interviews in a culturally appropriate manner</a:t>
            </a:r>
          </a:p>
          <a:p>
            <a:pPr lvl="0"/>
            <a:r>
              <a:rPr lang="en-US" sz="2000" dirty="0" smtClean="0"/>
              <a:t>Review agreements reached by the parties at the beginning of the process</a:t>
            </a:r>
          </a:p>
          <a:p>
            <a:pPr lvl="0"/>
            <a:r>
              <a:rPr lang="en-US" sz="2000" dirty="0" smtClean="0"/>
              <a:t>Review distributed materials</a:t>
            </a:r>
          </a:p>
          <a:p>
            <a:pPr lvl="0"/>
            <a:r>
              <a:rPr lang="en-US" sz="2000" dirty="0" smtClean="0"/>
              <a:t>Review decisions and minutes at the end.</a:t>
            </a:r>
          </a:p>
          <a:p>
            <a:pPr marL="0" indent="0">
              <a:buNone/>
            </a:pPr>
            <a:endParaRPr lang="en-US" sz="2000" dirty="0" smtClean="0"/>
          </a:p>
          <a:p>
            <a:pPr marL="0" indent="0">
              <a:buNone/>
            </a:pPr>
            <a:r>
              <a:rPr lang="en-US" sz="2000" b="1" dirty="0" smtClean="0"/>
              <a:t>Who should review?</a:t>
            </a:r>
          </a:p>
          <a:p>
            <a:pPr lvl="0"/>
            <a:r>
              <a:rPr lang="en-US" sz="2000" dirty="0" smtClean="0"/>
              <a:t>Should be 3</a:t>
            </a:r>
            <a:r>
              <a:rPr lang="en-US" sz="2000" baseline="30000" dirty="0" smtClean="0"/>
              <a:t>rd</a:t>
            </a:r>
            <a:r>
              <a:rPr lang="en-US" sz="2000" dirty="0" smtClean="0"/>
              <a:t> party. Couldn’t come to agreement whether that also meant not a UNREDD person.</a:t>
            </a:r>
          </a:p>
          <a:p>
            <a:pPr marL="0" indent="0">
              <a:buNone/>
            </a:pPr>
            <a:endParaRPr lang="en-US" sz="2000" dirty="0" smtClean="0"/>
          </a:p>
          <a:p>
            <a:pPr marL="0" indent="0">
              <a:buNone/>
            </a:pPr>
            <a:r>
              <a:rPr lang="en-US" sz="2000" b="1" dirty="0" smtClean="0"/>
              <a:t>National consent (versus community process):</a:t>
            </a:r>
          </a:p>
          <a:p>
            <a:pPr lvl="0"/>
            <a:r>
              <a:rPr lang="en-US" sz="2000" dirty="0" smtClean="0"/>
              <a:t>Still should be consultation phase and get agreement.</a:t>
            </a:r>
          </a:p>
          <a:p>
            <a:pPr lvl="0"/>
            <a:r>
              <a:rPr lang="en-US" sz="2000" dirty="0" smtClean="0"/>
              <a:t>All same indicators and probably more apply.</a:t>
            </a:r>
          </a:p>
          <a:p>
            <a:pPr lvl="0"/>
            <a:r>
              <a:rPr lang="en-US" sz="2000" dirty="0" smtClean="0"/>
              <a:t>Recognize that this is challenging. But despite challenges, that process should get some form of buy-in and consent even from local communities.</a:t>
            </a:r>
          </a:p>
        </p:txBody>
      </p:sp>
    </p:spTree>
    <p:extLst>
      <p:ext uri="{BB962C8B-B14F-4D97-AF65-F5344CB8AC3E}">
        <p14:creationId xmlns:p14="http://schemas.microsoft.com/office/powerpoint/2010/main" val="24024425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50837"/>
            <a:ext cx="8229600" cy="6126163"/>
          </a:xfrm>
        </p:spPr>
        <p:txBody>
          <a:bodyPr>
            <a:normAutofit/>
          </a:bodyPr>
          <a:lstStyle/>
          <a:p>
            <a:pPr marL="0" lvl="0" indent="0">
              <a:buNone/>
            </a:pPr>
            <a:r>
              <a:rPr lang="en-US" sz="2800" b="1" dirty="0"/>
              <a:t>RESPONSE: 3B</a:t>
            </a:r>
            <a:r>
              <a:rPr lang="en-US" sz="2800" b="1" dirty="0" smtClean="0"/>
              <a:t>. Provide more guidance on the role of the facilitator in the FPIC process</a:t>
            </a:r>
          </a:p>
          <a:p>
            <a:pPr lvl="0"/>
            <a:endParaRPr lang="en-US" sz="2800" dirty="0" smtClean="0"/>
          </a:p>
          <a:p>
            <a:pPr lvl="0"/>
            <a:r>
              <a:rPr lang="en-US" sz="2800" dirty="0" smtClean="0"/>
              <a:t>Shouldn’t </a:t>
            </a:r>
            <a:r>
              <a:rPr lang="en-US" sz="2800" dirty="0"/>
              <a:t>be a requirement, but should be stressed that it’s an option that all could consent to (or not</a:t>
            </a:r>
            <a:r>
              <a:rPr lang="en-US" sz="2800" dirty="0" smtClean="0"/>
              <a:t>)</a:t>
            </a:r>
          </a:p>
          <a:p>
            <a:pPr lvl="0"/>
            <a:endParaRPr lang="en-US" sz="2800" dirty="0"/>
          </a:p>
          <a:p>
            <a:pPr lvl="0"/>
            <a:r>
              <a:rPr lang="en-US" sz="2800" dirty="0"/>
              <a:t>Mandate of facilitator should be determined by parties, not the FPIC </a:t>
            </a:r>
            <a:r>
              <a:rPr lang="en-US" sz="2800" dirty="0" smtClean="0"/>
              <a:t>guidelines. </a:t>
            </a:r>
            <a:endParaRPr lang="en-US" sz="2800" dirty="0"/>
          </a:p>
          <a:p>
            <a:pPr marL="285750" lvl="0" indent="-285750"/>
            <a:endParaRPr lang="en-US" sz="2800" dirty="0" smtClean="0"/>
          </a:p>
          <a:p>
            <a:pPr marL="0" lvl="0" indent="0">
              <a:buNone/>
            </a:pPr>
            <a:endParaRPr lang="en-US" sz="2800" dirty="0"/>
          </a:p>
          <a:p>
            <a:pPr marL="0" indent="0">
              <a:buNone/>
            </a:pPr>
            <a:endParaRPr lang="en-US" sz="5400" dirty="0" smtClean="0"/>
          </a:p>
          <a:p>
            <a:pPr marL="0" indent="0">
              <a:buNone/>
            </a:pPr>
            <a:endParaRPr lang="en-US" sz="5400" dirty="0" smtClean="0"/>
          </a:p>
          <a:p>
            <a:endParaRPr lang="en-US" dirty="0"/>
          </a:p>
        </p:txBody>
      </p:sp>
    </p:spTree>
    <p:extLst>
      <p:ext uri="{BB962C8B-B14F-4D97-AF65-F5344CB8AC3E}">
        <p14:creationId xmlns:p14="http://schemas.microsoft.com/office/powerpoint/2010/main" val="13927629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50837"/>
            <a:ext cx="8229600" cy="6126163"/>
          </a:xfrm>
        </p:spPr>
        <p:txBody>
          <a:bodyPr>
            <a:normAutofit/>
          </a:bodyPr>
          <a:lstStyle/>
          <a:p>
            <a:pPr marL="0" lvl="0" indent="0">
              <a:buNone/>
            </a:pPr>
            <a:r>
              <a:rPr lang="en-US" sz="2800" b="1" dirty="0"/>
              <a:t>RESPONSE: 3C</a:t>
            </a:r>
            <a:r>
              <a:rPr lang="en-US" sz="2800" b="1" dirty="0" smtClean="0"/>
              <a:t>. Clarify what is reasonable regarding FPIC process timeline</a:t>
            </a:r>
          </a:p>
          <a:p>
            <a:pPr marL="0" indent="0">
              <a:buNone/>
            </a:pPr>
            <a:endParaRPr lang="en-US" sz="2800" dirty="0" smtClean="0"/>
          </a:p>
          <a:p>
            <a:pPr lvl="0"/>
            <a:r>
              <a:rPr lang="en-US" sz="2800" dirty="0"/>
              <a:t>Balance between urgency of the environment and urgency of human rights.</a:t>
            </a:r>
          </a:p>
          <a:p>
            <a:pPr lvl="0"/>
            <a:r>
              <a:rPr lang="en-US" sz="2800" dirty="0"/>
              <a:t>Pre-consultation phase is place to talk about timing.</a:t>
            </a:r>
          </a:p>
          <a:p>
            <a:pPr lvl="0"/>
            <a:r>
              <a:rPr lang="en-US" sz="2800" dirty="0"/>
              <a:t>Difficult to determine time-lines, but hopefully parties can come up with something in an amicable way.</a:t>
            </a:r>
          </a:p>
          <a:p>
            <a:pPr lvl="0"/>
            <a:r>
              <a:rPr lang="en-US" sz="2800" dirty="0"/>
              <a:t>Should take into consideration the time needed by local communities to respond in their traditional manner.</a:t>
            </a:r>
          </a:p>
          <a:p>
            <a:pPr marL="0" indent="0">
              <a:buNone/>
            </a:pPr>
            <a:endParaRPr lang="en-US" sz="2800" dirty="0" smtClean="0"/>
          </a:p>
          <a:p>
            <a:pPr marL="0" indent="0">
              <a:buNone/>
            </a:pPr>
            <a:endParaRPr lang="en-US" sz="2800" dirty="0" smtClean="0"/>
          </a:p>
          <a:p>
            <a:endParaRPr lang="en-US" sz="2800" dirty="0"/>
          </a:p>
        </p:txBody>
      </p:sp>
    </p:spTree>
    <p:extLst>
      <p:ext uri="{BB962C8B-B14F-4D97-AF65-F5344CB8AC3E}">
        <p14:creationId xmlns:p14="http://schemas.microsoft.com/office/powerpoint/2010/main" val="1392762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50837"/>
            <a:ext cx="8229600" cy="6126163"/>
          </a:xfrm>
        </p:spPr>
        <p:txBody>
          <a:bodyPr>
            <a:normAutofit/>
          </a:bodyPr>
          <a:lstStyle/>
          <a:p>
            <a:pPr marL="0" indent="0">
              <a:buNone/>
            </a:pPr>
            <a:r>
              <a:rPr lang="en-US" sz="4000" b="1" dirty="0" smtClean="0"/>
              <a:t>Questions for Breakout Groups</a:t>
            </a:r>
          </a:p>
          <a:p>
            <a:pPr marL="914400" indent="-914400">
              <a:buFont typeface="+mj-lt"/>
              <a:buAutoNum type="arabicPeriod"/>
            </a:pPr>
            <a:endParaRPr lang="en-US" sz="4000" b="1" dirty="0"/>
          </a:p>
          <a:p>
            <a:pPr marL="914400" indent="-914400">
              <a:buFont typeface="+mj-lt"/>
              <a:buAutoNum type="arabicPeriod"/>
            </a:pPr>
            <a:r>
              <a:rPr lang="en-US" sz="4000" b="1" dirty="0" smtClean="0"/>
              <a:t>Who gives </a:t>
            </a:r>
            <a:r>
              <a:rPr lang="en-US" sz="4000" b="1" dirty="0"/>
              <a:t>consent?</a:t>
            </a:r>
          </a:p>
          <a:p>
            <a:pPr>
              <a:buFont typeface="+mj-lt"/>
              <a:buAutoNum type="arabicPeriod"/>
            </a:pPr>
            <a:endParaRPr lang="en-US" sz="4000" b="1" dirty="0"/>
          </a:p>
          <a:p>
            <a:pPr marL="914400" indent="-914400">
              <a:buFont typeface="+mj-lt"/>
              <a:buAutoNum type="arabicPeriod"/>
            </a:pPr>
            <a:r>
              <a:rPr lang="en-US" sz="4000" b="1" dirty="0"/>
              <a:t>When is FPIC required?</a:t>
            </a:r>
          </a:p>
          <a:p>
            <a:pPr>
              <a:buFont typeface="+mj-lt"/>
              <a:buAutoNum type="arabicPeriod"/>
            </a:pPr>
            <a:endParaRPr lang="en-US" sz="4000" b="1" dirty="0"/>
          </a:p>
          <a:p>
            <a:pPr marL="914400" indent="-914400">
              <a:buFont typeface="+mj-lt"/>
              <a:buAutoNum type="arabicPeriod"/>
            </a:pPr>
            <a:r>
              <a:rPr lang="en-US" sz="4000" b="1" dirty="0"/>
              <a:t>Process for Seeking FPIC</a:t>
            </a:r>
          </a:p>
          <a:p>
            <a:endParaRPr lang="en-US" sz="4000" b="1" dirty="0"/>
          </a:p>
          <a:p>
            <a:endParaRPr lang="en-US" sz="4000" b="1" dirty="0" smtClean="0"/>
          </a:p>
          <a:p>
            <a:pPr marL="0" indent="0">
              <a:buNone/>
            </a:pPr>
            <a:endParaRPr lang="en-US" sz="4000" b="1" dirty="0" smtClean="0"/>
          </a:p>
          <a:p>
            <a:endParaRPr lang="en-US" sz="4000" b="1" dirty="0"/>
          </a:p>
        </p:txBody>
      </p:sp>
    </p:spTree>
    <p:extLst>
      <p:ext uri="{BB962C8B-B14F-4D97-AF65-F5344CB8AC3E}">
        <p14:creationId xmlns:p14="http://schemas.microsoft.com/office/powerpoint/2010/main" val="3194247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50837"/>
            <a:ext cx="8229600" cy="6126163"/>
          </a:xfrm>
        </p:spPr>
        <p:txBody>
          <a:bodyPr>
            <a:normAutofit fontScale="32500" lnSpcReduction="20000"/>
          </a:bodyPr>
          <a:lstStyle/>
          <a:p>
            <a:pPr marL="0" indent="0">
              <a:buNone/>
            </a:pPr>
            <a:r>
              <a:rPr lang="en-US" sz="11100" b="1" dirty="0" smtClean="0"/>
              <a:t>Group 1 Who gives consent?</a:t>
            </a:r>
            <a:endParaRPr lang="en-US" sz="11100" b="1" dirty="0"/>
          </a:p>
          <a:p>
            <a:pPr marL="0" indent="0">
              <a:buNone/>
            </a:pPr>
            <a:r>
              <a:rPr lang="en-US" sz="8000" b="1" dirty="0" smtClean="0"/>
              <a:t>QUESTIONS</a:t>
            </a:r>
          </a:p>
          <a:p>
            <a:pPr marL="0" indent="0">
              <a:buNone/>
            </a:pPr>
            <a:endParaRPr lang="en-US" sz="5400" b="1" dirty="0" smtClean="0"/>
          </a:p>
          <a:p>
            <a:pPr marL="914400" indent="-914400">
              <a:buFont typeface="+mj-lt"/>
              <a:buAutoNum type="alphaUcPeriod"/>
            </a:pPr>
            <a:r>
              <a:rPr lang="en-US" sz="5400" dirty="0" smtClean="0"/>
              <a:t>What should be the criteria for determining which groups FPIC should be extended to (</a:t>
            </a:r>
            <a:r>
              <a:rPr lang="en-US" sz="5400" dirty="0" err="1" smtClean="0"/>
              <a:t>i.e</a:t>
            </a:r>
            <a:r>
              <a:rPr lang="en-US" sz="5400" dirty="0" smtClean="0"/>
              <a:t> modernity/traditional lifestyle, dependency on forest resources, or historic, social and cultural ties to the (forest) area)?</a:t>
            </a:r>
          </a:p>
          <a:p>
            <a:pPr marL="914400" indent="-914400">
              <a:buFont typeface="+mj-lt"/>
              <a:buAutoNum type="alphaUcPeriod"/>
            </a:pPr>
            <a:endParaRPr lang="en-US" sz="5400" dirty="0" smtClean="0"/>
          </a:p>
          <a:p>
            <a:pPr marL="914400" indent="-914400">
              <a:buFont typeface="+mj-lt"/>
              <a:buAutoNum type="alphaUcPeriod"/>
            </a:pPr>
            <a:r>
              <a:rPr lang="en-US" sz="5400" dirty="0" smtClean="0"/>
              <a:t>How should the Guidance deal with situations where States do not recognize the distinct identity and rights of indigenous peoples?</a:t>
            </a:r>
          </a:p>
          <a:p>
            <a:pPr marL="914400" indent="-914400">
              <a:buFont typeface="+mj-lt"/>
              <a:buAutoNum type="alphaUcPeriod"/>
            </a:pPr>
            <a:endParaRPr lang="en-US" sz="5400" dirty="0" smtClean="0"/>
          </a:p>
          <a:p>
            <a:pPr marL="914400" indent="-914400">
              <a:buFont typeface="+mj-lt"/>
              <a:buAutoNum type="alphaUcPeriod"/>
            </a:pPr>
            <a:r>
              <a:rPr lang="en-US" sz="5400" dirty="0" smtClean="0"/>
              <a:t>How can National </a:t>
            </a:r>
            <a:r>
              <a:rPr lang="en-US" sz="5400" dirty="0" err="1" smtClean="0"/>
              <a:t>Programmes</a:t>
            </a:r>
            <a:r>
              <a:rPr lang="en-US" sz="5400" dirty="0" smtClean="0"/>
              <a:t> support or facilitate rights-holders to identify and/or create their own representative structures?</a:t>
            </a:r>
          </a:p>
          <a:p>
            <a:pPr marL="914400" indent="-914400">
              <a:buFont typeface="+mj-lt"/>
              <a:buAutoNum type="alphaUcPeriod"/>
            </a:pPr>
            <a:endParaRPr lang="en-US" sz="5400" dirty="0" smtClean="0"/>
          </a:p>
          <a:p>
            <a:pPr marL="914400" indent="-914400">
              <a:buFont typeface="+mj-lt"/>
              <a:buAutoNum type="alphaUcPeriod"/>
            </a:pPr>
            <a:r>
              <a:rPr lang="en-US" sz="5400" dirty="0" smtClean="0">
                <a:solidFill>
                  <a:srgbClr val="FF0000"/>
                </a:solidFill>
              </a:rPr>
              <a:t>What should be the criteria for determining the validity of groups claiming to be ‘relevant rights-holders’? (unanswered)</a:t>
            </a:r>
          </a:p>
          <a:p>
            <a:pPr marL="914400" indent="-914400">
              <a:buFont typeface="+mj-lt"/>
              <a:buAutoNum type="alphaUcPeriod"/>
            </a:pPr>
            <a:endParaRPr lang="en-US" sz="5400" dirty="0" smtClean="0">
              <a:solidFill>
                <a:srgbClr val="FF0000"/>
              </a:solidFill>
            </a:endParaRPr>
          </a:p>
          <a:p>
            <a:pPr marL="914400" indent="-914400">
              <a:buFont typeface="+mj-lt"/>
              <a:buAutoNum type="alphaUcPeriod"/>
            </a:pPr>
            <a:r>
              <a:rPr lang="en-US" sz="5400" dirty="0" smtClean="0">
                <a:solidFill>
                  <a:srgbClr val="FF0000"/>
                </a:solidFill>
              </a:rPr>
              <a:t>What level of representation is sufficient in an FPIC process (village, community, many communities, self-elected regional/national platforms?)  (unanswered)</a:t>
            </a:r>
          </a:p>
          <a:p>
            <a:endParaRPr lang="en-US" sz="5400" dirty="0" smtClean="0"/>
          </a:p>
          <a:p>
            <a:pPr marL="0" indent="0">
              <a:buNone/>
            </a:pPr>
            <a:endParaRPr lang="en-US" sz="5400" dirty="0" smtClean="0"/>
          </a:p>
          <a:p>
            <a:endParaRPr lang="en-US" dirty="0"/>
          </a:p>
        </p:txBody>
      </p:sp>
    </p:spTree>
    <p:extLst>
      <p:ext uri="{BB962C8B-B14F-4D97-AF65-F5344CB8AC3E}">
        <p14:creationId xmlns:p14="http://schemas.microsoft.com/office/powerpoint/2010/main" val="41355567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685154" cy="6832640"/>
          </a:xfrm>
          <a:prstGeom prst="rect">
            <a:avLst/>
          </a:prstGeom>
        </p:spPr>
        <p:txBody>
          <a:bodyPr wrap="square">
            <a:spAutoFit/>
          </a:bodyPr>
          <a:lstStyle/>
          <a:p>
            <a:r>
              <a:rPr lang="en-US" sz="2400" b="1" dirty="0" smtClean="0"/>
              <a:t>RESPONSE: 1A</a:t>
            </a:r>
            <a:r>
              <a:rPr lang="en-US" sz="2400" b="1" dirty="0" smtClean="0"/>
              <a:t>.  What should be the criteria for determining to which groups FPIC should be extended? </a:t>
            </a:r>
            <a:r>
              <a:rPr lang="en-US" b="1" dirty="0" smtClean="0"/>
              <a:t/>
            </a:r>
            <a:br>
              <a:rPr lang="en-US" b="1" dirty="0" smtClean="0"/>
            </a:br>
            <a:r>
              <a:rPr lang="en-US" dirty="0" smtClean="0"/>
              <a:t> </a:t>
            </a:r>
          </a:p>
          <a:p>
            <a:pPr marL="285750" indent="-285750">
              <a:buFont typeface="Arial" pitchFamily="34" charset="0"/>
              <a:buChar char="•"/>
            </a:pPr>
            <a:r>
              <a:rPr lang="en-US" b="1" dirty="0" smtClean="0"/>
              <a:t>Provisions should be added to the normative framework to clarify the difference in rights between IPs and non-IPs</a:t>
            </a:r>
            <a:r>
              <a:rPr lang="en-US" dirty="0" smtClean="0"/>
              <a:t> (e.g. minority rights, including the right to participation and culture (</a:t>
            </a:r>
            <a:r>
              <a:rPr lang="en-US" dirty="0" err="1" smtClean="0"/>
              <a:t>Sushil</a:t>
            </a:r>
            <a:r>
              <a:rPr lang="en-US" dirty="0" smtClean="0"/>
              <a:t>).</a:t>
            </a:r>
          </a:p>
          <a:p>
            <a:pPr marL="285750" indent="-285750">
              <a:buFont typeface="Arial" pitchFamily="34" charset="0"/>
              <a:buChar char="•"/>
            </a:pPr>
            <a:endParaRPr lang="en-US" sz="1000" dirty="0" smtClean="0"/>
          </a:p>
          <a:p>
            <a:pPr marL="285750" indent="-285750">
              <a:buFont typeface="Arial" pitchFamily="34" charset="0"/>
              <a:buChar char="•"/>
            </a:pPr>
            <a:r>
              <a:rPr lang="en-US" b="1" dirty="0"/>
              <a:t>We should develop jurisprudence and law for local communities to ensure that their rights are respected, </a:t>
            </a:r>
            <a:r>
              <a:rPr lang="en-US" dirty="0"/>
              <a:t>including the right to participate in the governance of their country. They might not have the same self-determination rights as IPs. But more work needs to be done</a:t>
            </a:r>
            <a:r>
              <a:rPr lang="en-US" dirty="0" smtClean="0"/>
              <a:t>. (Vanessa)</a:t>
            </a:r>
            <a:endParaRPr lang="en-US" dirty="0"/>
          </a:p>
          <a:p>
            <a:pPr marL="285750" indent="-285750">
              <a:buFont typeface="Arial" pitchFamily="34" charset="0"/>
              <a:buChar char="•"/>
            </a:pPr>
            <a:endParaRPr lang="en-US" b="1" dirty="0" smtClean="0"/>
          </a:p>
          <a:p>
            <a:pPr marL="285750" indent="-285750">
              <a:buFont typeface="Arial" pitchFamily="34" charset="0"/>
              <a:buChar char="•"/>
            </a:pPr>
            <a:r>
              <a:rPr lang="en-US" b="1" dirty="0" smtClean="0"/>
              <a:t>Human rights assessment to map groups who may be affected</a:t>
            </a:r>
            <a:r>
              <a:rPr lang="en-US" dirty="0" smtClean="0"/>
              <a:t> -- to understand who is using forest resources and how, and the existing governance mechanisms in place, including conflicts. National governments under guidance of UN-REDD would carry out the assessment. This type of scoping exercise will identify exactly who is there and what their rights are according to national and international law. </a:t>
            </a:r>
          </a:p>
          <a:p>
            <a:pPr marL="285750" indent="-285750">
              <a:buFont typeface="Arial" pitchFamily="34" charset="0"/>
              <a:buChar char="•"/>
            </a:pPr>
            <a:endParaRPr lang="en-US" dirty="0"/>
          </a:p>
          <a:p>
            <a:pPr marL="285750" indent="-285750">
              <a:buFont typeface="Arial" pitchFamily="34" charset="0"/>
              <a:buChar char="•"/>
            </a:pPr>
            <a:r>
              <a:rPr lang="en-US" dirty="0" smtClean="0"/>
              <a:t>Clarify the Guidelines are about protecting human rights.  Ownership </a:t>
            </a:r>
            <a:r>
              <a:rPr lang="en-US" dirty="0"/>
              <a:t>of forest, land and resources could be criteria to be a rights-holder group</a:t>
            </a:r>
            <a:r>
              <a:rPr lang="en-US" dirty="0" smtClean="0"/>
              <a:t>.</a:t>
            </a:r>
          </a:p>
          <a:p>
            <a:pPr marL="285750" indent="-285750">
              <a:buFont typeface="Arial" pitchFamily="34" charset="0"/>
              <a:buChar char="•"/>
            </a:pPr>
            <a:endParaRPr lang="en-US" sz="1000" dirty="0" smtClean="0"/>
          </a:p>
          <a:p>
            <a:pPr marL="285750" indent="-285750">
              <a:buFont typeface="Arial" pitchFamily="34" charset="0"/>
              <a:buChar char="•"/>
            </a:pPr>
            <a:endParaRPr lang="en-US" sz="1000" dirty="0" smtClean="0"/>
          </a:p>
          <a:p>
            <a:pPr marL="285750" indent="-285750">
              <a:buFont typeface="Arial" pitchFamily="34" charset="0"/>
              <a:buChar char="•"/>
            </a:pPr>
            <a:r>
              <a:rPr lang="en-US" dirty="0" smtClean="0"/>
              <a:t>Discussion noted that </a:t>
            </a:r>
            <a:r>
              <a:rPr lang="en-US" b="1" dirty="0" smtClean="0"/>
              <a:t>CSOs were not represented </a:t>
            </a:r>
            <a:r>
              <a:rPr lang="en-US" dirty="0" smtClean="0"/>
              <a:t>at this workshop to express their views on this topic. (Rubin)</a:t>
            </a:r>
            <a:br>
              <a:rPr lang="en-US" dirty="0" smtClean="0"/>
            </a:br>
            <a:endParaRPr lang="en-US" dirty="0"/>
          </a:p>
        </p:txBody>
      </p:sp>
    </p:spTree>
    <p:extLst>
      <p:ext uri="{BB962C8B-B14F-4D97-AF65-F5344CB8AC3E}">
        <p14:creationId xmlns:p14="http://schemas.microsoft.com/office/powerpoint/2010/main" val="3858180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6446" y="228600"/>
            <a:ext cx="8685154" cy="6555641"/>
          </a:xfrm>
          <a:prstGeom prst="rect">
            <a:avLst/>
          </a:prstGeom>
        </p:spPr>
        <p:txBody>
          <a:bodyPr wrap="square">
            <a:spAutoFit/>
          </a:bodyPr>
          <a:lstStyle/>
          <a:p>
            <a:r>
              <a:rPr lang="en-US" sz="2400" b="1" dirty="0" smtClean="0"/>
              <a:t>RESPONSE: </a:t>
            </a:r>
            <a:r>
              <a:rPr lang="en-US" sz="2400" b="1" dirty="0"/>
              <a:t>1B</a:t>
            </a:r>
            <a:r>
              <a:rPr lang="en-US" sz="2400" b="1" dirty="0" smtClean="0"/>
              <a:t>. How should the Guidance deal with situations where States do not recognize the distinct identity and rights of indigenous peoples?</a:t>
            </a:r>
          </a:p>
          <a:p>
            <a:endParaRPr lang="en-US" sz="2400" dirty="0" smtClean="0"/>
          </a:p>
          <a:p>
            <a:pPr marL="342900" indent="-342900">
              <a:buFont typeface="Arial" pitchFamily="34" charset="0"/>
              <a:buChar char="•"/>
            </a:pPr>
            <a:r>
              <a:rPr lang="en-US" sz="2400" dirty="0" smtClean="0"/>
              <a:t>Recognition </a:t>
            </a:r>
            <a:r>
              <a:rPr lang="en-US" sz="2400" dirty="0"/>
              <a:t>should be a pre-condition to join UN-REDD </a:t>
            </a:r>
            <a:r>
              <a:rPr lang="en-US" sz="2400" dirty="0" err="1" smtClean="0"/>
              <a:t>Programme</a:t>
            </a:r>
            <a:r>
              <a:rPr lang="en-US" sz="2400" dirty="0"/>
              <a:t>?</a:t>
            </a:r>
            <a:endParaRPr lang="en-US" sz="2400" dirty="0" smtClean="0"/>
          </a:p>
          <a:p>
            <a:pPr marL="342900" indent="-342900">
              <a:buFont typeface="Arial" pitchFamily="34" charset="0"/>
              <a:buChar char="•"/>
            </a:pPr>
            <a:endParaRPr lang="en-US" sz="2400" dirty="0" smtClean="0"/>
          </a:p>
          <a:p>
            <a:pPr marL="342900" indent="-342900">
              <a:buFont typeface="Arial" pitchFamily="34" charset="0"/>
              <a:buChar char="•"/>
            </a:pPr>
            <a:r>
              <a:rPr lang="en-US" sz="2400" dirty="0" smtClean="0"/>
              <a:t>UN-REDD </a:t>
            </a:r>
            <a:r>
              <a:rPr lang="en-US" sz="2400" dirty="0" err="1" smtClean="0"/>
              <a:t>Programme</a:t>
            </a:r>
            <a:r>
              <a:rPr lang="en-US" sz="2400" dirty="0" smtClean="0"/>
              <a:t> won’t fund any activity that will violate human rights </a:t>
            </a:r>
          </a:p>
          <a:p>
            <a:pPr marL="285750" indent="-285750">
              <a:buFont typeface="Arial" pitchFamily="34" charset="0"/>
              <a:buChar char="•"/>
            </a:pPr>
            <a:endParaRPr lang="en-US" sz="2400" dirty="0" smtClean="0"/>
          </a:p>
          <a:p>
            <a:pPr marL="285750" indent="-285750">
              <a:buFont typeface="Arial" pitchFamily="34" charset="0"/>
              <a:buChar char="•"/>
            </a:pPr>
            <a:r>
              <a:rPr lang="en-US" sz="2400" dirty="0" smtClean="0"/>
              <a:t>It’s </a:t>
            </a:r>
            <a:r>
              <a:rPr lang="en-US" sz="2400" dirty="0"/>
              <a:t>not only up to the states to recognize. Self-identification is in international law and their doing so is a crucial piece of making this all work. E.g. Kenya and pastoralists, hunter-gatherers now in the constitution. It’s the agency of IPs themselves that leads to changes. So we have to look into those particular experiences to ensure that IPs have the right to participate and assert their rights</a:t>
            </a:r>
            <a:r>
              <a:rPr lang="en-US" sz="2400" dirty="0" smtClean="0"/>
              <a:t>.</a:t>
            </a:r>
            <a:endParaRPr lang="en-US" sz="2400" dirty="0"/>
          </a:p>
          <a:p>
            <a:r>
              <a:rPr lang="en-US" dirty="0" smtClean="0"/>
              <a:t/>
            </a:r>
            <a:br>
              <a:rPr lang="en-US" dirty="0" smtClean="0"/>
            </a:br>
            <a:endParaRPr lang="en-US" dirty="0"/>
          </a:p>
        </p:txBody>
      </p:sp>
    </p:spTree>
    <p:extLst>
      <p:ext uri="{BB962C8B-B14F-4D97-AF65-F5344CB8AC3E}">
        <p14:creationId xmlns:p14="http://schemas.microsoft.com/office/powerpoint/2010/main" val="540276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6446" y="463689"/>
            <a:ext cx="8685154" cy="4893647"/>
          </a:xfrm>
          <a:prstGeom prst="rect">
            <a:avLst/>
          </a:prstGeom>
        </p:spPr>
        <p:txBody>
          <a:bodyPr wrap="square">
            <a:spAutoFit/>
          </a:bodyPr>
          <a:lstStyle/>
          <a:p>
            <a:pPr lvl="0"/>
            <a:r>
              <a:rPr lang="en-US" sz="2400" b="1" dirty="0" smtClean="0"/>
              <a:t>RESPONSE: </a:t>
            </a:r>
            <a:r>
              <a:rPr lang="en-US" sz="2400" b="1" dirty="0"/>
              <a:t>1C</a:t>
            </a:r>
            <a:r>
              <a:rPr lang="en-US" sz="2400" b="1" dirty="0" smtClean="0"/>
              <a:t>. How </a:t>
            </a:r>
            <a:r>
              <a:rPr lang="en-US" sz="2400" b="1" dirty="0"/>
              <a:t>can National </a:t>
            </a:r>
            <a:r>
              <a:rPr lang="en-US" sz="2400" b="1" dirty="0" err="1"/>
              <a:t>Programmes</a:t>
            </a:r>
            <a:r>
              <a:rPr lang="en-US" sz="2400" b="1" dirty="0"/>
              <a:t> support or facilitate rights-holders to identify and/or create their own representative structures?</a:t>
            </a:r>
          </a:p>
          <a:p>
            <a:endParaRPr lang="en-US" sz="2400" dirty="0" smtClean="0"/>
          </a:p>
          <a:p>
            <a:pPr marL="285750" indent="-285750">
              <a:buFont typeface="Arial" pitchFamily="34" charset="0"/>
              <a:buChar char="•"/>
            </a:pPr>
            <a:r>
              <a:rPr lang="en-US" sz="2400" dirty="0" smtClean="0"/>
              <a:t>Should </a:t>
            </a:r>
            <a:r>
              <a:rPr lang="en-US" sz="2400" dirty="0"/>
              <a:t>establish capacity building fund for rights holders that don’t currently have the capacity to self-identify, in order to bring their voice to international and national level</a:t>
            </a:r>
            <a:r>
              <a:rPr lang="en-US" sz="2400" dirty="0" smtClean="0"/>
              <a:t>.</a:t>
            </a:r>
          </a:p>
          <a:p>
            <a:pPr marL="285750" indent="-285750">
              <a:buFont typeface="Arial" pitchFamily="34" charset="0"/>
              <a:buChar char="•"/>
            </a:pPr>
            <a:r>
              <a:rPr lang="en-US" sz="2400" dirty="0"/>
              <a:t>IPs need to be supported with funds to travel to meetings and to gather view of those that they represent. </a:t>
            </a:r>
            <a:endParaRPr lang="en-US" sz="2400" dirty="0" smtClean="0"/>
          </a:p>
          <a:p>
            <a:pPr marL="285750" indent="-285750">
              <a:buFont typeface="Arial" pitchFamily="34" charset="0"/>
              <a:buChar char="•"/>
            </a:pPr>
            <a:endParaRPr lang="en-US" sz="2400" dirty="0"/>
          </a:p>
          <a:p>
            <a:pPr marL="285750" indent="-285750">
              <a:buFont typeface="Arial" pitchFamily="34" charset="0"/>
              <a:buChar char="•"/>
            </a:pPr>
            <a:endParaRPr lang="en-US" sz="2400" dirty="0"/>
          </a:p>
          <a:p>
            <a:r>
              <a:rPr lang="en-US" sz="2400" dirty="0" smtClean="0"/>
              <a:t/>
            </a:r>
            <a:br>
              <a:rPr lang="en-US" sz="2400" dirty="0" smtClean="0"/>
            </a:br>
            <a:endParaRPr lang="en-US" sz="2400" dirty="0"/>
          </a:p>
        </p:txBody>
      </p:sp>
    </p:spTree>
    <p:extLst>
      <p:ext uri="{BB962C8B-B14F-4D97-AF65-F5344CB8AC3E}">
        <p14:creationId xmlns:p14="http://schemas.microsoft.com/office/powerpoint/2010/main" val="21757410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pPr marL="0" indent="0">
              <a:buNone/>
            </a:pPr>
            <a:r>
              <a:rPr lang="en-US" sz="3600" b="1" dirty="0" smtClean="0"/>
              <a:t>Group 2 When </a:t>
            </a:r>
            <a:r>
              <a:rPr lang="en-US" sz="3600" b="1" dirty="0"/>
              <a:t>is FPIC </a:t>
            </a:r>
            <a:r>
              <a:rPr lang="en-US" sz="3600" b="1" dirty="0" smtClean="0"/>
              <a:t>applied?</a:t>
            </a:r>
          </a:p>
          <a:p>
            <a:pPr marL="0" indent="0">
              <a:buNone/>
            </a:pPr>
            <a:r>
              <a:rPr lang="en-US" sz="3600" b="1" dirty="0" smtClean="0"/>
              <a:t>QUESTIONS</a:t>
            </a:r>
            <a:endParaRPr lang="en-US" sz="3600" dirty="0" smtClean="0"/>
          </a:p>
          <a:p>
            <a:pPr marL="0" indent="0">
              <a:buNone/>
            </a:pPr>
            <a:endParaRPr lang="en-US" dirty="0" smtClean="0"/>
          </a:p>
          <a:p>
            <a:pPr marL="514350" indent="-514350">
              <a:buFont typeface="+mj-lt"/>
              <a:buAutoNum type="alphaUcPeriod"/>
            </a:pPr>
            <a:r>
              <a:rPr lang="en-US" dirty="0" smtClean="0"/>
              <a:t>Should consent be required at the national level or only at the community level? (If national, how should (all relevant) rights-holders be represented?)</a:t>
            </a:r>
          </a:p>
          <a:p>
            <a:pPr marL="514350" indent="-514350">
              <a:buFont typeface="+mj-lt"/>
              <a:buAutoNum type="alphaUcPeriod"/>
            </a:pPr>
            <a:endParaRPr lang="en-US" dirty="0" smtClean="0"/>
          </a:p>
          <a:p>
            <a:pPr marL="514350" indent="-514350">
              <a:buFont typeface="+mj-lt"/>
              <a:buAutoNum type="alphaUcPeriod"/>
            </a:pPr>
            <a:r>
              <a:rPr lang="en-US" dirty="0" smtClean="0"/>
              <a:t>Do readiness activities (and therefore UN-REDD NPs) require FPIC? What aspects (if any) of the development of a national REDD+ strategy require FPIC? </a:t>
            </a:r>
          </a:p>
          <a:p>
            <a:pPr marL="514350" indent="-514350">
              <a:buFont typeface="+mj-lt"/>
              <a:buAutoNum type="alphaUcPeriod"/>
            </a:pPr>
            <a:endParaRPr lang="en-US" dirty="0" smtClean="0"/>
          </a:p>
          <a:p>
            <a:pPr marL="514350" indent="-514350">
              <a:buFont typeface="+mj-lt"/>
              <a:buAutoNum type="alphaUcPeriod"/>
            </a:pPr>
            <a:r>
              <a:rPr lang="en-US" dirty="0" smtClean="0">
                <a:solidFill>
                  <a:srgbClr val="FF0000"/>
                </a:solidFill>
              </a:rPr>
              <a:t>What criteria/questions could support a National </a:t>
            </a:r>
            <a:r>
              <a:rPr lang="en-US" dirty="0" err="1" smtClean="0">
                <a:solidFill>
                  <a:srgbClr val="FF0000"/>
                </a:solidFill>
              </a:rPr>
              <a:t>Programme</a:t>
            </a:r>
            <a:r>
              <a:rPr lang="en-US" dirty="0" smtClean="0">
                <a:solidFill>
                  <a:srgbClr val="FF0000"/>
                </a:solidFill>
              </a:rPr>
              <a:t> to determine whether or not an activity requires FPIC?  (unanswered)</a:t>
            </a:r>
          </a:p>
          <a:p>
            <a:pPr marL="514350" indent="-514350">
              <a:buFont typeface="+mj-lt"/>
              <a:buAutoNum type="alphaUcPeriod"/>
            </a:pPr>
            <a:endParaRPr lang="en-US" dirty="0" smtClean="0">
              <a:solidFill>
                <a:srgbClr val="FF0000"/>
              </a:solidFill>
            </a:endParaRPr>
          </a:p>
          <a:p>
            <a:pPr marL="0" indent="0">
              <a:buNone/>
            </a:pPr>
            <a:endParaRPr lang="en-US" dirty="0" smtClean="0"/>
          </a:p>
          <a:p>
            <a:pPr marL="285750" indent="-285750"/>
            <a:endParaRPr lang="en-US" dirty="0" smtClean="0"/>
          </a:p>
          <a:p>
            <a:pPr marL="0" indent="0">
              <a:buNone/>
            </a:pPr>
            <a:endParaRPr lang="en-US" dirty="0"/>
          </a:p>
        </p:txBody>
      </p:sp>
    </p:spTree>
    <p:extLst>
      <p:ext uri="{BB962C8B-B14F-4D97-AF65-F5344CB8AC3E}">
        <p14:creationId xmlns:p14="http://schemas.microsoft.com/office/powerpoint/2010/main" val="607813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6446" y="152400"/>
            <a:ext cx="8685154" cy="6740307"/>
          </a:xfrm>
          <a:prstGeom prst="rect">
            <a:avLst/>
          </a:prstGeom>
        </p:spPr>
        <p:txBody>
          <a:bodyPr wrap="square">
            <a:spAutoFit/>
          </a:bodyPr>
          <a:lstStyle/>
          <a:p>
            <a:pPr marL="285750" indent="-285750"/>
            <a:r>
              <a:rPr lang="en-US" sz="2400" b="1" dirty="0" smtClean="0"/>
              <a:t>RESPONSE: </a:t>
            </a:r>
            <a:r>
              <a:rPr lang="en-US" sz="2400" b="1" dirty="0"/>
              <a:t>2A</a:t>
            </a:r>
            <a:r>
              <a:rPr lang="en-US" sz="2400" b="1" dirty="0" smtClean="0"/>
              <a:t>. Should consent be required at the national </a:t>
            </a:r>
            <a:r>
              <a:rPr lang="en-US" sz="2400" b="1" dirty="0" smtClean="0"/>
              <a:t>level</a:t>
            </a:r>
          </a:p>
          <a:p>
            <a:pPr marL="285750" indent="-285750"/>
            <a:r>
              <a:rPr lang="en-US" sz="2400" b="1" dirty="0" smtClean="0"/>
              <a:t>or </a:t>
            </a:r>
            <a:r>
              <a:rPr lang="en-US" sz="2400" b="1" dirty="0" smtClean="0"/>
              <a:t>only at </a:t>
            </a:r>
            <a:r>
              <a:rPr lang="en-US" sz="2400" b="1" dirty="0" smtClean="0"/>
              <a:t>the community </a:t>
            </a:r>
            <a:r>
              <a:rPr lang="en-US" sz="2400" b="1" dirty="0" smtClean="0"/>
              <a:t>level? (If national, how should (all </a:t>
            </a:r>
            <a:endParaRPr lang="en-US" sz="2400" b="1" dirty="0" smtClean="0"/>
          </a:p>
          <a:p>
            <a:pPr marL="285750" indent="-285750"/>
            <a:r>
              <a:rPr lang="en-US" sz="2400" b="1" dirty="0" smtClean="0"/>
              <a:t>relevant</a:t>
            </a:r>
            <a:r>
              <a:rPr lang="en-US" sz="2400" b="1" dirty="0" smtClean="0"/>
              <a:t>) </a:t>
            </a:r>
            <a:r>
              <a:rPr lang="en-US" sz="2400" b="1" dirty="0" smtClean="0"/>
              <a:t>rights holders </a:t>
            </a:r>
            <a:r>
              <a:rPr lang="en-US" sz="2400" b="1" dirty="0" smtClean="0"/>
              <a:t>be represented?)</a:t>
            </a:r>
          </a:p>
          <a:p>
            <a:r>
              <a:rPr lang="en-US" b="1" dirty="0" smtClean="0"/>
              <a:t/>
            </a:r>
            <a:br>
              <a:rPr lang="en-US" b="1" dirty="0" smtClean="0"/>
            </a:br>
            <a:endParaRPr lang="en-US" dirty="0" smtClean="0"/>
          </a:p>
          <a:p>
            <a:pPr marL="285750" indent="-285750">
              <a:buFont typeface="Arial" pitchFamily="34" charset="0"/>
              <a:buChar char="•"/>
            </a:pPr>
            <a:r>
              <a:rPr lang="en-US" sz="2400" dirty="0" smtClean="0"/>
              <a:t>Required </a:t>
            </a:r>
            <a:r>
              <a:rPr lang="en-US" sz="2400" dirty="0"/>
              <a:t>at </a:t>
            </a:r>
            <a:r>
              <a:rPr lang="en-US" sz="2400" b="1" dirty="0"/>
              <a:t>local level</a:t>
            </a:r>
            <a:r>
              <a:rPr lang="en-US" sz="2400" dirty="0"/>
              <a:t> when activity will affect the right and management of land, territories and resources of IPs. </a:t>
            </a:r>
            <a:endParaRPr lang="en-US" sz="2400" dirty="0" smtClean="0"/>
          </a:p>
          <a:p>
            <a:endParaRPr lang="en-US" sz="2400" dirty="0" smtClean="0"/>
          </a:p>
          <a:p>
            <a:pPr marL="285750" indent="-285750">
              <a:buFont typeface="Arial" pitchFamily="34" charset="0"/>
              <a:buChar char="•"/>
            </a:pPr>
            <a:r>
              <a:rPr lang="en-US" sz="2400" dirty="0" smtClean="0"/>
              <a:t>Required </a:t>
            </a:r>
            <a:r>
              <a:rPr lang="en-US" sz="2400" dirty="0"/>
              <a:t>at </a:t>
            </a:r>
            <a:r>
              <a:rPr lang="en-US" sz="2400" b="1" dirty="0"/>
              <a:t>national level</a:t>
            </a:r>
            <a:r>
              <a:rPr lang="en-US" sz="2400" dirty="0"/>
              <a:t> when policies or legislation or administrative actions have impacts on lands, territories and resources. Important to have consultation processes with legitimate representatives. Duly designated representatives or legitimate institutions. </a:t>
            </a:r>
            <a:endParaRPr lang="en-US" sz="2400" dirty="0" smtClean="0"/>
          </a:p>
          <a:p>
            <a:pPr marL="285750" indent="-285750">
              <a:buFont typeface="Arial" pitchFamily="34" charset="0"/>
              <a:buChar char="•"/>
            </a:pPr>
            <a:endParaRPr lang="en-US" sz="2400" dirty="0"/>
          </a:p>
          <a:p>
            <a:pPr marL="285750" indent="-285750">
              <a:buFont typeface="Arial" pitchFamily="34" charset="0"/>
              <a:buChar char="•"/>
            </a:pPr>
            <a:r>
              <a:rPr lang="en-US" sz="2400" dirty="0" smtClean="0"/>
              <a:t>At </a:t>
            </a:r>
            <a:r>
              <a:rPr lang="en-US" sz="2400" b="1" dirty="0"/>
              <a:t>national level</a:t>
            </a:r>
            <a:r>
              <a:rPr lang="en-US" sz="2400" dirty="0"/>
              <a:t>, </a:t>
            </a:r>
            <a:r>
              <a:rPr lang="en-US" sz="2400" dirty="0" smtClean="0"/>
              <a:t>FPIC doesn’t </a:t>
            </a:r>
            <a:r>
              <a:rPr lang="en-US" sz="2400" dirty="0"/>
              <a:t>mean collective consent from every community. Instead, consent through representation. </a:t>
            </a:r>
          </a:p>
          <a:p>
            <a:pPr marL="285750" indent="-285750">
              <a:buFont typeface="Arial" pitchFamily="34" charset="0"/>
              <a:buChar char="•"/>
            </a:pPr>
            <a:endParaRPr lang="en-US" sz="2400" dirty="0"/>
          </a:p>
          <a:p>
            <a:r>
              <a:rPr lang="en-US" dirty="0" smtClean="0"/>
              <a:t/>
            </a:r>
            <a:br>
              <a:rPr lang="en-US" dirty="0" smtClean="0"/>
            </a:br>
            <a:endParaRPr lang="en-US" dirty="0"/>
          </a:p>
        </p:txBody>
      </p:sp>
    </p:spTree>
    <p:extLst>
      <p:ext uri="{BB962C8B-B14F-4D97-AF65-F5344CB8AC3E}">
        <p14:creationId xmlns:p14="http://schemas.microsoft.com/office/powerpoint/2010/main" val="26859091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76200"/>
            <a:ext cx="8685154" cy="6740307"/>
          </a:xfrm>
          <a:prstGeom prst="rect">
            <a:avLst/>
          </a:prstGeom>
        </p:spPr>
        <p:txBody>
          <a:bodyPr wrap="square">
            <a:spAutoFit/>
          </a:bodyPr>
          <a:lstStyle/>
          <a:p>
            <a:pPr marL="285750" indent="-285750"/>
            <a:r>
              <a:rPr lang="en-US" sz="2400" b="1" dirty="0"/>
              <a:t>RESPONSE: 2B</a:t>
            </a:r>
            <a:r>
              <a:rPr lang="en-US" sz="2400" b="1" dirty="0" smtClean="0"/>
              <a:t>. Do readiness activities (and therefore UN-REDD </a:t>
            </a:r>
            <a:endParaRPr lang="en-US" sz="2400" b="1" dirty="0" smtClean="0"/>
          </a:p>
          <a:p>
            <a:pPr marL="285750" indent="-285750"/>
            <a:r>
              <a:rPr lang="en-US" sz="2400" b="1" dirty="0" smtClean="0"/>
              <a:t>NPs</a:t>
            </a:r>
            <a:r>
              <a:rPr lang="en-US" sz="2400" b="1" dirty="0" smtClean="0"/>
              <a:t>) require FPIC? What aspects (if any) of the development of a </a:t>
            </a:r>
            <a:endParaRPr lang="en-US" sz="2400" b="1" dirty="0" smtClean="0"/>
          </a:p>
          <a:p>
            <a:pPr marL="285750" indent="-285750"/>
            <a:r>
              <a:rPr lang="en-US" sz="2400" b="1" dirty="0" smtClean="0"/>
              <a:t>national </a:t>
            </a:r>
            <a:r>
              <a:rPr lang="en-US" sz="2400" b="1" dirty="0" smtClean="0"/>
              <a:t>REDD+ strategy require FPIC? </a:t>
            </a:r>
          </a:p>
          <a:p>
            <a:endParaRPr lang="en-US" sz="2000" dirty="0" smtClean="0"/>
          </a:p>
          <a:p>
            <a:pPr marL="285750" indent="-285750">
              <a:buFont typeface="Arial" pitchFamily="34" charset="0"/>
              <a:buChar char="•"/>
            </a:pPr>
            <a:r>
              <a:rPr lang="en-US" sz="2000" b="1" dirty="0" smtClean="0"/>
              <a:t>Need to clarify the difference between effective consultation and FPIC. </a:t>
            </a:r>
          </a:p>
          <a:p>
            <a:pPr marL="742950" lvl="1" indent="-285750">
              <a:buFont typeface="Courier New" pitchFamily="49" charset="0"/>
              <a:buChar char="o"/>
            </a:pPr>
            <a:r>
              <a:rPr lang="en-US" sz="2000" dirty="0" smtClean="0"/>
              <a:t>Consultation </a:t>
            </a:r>
            <a:r>
              <a:rPr lang="en-US" sz="2000" dirty="0"/>
              <a:t>is essential to ensure that the views and interests of relevant stakeholders and rights holders influence design. Must include IPs, </a:t>
            </a:r>
            <a:r>
              <a:rPr lang="en-US" sz="2000" dirty="0" smtClean="0"/>
              <a:t>women</a:t>
            </a:r>
            <a:endParaRPr lang="en-US" sz="2000" dirty="0"/>
          </a:p>
          <a:p>
            <a:pPr marL="742950" lvl="1" indent="-285750">
              <a:buFont typeface="Courier New" pitchFamily="49" charset="0"/>
              <a:buChar char="o"/>
            </a:pPr>
            <a:r>
              <a:rPr lang="en-US" sz="2000" dirty="0"/>
              <a:t>Effective consultation must lead to consensus between parties (note: different from consent).</a:t>
            </a:r>
          </a:p>
          <a:p>
            <a:pPr marL="742950" lvl="1" indent="-285750">
              <a:buFont typeface="Courier New" pitchFamily="49" charset="0"/>
              <a:buChar char="o"/>
            </a:pPr>
            <a:r>
              <a:rPr lang="en-US" sz="2000" dirty="0"/>
              <a:t>FPIC is a collective decision and leads to consent. </a:t>
            </a:r>
          </a:p>
          <a:p>
            <a:r>
              <a:rPr lang="en-US" sz="2000" dirty="0"/>
              <a:t> </a:t>
            </a:r>
          </a:p>
          <a:p>
            <a:pPr marL="285750" lvl="0" indent="-285750">
              <a:buFont typeface="Arial" pitchFamily="34" charset="0"/>
              <a:buChar char="•"/>
            </a:pPr>
            <a:r>
              <a:rPr lang="en-US" sz="2000" b="1" dirty="0"/>
              <a:t>Readiness strategies: which elements require FPIC? </a:t>
            </a:r>
          </a:p>
          <a:p>
            <a:pPr marL="742950" lvl="1" indent="-285750">
              <a:buFont typeface="Courier New" pitchFamily="49" charset="0"/>
              <a:buChar char="o"/>
            </a:pPr>
            <a:r>
              <a:rPr lang="en-US" sz="2000" dirty="0"/>
              <a:t>Demonstration projects</a:t>
            </a:r>
          </a:p>
          <a:p>
            <a:pPr marL="742950" lvl="1" indent="-285750">
              <a:buFont typeface="Courier New" pitchFamily="49" charset="0"/>
              <a:buChar char="o"/>
            </a:pPr>
            <a:r>
              <a:rPr lang="en-US" sz="2000" dirty="0"/>
              <a:t>Designation/zoning of forests</a:t>
            </a:r>
          </a:p>
          <a:p>
            <a:pPr marL="742950" lvl="1" indent="-285750">
              <a:buFont typeface="Courier New" pitchFamily="49" charset="0"/>
              <a:buChar char="o"/>
            </a:pPr>
            <a:r>
              <a:rPr lang="en-US" sz="2000" dirty="0" smtClean="0"/>
              <a:t>Policies, strategies (underlying assumptions) to address drivers </a:t>
            </a:r>
            <a:r>
              <a:rPr lang="en-US" sz="2000" dirty="0"/>
              <a:t>of </a:t>
            </a:r>
            <a:r>
              <a:rPr lang="en-US" sz="2000" dirty="0" smtClean="0"/>
              <a:t>deforestation</a:t>
            </a:r>
          </a:p>
          <a:p>
            <a:pPr marL="742950" lvl="1" indent="-285750">
              <a:buFont typeface="Courier New" pitchFamily="49" charset="0"/>
              <a:buChar char="o"/>
            </a:pPr>
            <a:r>
              <a:rPr lang="en-US" sz="2000" dirty="0" smtClean="0"/>
              <a:t>Benefit </a:t>
            </a:r>
            <a:r>
              <a:rPr lang="en-US" sz="2000" dirty="0"/>
              <a:t>sharing</a:t>
            </a:r>
          </a:p>
          <a:p>
            <a:r>
              <a:rPr lang="en-US" sz="2000" dirty="0"/>
              <a:t> </a:t>
            </a:r>
          </a:p>
          <a:p>
            <a:pPr lvl="1"/>
            <a:r>
              <a:rPr lang="en-US" sz="2000" dirty="0"/>
              <a:t>Not all components of readiness strategies require FPIC, e.g. defining baselines and reference levels. </a:t>
            </a:r>
          </a:p>
          <a:p>
            <a:r>
              <a:rPr lang="en-US" sz="2000" dirty="0"/>
              <a:t> </a:t>
            </a:r>
          </a:p>
        </p:txBody>
      </p:sp>
    </p:spTree>
    <p:extLst>
      <p:ext uri="{BB962C8B-B14F-4D97-AF65-F5344CB8AC3E}">
        <p14:creationId xmlns:p14="http://schemas.microsoft.com/office/powerpoint/2010/main" val="28822545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1165</Words>
  <Application>Microsoft Office PowerPoint</Application>
  <PresentationFormat>On-screen Show (4:3)</PresentationFormat>
  <Paragraphs>158</Paragraphs>
  <Slides>14</Slides>
  <Notes>9</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Laughlin</dc:creator>
  <cp:lastModifiedBy>Jennifer Laughlin</cp:lastModifiedBy>
  <cp:revision>23</cp:revision>
  <dcterms:created xsi:type="dcterms:W3CDTF">2012-02-10T23:01:23Z</dcterms:created>
  <dcterms:modified xsi:type="dcterms:W3CDTF">2012-03-06T19:42:18Z</dcterms:modified>
</cp:coreProperties>
</file>