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86" r:id="rId3"/>
    <p:sldId id="283" r:id="rId4"/>
    <p:sldId id="275" r:id="rId5"/>
    <p:sldId id="284" r:id="rId6"/>
    <p:sldId id="285" r:id="rId7"/>
    <p:sldId id="294" r:id="rId8"/>
    <p:sldId id="295" r:id="rId9"/>
    <p:sldId id="288" r:id="rId10"/>
    <p:sldId id="289" r:id="rId11"/>
    <p:sldId id="291" r:id="rId12"/>
    <p:sldId id="293" r:id="rId13"/>
    <p:sldId id="290" r:id="rId14"/>
    <p:sldId id="296" r:id="rId15"/>
    <p:sldId id="287" r:id="rId16"/>
    <p:sldId id="292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criven" initials="JN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D0D8E8"/>
    <a:srgbClr val="0099CC"/>
    <a:srgbClr val="AC1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5333" autoAdjust="0"/>
  </p:normalViewPr>
  <p:slideViewPr>
    <p:cSldViewPr snapToGrid="0">
      <p:cViewPr>
        <p:scale>
          <a:sx n="69" d="100"/>
          <a:sy n="69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5CF7F-F745-4E9E-908F-AC39BA409A73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3A23AFA-C9D2-4E46-8CFF-00C2A3DFDA20}">
      <dgm:prSet phldrT="[Text]"/>
      <dgm:spPr>
        <a:solidFill>
          <a:srgbClr val="4F81BD"/>
        </a:solidFill>
      </dgm:spPr>
      <dgm:t>
        <a:bodyPr/>
        <a:lstStyle/>
        <a:p>
          <a:r>
            <a:rPr lang="en-GB" b="1" dirty="0" err="1" smtClean="0"/>
            <a:t>Moteurs</a:t>
          </a:r>
          <a:r>
            <a:rPr lang="en-GB" b="1" dirty="0" smtClean="0"/>
            <a:t> de la </a:t>
          </a:r>
          <a:r>
            <a:rPr lang="en-GB" b="1" dirty="0" err="1" smtClean="0"/>
            <a:t>Déforestation</a:t>
          </a:r>
          <a:endParaRPr lang="en-GB" b="1" dirty="0"/>
        </a:p>
      </dgm:t>
    </dgm:pt>
    <dgm:pt modelId="{1A21D66C-7066-4AFF-8A3E-8A410D9A153E}" type="parTrans" cxnId="{A319388B-2F46-43D0-B20E-2CB90823FBA8}">
      <dgm:prSet/>
      <dgm:spPr/>
      <dgm:t>
        <a:bodyPr/>
        <a:lstStyle/>
        <a:p>
          <a:endParaRPr lang="en-GB"/>
        </a:p>
      </dgm:t>
    </dgm:pt>
    <dgm:pt modelId="{9443380E-F6D4-429B-AE1F-E42F44BD4C51}" type="sibTrans" cxnId="{A319388B-2F46-43D0-B20E-2CB90823FBA8}">
      <dgm:prSet/>
      <dgm:spPr/>
      <dgm:t>
        <a:bodyPr/>
        <a:lstStyle/>
        <a:p>
          <a:endParaRPr lang="en-GB"/>
        </a:p>
      </dgm:t>
    </dgm:pt>
    <dgm:pt modelId="{C3BC4640-F272-49B1-B9AF-DC5D136014B7}">
      <dgm:prSet phldrT="[Text]"/>
      <dgm:spPr>
        <a:solidFill>
          <a:srgbClr val="D0D8E8">
            <a:alpha val="89804"/>
          </a:srgbClr>
        </a:solidFill>
        <a:ln>
          <a:solidFill>
            <a:srgbClr val="D0D8E8">
              <a:alpha val="89804"/>
            </a:srgbClr>
          </a:solidFill>
        </a:ln>
      </dgm:spPr>
      <dgm:t>
        <a:bodyPr/>
        <a:lstStyle/>
        <a:p>
          <a:r>
            <a:rPr lang="en-GB" dirty="0" err="1" smtClean="0"/>
            <a:t>Quels</a:t>
          </a:r>
          <a:r>
            <a:rPr lang="en-GB" dirty="0" smtClean="0"/>
            <a:t> </a:t>
          </a:r>
          <a:r>
            <a:rPr lang="en-GB" dirty="0" err="1" smtClean="0"/>
            <a:t>sont</a:t>
          </a:r>
          <a:r>
            <a:rPr lang="en-GB" dirty="0" smtClean="0"/>
            <a:t> les causes et agents de la </a:t>
          </a:r>
          <a:r>
            <a:rPr lang="en-GB" dirty="0" err="1" smtClean="0"/>
            <a:t>déforestation</a:t>
          </a:r>
          <a:endParaRPr lang="en-GB" dirty="0"/>
        </a:p>
      </dgm:t>
    </dgm:pt>
    <dgm:pt modelId="{944E5D17-2F25-4F2E-88A0-86557F3F48AF}" type="parTrans" cxnId="{A4CD71C6-43A1-4F6E-A7E6-5B0EF0BD7C81}">
      <dgm:prSet/>
      <dgm:spPr/>
      <dgm:t>
        <a:bodyPr/>
        <a:lstStyle/>
        <a:p>
          <a:endParaRPr lang="en-GB"/>
        </a:p>
      </dgm:t>
    </dgm:pt>
    <dgm:pt modelId="{236F0A58-7D9B-41AD-BBD2-74EAAFCE3EB0}" type="sibTrans" cxnId="{A4CD71C6-43A1-4F6E-A7E6-5B0EF0BD7C81}">
      <dgm:prSet/>
      <dgm:spPr/>
      <dgm:t>
        <a:bodyPr/>
        <a:lstStyle/>
        <a:p>
          <a:endParaRPr lang="en-GB"/>
        </a:p>
      </dgm:t>
    </dgm:pt>
    <dgm:pt modelId="{F02E5721-08CA-441A-BF3E-FFC75C9F84E2}">
      <dgm:prSet phldrT="[Text]"/>
      <dgm:spPr>
        <a:solidFill>
          <a:srgbClr val="4F81BD"/>
        </a:solidFill>
      </dgm:spPr>
      <dgm:t>
        <a:bodyPr/>
        <a:lstStyle/>
        <a:p>
          <a:r>
            <a:rPr lang="en-GB" b="1" dirty="0" smtClean="0"/>
            <a:t> MRV Carbone</a:t>
          </a:r>
          <a:endParaRPr lang="en-GB" b="1" dirty="0"/>
        </a:p>
      </dgm:t>
    </dgm:pt>
    <dgm:pt modelId="{075C396A-79C4-405B-B918-1E0998A2D227}" type="parTrans" cxnId="{BF815AFB-8E71-48EA-86F4-3710AE5114EB}">
      <dgm:prSet/>
      <dgm:spPr/>
      <dgm:t>
        <a:bodyPr/>
        <a:lstStyle/>
        <a:p>
          <a:endParaRPr lang="en-GB"/>
        </a:p>
      </dgm:t>
    </dgm:pt>
    <dgm:pt modelId="{DD0EB811-4D12-428C-A539-382C1BE3F28B}" type="sibTrans" cxnId="{BF815AFB-8E71-48EA-86F4-3710AE5114EB}">
      <dgm:prSet/>
      <dgm:spPr/>
      <dgm:t>
        <a:bodyPr/>
        <a:lstStyle/>
        <a:p>
          <a:endParaRPr lang="en-GB"/>
        </a:p>
      </dgm:t>
    </dgm:pt>
    <dgm:pt modelId="{AA2CEA6C-9EDE-4812-B5DB-C8E6E629F280}">
      <dgm:prSet phldrT="[Text]"/>
      <dgm:spPr>
        <a:solidFill>
          <a:srgbClr val="D0D8E8">
            <a:alpha val="89804"/>
          </a:srgbClr>
        </a:solidFill>
        <a:ln>
          <a:solidFill>
            <a:srgbClr val="D0D8E8">
              <a:alpha val="89804"/>
            </a:srgbClr>
          </a:solidFill>
        </a:ln>
      </dgm:spPr>
      <dgm:t>
        <a:bodyPr/>
        <a:lstStyle/>
        <a:p>
          <a:r>
            <a:rPr lang="en-GB" dirty="0" err="1" smtClean="0"/>
            <a:t>Feuille</a:t>
          </a:r>
          <a:r>
            <a:rPr lang="en-GB" dirty="0" smtClean="0"/>
            <a:t> de route MRV;</a:t>
          </a:r>
          <a:endParaRPr lang="en-GB" dirty="0"/>
        </a:p>
      </dgm:t>
    </dgm:pt>
    <dgm:pt modelId="{0DA0BDBA-CAEF-4DA7-A973-24C3F21750BA}" type="parTrans" cxnId="{4AF400A0-69FB-4277-A83B-59E0AB2F9756}">
      <dgm:prSet/>
      <dgm:spPr/>
      <dgm:t>
        <a:bodyPr/>
        <a:lstStyle/>
        <a:p>
          <a:endParaRPr lang="en-GB"/>
        </a:p>
      </dgm:t>
    </dgm:pt>
    <dgm:pt modelId="{19D94EDE-D383-42F8-8B90-BE625D457BD7}" type="sibTrans" cxnId="{4AF400A0-69FB-4277-A83B-59E0AB2F9756}">
      <dgm:prSet/>
      <dgm:spPr/>
      <dgm:t>
        <a:bodyPr/>
        <a:lstStyle/>
        <a:p>
          <a:endParaRPr lang="en-GB"/>
        </a:p>
      </dgm:t>
    </dgm:pt>
    <dgm:pt modelId="{1BD3501D-11B0-4AFB-849C-35D82A5F76D3}">
      <dgm:prSet phldrT="[Text]"/>
      <dgm:spPr>
        <a:solidFill>
          <a:srgbClr val="4F81BD"/>
        </a:solidFill>
      </dgm:spPr>
      <dgm:t>
        <a:bodyPr/>
        <a:lstStyle/>
        <a:p>
          <a:r>
            <a:rPr lang="en-GB" b="1" dirty="0" err="1" smtClean="0"/>
            <a:t>Niveaux</a:t>
          </a:r>
          <a:r>
            <a:rPr lang="en-GB" b="1" dirty="0" smtClean="0"/>
            <a:t> de </a:t>
          </a:r>
          <a:r>
            <a:rPr lang="en-GB" b="1" dirty="0" err="1" smtClean="0"/>
            <a:t>référence</a:t>
          </a:r>
          <a:r>
            <a:rPr lang="en-GB" b="1" dirty="0" smtClean="0"/>
            <a:t> et </a:t>
          </a:r>
          <a:r>
            <a:rPr lang="en-GB" b="1" dirty="0" err="1" smtClean="0"/>
            <a:t>niveau</a:t>
          </a:r>
          <a:r>
            <a:rPr lang="en-GB" b="1" dirty="0" smtClean="0"/>
            <a:t> de </a:t>
          </a:r>
          <a:r>
            <a:rPr lang="en-GB" b="1" dirty="0" err="1" smtClean="0"/>
            <a:t>référence</a:t>
          </a:r>
          <a:r>
            <a:rPr lang="en-GB" b="1" dirty="0" smtClean="0"/>
            <a:t> </a:t>
          </a:r>
          <a:r>
            <a:rPr lang="en-GB" b="1" dirty="0" err="1" smtClean="0"/>
            <a:t>d’émission</a:t>
          </a:r>
          <a:endParaRPr lang="en-GB" b="1" dirty="0"/>
        </a:p>
      </dgm:t>
    </dgm:pt>
    <dgm:pt modelId="{AF72DDA5-0EF4-4077-B70C-BAD4A8D8AF61}" type="parTrans" cxnId="{AAF74CB5-5544-4A61-B985-1ADF21E1B455}">
      <dgm:prSet/>
      <dgm:spPr/>
      <dgm:t>
        <a:bodyPr/>
        <a:lstStyle/>
        <a:p>
          <a:endParaRPr lang="en-GB"/>
        </a:p>
      </dgm:t>
    </dgm:pt>
    <dgm:pt modelId="{D50111A8-0F7A-4287-8428-03B01B0C8B89}" type="sibTrans" cxnId="{AAF74CB5-5544-4A61-B985-1ADF21E1B455}">
      <dgm:prSet/>
      <dgm:spPr/>
      <dgm:t>
        <a:bodyPr/>
        <a:lstStyle/>
        <a:p>
          <a:endParaRPr lang="en-GB"/>
        </a:p>
      </dgm:t>
    </dgm:pt>
    <dgm:pt modelId="{30F84F77-6759-470D-90D6-15057ED0300C}">
      <dgm:prSet phldrT="[Text]"/>
      <dgm:spPr>
        <a:solidFill>
          <a:srgbClr val="D0D8E8">
            <a:alpha val="89804"/>
          </a:srgbClr>
        </a:solidFill>
        <a:ln>
          <a:solidFill>
            <a:srgbClr val="D0D8E8">
              <a:alpha val="89804"/>
            </a:srgbClr>
          </a:solidFill>
        </a:ln>
      </dgm:spPr>
      <dgm:t>
        <a:bodyPr/>
        <a:lstStyle/>
        <a:p>
          <a:r>
            <a:rPr lang="en-GB" dirty="0" err="1" smtClean="0"/>
            <a:t>Deux</a:t>
          </a:r>
          <a:r>
            <a:rPr lang="en-GB" dirty="0" smtClean="0"/>
            <a:t> </a:t>
          </a:r>
          <a:r>
            <a:rPr lang="en-GB" dirty="0" err="1" smtClean="0"/>
            <a:t>composantes</a:t>
          </a:r>
          <a:r>
            <a:rPr lang="en-GB" dirty="0" smtClean="0"/>
            <a:t>: </a:t>
          </a:r>
          <a:r>
            <a:rPr lang="en-GB" dirty="0" err="1" smtClean="0"/>
            <a:t>données</a:t>
          </a:r>
          <a:r>
            <a:rPr lang="en-GB" dirty="0" smtClean="0"/>
            <a:t> </a:t>
          </a:r>
          <a:r>
            <a:rPr lang="en-GB" dirty="0" err="1" smtClean="0"/>
            <a:t>historiques</a:t>
          </a:r>
          <a:r>
            <a:rPr lang="en-GB" dirty="0" smtClean="0"/>
            <a:t> et </a:t>
          </a:r>
          <a:r>
            <a:rPr lang="en-GB" dirty="0" err="1" smtClean="0"/>
            <a:t>circonstances</a:t>
          </a:r>
          <a:r>
            <a:rPr lang="en-GB" dirty="0" smtClean="0"/>
            <a:t> </a:t>
          </a:r>
          <a:r>
            <a:rPr lang="en-GB" dirty="0" err="1" smtClean="0"/>
            <a:t>nationales</a:t>
          </a:r>
          <a:endParaRPr lang="en-GB" dirty="0"/>
        </a:p>
      </dgm:t>
    </dgm:pt>
    <dgm:pt modelId="{E2FFFE5B-BB7B-480C-9424-0A9889ECDF33}" type="parTrans" cxnId="{127A38D0-6D2E-43B7-8933-ED3391A614A7}">
      <dgm:prSet/>
      <dgm:spPr/>
      <dgm:t>
        <a:bodyPr/>
        <a:lstStyle/>
        <a:p>
          <a:endParaRPr lang="en-GB"/>
        </a:p>
      </dgm:t>
    </dgm:pt>
    <dgm:pt modelId="{A50303E0-E802-4345-9F26-31349D70C526}" type="sibTrans" cxnId="{127A38D0-6D2E-43B7-8933-ED3391A614A7}">
      <dgm:prSet/>
      <dgm:spPr/>
      <dgm:t>
        <a:bodyPr/>
        <a:lstStyle/>
        <a:p>
          <a:endParaRPr lang="en-GB"/>
        </a:p>
      </dgm:t>
    </dgm:pt>
    <dgm:pt modelId="{249FE85F-0EB9-452E-B737-E851A84D8336}">
      <dgm:prSet phldrT="[Text]"/>
      <dgm:spPr>
        <a:solidFill>
          <a:srgbClr val="4F81BD"/>
        </a:solidFill>
      </dgm:spPr>
      <dgm:t>
        <a:bodyPr/>
        <a:lstStyle/>
        <a:p>
          <a:r>
            <a:rPr lang="en-GB" b="1" dirty="0" smtClean="0"/>
            <a:t>Monitoring </a:t>
          </a:r>
          <a:r>
            <a:rPr lang="en-GB" b="1" dirty="0" err="1" smtClean="0"/>
            <a:t>Forestier</a:t>
          </a:r>
          <a:endParaRPr lang="en-GB" b="1" dirty="0"/>
        </a:p>
      </dgm:t>
    </dgm:pt>
    <dgm:pt modelId="{7E8161E7-C609-40CD-AC9C-13C74218B487}" type="parTrans" cxnId="{D8B8C75E-2096-4E3F-8977-4B3861B67D26}">
      <dgm:prSet/>
      <dgm:spPr/>
      <dgm:t>
        <a:bodyPr/>
        <a:lstStyle/>
        <a:p>
          <a:endParaRPr lang="en-US"/>
        </a:p>
      </dgm:t>
    </dgm:pt>
    <dgm:pt modelId="{FBC685AE-27F1-4A11-BC9D-B87F40671415}" type="sibTrans" cxnId="{D8B8C75E-2096-4E3F-8977-4B3861B67D26}">
      <dgm:prSet/>
      <dgm:spPr/>
      <dgm:t>
        <a:bodyPr/>
        <a:lstStyle/>
        <a:p>
          <a:endParaRPr lang="en-US"/>
        </a:p>
      </dgm:t>
    </dgm:pt>
    <dgm:pt modelId="{21335EC6-E76E-4642-BDFE-2892E5827F80}">
      <dgm:prSet phldrT="[Text]"/>
      <dgm:spPr>
        <a:solidFill>
          <a:srgbClr val="D0D8E8"/>
        </a:solidFill>
        <a:ln>
          <a:solidFill>
            <a:srgbClr val="D0D8E8">
              <a:alpha val="89804"/>
            </a:srgbClr>
          </a:solidFill>
        </a:ln>
      </dgm:spPr>
      <dgm:t>
        <a:bodyPr/>
        <a:lstStyle/>
        <a:p>
          <a:r>
            <a:rPr lang="en-GB" dirty="0" smtClean="0"/>
            <a:t>Monitoring national et international des </a:t>
          </a:r>
          <a:r>
            <a:rPr lang="en-GB" dirty="0" err="1" smtClean="0"/>
            <a:t>activités</a:t>
          </a:r>
          <a:r>
            <a:rPr lang="en-GB" dirty="0" smtClean="0"/>
            <a:t> REDD+ et </a:t>
          </a:r>
          <a:r>
            <a:rPr lang="en-GB" dirty="0" err="1" smtClean="0"/>
            <a:t>autres</a:t>
          </a:r>
          <a:r>
            <a:rPr lang="en-GB" dirty="0" smtClean="0"/>
            <a:t> </a:t>
          </a:r>
          <a:r>
            <a:rPr lang="en-GB" dirty="0" err="1" smtClean="0"/>
            <a:t>activités</a:t>
          </a:r>
          <a:r>
            <a:rPr lang="en-GB" dirty="0" smtClean="0"/>
            <a:t> </a:t>
          </a:r>
          <a:endParaRPr lang="en-GB" dirty="0"/>
        </a:p>
      </dgm:t>
    </dgm:pt>
    <dgm:pt modelId="{6563E98D-7B17-4B3C-B68B-395718DE2695}" type="sibTrans" cxnId="{B5F6F36F-4FE7-4B48-836B-01B1B7E0F1A0}">
      <dgm:prSet/>
      <dgm:spPr/>
      <dgm:t>
        <a:bodyPr/>
        <a:lstStyle/>
        <a:p>
          <a:endParaRPr lang="en-US"/>
        </a:p>
      </dgm:t>
    </dgm:pt>
    <dgm:pt modelId="{4B09534D-7856-4D3D-8771-EB46E28CD43C}" type="parTrans" cxnId="{B5F6F36F-4FE7-4B48-836B-01B1B7E0F1A0}">
      <dgm:prSet/>
      <dgm:spPr/>
      <dgm:t>
        <a:bodyPr/>
        <a:lstStyle/>
        <a:p>
          <a:endParaRPr lang="en-US"/>
        </a:p>
      </dgm:t>
    </dgm:pt>
    <dgm:pt modelId="{95848111-E577-456C-88EE-28F449C39BAB}">
      <dgm:prSet phldrT="[Text]"/>
      <dgm:spPr>
        <a:solidFill>
          <a:srgbClr val="D0D8E8"/>
        </a:solidFill>
        <a:ln>
          <a:solidFill>
            <a:srgbClr val="D0D8E8">
              <a:alpha val="89804"/>
            </a:srgbClr>
          </a:solidFill>
        </a:ln>
      </dgm:spPr>
      <dgm:t>
        <a:bodyPr/>
        <a:lstStyle/>
        <a:p>
          <a:endParaRPr lang="en-GB" dirty="0"/>
        </a:p>
      </dgm:t>
    </dgm:pt>
    <dgm:pt modelId="{DDCC471B-0E66-42A9-ACF6-33C96F0AB738}" type="parTrans" cxnId="{D0B51348-72FA-48D6-A5BF-D593E750EC81}">
      <dgm:prSet/>
      <dgm:spPr/>
      <dgm:t>
        <a:bodyPr/>
        <a:lstStyle/>
        <a:p>
          <a:endParaRPr lang="en-US"/>
        </a:p>
      </dgm:t>
    </dgm:pt>
    <dgm:pt modelId="{E6B678BE-36B5-4F2D-B5E6-361E88734B12}" type="sibTrans" cxnId="{D0B51348-72FA-48D6-A5BF-D593E750EC81}">
      <dgm:prSet/>
      <dgm:spPr/>
      <dgm:t>
        <a:bodyPr/>
        <a:lstStyle/>
        <a:p>
          <a:endParaRPr lang="en-US"/>
        </a:p>
      </dgm:t>
    </dgm:pt>
    <dgm:pt modelId="{0774DA75-9051-482C-8DF6-072854694E2A}" type="pres">
      <dgm:prSet presAssocID="{C285CF7F-F745-4E9E-908F-AC39BA409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BB5D8A-62D4-4C8B-AD48-A27C0BA2019C}" type="pres">
      <dgm:prSet presAssocID="{33A23AFA-C9D2-4E46-8CFF-00C2A3DFDA20}" presName="linNode" presStyleCnt="0"/>
      <dgm:spPr/>
      <dgm:t>
        <a:bodyPr/>
        <a:lstStyle/>
        <a:p>
          <a:endParaRPr lang="en-US"/>
        </a:p>
      </dgm:t>
    </dgm:pt>
    <dgm:pt modelId="{B6C85998-7228-46D1-BACF-6611B31DB776}" type="pres">
      <dgm:prSet presAssocID="{33A23AFA-C9D2-4E46-8CFF-00C2A3DFDA20}" presName="parentText" presStyleLbl="node1" presStyleIdx="0" presStyleCnt="4" custScaleX="97125" custScaleY="7243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A09BF-B687-4765-8F08-6BE76E6AACBC}" type="pres">
      <dgm:prSet presAssocID="{33A23AFA-C9D2-4E46-8CFF-00C2A3DFDA2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0997F-995A-4D4B-B78B-5908FA813B8C}" type="pres">
      <dgm:prSet presAssocID="{9443380E-F6D4-429B-AE1F-E42F44BD4C51}" presName="sp" presStyleCnt="0"/>
      <dgm:spPr/>
      <dgm:t>
        <a:bodyPr/>
        <a:lstStyle/>
        <a:p>
          <a:endParaRPr lang="en-US"/>
        </a:p>
      </dgm:t>
    </dgm:pt>
    <dgm:pt modelId="{56705B36-5F2E-4638-9AC5-8B18A1024927}" type="pres">
      <dgm:prSet presAssocID="{F02E5721-08CA-441A-BF3E-FFC75C9F84E2}" presName="linNode" presStyleCnt="0"/>
      <dgm:spPr/>
      <dgm:t>
        <a:bodyPr/>
        <a:lstStyle/>
        <a:p>
          <a:endParaRPr lang="en-US"/>
        </a:p>
      </dgm:t>
    </dgm:pt>
    <dgm:pt modelId="{A4CAAF5F-96D3-4451-B2AE-8C572099D200}" type="pres">
      <dgm:prSet presAssocID="{F02E5721-08CA-441A-BF3E-FFC75C9F84E2}" presName="parentText" presStyleLbl="node1" presStyleIdx="1" presStyleCnt="4" custScaleX="97125" custScaleY="7243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CBFCB7-79B1-493F-8B02-2A4E742C6992}" type="pres">
      <dgm:prSet presAssocID="{F02E5721-08CA-441A-BF3E-FFC75C9F84E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9561A-21CF-40F2-BAE6-0FBF16C6BA20}" type="pres">
      <dgm:prSet presAssocID="{DD0EB811-4D12-428C-A539-382C1BE3F28B}" presName="sp" presStyleCnt="0"/>
      <dgm:spPr/>
      <dgm:t>
        <a:bodyPr/>
        <a:lstStyle/>
        <a:p>
          <a:endParaRPr lang="en-US"/>
        </a:p>
      </dgm:t>
    </dgm:pt>
    <dgm:pt modelId="{B59F62C7-B4EC-40C4-84B0-713BBA90E57E}" type="pres">
      <dgm:prSet presAssocID="{249FE85F-0EB9-452E-B737-E851A84D8336}" presName="linNode" presStyleCnt="0"/>
      <dgm:spPr/>
    </dgm:pt>
    <dgm:pt modelId="{B137A455-50A1-4977-BAFA-D49AC8062F39}" type="pres">
      <dgm:prSet presAssocID="{249FE85F-0EB9-452E-B737-E851A84D8336}" presName="parentText" presStyleLbl="node1" presStyleIdx="2" presStyleCnt="4" custScaleX="98345" custScaleY="73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574F7-7769-4EDB-A1B7-767CC858801C}" type="pres">
      <dgm:prSet presAssocID="{249FE85F-0EB9-452E-B737-E851A84D833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B3FF-A82F-4BFB-B3EC-1B3BE93843E0}" type="pres">
      <dgm:prSet presAssocID="{FBC685AE-27F1-4A11-BC9D-B87F40671415}" presName="sp" presStyleCnt="0"/>
      <dgm:spPr/>
    </dgm:pt>
    <dgm:pt modelId="{ED331FA3-739A-4793-B77E-0C4A05BE3FCF}" type="pres">
      <dgm:prSet presAssocID="{1BD3501D-11B0-4AFB-849C-35D82A5F76D3}" presName="linNode" presStyleCnt="0"/>
      <dgm:spPr/>
      <dgm:t>
        <a:bodyPr/>
        <a:lstStyle/>
        <a:p>
          <a:endParaRPr lang="en-US"/>
        </a:p>
      </dgm:t>
    </dgm:pt>
    <dgm:pt modelId="{327CEE46-9480-439D-BFE4-035F1E73D8BB}" type="pres">
      <dgm:prSet presAssocID="{1BD3501D-11B0-4AFB-849C-35D82A5F76D3}" presName="parentText" presStyleLbl="node1" presStyleIdx="3" presStyleCnt="4" custScaleX="97125" custScaleY="7243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0634D-6DF5-43A8-A428-E4A674698E22}" type="pres">
      <dgm:prSet presAssocID="{1BD3501D-11B0-4AFB-849C-35D82A5F76D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B51348-72FA-48D6-A5BF-D593E750EC81}" srcId="{249FE85F-0EB9-452E-B737-E851A84D8336}" destId="{95848111-E577-456C-88EE-28F449C39BAB}" srcOrd="1" destOrd="0" parTransId="{DDCC471B-0E66-42A9-ACF6-33C96F0AB738}" sibTransId="{E6B678BE-36B5-4F2D-B5E6-361E88734B12}"/>
    <dgm:cxn modelId="{38E8B986-371E-4DF0-B8F3-9EED2F125422}" type="presOf" srcId="{C285CF7F-F745-4E9E-908F-AC39BA409A73}" destId="{0774DA75-9051-482C-8DF6-072854694E2A}" srcOrd="0" destOrd="0" presId="urn:microsoft.com/office/officeart/2005/8/layout/vList5"/>
    <dgm:cxn modelId="{54F87884-F339-424B-9EF4-AB83F20C1039}" type="presOf" srcId="{C3BC4640-F272-49B1-B9AF-DC5D136014B7}" destId="{196A09BF-B687-4765-8F08-6BE76E6AACBC}" srcOrd="0" destOrd="0" presId="urn:microsoft.com/office/officeart/2005/8/layout/vList5"/>
    <dgm:cxn modelId="{1DDB9843-B747-4054-B656-14562EE02307}" type="presOf" srcId="{95848111-E577-456C-88EE-28F449C39BAB}" destId="{7E3574F7-7769-4EDB-A1B7-767CC858801C}" srcOrd="0" destOrd="1" presId="urn:microsoft.com/office/officeart/2005/8/layout/vList5"/>
    <dgm:cxn modelId="{BF815AFB-8E71-48EA-86F4-3710AE5114EB}" srcId="{C285CF7F-F745-4E9E-908F-AC39BA409A73}" destId="{F02E5721-08CA-441A-BF3E-FFC75C9F84E2}" srcOrd="1" destOrd="0" parTransId="{075C396A-79C4-405B-B918-1E0998A2D227}" sibTransId="{DD0EB811-4D12-428C-A539-382C1BE3F28B}"/>
    <dgm:cxn modelId="{F643E38E-C28C-493B-8855-5B9A2CCB6A6F}" type="presOf" srcId="{AA2CEA6C-9EDE-4812-B5DB-C8E6E629F280}" destId="{EFCBFCB7-79B1-493F-8B02-2A4E742C6992}" srcOrd="0" destOrd="0" presId="urn:microsoft.com/office/officeart/2005/8/layout/vList5"/>
    <dgm:cxn modelId="{127A38D0-6D2E-43B7-8933-ED3391A614A7}" srcId="{1BD3501D-11B0-4AFB-849C-35D82A5F76D3}" destId="{30F84F77-6759-470D-90D6-15057ED0300C}" srcOrd="0" destOrd="0" parTransId="{E2FFFE5B-BB7B-480C-9424-0A9889ECDF33}" sibTransId="{A50303E0-E802-4345-9F26-31349D70C526}"/>
    <dgm:cxn modelId="{A4CD71C6-43A1-4F6E-A7E6-5B0EF0BD7C81}" srcId="{33A23AFA-C9D2-4E46-8CFF-00C2A3DFDA20}" destId="{C3BC4640-F272-49B1-B9AF-DC5D136014B7}" srcOrd="0" destOrd="0" parTransId="{944E5D17-2F25-4F2E-88A0-86557F3F48AF}" sibTransId="{236F0A58-7D9B-41AD-BBD2-74EAAFCE3EB0}"/>
    <dgm:cxn modelId="{8FEAD5A0-60C1-4EDF-AE1F-99ACCB9FC8D0}" type="presOf" srcId="{F02E5721-08CA-441A-BF3E-FFC75C9F84E2}" destId="{A4CAAF5F-96D3-4451-B2AE-8C572099D200}" srcOrd="0" destOrd="0" presId="urn:microsoft.com/office/officeart/2005/8/layout/vList5"/>
    <dgm:cxn modelId="{0DB8FF39-BC49-425B-90E4-CC38D531633A}" type="presOf" srcId="{21335EC6-E76E-4642-BDFE-2892E5827F80}" destId="{7E3574F7-7769-4EDB-A1B7-767CC858801C}" srcOrd="0" destOrd="0" presId="urn:microsoft.com/office/officeart/2005/8/layout/vList5"/>
    <dgm:cxn modelId="{808B9065-8C4C-46BA-9449-30DE8142C797}" type="presOf" srcId="{30F84F77-6759-470D-90D6-15057ED0300C}" destId="{81A0634D-6DF5-43A8-A428-E4A674698E22}" srcOrd="0" destOrd="0" presId="urn:microsoft.com/office/officeart/2005/8/layout/vList5"/>
    <dgm:cxn modelId="{5A602067-C161-4935-98DE-47FA9C511D45}" type="presOf" srcId="{249FE85F-0EB9-452E-B737-E851A84D8336}" destId="{B137A455-50A1-4977-BAFA-D49AC8062F39}" srcOrd="0" destOrd="0" presId="urn:microsoft.com/office/officeart/2005/8/layout/vList5"/>
    <dgm:cxn modelId="{B5F6F36F-4FE7-4B48-836B-01B1B7E0F1A0}" srcId="{249FE85F-0EB9-452E-B737-E851A84D8336}" destId="{21335EC6-E76E-4642-BDFE-2892E5827F80}" srcOrd="0" destOrd="0" parTransId="{4B09534D-7856-4D3D-8771-EB46E28CD43C}" sibTransId="{6563E98D-7B17-4B3C-B68B-395718DE2695}"/>
    <dgm:cxn modelId="{A319388B-2F46-43D0-B20E-2CB90823FBA8}" srcId="{C285CF7F-F745-4E9E-908F-AC39BA409A73}" destId="{33A23AFA-C9D2-4E46-8CFF-00C2A3DFDA20}" srcOrd="0" destOrd="0" parTransId="{1A21D66C-7066-4AFF-8A3E-8A410D9A153E}" sibTransId="{9443380E-F6D4-429B-AE1F-E42F44BD4C51}"/>
    <dgm:cxn modelId="{E32B90A8-9837-4964-915A-E1062F1131D1}" type="presOf" srcId="{33A23AFA-C9D2-4E46-8CFF-00C2A3DFDA20}" destId="{B6C85998-7228-46D1-BACF-6611B31DB776}" srcOrd="0" destOrd="0" presId="urn:microsoft.com/office/officeart/2005/8/layout/vList5"/>
    <dgm:cxn modelId="{AAF74CB5-5544-4A61-B985-1ADF21E1B455}" srcId="{C285CF7F-F745-4E9E-908F-AC39BA409A73}" destId="{1BD3501D-11B0-4AFB-849C-35D82A5F76D3}" srcOrd="3" destOrd="0" parTransId="{AF72DDA5-0EF4-4077-B70C-BAD4A8D8AF61}" sibTransId="{D50111A8-0F7A-4287-8428-03B01B0C8B89}"/>
    <dgm:cxn modelId="{13ACE1F9-8170-48D0-BCDC-820891E8C6D9}" type="presOf" srcId="{1BD3501D-11B0-4AFB-849C-35D82A5F76D3}" destId="{327CEE46-9480-439D-BFE4-035F1E73D8BB}" srcOrd="0" destOrd="0" presId="urn:microsoft.com/office/officeart/2005/8/layout/vList5"/>
    <dgm:cxn modelId="{4AF400A0-69FB-4277-A83B-59E0AB2F9756}" srcId="{F02E5721-08CA-441A-BF3E-FFC75C9F84E2}" destId="{AA2CEA6C-9EDE-4812-B5DB-C8E6E629F280}" srcOrd="0" destOrd="0" parTransId="{0DA0BDBA-CAEF-4DA7-A973-24C3F21750BA}" sibTransId="{19D94EDE-D383-42F8-8B90-BE625D457BD7}"/>
    <dgm:cxn modelId="{D8B8C75E-2096-4E3F-8977-4B3861B67D26}" srcId="{C285CF7F-F745-4E9E-908F-AC39BA409A73}" destId="{249FE85F-0EB9-452E-B737-E851A84D8336}" srcOrd="2" destOrd="0" parTransId="{7E8161E7-C609-40CD-AC9C-13C74218B487}" sibTransId="{FBC685AE-27F1-4A11-BC9D-B87F40671415}"/>
    <dgm:cxn modelId="{12005C47-7CB6-4954-B094-55B9217A1D55}" type="presParOf" srcId="{0774DA75-9051-482C-8DF6-072854694E2A}" destId="{20BB5D8A-62D4-4C8B-AD48-A27C0BA2019C}" srcOrd="0" destOrd="0" presId="urn:microsoft.com/office/officeart/2005/8/layout/vList5"/>
    <dgm:cxn modelId="{956AC158-E776-4F43-8242-BB6CB576804F}" type="presParOf" srcId="{20BB5D8A-62D4-4C8B-AD48-A27C0BA2019C}" destId="{B6C85998-7228-46D1-BACF-6611B31DB776}" srcOrd="0" destOrd="0" presId="urn:microsoft.com/office/officeart/2005/8/layout/vList5"/>
    <dgm:cxn modelId="{3AFBBCFB-C402-47F2-9BF3-41965B2E675D}" type="presParOf" srcId="{20BB5D8A-62D4-4C8B-AD48-A27C0BA2019C}" destId="{196A09BF-B687-4765-8F08-6BE76E6AACBC}" srcOrd="1" destOrd="0" presId="urn:microsoft.com/office/officeart/2005/8/layout/vList5"/>
    <dgm:cxn modelId="{4902B7D1-B453-4099-A374-F0BC2F3BBE50}" type="presParOf" srcId="{0774DA75-9051-482C-8DF6-072854694E2A}" destId="{8AB0997F-995A-4D4B-B78B-5908FA813B8C}" srcOrd="1" destOrd="0" presId="urn:microsoft.com/office/officeart/2005/8/layout/vList5"/>
    <dgm:cxn modelId="{754EC53B-1659-42FB-BA0C-223A4B99146F}" type="presParOf" srcId="{0774DA75-9051-482C-8DF6-072854694E2A}" destId="{56705B36-5F2E-4638-9AC5-8B18A1024927}" srcOrd="2" destOrd="0" presId="urn:microsoft.com/office/officeart/2005/8/layout/vList5"/>
    <dgm:cxn modelId="{CA9389A2-0326-4DD5-8C97-A8CCD8BB52AD}" type="presParOf" srcId="{56705B36-5F2E-4638-9AC5-8B18A1024927}" destId="{A4CAAF5F-96D3-4451-B2AE-8C572099D200}" srcOrd="0" destOrd="0" presId="urn:microsoft.com/office/officeart/2005/8/layout/vList5"/>
    <dgm:cxn modelId="{2AFAEE9D-22C8-4DD9-9470-5717BF478F08}" type="presParOf" srcId="{56705B36-5F2E-4638-9AC5-8B18A1024927}" destId="{EFCBFCB7-79B1-493F-8B02-2A4E742C6992}" srcOrd="1" destOrd="0" presId="urn:microsoft.com/office/officeart/2005/8/layout/vList5"/>
    <dgm:cxn modelId="{36D14A41-34A3-46AB-87B7-59F4E6B89466}" type="presParOf" srcId="{0774DA75-9051-482C-8DF6-072854694E2A}" destId="{38B9561A-21CF-40F2-BAE6-0FBF16C6BA20}" srcOrd="3" destOrd="0" presId="urn:microsoft.com/office/officeart/2005/8/layout/vList5"/>
    <dgm:cxn modelId="{55095EA8-EA6A-4ADB-9E6F-BBEBE9CE732A}" type="presParOf" srcId="{0774DA75-9051-482C-8DF6-072854694E2A}" destId="{B59F62C7-B4EC-40C4-84B0-713BBA90E57E}" srcOrd="4" destOrd="0" presId="urn:microsoft.com/office/officeart/2005/8/layout/vList5"/>
    <dgm:cxn modelId="{E3123740-C47B-48E9-9A75-6A3EC96E9A03}" type="presParOf" srcId="{B59F62C7-B4EC-40C4-84B0-713BBA90E57E}" destId="{B137A455-50A1-4977-BAFA-D49AC8062F39}" srcOrd="0" destOrd="0" presId="urn:microsoft.com/office/officeart/2005/8/layout/vList5"/>
    <dgm:cxn modelId="{85A3FEEA-9C00-49EE-881A-78F5129582DF}" type="presParOf" srcId="{B59F62C7-B4EC-40C4-84B0-713BBA90E57E}" destId="{7E3574F7-7769-4EDB-A1B7-767CC858801C}" srcOrd="1" destOrd="0" presId="urn:microsoft.com/office/officeart/2005/8/layout/vList5"/>
    <dgm:cxn modelId="{F62CFF20-78CC-4FF7-AB13-138926CF7914}" type="presParOf" srcId="{0774DA75-9051-482C-8DF6-072854694E2A}" destId="{9D0CB3FF-A82F-4BFB-B3EC-1B3BE93843E0}" srcOrd="5" destOrd="0" presId="urn:microsoft.com/office/officeart/2005/8/layout/vList5"/>
    <dgm:cxn modelId="{F3A6DA2F-92B6-4454-97F6-913618C2B930}" type="presParOf" srcId="{0774DA75-9051-482C-8DF6-072854694E2A}" destId="{ED331FA3-739A-4793-B77E-0C4A05BE3FCF}" srcOrd="6" destOrd="0" presId="urn:microsoft.com/office/officeart/2005/8/layout/vList5"/>
    <dgm:cxn modelId="{F285354C-846A-4C7C-8C25-ABF7ECD6AF91}" type="presParOf" srcId="{ED331FA3-739A-4793-B77E-0C4A05BE3FCF}" destId="{327CEE46-9480-439D-BFE4-035F1E73D8BB}" srcOrd="0" destOrd="0" presId="urn:microsoft.com/office/officeart/2005/8/layout/vList5"/>
    <dgm:cxn modelId="{3FFBAE44-288A-4691-A91C-6E9700AC9405}" type="presParOf" srcId="{ED331FA3-739A-4793-B77E-0C4A05BE3FCF}" destId="{81A0634D-6DF5-43A8-A428-E4A674698E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6A09BF-B687-4765-8F08-6BE76E6AACBC}">
      <dsp:nvSpPr>
        <dsp:cNvPr id="0" name=""/>
        <dsp:cNvSpPr/>
      </dsp:nvSpPr>
      <dsp:spPr>
        <a:xfrm rot="5400000">
          <a:off x="3751286" y="-1534968"/>
          <a:ext cx="948289" cy="4020456"/>
        </a:xfrm>
        <a:prstGeom prst="round2SameRect">
          <a:avLst/>
        </a:prstGeom>
        <a:solidFill>
          <a:srgbClr val="D0D8E8">
            <a:alpha val="89804"/>
          </a:srgbClr>
        </a:solidFill>
        <a:ln w="25400" cap="flat" cmpd="sng" algn="ctr">
          <a:solidFill>
            <a:srgbClr val="D0D8E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Quels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sont</a:t>
          </a:r>
          <a:r>
            <a:rPr lang="en-GB" sz="1700" kern="1200" dirty="0" smtClean="0"/>
            <a:t> les causes et agents de la </a:t>
          </a:r>
          <a:r>
            <a:rPr lang="en-GB" sz="1700" kern="1200" dirty="0" err="1" smtClean="0"/>
            <a:t>déforestation</a:t>
          </a:r>
          <a:endParaRPr lang="en-GB" sz="1700" kern="1200" dirty="0"/>
        </a:p>
      </dsp:txBody>
      <dsp:txXfrm rot="5400000">
        <a:off x="3751286" y="-1534968"/>
        <a:ext cx="948289" cy="4020456"/>
      </dsp:txXfrm>
    </dsp:sp>
    <dsp:sp modelId="{B6C85998-7228-46D1-BACF-6611B31DB776}">
      <dsp:nvSpPr>
        <dsp:cNvPr id="0" name=""/>
        <dsp:cNvSpPr/>
      </dsp:nvSpPr>
      <dsp:spPr>
        <a:xfrm>
          <a:off x="18713" y="45975"/>
          <a:ext cx="2196488" cy="858569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Moteurs</a:t>
          </a:r>
          <a:r>
            <a:rPr lang="en-GB" sz="1600" b="1" kern="1200" dirty="0" smtClean="0"/>
            <a:t> de la </a:t>
          </a:r>
          <a:r>
            <a:rPr lang="en-GB" sz="1600" b="1" kern="1200" dirty="0" err="1" smtClean="0"/>
            <a:t>Déforestation</a:t>
          </a:r>
          <a:endParaRPr lang="en-GB" sz="1600" b="1" kern="1200" dirty="0"/>
        </a:p>
      </dsp:txBody>
      <dsp:txXfrm>
        <a:off x="18713" y="45975"/>
        <a:ext cx="2196488" cy="858569"/>
      </dsp:txXfrm>
    </dsp:sp>
    <dsp:sp modelId="{EFCBFCB7-79B1-493F-8B02-2A4E742C6992}">
      <dsp:nvSpPr>
        <dsp:cNvPr id="0" name=""/>
        <dsp:cNvSpPr/>
      </dsp:nvSpPr>
      <dsp:spPr>
        <a:xfrm rot="5400000">
          <a:off x="3751286" y="-527410"/>
          <a:ext cx="948289" cy="4020456"/>
        </a:xfrm>
        <a:prstGeom prst="round2SameRect">
          <a:avLst/>
        </a:prstGeom>
        <a:solidFill>
          <a:srgbClr val="D0D8E8">
            <a:alpha val="89804"/>
          </a:srgbClr>
        </a:solidFill>
        <a:ln w="25400" cap="flat" cmpd="sng" algn="ctr">
          <a:solidFill>
            <a:srgbClr val="D0D8E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Feuille</a:t>
          </a:r>
          <a:r>
            <a:rPr lang="en-GB" sz="1700" kern="1200" dirty="0" smtClean="0"/>
            <a:t> de route MRV;</a:t>
          </a:r>
          <a:endParaRPr lang="en-GB" sz="1700" kern="1200" dirty="0"/>
        </a:p>
      </dsp:txBody>
      <dsp:txXfrm rot="5400000">
        <a:off x="3751286" y="-527410"/>
        <a:ext cx="948289" cy="4020456"/>
      </dsp:txXfrm>
    </dsp:sp>
    <dsp:sp modelId="{A4CAAF5F-96D3-4451-B2AE-8C572099D200}">
      <dsp:nvSpPr>
        <dsp:cNvPr id="0" name=""/>
        <dsp:cNvSpPr/>
      </dsp:nvSpPr>
      <dsp:spPr>
        <a:xfrm>
          <a:off x="18713" y="1053533"/>
          <a:ext cx="2196488" cy="858569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 MRV Carbone</a:t>
          </a:r>
          <a:endParaRPr lang="en-GB" sz="1600" b="1" kern="1200" dirty="0"/>
        </a:p>
      </dsp:txBody>
      <dsp:txXfrm>
        <a:off x="18713" y="1053533"/>
        <a:ext cx="2196488" cy="858569"/>
      </dsp:txXfrm>
    </dsp:sp>
    <dsp:sp modelId="{7E3574F7-7769-4EDB-A1B7-767CC858801C}">
      <dsp:nvSpPr>
        <dsp:cNvPr id="0" name=""/>
        <dsp:cNvSpPr/>
      </dsp:nvSpPr>
      <dsp:spPr>
        <a:xfrm rot="5400000">
          <a:off x="3778876" y="480147"/>
          <a:ext cx="948289" cy="4020456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Monitoring national et international des </a:t>
          </a:r>
          <a:r>
            <a:rPr lang="en-GB" sz="1700" kern="1200" dirty="0" err="1" smtClean="0"/>
            <a:t>activités</a:t>
          </a:r>
          <a:r>
            <a:rPr lang="en-GB" sz="1700" kern="1200" dirty="0" smtClean="0"/>
            <a:t> REDD+ et </a:t>
          </a:r>
          <a:r>
            <a:rPr lang="en-GB" sz="1700" kern="1200" dirty="0" err="1" smtClean="0"/>
            <a:t>autres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activités</a:t>
          </a:r>
          <a:r>
            <a:rPr lang="en-GB" sz="1700" kern="1200" dirty="0" smtClean="0"/>
            <a:t>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/>
        </a:p>
      </dsp:txBody>
      <dsp:txXfrm rot="5400000">
        <a:off x="3778876" y="480147"/>
        <a:ext cx="948289" cy="4020456"/>
      </dsp:txXfrm>
    </dsp:sp>
    <dsp:sp modelId="{B137A455-50A1-4977-BAFA-D49AC8062F39}">
      <dsp:nvSpPr>
        <dsp:cNvPr id="0" name=""/>
        <dsp:cNvSpPr/>
      </dsp:nvSpPr>
      <dsp:spPr>
        <a:xfrm>
          <a:off x="18713" y="2055780"/>
          <a:ext cx="2224079" cy="86919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Monitoring </a:t>
          </a:r>
          <a:r>
            <a:rPr lang="en-GB" sz="1600" b="1" kern="1200" dirty="0" err="1" smtClean="0"/>
            <a:t>Forestier</a:t>
          </a:r>
          <a:endParaRPr lang="en-GB" sz="1600" b="1" kern="1200" dirty="0"/>
        </a:p>
      </dsp:txBody>
      <dsp:txXfrm>
        <a:off x="18713" y="2055780"/>
        <a:ext cx="2224079" cy="869190"/>
      </dsp:txXfrm>
    </dsp:sp>
    <dsp:sp modelId="{81A0634D-6DF5-43A8-A428-E4A674698E22}">
      <dsp:nvSpPr>
        <dsp:cNvPr id="0" name=""/>
        <dsp:cNvSpPr/>
      </dsp:nvSpPr>
      <dsp:spPr>
        <a:xfrm rot="5400000">
          <a:off x="3751286" y="1487705"/>
          <a:ext cx="948289" cy="4020456"/>
        </a:xfrm>
        <a:prstGeom prst="round2SameRect">
          <a:avLst/>
        </a:prstGeom>
        <a:solidFill>
          <a:srgbClr val="D0D8E8">
            <a:alpha val="89804"/>
          </a:srgbClr>
        </a:solidFill>
        <a:ln w="25400" cap="flat" cmpd="sng" algn="ctr">
          <a:solidFill>
            <a:srgbClr val="D0D8E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Deux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composantes</a:t>
          </a:r>
          <a:r>
            <a:rPr lang="en-GB" sz="1700" kern="1200" dirty="0" smtClean="0"/>
            <a:t>: </a:t>
          </a:r>
          <a:r>
            <a:rPr lang="en-GB" sz="1700" kern="1200" dirty="0" err="1" smtClean="0"/>
            <a:t>données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historiques</a:t>
          </a:r>
          <a:r>
            <a:rPr lang="en-GB" sz="1700" kern="1200" dirty="0" smtClean="0"/>
            <a:t> et </a:t>
          </a:r>
          <a:r>
            <a:rPr lang="en-GB" sz="1700" kern="1200" dirty="0" err="1" smtClean="0"/>
            <a:t>circonstances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nationales</a:t>
          </a:r>
          <a:endParaRPr lang="en-GB" sz="1700" kern="1200" dirty="0"/>
        </a:p>
      </dsp:txBody>
      <dsp:txXfrm rot="5400000">
        <a:off x="3751286" y="1487705"/>
        <a:ext cx="948289" cy="4020456"/>
      </dsp:txXfrm>
    </dsp:sp>
    <dsp:sp modelId="{327CEE46-9480-439D-BFE4-035F1E73D8BB}">
      <dsp:nvSpPr>
        <dsp:cNvPr id="0" name=""/>
        <dsp:cNvSpPr/>
      </dsp:nvSpPr>
      <dsp:spPr>
        <a:xfrm>
          <a:off x="18713" y="3068648"/>
          <a:ext cx="2196488" cy="858569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Niveaux</a:t>
          </a:r>
          <a:r>
            <a:rPr lang="en-GB" sz="1600" b="1" kern="1200" dirty="0" smtClean="0"/>
            <a:t> de </a:t>
          </a:r>
          <a:r>
            <a:rPr lang="en-GB" sz="1600" b="1" kern="1200" dirty="0" err="1" smtClean="0"/>
            <a:t>référence</a:t>
          </a:r>
          <a:r>
            <a:rPr lang="en-GB" sz="1600" b="1" kern="1200" dirty="0" smtClean="0"/>
            <a:t> et </a:t>
          </a:r>
          <a:r>
            <a:rPr lang="en-GB" sz="1600" b="1" kern="1200" dirty="0" err="1" smtClean="0"/>
            <a:t>niveau</a:t>
          </a:r>
          <a:r>
            <a:rPr lang="en-GB" sz="1600" b="1" kern="1200" dirty="0" smtClean="0"/>
            <a:t> de </a:t>
          </a:r>
          <a:r>
            <a:rPr lang="en-GB" sz="1600" b="1" kern="1200" dirty="0" err="1" smtClean="0"/>
            <a:t>référence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d’émission</a:t>
          </a:r>
          <a:endParaRPr lang="en-GB" sz="1600" b="1" kern="1200" dirty="0"/>
        </a:p>
      </dsp:txBody>
      <dsp:txXfrm>
        <a:off x="18713" y="3068648"/>
        <a:ext cx="2196488" cy="85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C55295-4ADA-460E-9A38-B486282E4E06}" type="datetimeFigureOut">
              <a:rPr lang="en-US"/>
              <a:pPr>
                <a:defRPr/>
              </a:pPr>
              <a:t>6/15/2011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94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un-redd@un-redd.org" TargetMode="External"/><Relationship Id="rId2" Type="http://schemas.openxmlformats.org/officeDocument/2006/relationships/hyperlink" Target="http://www.un-redd.org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for listening!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74707" y="6100175"/>
            <a:ext cx="3141781" cy="757825"/>
            <a:chOff x="5874707" y="6100175"/>
            <a:chExt cx="3141781" cy="757825"/>
          </a:xfrm>
        </p:grpSpPr>
        <p:pic>
          <p:nvPicPr>
            <p:cNvPr id="13" name="Picture 3" descr="C:\Documents and Settings\Isabelle\Desktop\UNEP\UN-REDD Programme Communication Strategy\Logos\Low Res Logos\UN-REDD logo.jpg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526815" y="6100175"/>
              <a:ext cx="1489673" cy="63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74707" y="6250561"/>
              <a:ext cx="839243" cy="5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npo000002"/>
            <p:cNvPicPr>
              <a:picLocks/>
            </p:cNvPicPr>
            <p:nvPr userDrawn="1"/>
          </p:nvPicPr>
          <p:blipFill>
            <a:blip r:embed="rId4" cstate="screen"/>
            <a:srcRect r="78157"/>
            <a:stretch>
              <a:fillRect/>
            </a:stretch>
          </p:blipFill>
          <p:spPr bwMode="auto">
            <a:xfrm>
              <a:off x="6815997" y="6155369"/>
              <a:ext cx="749725" cy="702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14124" y="6155059"/>
            <a:ext cx="1629667" cy="64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81196" y="3895979"/>
            <a:ext cx="2730675" cy="181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po000002"/>
          <p:cNvPicPr>
            <a:picLocks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67585" y="488515"/>
            <a:ext cx="3432381" cy="702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2" descr="http://upload.wikimedia.org/wikipedia/commons/thumb/d/d6/Democratic_Republic_of_the_Congo_%28orthographic_projection%29.svg/250px-Democratic_Republic_of_the_Congo_%28orthographic_projection%29.svg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38772" y="3682652"/>
            <a:ext cx="2166082" cy="2166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874707" y="6100175"/>
            <a:ext cx="3141781" cy="757825"/>
            <a:chOff x="5874707" y="6100175"/>
            <a:chExt cx="3141781" cy="757825"/>
          </a:xfrm>
        </p:grpSpPr>
        <p:pic>
          <p:nvPicPr>
            <p:cNvPr id="12" name="Picture 3" descr="C:\Documents and Settings\Isabelle\Desktop\UNEP\UN-REDD Programme Communication Strategy\Logos\Low Res Logos\UN-REDD logo.jpg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526815" y="6100175"/>
              <a:ext cx="1489673" cy="63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874707" y="6250561"/>
              <a:ext cx="839243" cy="5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npo000002"/>
            <p:cNvPicPr>
              <a:picLocks/>
            </p:cNvPicPr>
            <p:nvPr userDrawn="1"/>
          </p:nvPicPr>
          <p:blipFill>
            <a:blip r:embed="rId8" cstate="screen"/>
            <a:srcRect r="78157"/>
            <a:stretch>
              <a:fillRect/>
            </a:stretch>
          </p:blipFill>
          <p:spPr bwMode="auto">
            <a:xfrm>
              <a:off x="6815997" y="6155369"/>
              <a:ext cx="749725" cy="702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874707" y="6100175"/>
            <a:ext cx="3141781" cy="757825"/>
            <a:chOff x="5874707" y="6100175"/>
            <a:chExt cx="3141781" cy="757825"/>
          </a:xfrm>
        </p:grpSpPr>
        <p:pic>
          <p:nvPicPr>
            <p:cNvPr id="16" name="Picture 3" descr="C:\Documents and Settings\Isabelle\Desktop\UNEP\UN-REDD Programme Communication Strategy\Logos\Low Res Logos\UN-REDD logo.jpg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526815" y="6100175"/>
              <a:ext cx="1489673" cy="63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874707" y="6250561"/>
              <a:ext cx="839243" cy="5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npo000002"/>
            <p:cNvPicPr>
              <a:picLocks/>
            </p:cNvPicPr>
            <p:nvPr userDrawn="1"/>
          </p:nvPicPr>
          <p:blipFill>
            <a:blip r:embed="rId5" cstate="screen"/>
            <a:srcRect r="78157"/>
            <a:stretch>
              <a:fillRect/>
            </a:stretch>
          </p:blipFill>
          <p:spPr bwMode="auto">
            <a:xfrm>
              <a:off x="6815997" y="6155369"/>
              <a:ext cx="749725" cy="702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74707" y="6100175"/>
            <a:ext cx="3141781" cy="757825"/>
            <a:chOff x="5874707" y="6100175"/>
            <a:chExt cx="3141781" cy="757825"/>
          </a:xfrm>
        </p:grpSpPr>
        <p:pic>
          <p:nvPicPr>
            <p:cNvPr id="17" name="Picture 3" descr="C:\Documents and Settings\Isabelle\Desktop\UNEP\UN-REDD Programme Communication Strategy\Logos\Low Res Logos\UN-REDD logo.jpg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526815" y="6100175"/>
              <a:ext cx="1489673" cy="63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74707" y="6250561"/>
              <a:ext cx="839243" cy="5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po000002"/>
            <p:cNvPicPr>
              <a:picLocks/>
            </p:cNvPicPr>
            <p:nvPr userDrawn="1"/>
          </p:nvPicPr>
          <p:blipFill>
            <a:blip r:embed="rId4" cstate="screen"/>
            <a:srcRect r="78157"/>
            <a:stretch>
              <a:fillRect/>
            </a:stretch>
          </p:blipFill>
          <p:spPr bwMode="auto">
            <a:xfrm>
              <a:off x="6815997" y="6155369"/>
              <a:ext cx="749725" cy="702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2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74707" y="6100175"/>
            <a:ext cx="3141781" cy="757825"/>
            <a:chOff x="5874707" y="6100175"/>
            <a:chExt cx="3141781" cy="757825"/>
          </a:xfrm>
        </p:grpSpPr>
        <p:pic>
          <p:nvPicPr>
            <p:cNvPr id="14" name="Picture 3" descr="C:\Documents and Settings\Isabelle\Desktop\UNEP\UN-REDD Programme Communication Strategy\Logos\Low Res Logos\UN-REDD logo.jpg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26815" y="6100175"/>
              <a:ext cx="1489673" cy="63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874707" y="6250561"/>
              <a:ext cx="839243" cy="5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npo000002"/>
            <p:cNvPicPr>
              <a:picLocks/>
            </p:cNvPicPr>
            <p:nvPr userDrawn="1"/>
          </p:nvPicPr>
          <p:blipFill>
            <a:blip r:embed="rId6" cstate="screen"/>
            <a:srcRect r="78157"/>
            <a:stretch>
              <a:fillRect/>
            </a:stretch>
          </p:blipFill>
          <p:spPr bwMode="auto">
            <a:xfrm>
              <a:off x="6815997" y="6155369"/>
              <a:ext cx="749725" cy="702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1825047"/>
            <a:ext cx="6389687" cy="1362075"/>
          </a:xfrm>
        </p:spPr>
        <p:txBody>
          <a:bodyPr/>
          <a:lstStyle/>
          <a:p>
            <a:r>
              <a:rPr lang="en-GB" sz="3200" dirty="0" smtClean="0"/>
              <a:t>Le </a:t>
            </a:r>
            <a:r>
              <a:rPr lang="en-GB" sz="3200" dirty="0" err="1" smtClean="0"/>
              <a:t>Système</a:t>
            </a:r>
            <a:r>
              <a:rPr lang="en-GB" sz="3200" dirty="0" smtClean="0"/>
              <a:t> de Monitoring des </a:t>
            </a:r>
            <a:r>
              <a:rPr lang="en-GB" sz="3200" dirty="0" err="1" smtClean="0"/>
              <a:t>Forêts</a:t>
            </a:r>
            <a:r>
              <a:rPr lang="en-GB" sz="3200" dirty="0" smtClean="0"/>
              <a:t> de la RDC pour la REDD+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2840" y="6042660"/>
            <a:ext cx="332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11 </a:t>
            </a:r>
            <a:r>
              <a:rPr lang="en-US" sz="20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Juin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2011, SBSTA, Bonn</a:t>
            </a:r>
          </a:p>
          <a:p>
            <a:pPr algn="ctr"/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18:15-19:45 RAIL</a:t>
            </a:r>
            <a:endParaRPr lang="en-US" sz="20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Phase de </a:t>
            </a:r>
            <a:r>
              <a:rPr lang="en-GB" sz="2200" dirty="0" err="1" smtClean="0"/>
              <a:t>démarrage</a:t>
            </a:r>
            <a:r>
              <a:rPr lang="en-GB" sz="2200" dirty="0" smtClean="0"/>
              <a:t>: le </a:t>
            </a:r>
            <a:r>
              <a:rPr lang="en-GB" sz="2200" dirty="0" err="1" smtClean="0"/>
              <a:t>développement</a:t>
            </a:r>
            <a:r>
              <a:rPr lang="en-GB" sz="2200" dirty="0" smtClean="0"/>
              <a:t> du </a:t>
            </a:r>
            <a:r>
              <a:rPr lang="en-GB" sz="2200" dirty="0" err="1" smtClean="0"/>
              <a:t>système</a:t>
            </a:r>
            <a:r>
              <a:rPr lang="en-GB" sz="2200" dirty="0" smtClean="0"/>
              <a:t> </a:t>
            </a:r>
            <a:r>
              <a:rPr lang="en-GB" sz="2200" dirty="0" err="1" smtClean="0"/>
              <a:t>ce</a:t>
            </a:r>
            <a:r>
              <a:rPr lang="en-GB" sz="2200" dirty="0" smtClean="0"/>
              <a:t> fait à la FAO UN-REDD (Rome);</a:t>
            </a:r>
          </a:p>
          <a:p>
            <a:r>
              <a:rPr lang="fr-FR" sz="2200" dirty="0"/>
              <a:t>Guidé par le gouvernement de la RDC, la FAO et l'INPE </a:t>
            </a:r>
            <a:r>
              <a:rPr lang="fr-FR" sz="2200" dirty="0" smtClean="0"/>
              <a:t>seront responsables </a:t>
            </a:r>
            <a:r>
              <a:rPr lang="fr-FR" sz="2200" dirty="0"/>
              <a:t>du développement </a:t>
            </a:r>
            <a:r>
              <a:rPr lang="fr-FR" sz="2200" dirty="0" smtClean="0"/>
              <a:t> et de l'opérationnalisation </a:t>
            </a:r>
            <a:r>
              <a:rPr lang="fr-FR" sz="2200" dirty="0"/>
              <a:t>du système au niveau national, en veillant à ce que les adaptations nécessaires </a:t>
            </a:r>
            <a:r>
              <a:rPr lang="fr-FR" sz="2200" dirty="0" smtClean="0"/>
              <a:t>soient </a:t>
            </a:r>
            <a:r>
              <a:rPr lang="fr-FR" sz="2200" dirty="0"/>
              <a:t>apportées afin de refléter les circonstances </a:t>
            </a:r>
            <a:r>
              <a:rPr lang="fr-FR" sz="2200" dirty="0" smtClean="0"/>
              <a:t>nationales;</a:t>
            </a:r>
          </a:p>
          <a:p>
            <a:r>
              <a:rPr lang="fr-FR" sz="2200" dirty="0" smtClean="0"/>
              <a:t>Le </a:t>
            </a:r>
            <a:r>
              <a:rPr lang="fr-FR" sz="2200" dirty="0"/>
              <a:t>système national de surveillance des forêts en RDC sera relié à la plate-forme INPE </a:t>
            </a:r>
            <a:r>
              <a:rPr lang="fr-FR" sz="2200" dirty="0" err="1"/>
              <a:t>TerraAmazon</a:t>
            </a:r>
            <a:r>
              <a:rPr lang="fr-FR" sz="2200" dirty="0"/>
              <a:t> (rebaptisé </a:t>
            </a:r>
            <a:r>
              <a:rPr lang="fr-FR" sz="2200" dirty="0" err="1"/>
              <a:t>TerraCongo</a:t>
            </a:r>
            <a:r>
              <a:rPr lang="fr-FR" sz="2200" dirty="0"/>
              <a:t> pour la RDC), qui combine SIG, traitement d'images, </a:t>
            </a:r>
            <a:r>
              <a:rPr lang="fr-FR" sz="2200" dirty="0" smtClean="0"/>
              <a:t>gestion </a:t>
            </a:r>
            <a:r>
              <a:rPr lang="fr-FR" sz="2200" dirty="0"/>
              <a:t>de bases de données et des fonctionnalités d'accès aux </a:t>
            </a:r>
            <a:r>
              <a:rPr lang="fr-FR" sz="2200" dirty="0" smtClean="0"/>
              <a:t>données;</a:t>
            </a:r>
          </a:p>
          <a:p>
            <a:r>
              <a:rPr lang="fr-FR" sz="2200" dirty="0" smtClean="0"/>
              <a:t>Dans </a:t>
            </a:r>
            <a:r>
              <a:rPr lang="fr-FR" sz="2200" dirty="0"/>
              <a:t>une deuxième phase, le système sera mis en place en RDC.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TerraCongo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plate-forme INPE </a:t>
            </a:r>
            <a:r>
              <a:rPr lang="fr-CA" dirty="0" err="1"/>
              <a:t>TerraCongo</a:t>
            </a:r>
            <a:r>
              <a:rPr lang="fr-CA" dirty="0"/>
              <a:t> fournit une combinaison appropriée de base de données open-source, l'interface utilisateur, des outils et des algorithmes qui seront adaptées selon les besoins du </a:t>
            </a:r>
            <a:r>
              <a:rPr lang="fr-CA" dirty="0" smtClean="0"/>
              <a:t>pays;</a:t>
            </a:r>
          </a:p>
          <a:p>
            <a:r>
              <a:rPr lang="fr-CA" dirty="0" smtClean="0"/>
              <a:t>Libre </a:t>
            </a:r>
            <a:r>
              <a:rPr lang="fr-CA" dirty="0"/>
              <a:t>de charge et </a:t>
            </a:r>
            <a:r>
              <a:rPr lang="fr-CA" dirty="0" smtClean="0"/>
              <a:t>soutenu </a:t>
            </a:r>
            <a:r>
              <a:rPr lang="fr-CA" dirty="0"/>
              <a:t>par des équipes d'analyse et de programmation au Brésil afin d'assurer la livraison </a:t>
            </a:r>
            <a:r>
              <a:rPr lang="fr-CA" dirty="0" smtClean="0"/>
              <a:t> durable et la </a:t>
            </a:r>
            <a:r>
              <a:rPr lang="fr-CA" dirty="0"/>
              <a:t>mises à jour des </a:t>
            </a:r>
            <a:r>
              <a:rPr lang="fr-CA" dirty="0" smtClean="0"/>
              <a:t>services;</a:t>
            </a:r>
          </a:p>
          <a:p>
            <a:r>
              <a:rPr lang="fr-CA" dirty="0" smtClean="0"/>
              <a:t>Le </a:t>
            </a:r>
            <a:r>
              <a:rPr lang="fr-CA" dirty="0"/>
              <a:t>système permet </a:t>
            </a:r>
            <a:r>
              <a:rPr lang="fr-CA" dirty="0" smtClean="0"/>
              <a:t>la </a:t>
            </a:r>
            <a:r>
              <a:rPr lang="fr-CA" dirty="0"/>
              <a:t>liaison </a:t>
            </a:r>
            <a:r>
              <a:rPr lang="fr-CA" dirty="0" smtClean="0"/>
              <a:t>d’informations </a:t>
            </a:r>
            <a:r>
              <a:rPr lang="fr-CA" dirty="0"/>
              <a:t>provenant d'autres partenaires techniques et contributeurs pour l'analyse et la vérification.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TerraCongo</a:t>
            </a:r>
            <a:endParaRPr lang="en-US" dirty="0"/>
          </a:p>
        </p:txBody>
      </p:sp>
      <p:pic>
        <p:nvPicPr>
          <p:cNvPr id="26626" name="Picture 2" descr="cool dollar sign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48152" y="76201"/>
            <a:ext cx="1129552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200" dirty="0"/>
              <a:t>Permettez à tout utilisateur d'interagir avec le système à travers une interface </a:t>
            </a:r>
            <a:r>
              <a:rPr lang="fr-CA" sz="2200" dirty="0" smtClean="0"/>
              <a:t>web;</a:t>
            </a:r>
          </a:p>
          <a:p>
            <a:r>
              <a:rPr lang="fr-CA" sz="2200" dirty="0" smtClean="0"/>
              <a:t>Visualisez </a:t>
            </a:r>
            <a:r>
              <a:rPr lang="fr-CA" sz="2200" dirty="0"/>
              <a:t>des </a:t>
            </a:r>
            <a:r>
              <a:rPr lang="fr-CA" sz="2200" dirty="0" smtClean="0"/>
              <a:t>données;</a:t>
            </a:r>
          </a:p>
          <a:p>
            <a:r>
              <a:rPr lang="fr-CA" sz="2200" dirty="0" smtClean="0"/>
              <a:t>Télécharger </a:t>
            </a:r>
            <a:r>
              <a:rPr lang="fr-CA" sz="2200" dirty="0"/>
              <a:t>les </a:t>
            </a:r>
            <a:r>
              <a:rPr lang="fr-CA" sz="2200" dirty="0" smtClean="0"/>
              <a:t>statistiques;</a:t>
            </a:r>
          </a:p>
          <a:p>
            <a:r>
              <a:rPr lang="fr-CA" sz="2200" dirty="0" smtClean="0"/>
              <a:t>Visualisez </a:t>
            </a:r>
            <a:r>
              <a:rPr lang="fr-CA" sz="2200" dirty="0"/>
              <a:t>des informations sur les concessions d'exploitation forestière, les aires protégées, </a:t>
            </a:r>
            <a:r>
              <a:rPr lang="fr-CA" sz="2200" dirty="0" err="1" smtClean="0"/>
              <a:t>etc</a:t>
            </a:r>
            <a:r>
              <a:rPr lang="fr-CA" sz="2200" dirty="0" smtClean="0"/>
              <a:t>;</a:t>
            </a:r>
          </a:p>
          <a:p>
            <a:r>
              <a:rPr lang="fr-CA" sz="2200" dirty="0" smtClean="0"/>
              <a:t>Regardez les projets REDD </a:t>
            </a:r>
            <a:r>
              <a:rPr lang="fr-CA" sz="2200" dirty="0"/>
              <a:t>+  existants </a:t>
            </a:r>
            <a:r>
              <a:rPr lang="fr-CA" sz="2200" dirty="0" smtClean="0"/>
              <a:t>;</a:t>
            </a:r>
          </a:p>
          <a:p>
            <a:r>
              <a:rPr lang="fr-CA" sz="2200" dirty="0" smtClean="0"/>
              <a:t>Permettre aux utilisateurs </a:t>
            </a:r>
            <a:r>
              <a:rPr lang="fr-CA" sz="2200" dirty="0"/>
              <a:t>de fournir des informations sur les zones de déboisement, </a:t>
            </a:r>
            <a:r>
              <a:rPr lang="fr-CA" sz="2200" dirty="0" err="1" smtClean="0"/>
              <a:t>etc</a:t>
            </a:r>
            <a:r>
              <a:rPr lang="fr-CA" sz="2200" dirty="0" smtClean="0"/>
              <a:t> (l’objectif </a:t>
            </a:r>
            <a:r>
              <a:rPr lang="fr-CA" sz="2200" dirty="0"/>
              <a:t>est d'impliquer les communautés locales autant que possible</a:t>
            </a:r>
            <a:r>
              <a:rPr lang="fr-CA" sz="2200" dirty="0" smtClean="0"/>
              <a:t>)</a:t>
            </a:r>
            <a:endParaRPr lang="fr-CA" sz="22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TerraCongo…</a:t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dirty="0" err="1" smtClean="0"/>
              <a:t>communique</a:t>
            </a:r>
            <a:r>
              <a:rPr lang="en-US" dirty="0" smtClean="0"/>
              <a:t> avec </a:t>
            </a:r>
            <a:r>
              <a:rPr lang="en-US" dirty="0" err="1" smtClean="0"/>
              <a:t>tous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8674" name="Picture 2" descr="http://www.radwafadi.com/resources/smiley-phon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22920" y="86798"/>
            <a:ext cx="914400" cy="94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it look like?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" y="320040"/>
            <a:ext cx="9144000" cy="6217920"/>
            <a:chOff x="188640" y="2051720"/>
            <a:chExt cx="6525344" cy="5217760"/>
          </a:xfrm>
        </p:grpSpPr>
        <p:pic>
          <p:nvPicPr>
            <p:cNvPr id="4" name="Picture 3" descr="Portal mockup.png"/>
            <p:cNvPicPr>
              <a:picLocks noChangeAspect="1"/>
            </p:cNvPicPr>
            <p:nvPr/>
          </p:nvPicPr>
          <p:blipFill>
            <a:blip r:embed="rId2" cstate="screen"/>
            <a:srcRect b="6120"/>
            <a:stretch>
              <a:fillRect/>
            </a:stretch>
          </p:blipFill>
          <p:spPr>
            <a:xfrm>
              <a:off x="188640" y="2051720"/>
              <a:ext cx="6525344" cy="5217760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3973" y="2051720"/>
              <a:ext cx="64807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4704" y="2089820"/>
              <a:ext cx="5397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chemeClr val="bg1"/>
                  </a:solidFill>
                  <a:latin typeface="Estrangelo Edessa" pitchFamily="66" charset="0"/>
                  <a:cs typeface="Estrangelo Edessa" pitchFamily="66" charset="0"/>
                </a:rPr>
                <a:t>DRC  NATIONAL  FOREST  MONITORING  SYSTEM</a:t>
              </a:r>
              <a:endParaRPr lang="en-GB" sz="2000" b="1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pic>
        <p:nvPicPr>
          <p:cNvPr id="8" name="Picture 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55632" y="2651760"/>
            <a:ext cx="4647248" cy="30543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476500" y="1943100"/>
            <a:ext cx="716280" cy="640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3810000" y="1905000"/>
            <a:ext cx="1669256" cy="74676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54773" y="1191491"/>
            <a:ext cx="1385455" cy="713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1000" b="1" dirty="0">
                <a:solidFill>
                  <a:schemeClr val="tx1"/>
                </a:solidFill>
              </a:rPr>
              <a:t> </a:t>
            </a:r>
            <a:r>
              <a:rPr lang="en-CA" sz="1000" b="1" dirty="0" smtClean="0">
                <a:solidFill>
                  <a:schemeClr val="tx1"/>
                </a:solidFill>
              </a:rPr>
              <a:t>    REDD Registry</a:t>
            </a:r>
          </a:p>
          <a:p>
            <a:r>
              <a:rPr lang="en-CA" sz="1000" b="1" dirty="0">
                <a:solidFill>
                  <a:schemeClr val="tx1"/>
                </a:solidFill>
              </a:rPr>
              <a:t> </a:t>
            </a:r>
            <a:r>
              <a:rPr lang="en-CA" sz="1000" b="1" dirty="0" smtClean="0">
                <a:solidFill>
                  <a:schemeClr val="tx1"/>
                </a:solidFill>
              </a:rPr>
              <a:t>    Protected Areas </a:t>
            </a:r>
          </a:p>
          <a:p>
            <a:r>
              <a:rPr lang="en-CA" sz="1000" b="1" dirty="0" smtClean="0">
                <a:solidFill>
                  <a:schemeClr val="tx1"/>
                </a:solidFill>
              </a:rPr>
              <a:t>     Logging/mining/</a:t>
            </a:r>
          </a:p>
          <a:p>
            <a:r>
              <a:rPr lang="en-CA" sz="1000" b="1" dirty="0">
                <a:solidFill>
                  <a:schemeClr val="tx1"/>
                </a:solidFill>
              </a:rPr>
              <a:t> </a:t>
            </a:r>
            <a:r>
              <a:rPr lang="en-CA" sz="1000" b="1" dirty="0" smtClean="0">
                <a:solidFill>
                  <a:schemeClr val="tx1"/>
                </a:solidFill>
              </a:rPr>
              <a:t>    infrastructure</a:t>
            </a:r>
            <a:endParaRPr lang="fr-CA" sz="1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4772" y="847026"/>
            <a:ext cx="1385455" cy="3492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Other databases</a:t>
            </a:r>
            <a:endParaRPr lang="fr-CA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1" y="843394"/>
            <a:ext cx="1477639" cy="10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7121236" y="1374196"/>
            <a:ext cx="681644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29745" y="577471"/>
            <a:ext cx="3189675" cy="1528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1527" y="132201"/>
            <a:ext cx="6468238" cy="1531345"/>
          </a:xfrm>
        </p:spPr>
        <p:txBody>
          <a:bodyPr/>
          <a:lstStyle/>
          <a:p>
            <a:r>
              <a:rPr lang="en-CA" sz="3200" dirty="0" err="1" smtClean="0"/>
              <a:t>Plusieurs</a:t>
            </a:r>
            <a:r>
              <a:rPr lang="en-CA" sz="3200" dirty="0" smtClean="0"/>
              <a:t> </a:t>
            </a:r>
            <a:r>
              <a:rPr lang="en-CA" sz="3200" dirty="0" err="1" smtClean="0"/>
              <a:t>systèmes</a:t>
            </a:r>
            <a:r>
              <a:rPr lang="en-CA" sz="3200" dirty="0" smtClean="0"/>
              <a:t> </a:t>
            </a:r>
            <a:r>
              <a:rPr lang="en-CA" sz="3200" dirty="0" err="1" smtClean="0"/>
              <a:t>complémentaires</a:t>
            </a:r>
            <a:r>
              <a:rPr lang="en-CA" sz="3200" dirty="0" smtClean="0"/>
              <a:t> et communicants 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78" y="1580455"/>
            <a:ext cx="4305175" cy="42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21" y="1658657"/>
            <a:ext cx="4372698" cy="42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0" y="1658657"/>
            <a:ext cx="5148459" cy="477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30" y="1915631"/>
            <a:ext cx="4314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6220" y="1838191"/>
            <a:ext cx="173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Aires protégées et Concessions </a:t>
            </a:r>
            <a:r>
              <a:rPr lang="en-CA" b="1" dirty="0" err="1" smtClean="0"/>
              <a:t>Forestières</a:t>
            </a:r>
            <a:endParaRPr lang="fr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94218" y="2660716"/>
            <a:ext cx="184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Cadastre </a:t>
            </a:r>
            <a:r>
              <a:rPr lang="en-CA" b="1" dirty="0" err="1" smtClean="0"/>
              <a:t>minier</a:t>
            </a:r>
            <a:r>
              <a:rPr lang="en-CA" b="1" dirty="0" smtClean="0"/>
              <a:t> et infrastructures</a:t>
            </a:r>
            <a:endParaRPr lang="fr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59395" y="3584046"/>
            <a:ext cx="1870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/>
              <a:t>Registre</a:t>
            </a:r>
            <a:r>
              <a:rPr lang="en-CA" b="1" dirty="0" smtClean="0"/>
              <a:t> National des </a:t>
            </a:r>
            <a:r>
              <a:rPr lang="en-CA" b="1" dirty="0" err="1" smtClean="0"/>
              <a:t>projets</a:t>
            </a:r>
            <a:r>
              <a:rPr lang="en-CA" b="1" dirty="0" smtClean="0"/>
              <a:t> et initiatives REDD+ </a:t>
            </a:r>
            <a:endParaRPr lang="fr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4599709"/>
            <a:ext cx="217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/>
              <a:t>Système</a:t>
            </a:r>
            <a:r>
              <a:rPr lang="en-CA" b="1" dirty="0" smtClean="0"/>
              <a:t> de </a:t>
            </a:r>
            <a:r>
              <a:rPr lang="en-CA" b="1" dirty="0" err="1" smtClean="0"/>
              <a:t>Suivi</a:t>
            </a:r>
            <a:r>
              <a:rPr lang="en-CA" b="1" dirty="0" smtClean="0"/>
              <a:t> des </a:t>
            </a:r>
            <a:r>
              <a:rPr lang="en-CA" b="1" dirty="0" err="1" smtClean="0"/>
              <a:t>forêts</a:t>
            </a:r>
            <a:r>
              <a:rPr lang="en-CA" b="1" dirty="0" smtClean="0"/>
              <a:t> par satellite</a:t>
            </a:r>
            <a:endParaRPr lang="fr-CA" b="1" dirty="0"/>
          </a:p>
        </p:txBody>
      </p:sp>
    </p:spTree>
    <p:extLst>
      <p:ext uri="{BB962C8B-B14F-4D97-AF65-F5344CB8AC3E}">
        <p14:creationId xmlns="" xmlns:p14="http://schemas.microsoft.com/office/powerpoint/2010/main" val="11157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pays sera incapable de suivre la mise en œuvre à l'échelle nationale de son REDD + politiques et mesures et les résultats des activités de </a:t>
            </a:r>
            <a:r>
              <a:rPr lang="fr-CA" dirty="0" smtClean="0"/>
              <a:t>démonstration (phase 2) </a:t>
            </a:r>
            <a:r>
              <a:rPr lang="fr-CA" dirty="0"/>
              <a:t>et </a:t>
            </a:r>
            <a:r>
              <a:rPr lang="fr-CA" dirty="0" smtClean="0"/>
              <a:t>des actions (phase 3);</a:t>
            </a:r>
          </a:p>
          <a:p>
            <a:r>
              <a:rPr lang="fr-CA" dirty="0" smtClean="0"/>
              <a:t>Incapable de mettre en œuvre les décisions </a:t>
            </a:r>
            <a:r>
              <a:rPr lang="fr-CA" dirty="0"/>
              <a:t>4/CP.15 et 1/CP.16, </a:t>
            </a:r>
            <a:r>
              <a:rPr lang="fr-CA" dirty="0" smtClean="0"/>
              <a:t>le </a:t>
            </a:r>
            <a:r>
              <a:rPr lang="fr-CA" dirty="0"/>
              <a:t>pays ne sera pas en mesure de démontrer au niveau international </a:t>
            </a:r>
            <a:r>
              <a:rPr lang="fr-CA" dirty="0" smtClean="0"/>
              <a:t>les résultats carbone de la mise </a:t>
            </a:r>
            <a:r>
              <a:rPr lang="fr-CA" dirty="0"/>
              <a:t>en œuvre des activités REDD + et donc incapables de recevoir des fonds pour la REDD + titre de la CCNUCC dans les phases </a:t>
            </a:r>
            <a:r>
              <a:rPr lang="fr-CA" dirty="0">
                <a:solidFill>
                  <a:schemeClr val="tx1"/>
                </a:solidFill>
              </a:rPr>
              <a:t>2 et </a:t>
            </a:r>
            <a:r>
              <a:rPr lang="fr-CA" dirty="0"/>
              <a:t>3.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si</a:t>
            </a:r>
            <a:r>
              <a:rPr lang="en-US" dirty="0" smtClean="0"/>
              <a:t> on </a:t>
            </a:r>
            <a:r>
              <a:rPr lang="en-US" dirty="0" err="1" smtClean="0"/>
              <a:t>n’y</a:t>
            </a:r>
            <a:r>
              <a:rPr lang="en-US" dirty="0" smtClean="0"/>
              <a:t> arrive pas?</a:t>
            </a:r>
            <a:endParaRPr lang="en-US" dirty="0"/>
          </a:p>
        </p:txBody>
      </p:sp>
      <p:pic>
        <p:nvPicPr>
          <p:cNvPr id="4098" name="Picture 2" descr="http://www.facebooksmileys.com/wp-content/uploads/2010/04/SmileyShocked-150x15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71266" y="2740863"/>
            <a:ext cx="2389505" cy="2389505"/>
          </a:xfrm>
          <a:prstGeom prst="rect">
            <a:avLst/>
          </a:prstGeom>
          <a:noFill/>
        </p:spPr>
      </p:pic>
      <p:pic>
        <p:nvPicPr>
          <p:cNvPr id="4102" name="Picture 6" descr="http://1.bp.blogspot.com/-IxZG8K7Wh_o/TeIydb9DCMI/AAAAAAAABEc/0IIIhYVuQZA/s400/ThinkingSmile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89018" y="76200"/>
            <a:ext cx="763492" cy="82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RDC </a:t>
            </a:r>
            <a:r>
              <a:rPr lang="fr-CA" dirty="0" smtClean="0"/>
              <a:t>aura accrut sa capacité de </a:t>
            </a:r>
            <a:r>
              <a:rPr lang="fr-CA" dirty="0"/>
              <a:t>surveiller, gérer, protéger sa forêt, ressources de la biodiversité, impliquer les populations locales, </a:t>
            </a:r>
            <a:r>
              <a:rPr lang="fr-CA" dirty="0" err="1"/>
              <a:t>etc</a:t>
            </a:r>
            <a:r>
              <a:rPr lang="fr-CA" dirty="0"/>
              <a:t> ...</a:t>
            </a:r>
            <a:br>
              <a:rPr lang="fr-CA" dirty="0"/>
            </a:br>
            <a:r>
              <a:rPr lang="fr-CA" dirty="0"/>
              <a:t>Le système de surveillance des forêts a des avantages qui vont bien au-delà REDD +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n’y</a:t>
            </a:r>
            <a:r>
              <a:rPr lang="en-US" dirty="0" smtClean="0"/>
              <a:t> a pas de REDD+?</a:t>
            </a:r>
            <a:endParaRPr lang="en-US" dirty="0"/>
          </a:p>
        </p:txBody>
      </p:sp>
      <p:pic>
        <p:nvPicPr>
          <p:cNvPr id="27650" name="Picture 2" descr="http://2.bp.blogspot.com/-GF_yRf9lNEU/TakdFhxxwDI/AAAAAAAAAMo/o2ZgWXf9SQU/s1600/crying+smiley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1307" y="0"/>
            <a:ext cx="972693" cy="669608"/>
          </a:xfrm>
          <a:prstGeom prst="rect">
            <a:avLst/>
          </a:prstGeom>
          <a:noFill/>
        </p:spPr>
      </p:pic>
      <p:pic>
        <p:nvPicPr>
          <p:cNvPr id="27654" name="Picture 6" descr="http://outpoll.com/Outpoll-cool-sunglass-smiley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5179" y="4157691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7524" y="2116138"/>
            <a:ext cx="7940675" cy="1362075"/>
          </a:xfrm>
        </p:spPr>
        <p:txBody>
          <a:bodyPr/>
          <a:lstStyle/>
          <a:p>
            <a:r>
              <a:rPr lang="en-GB" dirty="0" err="1" smtClean="0"/>
              <a:t>Merci</a:t>
            </a:r>
            <a:r>
              <a:rPr lang="en-GB" dirty="0" smtClean="0"/>
              <a:t> de </a:t>
            </a:r>
            <a:r>
              <a:rPr lang="en-GB" dirty="0" err="1" smtClean="0"/>
              <a:t>votre</a:t>
            </a:r>
            <a:r>
              <a:rPr lang="en-GB" dirty="0" smtClean="0"/>
              <a:t> </a:t>
            </a:r>
            <a:r>
              <a:rPr lang="en-GB" dirty="0" err="1" smtClean="0"/>
              <a:t>aimable</a:t>
            </a:r>
            <a:r>
              <a:rPr lang="en-GB" dirty="0" smtClean="0"/>
              <a:t> attention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66255" y="4171423"/>
            <a:ext cx="8811490" cy="1841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Contacts: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Vincent Kasulu, Directeur du Développement Durable, Ministère de l'Environnement, Conservation de la Nature et Tourisme : </a:t>
            </a:r>
            <a:r>
              <a:rPr lang="fr-FR" sz="1600" smtClean="0">
                <a:solidFill>
                  <a:srgbClr val="0070C0"/>
                </a:solidFill>
                <a:latin typeface="Franklin Gothic Book"/>
              </a:rPr>
              <a:t>kaseyamak@yahoo.fr</a:t>
            </a: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Danae Maniatis, experte MNV pour la RDC, Programme ONU-REDD: </a:t>
            </a:r>
            <a:r>
              <a:rPr lang="fr-FR" sz="1600" smtClean="0">
                <a:solidFill>
                  <a:srgbClr val="0070C0"/>
                </a:solidFill>
                <a:latin typeface="Franklin Gothic Book"/>
              </a:rPr>
              <a:t>danae.maniatis@fao.org</a:t>
            </a: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;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FR" sz="1600" smtClean="0">
                <a:solidFill>
                  <a:srgbClr val="595959"/>
                </a:solidFill>
                <a:latin typeface="Franklin Gothic Book"/>
              </a:rPr>
              <a:t>Bruno Guay, Conseiller Technique, Coordination National REDD: </a:t>
            </a:r>
            <a:r>
              <a:rPr lang="fr-FR" sz="1600" smtClean="0">
                <a:solidFill>
                  <a:srgbClr val="0070C0"/>
                </a:solidFill>
                <a:latin typeface="Franklin Gothic Book"/>
              </a:rPr>
              <a:t>Bruno.guay@undp.org</a:t>
            </a:r>
            <a:r>
              <a:rPr lang="fr-FR" sz="1600" smtClean="0">
                <a:latin typeface="Franklin Gothic Book"/>
              </a:rPr>
              <a:t>.</a:t>
            </a:r>
            <a:endParaRPr lang="fr-FR" sz="1600" smtClean="0">
              <a:solidFill>
                <a:srgbClr val="595959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dirty="0" smtClean="0"/>
              <a:t>Le liens entre </a:t>
            </a: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activités</a:t>
            </a:r>
            <a:r>
              <a:rPr lang="en-GB" dirty="0" smtClean="0"/>
              <a:t> en </a:t>
            </a:r>
            <a:r>
              <a:rPr lang="en-GB" dirty="0" err="1" smtClean="0"/>
              <a:t>cours</a:t>
            </a:r>
            <a:r>
              <a:rPr lang="en-GB" dirty="0" smtClean="0"/>
              <a:t> en RDC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4778062"/>
              </p:ext>
            </p:extLst>
          </p:nvPr>
        </p:nvGraphicFramePr>
        <p:xfrm>
          <a:off x="2513693" y="1981200"/>
          <a:ext cx="6281964" cy="397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407920" y="2407920"/>
            <a:ext cx="6492240" cy="2743994"/>
            <a:chOff x="2407920" y="2407920"/>
            <a:chExt cx="6492240" cy="2743994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V="1">
              <a:off x="3483134" y="3894614"/>
              <a:ext cx="334486" cy="1444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481546" y="4975860"/>
              <a:ext cx="351314" cy="79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407920" y="4008120"/>
              <a:ext cx="6492240" cy="9144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14" idx="1"/>
            </p:cNvCxnSpPr>
            <p:nvPr/>
          </p:nvCxnSpPr>
          <p:spPr>
            <a:xfrm rot="10800000" flipH="1">
              <a:off x="2407920" y="2407920"/>
              <a:ext cx="106680" cy="2057400"/>
            </a:xfrm>
            <a:prstGeom prst="curvedConnector4">
              <a:avLst>
                <a:gd name="adj1" fmla="val -985715"/>
                <a:gd name="adj2" fmla="val 108518"/>
              </a:avLst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857375"/>
            <a:ext cx="8715375" cy="46434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err="1" smtClean="0"/>
              <a:t>Prérequis</a:t>
            </a:r>
            <a:r>
              <a:rPr lang="en-US" dirty="0" smtClean="0"/>
              <a:t> suite à la </a:t>
            </a:r>
            <a:r>
              <a:rPr lang="en-US" dirty="0" err="1" smtClean="0"/>
              <a:t>Décision</a:t>
            </a:r>
            <a:r>
              <a:rPr lang="en-US" dirty="0" smtClean="0"/>
              <a:t> 1/CP.16 Paragraph 71:</a:t>
            </a:r>
          </a:p>
          <a:p>
            <a:pPr marL="857250" lvl="1" indent="-457200">
              <a:defRPr/>
            </a:pPr>
            <a:r>
              <a:rPr lang="en-US" i="1" dirty="0" smtClean="0"/>
              <a:t>requests developing country Parties aiming to undertake REDD+ activities to develop </a:t>
            </a:r>
            <a:r>
              <a:rPr lang="en-US" b="1" i="1" dirty="0" smtClean="0"/>
              <a:t>a robust and transparent national forest monitoring system for the monitoring and reporting of the five REDD+ activities.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r>
              <a:rPr lang="fr-FR" dirty="0"/>
              <a:t>La RDC ne dispose pas actuellement un tel système de surveillance des forêts capables de répondre aux normes de données et la précision requises pour la mise en œuvre mécanisme REDD </a:t>
            </a:r>
            <a:r>
              <a:rPr lang="fr-FR" dirty="0" smtClean="0"/>
              <a:t>+.</a:t>
            </a:r>
          </a:p>
          <a:p>
            <a:r>
              <a:rPr lang="fr-FR" dirty="0" smtClean="0"/>
              <a:t> </a:t>
            </a:r>
            <a:r>
              <a:rPr lang="fr-FR" dirty="0"/>
              <a:t>La RDC est d'explorer les options de conception et de mise en œuvre à travers une «phase de démarrage» pour construire un système de suivi des opérations forestières.</a:t>
            </a:r>
            <a:endParaRPr lang="fr-FR" dirty="0">
              <a:effectLst/>
            </a:endParaRPr>
          </a:p>
        </p:txBody>
      </p:sp>
      <p:pic>
        <p:nvPicPr>
          <p:cNvPr id="11266" name="Picture 2" descr="http://freeemoticonsandsmileys.com/3D%20Smileys/3D%20Communication%20Smileys/why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2480" y="157160"/>
            <a:ext cx="1464311" cy="146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857375"/>
            <a:ext cx="8715375" cy="4643438"/>
          </a:xfrm>
        </p:spPr>
        <p:txBody>
          <a:bodyPr/>
          <a:lstStyle/>
          <a:p>
            <a:r>
              <a:rPr lang="fr-FR" dirty="0"/>
              <a:t>Permettre à la RDC de suivre toutes les actions liées à la mise en œuvre de ses nationaux REDD + politiques et </a:t>
            </a:r>
            <a:r>
              <a:rPr lang="fr-FR" dirty="0" smtClean="0"/>
              <a:t>mesures;</a:t>
            </a:r>
          </a:p>
          <a:p>
            <a:r>
              <a:rPr lang="fr-FR" dirty="0" smtClean="0"/>
              <a:t>Ce </a:t>
            </a:r>
            <a:r>
              <a:rPr lang="fr-FR" dirty="0"/>
              <a:t>sera une plate-forme pour obtenir des informations sur leurs résultats REDD </a:t>
            </a:r>
            <a:r>
              <a:rPr lang="fr-FR" dirty="0" smtClean="0"/>
              <a:t>+;</a:t>
            </a:r>
          </a:p>
          <a:p>
            <a:r>
              <a:rPr lang="fr-FR" dirty="0" smtClean="0"/>
              <a:t>Des </a:t>
            </a:r>
            <a:r>
              <a:rPr lang="fr-FR" dirty="0"/>
              <a:t>actions devraient être liées, directement ou indirectement, à la </a:t>
            </a:r>
            <a:r>
              <a:rPr lang="fr-FR" dirty="0" smtClean="0"/>
              <a:t>stratégie nationale </a:t>
            </a:r>
            <a:r>
              <a:rPr lang="fr-FR" dirty="0"/>
              <a:t>REDD + </a:t>
            </a:r>
            <a:r>
              <a:rPr lang="fr-FR" dirty="0" smtClean="0"/>
              <a:t>et </a:t>
            </a:r>
            <a:r>
              <a:rPr lang="fr-FR" dirty="0"/>
              <a:t>peut également inclure des actions non liées à l'évaluation </a:t>
            </a:r>
            <a:r>
              <a:rPr lang="fr-FR" dirty="0" smtClean="0"/>
              <a:t>carbone</a:t>
            </a:r>
            <a:r>
              <a:rPr lang="fr-FR" dirty="0"/>
              <a:t>, par exemple application des lois </a:t>
            </a:r>
            <a:r>
              <a:rPr lang="fr-FR" dirty="0" smtClean="0"/>
              <a:t>forestières;</a:t>
            </a:r>
          </a:p>
          <a:p>
            <a:r>
              <a:rPr lang="fr-FR" dirty="0" smtClean="0"/>
              <a:t>Soutenir une approche </a:t>
            </a:r>
            <a:r>
              <a:rPr lang="fr-FR" dirty="0"/>
              <a:t>progressive </a:t>
            </a:r>
            <a:r>
              <a:rPr lang="fr-FR" dirty="0" smtClean="0"/>
              <a:t> de la REDD </a:t>
            </a:r>
            <a:r>
              <a:rPr lang="fr-FR" dirty="0"/>
              <a:t>+ </a:t>
            </a:r>
            <a:r>
              <a:rPr lang="fr-FR" dirty="0" smtClean="0"/>
              <a:t>en </a:t>
            </a:r>
            <a:r>
              <a:rPr lang="fr-FR" dirty="0"/>
              <a:t>vertu de l'article 73, </a:t>
            </a:r>
            <a:r>
              <a:rPr lang="fr-FR" dirty="0" smtClean="0"/>
              <a:t>1/CP.16;</a:t>
            </a:r>
          </a:p>
          <a:p>
            <a:r>
              <a:rPr lang="fr-FR" dirty="0" smtClean="0"/>
              <a:t>Élaborer </a:t>
            </a:r>
            <a:r>
              <a:rPr lang="fr-FR" dirty="0"/>
              <a:t>et présenter </a:t>
            </a:r>
            <a:r>
              <a:rPr lang="fr-FR" dirty="0" smtClean="0"/>
              <a:t>une </a:t>
            </a:r>
            <a:r>
              <a:rPr lang="fr-FR" dirty="0"/>
              <a:t>"version beta </a:t>
            </a:r>
            <a:r>
              <a:rPr lang="fr-FR" dirty="0" smtClean="0"/>
              <a:t>' </a:t>
            </a:r>
            <a:r>
              <a:rPr lang="fr-FR" dirty="0"/>
              <a:t>à la 17e Conférence des Parties (</a:t>
            </a:r>
            <a:r>
              <a:rPr lang="fr-FR" dirty="0" err="1"/>
              <a:t>CdP</a:t>
            </a:r>
            <a:r>
              <a:rPr lang="fr-FR" dirty="0"/>
              <a:t>) à Durban en 2011.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dirty="0" err="1" smtClean="0"/>
              <a:t>Objectif</a:t>
            </a:r>
            <a:r>
              <a:rPr lang="en-GB" dirty="0" smtClean="0"/>
              <a:t>...</a:t>
            </a:r>
          </a:p>
        </p:txBody>
      </p:sp>
      <p:pic>
        <p:nvPicPr>
          <p:cNvPr id="9220" name="Picture 4" descr="http://newsinfo.iu.edu/pub/libs/images/usr/45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2175" y="270193"/>
            <a:ext cx="1246505" cy="124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724399" y="2410691"/>
            <a:ext cx="4287397" cy="4309598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FR" dirty="0"/>
              <a:t>Valider, </a:t>
            </a:r>
            <a:r>
              <a:rPr lang="fr-FR" dirty="0" smtClean="0"/>
              <a:t>à travers le système de mesure, rapport (notification) </a:t>
            </a:r>
            <a:r>
              <a:rPr lang="fr-FR" dirty="0"/>
              <a:t>et vérification (MRV</a:t>
            </a:r>
            <a:r>
              <a:rPr lang="fr-FR" dirty="0" smtClean="0"/>
              <a:t>), </a:t>
            </a:r>
            <a:r>
              <a:rPr lang="fr-FR" dirty="0"/>
              <a:t>que la mise en œuvre des politiques et mesures nationales sur l'ensemble du territoire national sont axés sur les </a:t>
            </a:r>
            <a:r>
              <a:rPr lang="fr-FR" dirty="0" smtClean="0"/>
              <a:t>résultats;</a:t>
            </a:r>
          </a:p>
          <a:p>
            <a:pPr marL="457200" indent="-457200">
              <a:buFont typeface="+mj-lt"/>
              <a:buAutoNum type="alphaLcParenR"/>
            </a:pPr>
            <a:r>
              <a:rPr lang="fr-FR" dirty="0" smtClean="0"/>
              <a:t>Déterminez l’ampleur de chaque activité REDD </a:t>
            </a:r>
            <a:r>
              <a:rPr lang="fr-FR" dirty="0"/>
              <a:t>+ </a:t>
            </a:r>
            <a:r>
              <a:rPr lang="fr-FR" dirty="0" smtClean="0"/>
              <a:t>se déroulant </a:t>
            </a:r>
            <a:r>
              <a:rPr lang="fr-FR" dirty="0"/>
              <a:t>sur le territoire national et la façon dont ceux-ci sont en évolution.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08989" cy="464774"/>
          </a:xfrm>
        </p:spPr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424546"/>
            <a:ext cx="4522519" cy="4294886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FR" dirty="0"/>
              <a:t>Valider que </a:t>
            </a:r>
            <a:r>
              <a:rPr lang="fr-FR" dirty="0" smtClean="0"/>
              <a:t>les activités de  démonstration sous-nationales livrent des </a:t>
            </a:r>
            <a:r>
              <a:rPr lang="fr-FR" dirty="0"/>
              <a:t>résultats positifs mesurables - l'article 73, la décision 1/CP.16</a:t>
            </a:r>
            <a:r>
              <a:rPr lang="fr-FR" dirty="0" smtClean="0"/>
              <a:t>);</a:t>
            </a:r>
          </a:p>
          <a:p>
            <a:pPr marL="457200" indent="-457200">
              <a:buFont typeface="+mj-lt"/>
              <a:buAutoNum type="alphaLcParenR"/>
            </a:pPr>
            <a:r>
              <a:rPr lang="fr-FR" dirty="0" smtClean="0"/>
              <a:t>Fournir </a:t>
            </a:r>
            <a:r>
              <a:rPr lang="fr-FR" dirty="0"/>
              <a:t>des données de base de couverture au niveau national, </a:t>
            </a:r>
            <a:r>
              <a:rPr lang="fr-FR" dirty="0" smtClean="0"/>
              <a:t>(ex: changements </a:t>
            </a:r>
            <a:r>
              <a:rPr lang="fr-FR" dirty="0"/>
              <a:t>du couvert </a:t>
            </a:r>
            <a:r>
              <a:rPr lang="fr-FR" dirty="0" smtClean="0"/>
              <a:t>forestier);</a:t>
            </a:r>
          </a:p>
          <a:p>
            <a:pPr marL="457200" indent="-457200">
              <a:buFont typeface="+mj-lt"/>
              <a:buAutoNum type="alphaLcParenR"/>
            </a:pPr>
            <a:r>
              <a:rPr lang="fr-FR" dirty="0" smtClean="0"/>
              <a:t>Générer </a:t>
            </a:r>
            <a:r>
              <a:rPr lang="fr-FR" dirty="0"/>
              <a:t>les données nécessaires sur la localisation, l'étendue et </a:t>
            </a:r>
            <a:r>
              <a:rPr lang="fr-FR" dirty="0" smtClean="0"/>
              <a:t>les changements résultants des activités REDD+ sous-national ainsi que </a:t>
            </a:r>
            <a:r>
              <a:rPr lang="fr-FR" dirty="0"/>
              <a:t>les données de base </a:t>
            </a:r>
            <a:r>
              <a:rPr lang="fr-FR" dirty="0" smtClean="0"/>
              <a:t>de la couverture </a:t>
            </a:r>
            <a:r>
              <a:rPr lang="fr-FR" dirty="0"/>
              <a:t>nationale.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13389"/>
            <a:ext cx="4275522" cy="458756"/>
          </a:xfrm>
        </p:spPr>
        <p:txBody>
          <a:bodyPr/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294817"/>
          </a:xfrm>
        </p:spPr>
        <p:txBody>
          <a:bodyPr/>
          <a:lstStyle/>
          <a:p>
            <a:r>
              <a:rPr lang="en-US" dirty="0" smtClean="0"/>
              <a:t>Les</a:t>
            </a:r>
            <a:r>
              <a:rPr lang="en-US" dirty="0"/>
              <a:t> </a:t>
            </a:r>
            <a:r>
              <a:rPr lang="en-US" dirty="0" smtClean="0"/>
              <a:t>Phases de la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REDD+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Montoring</a:t>
            </a:r>
            <a:r>
              <a:rPr lang="en-US" dirty="0" smtClean="0"/>
              <a:t> et MRV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hases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65" y="2000012"/>
            <a:ext cx="8923655" cy="40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processus REDD + est piloté par le </a:t>
            </a:r>
            <a:r>
              <a:rPr lang="fr-FR" dirty="0" smtClean="0"/>
              <a:t>Ministère </a:t>
            </a:r>
            <a:r>
              <a:rPr lang="fr-FR" dirty="0"/>
              <a:t>de l'Environnement, Conservation de la Nature et </a:t>
            </a:r>
            <a:r>
              <a:rPr lang="fr-FR" dirty="0" smtClean="0"/>
              <a:t>Tourisme </a:t>
            </a:r>
            <a:r>
              <a:rPr lang="fr-FR" dirty="0"/>
              <a:t>(</a:t>
            </a:r>
            <a:r>
              <a:rPr lang="fr-FR" dirty="0" smtClean="0"/>
              <a:t>MECNT)</a:t>
            </a:r>
          </a:p>
          <a:p>
            <a:r>
              <a:rPr lang="fr-FR" dirty="0" smtClean="0"/>
              <a:t>Dans </a:t>
            </a:r>
            <a:r>
              <a:rPr lang="fr-FR" dirty="0"/>
              <a:t>ce </a:t>
            </a:r>
            <a:r>
              <a:rPr lang="fr-FR" dirty="0" smtClean="0"/>
              <a:t>Ministère </a:t>
            </a:r>
            <a:r>
              <a:rPr lang="fr-FR" dirty="0"/>
              <a:t>se trouve la Direction des I</a:t>
            </a:r>
            <a:r>
              <a:rPr lang="fr-FR" dirty="0" smtClean="0"/>
              <a:t>nventaires et de l’Aménagement </a:t>
            </a:r>
            <a:r>
              <a:rPr lang="fr-FR" dirty="0"/>
              <a:t>F</a:t>
            </a:r>
            <a:r>
              <a:rPr lang="fr-FR" dirty="0" smtClean="0"/>
              <a:t>orestier (</a:t>
            </a:r>
            <a:r>
              <a:rPr lang="fr-FR" dirty="0"/>
              <a:t>DIAF</a:t>
            </a:r>
            <a:r>
              <a:rPr lang="fr-FR" dirty="0" smtClean="0"/>
              <a:t>);</a:t>
            </a:r>
          </a:p>
          <a:p>
            <a:r>
              <a:rPr lang="fr-FR" dirty="0" smtClean="0"/>
              <a:t>C'est la </a:t>
            </a:r>
            <a:r>
              <a:rPr lang="fr-FR" dirty="0"/>
              <a:t>DIAF qui sera finalement responsable de la surveillance des forêts </a:t>
            </a:r>
            <a:r>
              <a:rPr lang="fr-FR" dirty="0" smtClean="0"/>
              <a:t>nationales;</a:t>
            </a:r>
          </a:p>
          <a:p>
            <a:r>
              <a:rPr lang="fr-FR" dirty="0" smtClean="0"/>
              <a:t>Ce </a:t>
            </a:r>
            <a:r>
              <a:rPr lang="fr-FR" dirty="0"/>
              <a:t>que nous visons à atteindre institutionnellement, c'est que la génération des chiffres nationaux pour la RDC </a:t>
            </a:r>
            <a:r>
              <a:rPr lang="fr-FR" dirty="0" smtClean="0"/>
              <a:t>soient systématique ment soumis à l'autorité </a:t>
            </a:r>
            <a:r>
              <a:rPr lang="fr-FR" dirty="0"/>
              <a:t>nationale (DIAF) responsable de la production de ces chiffres, tout en intégrant les meilleures données disponibles </a:t>
            </a:r>
            <a:r>
              <a:rPr lang="fr-FR" dirty="0" smtClean="0"/>
              <a:t>produites </a:t>
            </a:r>
            <a:r>
              <a:rPr lang="fr-FR" dirty="0"/>
              <a:t>par des institutions </a:t>
            </a:r>
            <a:r>
              <a:rPr lang="fr-FR" dirty="0" smtClean="0"/>
              <a:t>indépendantes.</a:t>
            </a:r>
            <a:endParaRPr lang="fr-FR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institutionnels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2400" y="318655"/>
            <a:ext cx="3616036" cy="1122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90945" y="1593273"/>
            <a:ext cx="8589819" cy="299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4" name="Group 93"/>
          <p:cNvGrpSpPr/>
          <p:nvPr/>
        </p:nvGrpSpPr>
        <p:grpSpPr>
          <a:xfrm>
            <a:off x="-88268" y="868680"/>
            <a:ext cx="9232267" cy="5838408"/>
            <a:chOff x="-88268" y="182880"/>
            <a:chExt cx="9232267" cy="5838408"/>
          </a:xfrm>
        </p:grpSpPr>
        <p:grpSp>
          <p:nvGrpSpPr>
            <p:cNvPr id="95" name="Group 32"/>
            <p:cNvGrpSpPr/>
            <p:nvPr/>
          </p:nvGrpSpPr>
          <p:grpSpPr>
            <a:xfrm>
              <a:off x="-88268" y="182880"/>
              <a:ext cx="9232267" cy="5838408"/>
              <a:chOff x="-88268" y="182880"/>
              <a:chExt cx="9232267" cy="5838408"/>
            </a:xfrm>
          </p:grpSpPr>
          <p:sp>
            <p:nvSpPr>
              <p:cNvPr id="97" name="Curved Up Arrow 96"/>
              <p:cNvSpPr/>
              <p:nvPr/>
            </p:nvSpPr>
            <p:spPr>
              <a:xfrm rot="2526363">
                <a:off x="86706" y="3681551"/>
                <a:ext cx="2130711" cy="869667"/>
              </a:xfrm>
              <a:prstGeom prst="curvedUpArrow">
                <a:avLst>
                  <a:gd name="adj1" fmla="val 32111"/>
                  <a:gd name="adj2" fmla="val 5848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8" name="Group 114"/>
              <p:cNvGrpSpPr/>
              <p:nvPr/>
            </p:nvGrpSpPr>
            <p:grpSpPr>
              <a:xfrm>
                <a:off x="32223" y="182880"/>
                <a:ext cx="9111776" cy="5838408"/>
                <a:chOff x="547397" y="1347451"/>
                <a:chExt cx="8371848" cy="490426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584708" y="1676032"/>
                  <a:ext cx="1389371" cy="898525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Comité National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400" dirty="0" smtClean="0">
                    <a:solidFill>
                      <a:schemeClr val="tx1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Comité Interministériel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410917" y="3553371"/>
                  <a:ext cx="1296987" cy="1296987"/>
                </a:xfrm>
                <a:prstGeom prst="rect">
                  <a:avLst/>
                </a:prstGeom>
                <a:noFill/>
                <a:ln w="25400">
                  <a:solidFill>
                    <a:srgbClr val="92D05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</a:rPr>
                    <a:t>SSTS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dirty="0" smtClean="0">
                      <a:solidFill>
                        <a:schemeClr val="tx1"/>
                      </a:solidFill>
                    </a:rPr>
                    <a:t>Direction d’Aménagement et d’Inventaires Forestiers  (DIAF)</a:t>
                  </a:r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139654" y="3553371"/>
                  <a:ext cx="1296987" cy="1296987"/>
                </a:xfrm>
                <a:prstGeom prst="rect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b="1" dirty="0" smtClean="0">
                    <a:solidFill>
                      <a:schemeClr val="tx1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b="1" dirty="0" smtClean="0">
                    <a:solidFill>
                      <a:schemeClr val="tx1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</a:rPr>
                    <a:t>NFI</a:t>
                  </a:r>
                </a:p>
                <a:p>
                  <a:pPr algn="ctr">
                    <a:defRPr/>
                  </a:pPr>
                  <a:r>
                    <a:rPr lang="fr-FR" sz="1400" dirty="0" smtClean="0">
                      <a:solidFill>
                        <a:schemeClr val="tx1"/>
                      </a:solidFill>
                    </a:rPr>
                    <a:t>Direction d’Aménagement et d’Inventaires Forestiers  (DIAF)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dirty="0" smtClean="0">
                    <a:solidFill>
                      <a:schemeClr val="tx1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5868144" y="3553371"/>
                  <a:ext cx="1295400" cy="1296987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</a:rPr>
                    <a:t>I-GES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dirty="0" smtClean="0">
                      <a:solidFill>
                        <a:schemeClr val="tx1"/>
                      </a:solidFill>
                    </a:rPr>
                    <a:t>Direction du développement durable (DDD)</a:t>
                  </a:r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597650" y="1618679"/>
                  <a:ext cx="1222821" cy="1008062"/>
                </a:xfrm>
                <a:prstGeom prst="ellipse">
                  <a:avLst/>
                </a:prstGeom>
                <a:blipFill>
                  <a:blip r:embed="rId2" cstate="screen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/>
                </a:p>
              </p:txBody>
            </p:sp>
            <p:sp>
              <p:nvSpPr>
                <p:cNvPr id="108" name="Curved Up Arrow 107"/>
                <p:cNvSpPr/>
                <p:nvPr/>
              </p:nvSpPr>
              <p:spPr>
                <a:xfrm rot="18802770" flipH="1">
                  <a:off x="7179882" y="4242966"/>
                  <a:ext cx="1591636" cy="909289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Curved Up Arrow 108"/>
                <p:cNvSpPr/>
                <p:nvPr/>
              </p:nvSpPr>
              <p:spPr>
                <a:xfrm flipH="1">
                  <a:off x="2771799" y="4869160"/>
                  <a:ext cx="3816424" cy="1080120"/>
                </a:xfrm>
                <a:prstGeom prst="curvedUpArrow">
                  <a:avLst>
                    <a:gd name="adj1" fmla="val 16642"/>
                    <a:gd name="adj2" fmla="val 38083"/>
                    <a:gd name="adj3" fmla="val 2076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726110" y="5915623"/>
                  <a:ext cx="1786335" cy="336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err="1" smtClean="0">
                      <a:latin typeface="Calibri" pitchFamily="34" charset="0"/>
                    </a:rPr>
                    <a:t>Contrôle</a:t>
                  </a:r>
                  <a:r>
                    <a:rPr lang="en-US" sz="2000" dirty="0" smtClean="0">
                      <a:latin typeface="Calibri" pitchFamily="34" charset="0"/>
                    </a:rPr>
                    <a:t>  </a:t>
                  </a:r>
                  <a:r>
                    <a:rPr lang="en-US" sz="2000" dirty="0" err="1" smtClean="0">
                      <a:latin typeface="Calibri" pitchFamily="34" charset="0"/>
                    </a:rPr>
                    <a:t>Qualité</a:t>
                  </a:r>
                  <a:endParaRPr lang="en-US" sz="2000" dirty="0">
                    <a:latin typeface="Calibri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270578" y="1347451"/>
                  <a:ext cx="4982379" cy="399696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000"/>
                </a:p>
              </p:txBody>
            </p:sp>
            <p:cxnSp>
              <p:nvCxnSpPr>
                <p:cNvPr id="112" name="Shape 35"/>
                <p:cNvCxnSpPr>
                  <a:endCxn id="106" idx="0"/>
                </p:cNvCxnSpPr>
                <p:nvPr/>
              </p:nvCxnSpPr>
              <p:spPr>
                <a:xfrm>
                  <a:off x="4715619" y="2957694"/>
                  <a:ext cx="1800225" cy="595677"/>
                </a:xfrm>
                <a:prstGeom prst="bentConnector2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105" idx="1"/>
                  <a:endCxn id="104" idx="3"/>
                </p:cNvCxnSpPr>
                <p:nvPr/>
              </p:nvCxnSpPr>
              <p:spPr>
                <a:xfrm rot="10800000">
                  <a:off x="3707904" y="4201865"/>
                  <a:ext cx="431750" cy="1588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prstDash val="sysDash"/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>
                  <a:stCxn id="105" idx="3"/>
                  <a:endCxn id="106" idx="1"/>
                </p:cNvCxnSpPr>
                <p:nvPr/>
              </p:nvCxnSpPr>
              <p:spPr>
                <a:xfrm>
                  <a:off x="5436641" y="4201865"/>
                  <a:ext cx="431503" cy="1588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prstDash val="sysDash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hape 48"/>
                <p:cNvCxnSpPr>
                  <a:endCxn id="104" idx="0"/>
                </p:cNvCxnSpPr>
                <p:nvPr/>
              </p:nvCxnSpPr>
              <p:spPr>
                <a:xfrm rot="10800000" flipV="1">
                  <a:off x="3059411" y="2957694"/>
                  <a:ext cx="1799434" cy="595677"/>
                </a:xfrm>
                <a:prstGeom prst="bentConnector2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>
                  <a:endCxn id="105" idx="0"/>
                </p:cNvCxnSpPr>
                <p:nvPr/>
              </p:nvCxnSpPr>
              <p:spPr>
                <a:xfrm rot="5400000">
                  <a:off x="4321026" y="3085455"/>
                  <a:ext cx="935038" cy="794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>
                  <a:stCxn id="126" idx="6"/>
                </p:cNvCxnSpPr>
                <p:nvPr/>
              </p:nvCxnSpPr>
              <p:spPr>
                <a:xfrm flipV="1">
                  <a:off x="2002085" y="3574930"/>
                  <a:ext cx="294014" cy="451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ash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/>
                <p:cNvSpPr/>
                <p:nvPr/>
              </p:nvSpPr>
              <p:spPr>
                <a:xfrm>
                  <a:off x="3990752" y="1808309"/>
                  <a:ext cx="1521692" cy="63167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Direction du développement durable (DDD)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03" idx="3"/>
                  <a:endCxn id="118" idx="1"/>
                </p:cNvCxnSpPr>
                <p:nvPr/>
              </p:nvCxnSpPr>
              <p:spPr>
                <a:xfrm flipV="1">
                  <a:off x="1974080" y="2124148"/>
                  <a:ext cx="2016673" cy="1147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prstDash val="sysDash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8" idx="3"/>
                  <a:endCxn id="107" idx="2"/>
                </p:cNvCxnSpPr>
                <p:nvPr/>
              </p:nvCxnSpPr>
              <p:spPr>
                <a:xfrm flipV="1">
                  <a:off x="5512444" y="2122710"/>
                  <a:ext cx="2085206" cy="1438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prstDash val="sysDash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4680012" y="2528900"/>
                  <a:ext cx="216024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>
                  <a:stCxn id="103" idx="2"/>
                  <a:endCxn id="126" idx="0"/>
                </p:cNvCxnSpPr>
                <p:nvPr/>
              </p:nvCxnSpPr>
              <p:spPr>
                <a:xfrm rot="5400000">
                  <a:off x="1026638" y="2822660"/>
                  <a:ext cx="500859" cy="4653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ash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22"/>
                <p:cNvSpPr/>
                <p:nvPr/>
              </p:nvSpPr>
              <p:spPr>
                <a:xfrm>
                  <a:off x="7497260" y="3024159"/>
                  <a:ext cx="1421985" cy="100806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 err="1" smtClean="0"/>
                    <a:t>Évaluation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externe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indépendante</a:t>
                  </a:r>
                  <a:endParaRPr lang="en-US" sz="1400" dirty="0"/>
                </a:p>
              </p:txBody>
            </p:sp>
            <p:cxnSp>
              <p:nvCxnSpPr>
                <p:cNvPr id="124" name="Straight Arrow Connector 123"/>
                <p:cNvCxnSpPr>
                  <a:stCxn id="107" idx="4"/>
                  <a:endCxn id="123" idx="0"/>
                </p:cNvCxnSpPr>
                <p:nvPr/>
              </p:nvCxnSpPr>
              <p:spPr>
                <a:xfrm rot="5400000">
                  <a:off x="8009948" y="2825046"/>
                  <a:ext cx="397418" cy="80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ash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>
                  <a:stCxn id="123" idx="2"/>
                </p:cNvCxnSpPr>
                <p:nvPr/>
              </p:nvCxnSpPr>
              <p:spPr>
                <a:xfrm rot="10800000">
                  <a:off x="7224953" y="3523724"/>
                  <a:ext cx="272308" cy="446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ash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547397" y="3075415"/>
                  <a:ext cx="1454688" cy="100806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 err="1" smtClean="0"/>
                    <a:t>Évaluation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nationale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indépendante</a:t>
                  </a:r>
                  <a:endParaRPr lang="en-US" sz="1400" dirty="0"/>
                </a:p>
              </p:txBody>
            </p:sp>
          </p:grpSp>
          <p:sp>
            <p:nvSpPr>
              <p:cNvPr id="99" name="Curved Up Arrow 98"/>
              <p:cNvSpPr/>
              <p:nvPr/>
            </p:nvSpPr>
            <p:spPr>
              <a:xfrm flipH="1">
                <a:off x="4427984" y="4365104"/>
                <a:ext cx="2194421" cy="989655"/>
              </a:xfrm>
              <a:prstGeom prst="curvedUpArrow">
                <a:avLst>
                  <a:gd name="adj1" fmla="val 25000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2"/>
              <p:cNvSpPr txBox="1">
                <a:spLocks noChangeArrowheads="1"/>
              </p:cNvSpPr>
              <p:nvPr/>
            </p:nvSpPr>
            <p:spPr bwMode="auto">
              <a:xfrm>
                <a:off x="7574962" y="4734518"/>
                <a:ext cx="138952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latin typeface="Calibri" pitchFamily="34" charset="0"/>
                  </a:rPr>
                  <a:t>Vérification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01" name="TextBox 12"/>
              <p:cNvSpPr txBox="1">
                <a:spLocks noChangeArrowheads="1"/>
              </p:cNvSpPr>
              <p:nvPr/>
            </p:nvSpPr>
            <p:spPr bwMode="auto">
              <a:xfrm>
                <a:off x="-88268" y="4699266"/>
                <a:ext cx="216024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libri" pitchFamily="34" charset="0"/>
                  </a:rPr>
                  <a:t>Assurance </a:t>
                </a:r>
                <a:r>
                  <a:rPr lang="en-US" sz="2000" dirty="0" err="1" smtClean="0">
                    <a:latin typeface="Calibri" pitchFamily="34" charset="0"/>
                  </a:rPr>
                  <a:t>Qualité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347864" y="1628800"/>
                <a:ext cx="2520280" cy="36004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smtClean="0">
                    <a:solidFill>
                      <a:schemeClr val="tx1"/>
                    </a:solidFill>
                  </a:rPr>
                  <a:t>Coordination      Nationale</a:t>
                </a: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1935480" y="228600"/>
              <a:ext cx="5349240" cy="3352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tx1"/>
                  </a:solidFill>
                </a:rPr>
                <a:t>MECNT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7" name="Title 2"/>
          <p:cNvSpPr txBox="1">
            <a:spLocks/>
          </p:cNvSpPr>
          <p:nvPr/>
        </p:nvSpPr>
        <p:spPr bwMode="auto">
          <a:xfrm>
            <a:off x="1" y="1"/>
            <a:ext cx="8989764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dirty="0" smtClean="0"/>
              <a:t>Arrangements </a:t>
            </a:r>
            <a:r>
              <a:rPr lang="en-US" dirty="0" err="1" smtClean="0"/>
              <a:t>institutionnels</a:t>
            </a:r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1478280" y="3246120"/>
            <a:ext cx="2529840" cy="2118360"/>
          </a:xfrm>
          <a:prstGeom prst="ellipse">
            <a:avLst/>
          </a:prstGeom>
          <a:solidFill>
            <a:schemeClr val="accent2">
              <a:alpha val="23000"/>
            </a:schemeClr>
          </a:solidFill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4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Développement d'un </a:t>
            </a:r>
            <a:r>
              <a:rPr lang="fr-FR" dirty="0" smtClean="0"/>
              <a:t> système </a:t>
            </a:r>
            <a:r>
              <a:rPr lang="fr-FR" dirty="0"/>
              <a:t>national </a:t>
            </a:r>
            <a:r>
              <a:rPr lang="fr-FR" dirty="0" smtClean="0"/>
              <a:t>« mur </a:t>
            </a:r>
            <a:r>
              <a:rPr lang="fr-FR" dirty="0"/>
              <a:t>à </a:t>
            </a:r>
            <a:r>
              <a:rPr lang="fr-FR" dirty="0" smtClean="0"/>
              <a:t>mur » de surveillance des </a:t>
            </a:r>
            <a:r>
              <a:rPr lang="fr-FR" dirty="0"/>
              <a:t>forêts </a:t>
            </a:r>
            <a:r>
              <a:rPr lang="fr-FR" dirty="0" smtClean="0"/>
              <a:t> en </a:t>
            </a:r>
            <a:r>
              <a:rPr lang="fr-FR" dirty="0"/>
              <a:t>RDC </a:t>
            </a:r>
            <a:r>
              <a:rPr lang="fr-FR" dirty="0" smtClean="0"/>
              <a:t>sur </a:t>
            </a:r>
            <a:r>
              <a:rPr lang="fr-FR" dirty="0"/>
              <a:t>la base </a:t>
            </a:r>
            <a:r>
              <a:rPr lang="fr-FR" dirty="0" smtClean="0"/>
              <a:t>d’images satellites;</a:t>
            </a:r>
          </a:p>
          <a:p>
            <a:r>
              <a:rPr lang="fr-FR" dirty="0" smtClean="0"/>
              <a:t>On ne </a:t>
            </a:r>
            <a:r>
              <a:rPr lang="fr-FR" dirty="0"/>
              <a:t>va pas réinventer la </a:t>
            </a:r>
            <a:r>
              <a:rPr lang="fr-FR" dirty="0" smtClean="0"/>
              <a:t>roue!</a:t>
            </a:r>
          </a:p>
          <a:p>
            <a:r>
              <a:rPr lang="fr-FR" sz="2000" dirty="0" smtClean="0"/>
              <a:t>Le </a:t>
            </a:r>
            <a:r>
              <a:rPr lang="fr-FR" sz="2000" dirty="0"/>
              <a:t>renforcement des capacités </a:t>
            </a:r>
          </a:p>
          <a:p>
            <a:r>
              <a:rPr lang="fr-FR" sz="2000" dirty="0" smtClean="0"/>
              <a:t>formation;</a:t>
            </a:r>
          </a:p>
          <a:p>
            <a:r>
              <a:rPr lang="fr-FR" sz="2000" dirty="0" smtClean="0"/>
              <a:t>Le </a:t>
            </a:r>
            <a:r>
              <a:rPr lang="fr-FR" sz="2000" dirty="0"/>
              <a:t>transfert des </a:t>
            </a:r>
            <a:r>
              <a:rPr lang="fr-FR" sz="2000" dirty="0" smtClean="0"/>
              <a:t>connaissances;</a:t>
            </a:r>
          </a:p>
          <a:p>
            <a:r>
              <a:rPr lang="fr-FR" sz="2000" dirty="0" smtClean="0"/>
              <a:t>S'appuyer </a:t>
            </a:r>
            <a:r>
              <a:rPr lang="fr-FR" sz="2000" dirty="0"/>
              <a:t>sur des données satellitaires disponibles et des technologies de cartographie </a:t>
            </a:r>
            <a:r>
              <a:rPr lang="fr-FR" sz="2000" dirty="0" smtClean="0"/>
              <a:t>existante;</a:t>
            </a:r>
          </a:p>
          <a:p>
            <a:r>
              <a:rPr lang="fr-FR" sz="2000" dirty="0" smtClean="0"/>
              <a:t>Inclure </a:t>
            </a:r>
            <a:r>
              <a:rPr lang="fr-FR" sz="2000" dirty="0"/>
              <a:t>des outils élaborés et appliqués par la FAO et </a:t>
            </a:r>
            <a:r>
              <a:rPr lang="fr-FR" sz="2000" dirty="0" smtClean="0"/>
              <a:t>l'INPE;</a:t>
            </a:r>
          </a:p>
          <a:p>
            <a:r>
              <a:rPr lang="fr-FR" sz="2000" dirty="0" smtClean="0"/>
              <a:t>On </a:t>
            </a:r>
            <a:r>
              <a:rPr lang="fr-FR" sz="2000" dirty="0"/>
              <a:t>s'appuiera sur des collaborations concrètes et </a:t>
            </a:r>
            <a:r>
              <a:rPr lang="fr-FR" sz="2000" dirty="0" smtClean="0"/>
              <a:t>existantes (OSFAC, ERAIFT) </a:t>
            </a:r>
            <a:r>
              <a:rPr lang="fr-FR" sz="2000" dirty="0"/>
              <a:t>et des actions pour renforcer les capacités techniques de la RDC </a:t>
            </a:r>
            <a:r>
              <a:rPr lang="fr-FR" sz="2000" dirty="0" smtClean="0"/>
              <a:t>dans la surveillance des terres </a:t>
            </a:r>
            <a:r>
              <a:rPr lang="fr-FR" sz="2000" dirty="0"/>
              <a:t>forestières.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Comment?</a:t>
            </a:r>
            <a:endParaRPr lang="en-US" dirty="0"/>
          </a:p>
        </p:txBody>
      </p:sp>
      <p:pic>
        <p:nvPicPr>
          <p:cNvPr id="3074" name="Picture 2" descr="smiley gee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26095" y="102234"/>
            <a:ext cx="850265" cy="85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1113</Words>
  <Application>Microsoft Office PowerPoint</Application>
  <PresentationFormat>On-screen Show (4:3)</PresentationFormat>
  <Paragraphs>104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 Système de Monitoring des Forêts de la RDC pour la REDD+</vt:lpstr>
      <vt:lpstr>Le liens entre quelques activités en cours en RDC</vt:lpstr>
      <vt:lpstr>Slide 3</vt:lpstr>
      <vt:lpstr>Objectif...</vt:lpstr>
      <vt:lpstr>Les Phases de la  REDD+</vt:lpstr>
      <vt:lpstr>Montoring et MRV dans chaque phases</vt:lpstr>
      <vt:lpstr>Quels objectifs institutionnels?</vt:lpstr>
      <vt:lpstr>Slide 8</vt:lpstr>
      <vt:lpstr>Comment?</vt:lpstr>
      <vt:lpstr>TerraCongo</vt:lpstr>
      <vt:lpstr>TerraCongo</vt:lpstr>
      <vt:lpstr>TerraCongo… …communique avec tous!</vt:lpstr>
      <vt:lpstr>What could it look like?</vt:lpstr>
      <vt:lpstr>Plusieurs systèmes complémentaires et communicants </vt:lpstr>
      <vt:lpstr>Et si on n’y arrive pas?</vt:lpstr>
      <vt:lpstr>Et si il n’y a pas de REDD+?</vt:lpstr>
      <vt:lpstr>Merci de votre aimable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</dc:creator>
  <cp:lastModifiedBy>faoadmin</cp:lastModifiedBy>
  <cp:revision>166</cp:revision>
  <dcterms:created xsi:type="dcterms:W3CDTF">2009-05-15T09:37:26Z</dcterms:created>
  <dcterms:modified xsi:type="dcterms:W3CDTF">2011-06-15T11:56:20Z</dcterms:modified>
</cp:coreProperties>
</file>