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71" r:id="rId2"/>
    <p:sldMasterId id="2147483795" r:id="rId3"/>
    <p:sldMasterId id="2147483783" r:id="rId4"/>
    <p:sldMasterId id="2147483819" r:id="rId5"/>
    <p:sldMasterId id="2147483831" r:id="rId6"/>
    <p:sldMasterId id="2147483807" r:id="rId7"/>
    <p:sldMasterId id="2147483735" r:id="rId8"/>
    <p:sldMasterId id="2147483698" r:id="rId9"/>
    <p:sldMasterId id="2147483660" r:id="rId10"/>
  </p:sldMasterIdLst>
  <p:notesMasterIdLst>
    <p:notesMasterId r:id="rId28"/>
  </p:notesMasterIdLst>
  <p:sldIdLst>
    <p:sldId id="256" r:id="rId11"/>
    <p:sldId id="289" r:id="rId12"/>
    <p:sldId id="265" r:id="rId13"/>
    <p:sldId id="293" r:id="rId14"/>
    <p:sldId id="287" r:id="rId15"/>
    <p:sldId id="319" r:id="rId16"/>
    <p:sldId id="294" r:id="rId17"/>
    <p:sldId id="302" r:id="rId18"/>
    <p:sldId id="305" r:id="rId19"/>
    <p:sldId id="309" r:id="rId20"/>
    <p:sldId id="310" r:id="rId21"/>
    <p:sldId id="320" r:id="rId22"/>
    <p:sldId id="321" r:id="rId23"/>
    <p:sldId id="316" r:id="rId24"/>
    <p:sldId id="322" r:id="rId25"/>
    <p:sldId id="323" r:id="rId26"/>
    <p:sldId id="317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1B01C2D-F2FB-467E-B3A4-D32C2786F360}">
          <p14:sldIdLst>
            <p14:sldId id="256"/>
            <p14:sldId id="289"/>
            <p14:sldId id="265"/>
            <p14:sldId id="293"/>
            <p14:sldId id="287"/>
            <p14:sldId id="319"/>
            <p14:sldId id="294"/>
            <p14:sldId id="302"/>
            <p14:sldId id="305"/>
            <p14:sldId id="309"/>
            <p14:sldId id="310"/>
            <p14:sldId id="320"/>
            <p14:sldId id="321"/>
            <p14:sldId id="316"/>
            <p14:sldId id="322"/>
            <p14:sldId id="323"/>
            <p14:sldId id="317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osep A. Gari" initials="JAG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594" autoAdjust="0"/>
    <p:restoredTop sz="94676" autoAdjust="0"/>
  </p:normalViewPr>
  <p:slideViewPr>
    <p:cSldViewPr showGuides="1">
      <p:cViewPr>
        <p:scale>
          <a:sx n="100" d="100"/>
          <a:sy n="100" d="100"/>
        </p:scale>
        <p:origin x="-1842" y="10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12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CD47CA-5CEB-4712-B70E-B36E9618BBD7}" type="datetimeFigureOut">
              <a:rPr lang="fr-CH" smtClean="0"/>
              <a:pPr/>
              <a:t>15.10.2014</a:t>
            </a:fld>
            <a:endParaRPr lang="fr-C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7CA610-8FF0-4F58-9315-B777A3E5AA5B}" type="slidenum">
              <a:rPr lang="fr-CH" smtClean="0"/>
              <a:pPr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055698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F3210B0-2C33-4181-AE0B-911E74A4C63D}" type="slidenum">
              <a:rPr lang="en-US" altLang="en-US" sz="1200" smtClean="0"/>
              <a:pPr eaLnBrk="1" hangingPunct="1"/>
              <a:t>2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C0E39DA-9D93-4FF3-9351-33C0FE9E7663}" type="slidenum">
              <a:rPr lang="en-US" altLang="en-US" sz="1200" smtClean="0"/>
              <a:pPr eaLnBrk="1" hangingPunct="1"/>
              <a:t>12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C0E39DA-9D93-4FF3-9351-33C0FE9E7663}" type="slidenum">
              <a:rPr lang="en-US" altLang="en-US" sz="1200" smtClean="0"/>
              <a:pPr eaLnBrk="1" hangingPunct="1"/>
              <a:t>13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C0E39DA-9D93-4FF3-9351-33C0FE9E7663}" type="slidenum">
              <a:rPr lang="en-US" altLang="en-US" sz="1200" smtClean="0"/>
              <a:pPr eaLnBrk="1" hangingPunct="1"/>
              <a:t>14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C0E39DA-9D93-4FF3-9351-33C0FE9E7663}" type="slidenum">
              <a:rPr lang="en-US" altLang="en-US" sz="1200" smtClean="0"/>
              <a:pPr eaLnBrk="1" hangingPunct="1"/>
              <a:t>15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C0E39DA-9D93-4FF3-9351-33C0FE9E7663}" type="slidenum">
              <a:rPr lang="en-US" altLang="en-US" sz="1200" smtClean="0"/>
              <a:pPr eaLnBrk="1" hangingPunct="1"/>
              <a:t>16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C0E39DA-9D93-4FF3-9351-33C0FE9E7663}" type="slidenum">
              <a:rPr lang="en-US" altLang="en-US" sz="1200" smtClean="0"/>
              <a:pPr eaLnBrk="1" hangingPunct="1"/>
              <a:t>17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8C29F0E-8D64-4100-AAB3-6E7C8D6A00C6}" type="slidenum">
              <a:rPr lang="en-US" altLang="en-US" sz="1200" smtClean="0"/>
              <a:pPr eaLnBrk="1" hangingPunct="1"/>
              <a:t>4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C70E8B4-6EBB-45CB-88EA-606F0949F458}" type="slidenum">
              <a:rPr lang="en-US" smtClean="0">
                <a:latin typeface="Times New Roman" pitchFamily="18" charset="0"/>
              </a:rPr>
              <a:pPr/>
              <a:t>5</a:t>
            </a:fld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C70E8B4-6EBB-45CB-88EA-606F0949F458}" type="slidenum">
              <a:rPr lang="en-US" smtClean="0">
                <a:latin typeface="Times New Roman" pitchFamily="18" charset="0"/>
              </a:rPr>
              <a:pPr/>
              <a:t>6</a:t>
            </a:fld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21CB829-3CE9-486A-B74B-9766CCB1783D}" type="slidenum">
              <a:rPr lang="en-US" altLang="en-US" sz="1200" smtClean="0"/>
              <a:pPr eaLnBrk="1" hangingPunct="1"/>
              <a:t>7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C0E39DA-9D93-4FF3-9351-33C0FE9E7663}" type="slidenum">
              <a:rPr lang="en-US" altLang="en-US" sz="1200" smtClean="0"/>
              <a:pPr eaLnBrk="1" hangingPunct="1"/>
              <a:t>8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C0E39DA-9D93-4FF3-9351-33C0FE9E7663}" type="slidenum">
              <a:rPr lang="en-US" altLang="en-US" sz="1200" smtClean="0"/>
              <a:pPr eaLnBrk="1" hangingPunct="1"/>
              <a:t>9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C0E39DA-9D93-4FF3-9351-33C0FE9E7663}" type="slidenum">
              <a:rPr lang="en-US" altLang="en-US" sz="1200" smtClean="0"/>
              <a:pPr eaLnBrk="1" hangingPunct="1"/>
              <a:t>10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C0E39DA-9D93-4FF3-9351-33C0FE9E7663}" type="slidenum">
              <a:rPr lang="en-US" altLang="en-US" sz="1200" smtClean="0"/>
              <a:pPr eaLnBrk="1" hangingPunct="1"/>
              <a:t>11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B7F6A-2867-439C-9A4D-2FD0E495E445}" type="datetimeFigureOut">
              <a:rPr lang="en-US" smtClean="0"/>
              <a:pPr/>
              <a:t>10/15/2014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37113-2F3E-4400-9792-506CD95B94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2442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12" y="392991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B7F6A-2867-439C-9A4D-2FD0E495E445}" type="datetimeFigureOut">
              <a:rPr lang="en-US" smtClean="0"/>
              <a:pPr/>
              <a:t>10/15/2014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37113-2F3E-4400-9792-506CD95B94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33745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B3BA1-FF78-46FC-A915-646825990621}" type="datetimeFigureOut">
              <a:rPr lang="en-US" smtClean="0"/>
              <a:pPr/>
              <a:t>10/15/2014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AD7F-EA93-49C0-9AC0-85E4A969C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66350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B3BA1-FF78-46FC-A915-646825990621}" type="datetimeFigureOut">
              <a:rPr lang="en-US" smtClean="0"/>
              <a:pPr/>
              <a:t>10/15/2014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AD7F-EA93-49C0-9AC0-85E4A969C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84394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B3BA1-FF78-46FC-A915-646825990621}" type="datetimeFigureOut">
              <a:rPr lang="en-US" smtClean="0"/>
              <a:pPr/>
              <a:t>10/15/2014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AD7F-EA93-49C0-9AC0-85E4A969C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09593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B3BA1-FF78-46FC-A915-646825990621}" type="datetimeFigureOut">
              <a:rPr lang="en-US" smtClean="0"/>
              <a:pPr/>
              <a:t>10/15/2014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AD7F-EA93-49C0-9AC0-85E4A969C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00328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B3BA1-FF78-46FC-A915-646825990621}" type="datetimeFigureOut">
              <a:rPr lang="en-US" smtClean="0"/>
              <a:pPr/>
              <a:t>10/15/2014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AD7F-EA93-49C0-9AC0-85E4A969C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40150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B3BA1-FF78-46FC-A915-646825990621}" type="datetimeFigureOut">
              <a:rPr lang="en-US" smtClean="0"/>
              <a:pPr/>
              <a:t>10/15/2014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AD7F-EA93-49C0-9AC0-85E4A969C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78140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B3BA1-FF78-46FC-A915-646825990621}" type="datetimeFigureOut">
              <a:rPr lang="en-US" smtClean="0"/>
              <a:pPr/>
              <a:t>10/15/2014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AD7F-EA93-49C0-9AC0-85E4A969C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27556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B3BA1-FF78-46FC-A915-646825990621}" type="datetimeFigureOut">
              <a:rPr lang="en-US" smtClean="0"/>
              <a:pPr/>
              <a:t>10/15/2014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AD7F-EA93-49C0-9AC0-85E4A969C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8326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B3BA1-FF78-46FC-A915-646825990621}" type="datetimeFigureOut">
              <a:rPr lang="en-US" smtClean="0"/>
              <a:pPr/>
              <a:t>10/15/2014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AD7F-EA93-49C0-9AC0-85E4A969C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37243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B3BA1-FF78-46FC-A915-646825990621}" type="datetimeFigureOut">
              <a:rPr lang="en-US" smtClean="0"/>
              <a:pPr/>
              <a:t>10/15/2014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AD7F-EA93-49C0-9AC0-85E4A969C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388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B7F6A-2867-439C-9A4D-2FD0E495E445}" type="datetimeFigureOut">
              <a:rPr lang="en-US" smtClean="0"/>
              <a:pPr/>
              <a:t>10/15/2014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37113-2F3E-4400-9792-506CD95B94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338662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B3BA1-FF78-46FC-A915-646825990621}" type="datetimeFigureOut">
              <a:rPr lang="en-US" smtClean="0"/>
              <a:pPr/>
              <a:t>10/15/2014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AD7F-EA93-49C0-9AC0-85E4A969C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3427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10/15/2014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0123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10/15/2014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5663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10/15/2014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6386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10/15/2014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93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10/15/2014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2961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10/15/2014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7301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10/15/2014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7120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10/15/2014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045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12" y="392991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B7F6A-2867-439C-9A4D-2FD0E495E445}" type="datetimeFigureOut">
              <a:rPr lang="en-US" smtClean="0"/>
              <a:pPr/>
              <a:t>10/15/2014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37113-2F3E-4400-9792-506CD95B94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1996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10/15/2014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5219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10/15/2014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227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10/15/2014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3934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10/15/2014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577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10/15/2014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0987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10/15/2014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3393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10/15/2014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3110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10/15/2014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0930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10/15/2014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4266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10/15/2014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391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B7F6A-2867-439C-9A4D-2FD0E495E445}" type="datetimeFigureOut">
              <a:rPr lang="en-US" smtClean="0"/>
              <a:pPr/>
              <a:t>10/15/2014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37113-2F3E-4400-9792-506CD95B94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0030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10/15/2014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2465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10/15/2014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5999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10/15/2014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6223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10/15/2014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8049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10/15/2014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3638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10/15/2014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20073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10/15/2014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39363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10/15/2014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24664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10/15/2014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6399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10/15/2014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068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12" y="392991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B7F6A-2867-439C-9A4D-2FD0E495E445}" type="datetimeFigureOut">
              <a:rPr lang="en-US" smtClean="0"/>
              <a:pPr/>
              <a:t>10/15/2014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37113-2F3E-4400-9792-506CD95B94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14025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10/15/2014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8759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10/15/2014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39726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10/15/2014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47848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10/15/2014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55117"/>
            <a:ext cx="1371600" cy="716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895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10/15/2014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5035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10/15/2014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697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10/15/2014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573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10/15/2014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156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10/15/2014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0567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10/15/2014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180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12" y="392991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B7F6A-2867-439C-9A4D-2FD0E495E445}" type="datetimeFigureOut">
              <a:rPr lang="en-US" smtClean="0"/>
              <a:pPr/>
              <a:t>10/15/2014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37113-2F3E-4400-9792-506CD95B94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33415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10/15/2014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28304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10/15/2014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46449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10/15/2014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94413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10/15/2014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9597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10/15/2014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23362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10/15/2014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06388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10/15/2014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7210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10/15/2014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1184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10/15/2014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17252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10/15/2014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60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12" y="392991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B7F6A-2867-439C-9A4D-2FD0E495E445}" type="datetimeFigureOut">
              <a:rPr lang="en-US" smtClean="0"/>
              <a:pPr/>
              <a:t>10/15/2014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37113-2F3E-4400-9792-506CD95B94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40071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10/15/2014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13850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10/15/2014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27583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10/15/2014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34098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10/15/2014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05798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10/15/2014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78387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10/15/2014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80547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10/15/2014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9863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10/15/2014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48353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10/15/2014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02484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10/15/2014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109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B7F6A-2867-439C-9A4D-2FD0E495E445}" type="datetimeFigureOut">
              <a:rPr lang="en-US" smtClean="0"/>
              <a:pPr/>
              <a:t>10/15/2014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37113-2F3E-4400-9792-506CD95B94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46069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10/15/2014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01317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10/15/2014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48279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10/15/2014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5946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10/15/2014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63838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10/15/2014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10097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10/15/2014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05266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10/15/2014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20301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10/15/2014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85786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2533-F3EB-4779-8E9C-0548A39DD9A7}" type="datetimeFigureOut">
              <a:rPr lang="en-US" smtClean="0"/>
              <a:pPr/>
              <a:t>10/15/2014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66375-FC46-4BB0-88E2-5579CDB06D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04660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2533-F3EB-4779-8E9C-0548A39DD9A7}" type="datetimeFigureOut">
              <a:rPr lang="en-US" smtClean="0"/>
              <a:pPr/>
              <a:t>10/15/2014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66375-FC46-4BB0-88E2-5579CDB06D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326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B7F6A-2867-439C-9A4D-2FD0E495E445}" type="datetimeFigureOut">
              <a:rPr lang="en-US" smtClean="0"/>
              <a:pPr/>
              <a:t>10/15/2014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37113-2F3E-4400-9792-506CD95B94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62542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2533-F3EB-4779-8E9C-0548A39DD9A7}" type="datetimeFigureOut">
              <a:rPr lang="en-US" smtClean="0"/>
              <a:pPr/>
              <a:t>10/15/2014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66375-FC46-4BB0-88E2-5579CDB06D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24465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2533-F3EB-4779-8E9C-0548A39DD9A7}" type="datetimeFigureOut">
              <a:rPr lang="en-US" smtClean="0"/>
              <a:pPr/>
              <a:t>10/15/2014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66375-FC46-4BB0-88E2-5579CDB06D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88698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2533-F3EB-4779-8E9C-0548A39DD9A7}" type="datetimeFigureOut">
              <a:rPr lang="en-US" smtClean="0"/>
              <a:pPr/>
              <a:t>10/15/2014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66375-FC46-4BB0-88E2-5579CDB06D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24472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2533-F3EB-4779-8E9C-0548A39DD9A7}" type="datetimeFigureOut">
              <a:rPr lang="en-US" smtClean="0"/>
              <a:pPr/>
              <a:t>10/15/2014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66375-FC46-4BB0-88E2-5579CDB06D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84128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2533-F3EB-4779-8E9C-0548A39DD9A7}" type="datetimeFigureOut">
              <a:rPr lang="en-US" smtClean="0"/>
              <a:pPr/>
              <a:t>10/15/2014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66375-FC46-4BB0-88E2-5579CDB06D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3366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2533-F3EB-4779-8E9C-0548A39DD9A7}" type="datetimeFigureOut">
              <a:rPr lang="en-US" smtClean="0"/>
              <a:pPr/>
              <a:t>10/15/2014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66375-FC46-4BB0-88E2-5579CDB06D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66403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2533-F3EB-4779-8E9C-0548A39DD9A7}" type="datetimeFigureOut">
              <a:rPr lang="en-US" smtClean="0"/>
              <a:pPr/>
              <a:t>10/15/2014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66375-FC46-4BB0-88E2-5579CDB06D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59069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2533-F3EB-4779-8E9C-0548A39DD9A7}" type="datetimeFigureOut">
              <a:rPr lang="en-US" smtClean="0"/>
              <a:pPr/>
              <a:t>10/15/2014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66375-FC46-4BB0-88E2-5579CDB06D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4939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2533-F3EB-4779-8E9C-0548A39DD9A7}" type="datetimeFigureOut">
              <a:rPr lang="en-US" smtClean="0"/>
              <a:pPr/>
              <a:t>10/15/2014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66375-FC46-4BB0-88E2-5579CDB06D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79646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36D5-437A-4D6D-BBCA-089DE220AC13}" type="datetimeFigureOut">
              <a:rPr lang="en-US" smtClean="0"/>
              <a:pPr/>
              <a:t>10/15/2014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28A34-41F8-483E-9317-9DEB68ADFF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819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B7F6A-2867-439C-9A4D-2FD0E495E445}" type="datetimeFigureOut">
              <a:rPr lang="en-US" smtClean="0"/>
              <a:pPr/>
              <a:t>10/15/2014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37113-2F3E-4400-9792-506CD95B94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08270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36D5-437A-4D6D-BBCA-089DE220AC13}" type="datetimeFigureOut">
              <a:rPr lang="en-US" smtClean="0"/>
              <a:pPr/>
              <a:t>10/15/2014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28A34-41F8-483E-9317-9DEB68ADFF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36075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36D5-437A-4D6D-BBCA-089DE220AC13}" type="datetimeFigureOut">
              <a:rPr lang="en-US" smtClean="0"/>
              <a:pPr/>
              <a:t>10/15/2014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28A34-41F8-483E-9317-9DEB68ADFF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87943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36D5-437A-4D6D-BBCA-089DE220AC13}" type="datetimeFigureOut">
              <a:rPr lang="en-US" smtClean="0"/>
              <a:pPr/>
              <a:t>10/15/2014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28A34-41F8-483E-9317-9DEB68ADFF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37909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36D5-437A-4D6D-BBCA-089DE220AC13}" type="datetimeFigureOut">
              <a:rPr lang="en-US" smtClean="0"/>
              <a:pPr/>
              <a:t>10/15/2014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28A34-41F8-483E-9317-9DEB68ADFF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87485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36D5-437A-4D6D-BBCA-089DE220AC13}" type="datetimeFigureOut">
              <a:rPr lang="en-US" smtClean="0"/>
              <a:pPr/>
              <a:t>10/15/2014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28A34-41F8-483E-9317-9DEB68ADFF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62957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36D5-437A-4D6D-BBCA-089DE220AC13}" type="datetimeFigureOut">
              <a:rPr lang="en-US" smtClean="0"/>
              <a:pPr/>
              <a:t>10/15/2014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28A34-41F8-483E-9317-9DEB68ADFF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70048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36D5-437A-4D6D-BBCA-089DE220AC13}" type="datetimeFigureOut">
              <a:rPr lang="en-US" smtClean="0"/>
              <a:pPr/>
              <a:t>10/15/2014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28A34-41F8-483E-9317-9DEB68ADFF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77981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36D5-437A-4D6D-BBCA-089DE220AC13}" type="datetimeFigureOut">
              <a:rPr lang="en-US" smtClean="0"/>
              <a:pPr/>
              <a:t>10/15/2014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28A34-41F8-483E-9317-9DEB68ADFF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72552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36D5-437A-4D6D-BBCA-089DE220AC13}" type="datetimeFigureOut">
              <a:rPr lang="en-US" smtClean="0"/>
              <a:pPr/>
              <a:t>10/15/2014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28A34-41F8-483E-9317-9DEB68ADFF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38527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36D5-437A-4D6D-BBCA-089DE220AC13}" type="datetimeFigureOut">
              <a:rPr lang="en-US" smtClean="0"/>
              <a:pPr/>
              <a:t>10/15/2014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28A34-41F8-483E-9317-9DEB68ADFF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826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5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image" Target="../media/image7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00"/>
            <a:ext cx="8229600" cy="3840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BB7F6A-2867-439C-9A4D-2FD0E495E445}" type="datetimeFigureOut">
              <a:rPr lang="en-US" smtClean="0"/>
              <a:pPr/>
              <a:t>10/15/2014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837113-2F3E-4400-9792-506CD95B94E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08636"/>
            <a:ext cx="1864785" cy="548640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 flipV="1">
            <a:off x="-10885" y="2"/>
            <a:ext cx="9154886" cy="22859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 userDrawn="1"/>
        </p:nvSpPr>
        <p:spPr>
          <a:xfrm>
            <a:off x="457200" y="1286256"/>
            <a:ext cx="8229600" cy="914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457201"/>
            <a:ext cx="1371600" cy="71648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005328"/>
            <a:ext cx="9144001" cy="31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393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4B3BA1-FF78-46FC-A915-646825990621}" type="datetimeFigureOut">
              <a:rPr lang="en-US" smtClean="0"/>
              <a:pPr/>
              <a:t>10/15/2014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C6AD7F-EA93-49C0-9AC0-85E4A969C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72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60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273EF2-3846-4EE4-8945-D4DD53CBC62D}" type="datetimeFigureOut">
              <a:rPr lang="en-US" smtClean="0"/>
              <a:pPr/>
              <a:t>10/15/2014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295656"/>
            <a:ext cx="6937248" cy="9144"/>
          </a:xfrm>
          <a:prstGeom prst="rect">
            <a:avLst/>
          </a:prstGeom>
          <a:solidFill>
            <a:srgbClr val="FF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125353"/>
            <a:ext cx="1645920" cy="484247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 flipV="1">
            <a:off x="0" y="2"/>
            <a:ext cx="6934200" cy="22859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55117"/>
            <a:ext cx="1371600" cy="71648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005328"/>
            <a:ext cx="9144001" cy="31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722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60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273EF2-3846-4EE4-8945-D4DD53CBC62D}" type="datetimeFigureOut">
              <a:rPr lang="en-US" smtClean="0"/>
              <a:pPr/>
              <a:t>10/15/2014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457200" y="304800"/>
            <a:ext cx="6492240" cy="9144"/>
          </a:xfrm>
          <a:prstGeom prst="rect">
            <a:avLst/>
          </a:prstGeom>
          <a:solidFill>
            <a:srgbClr val="FF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125353"/>
            <a:ext cx="1645920" cy="48424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55117"/>
            <a:ext cx="1371600" cy="71648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005328"/>
            <a:ext cx="9144001" cy="31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871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60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273EF2-3846-4EE4-8945-D4DD53CBC62D}" type="datetimeFigureOut">
              <a:rPr lang="en-US" smtClean="0"/>
              <a:pPr/>
              <a:t>10/15/2014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125353"/>
            <a:ext cx="1645920" cy="48424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52" r="1"/>
          <a:stretch/>
        </p:blipFill>
        <p:spPr>
          <a:xfrm>
            <a:off x="2130714" y="5357885"/>
            <a:ext cx="7013285" cy="241451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714" y="457200"/>
            <a:ext cx="84078" cy="566928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 flipV="1">
            <a:off x="0" y="2"/>
            <a:ext cx="6995160" cy="22859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0" y="295655"/>
            <a:ext cx="6995160" cy="9144"/>
          </a:xfrm>
          <a:prstGeom prst="rect">
            <a:avLst/>
          </a:prstGeom>
          <a:solidFill>
            <a:srgbClr val="FF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55117"/>
            <a:ext cx="1371600" cy="716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029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60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273EF2-3846-4EE4-8945-D4DD53CBC62D}" type="datetimeFigureOut">
              <a:rPr lang="en-US" smtClean="0"/>
              <a:pPr/>
              <a:t>10/15/2014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06" y="457200"/>
            <a:ext cx="1645920" cy="484247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 flipV="1">
            <a:off x="0" y="2"/>
            <a:ext cx="9144000" cy="22859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0" y="295654"/>
            <a:ext cx="9143998" cy="9144"/>
          </a:xfrm>
          <a:prstGeom prst="rect">
            <a:avLst/>
          </a:prstGeom>
          <a:solidFill>
            <a:srgbClr val="FF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457201"/>
            <a:ext cx="1371600" cy="71648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005328"/>
            <a:ext cx="9144001" cy="31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860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60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273EF2-3846-4EE4-8945-D4DD53CBC62D}" type="datetimeFigureOut">
              <a:rPr lang="en-US" smtClean="0"/>
              <a:pPr/>
              <a:t>10/15/2014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06" y="457200"/>
            <a:ext cx="1645920" cy="484247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456106" y="259079"/>
            <a:ext cx="8230694" cy="9144"/>
          </a:xfrm>
          <a:prstGeom prst="rect">
            <a:avLst/>
          </a:prstGeom>
          <a:solidFill>
            <a:srgbClr val="FF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457201"/>
            <a:ext cx="1371600" cy="71648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005328"/>
            <a:ext cx="9144001" cy="31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729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60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273EF2-3846-4EE4-8945-D4DD53CBC62D}" type="datetimeFigureOut">
              <a:rPr lang="en-US" smtClean="0"/>
              <a:pPr/>
              <a:t>10/15/2014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457200" y="295656"/>
            <a:ext cx="6492240" cy="9144"/>
          </a:xfrm>
          <a:prstGeom prst="rect">
            <a:avLst/>
          </a:prstGeom>
          <a:solidFill>
            <a:srgbClr val="FF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125353"/>
            <a:ext cx="1645920" cy="48424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30"/>
          <a:stretch/>
        </p:blipFill>
        <p:spPr>
          <a:xfrm>
            <a:off x="2214792" y="5562600"/>
            <a:ext cx="7157808" cy="24688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714" y="457200"/>
            <a:ext cx="84078" cy="566928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55117"/>
            <a:ext cx="1371600" cy="716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869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A92533-F3EB-4779-8E9C-0548A39DD9A7}" type="datetimeFigureOut">
              <a:rPr lang="en-US" smtClean="0"/>
              <a:pPr/>
              <a:t>10/15/2014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66375-FC46-4BB0-88E2-5579CDB06D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420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B36D5-437A-4D6D-BBCA-089DE220AC13}" type="datetimeFigureOut">
              <a:rPr lang="en-US" smtClean="0"/>
              <a:pPr/>
              <a:t>10/15/2014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728A34-41F8-483E-9317-9DEB68ADFF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948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752600"/>
            <a:ext cx="9144000" cy="3962400"/>
          </a:xfrm>
        </p:spPr>
        <p:txBody>
          <a:bodyPr>
            <a:normAutofit/>
          </a:bodyPr>
          <a:lstStyle/>
          <a:p>
            <a:r>
              <a:rPr lang="en-US" altLang="en-US" sz="4000" b="1" dirty="0" smtClean="0">
                <a:solidFill>
                  <a:srgbClr val="003399"/>
                </a:solidFill>
                <a:latin typeface="Myriad Pro" pitchFamily="34" charset="0"/>
              </a:rPr>
              <a:t>Knowledge Management and Communication </a:t>
            </a:r>
          </a:p>
          <a:p>
            <a:endParaRPr lang="en-US" dirty="0" smtClean="0">
              <a:solidFill>
                <a:schemeClr val="tx2">
                  <a:lumMod val="60000"/>
                  <a:lumOff val="40000"/>
                </a:schemeClr>
              </a:solidFill>
              <a:latin typeface="Helvetica" pitchFamily="34" charset="0"/>
            </a:endParaRPr>
          </a:p>
          <a:p>
            <a:r>
              <a:rPr lang="en-US" altLang="en-US" sz="2800" b="1" dirty="0" smtClean="0">
                <a:solidFill>
                  <a:srgbClr val="003399"/>
                </a:solidFill>
                <a:latin typeface="Myriad Pro" pitchFamily="34" charset="0"/>
              </a:rPr>
              <a:t>How can it support the design </a:t>
            </a:r>
          </a:p>
          <a:p>
            <a:r>
              <a:rPr lang="en-US" altLang="en-US" sz="2800" b="1" dirty="0" smtClean="0">
                <a:solidFill>
                  <a:srgbClr val="003399"/>
                </a:solidFill>
                <a:latin typeface="Myriad Pro" pitchFamily="34" charset="0"/>
              </a:rPr>
              <a:t>of REDD+ strategies</a:t>
            </a:r>
          </a:p>
          <a:p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0316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Line 2"/>
          <p:cNvSpPr>
            <a:spLocks noChangeShapeType="1"/>
          </p:cNvSpPr>
          <p:nvPr/>
        </p:nvSpPr>
        <p:spPr bwMode="auto">
          <a:xfrm>
            <a:off x="304800" y="1524000"/>
            <a:ext cx="71628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534761" y="1358096"/>
            <a:ext cx="71516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SG" altLang="en-US" sz="2800" b="1" dirty="0" smtClean="0">
                <a:solidFill>
                  <a:srgbClr val="003399"/>
                </a:solidFill>
                <a:latin typeface="Myriad Pro" pitchFamily="34" charset="0"/>
              </a:rPr>
              <a:t>Generate and Manage Knowledge</a:t>
            </a:r>
            <a:endParaRPr lang="en-US" altLang="en-US" sz="2800" b="1" dirty="0">
              <a:solidFill>
                <a:srgbClr val="003399"/>
              </a:solidFill>
              <a:latin typeface="Myriad Pro" pitchFamily="34" charset="0"/>
            </a:endParaRP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381000" y="1835150"/>
            <a:ext cx="8763000" cy="7555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Aft>
                <a:spcPts val="600"/>
              </a:spcAft>
            </a:pPr>
            <a:endParaRPr lang="en-SG" altLang="en-US" sz="2000" dirty="0" smtClean="0">
              <a:solidFill>
                <a:srgbClr val="003399"/>
              </a:solidFill>
              <a:latin typeface="Myriad Pro" pitchFamily="34" charset="0"/>
            </a:endParaRPr>
          </a:p>
          <a:p>
            <a:pPr>
              <a:spcAft>
                <a:spcPts val="600"/>
              </a:spcAft>
              <a:buFont typeface="Wingdings" charset="2"/>
              <a:buChar char="Ø"/>
            </a:pPr>
            <a:r>
              <a:rPr lang="en-SG" altLang="en-US" sz="2000" dirty="0" smtClean="0">
                <a:solidFill>
                  <a:srgbClr val="003399"/>
                </a:solidFill>
                <a:latin typeface="Myriad Pro" pitchFamily="34" charset="0"/>
              </a:rPr>
              <a:t>Systematically capture, share and apply lessons learned from experiences- lessons from the in-country readiness process are systematically captured to help inform proceses in other FCPF countries</a:t>
            </a:r>
          </a:p>
          <a:p>
            <a:pPr>
              <a:spcAft>
                <a:spcPts val="600"/>
              </a:spcAft>
            </a:pPr>
            <a:endParaRPr lang="en-SG" altLang="en-US" sz="2000" dirty="0" smtClean="0">
              <a:solidFill>
                <a:srgbClr val="003399"/>
              </a:solidFill>
              <a:latin typeface="Myriad Pro" pitchFamily="34" charset="0"/>
            </a:endParaRPr>
          </a:p>
          <a:p>
            <a:pPr marL="457200" lvl="3" indent="-457200">
              <a:spcAft>
                <a:spcPts val="600"/>
              </a:spcAft>
              <a:buFont typeface="Wingdings" charset="2"/>
              <a:buChar char="Ø"/>
            </a:pPr>
            <a:r>
              <a:rPr lang="en-US" altLang="en-US" sz="2000" dirty="0" smtClean="0">
                <a:solidFill>
                  <a:srgbClr val="003399"/>
                </a:solidFill>
                <a:latin typeface="Myriad Pro" pitchFamily="34" charset="0"/>
              </a:rPr>
              <a:t>Integrate knowledge management practices into targeted Support to respond to country needs (establish a roaster of experts) and KM activities to be integrated with the strategic plans and activities at the national level </a:t>
            </a:r>
          </a:p>
          <a:p>
            <a:pPr>
              <a:spcAft>
                <a:spcPts val="600"/>
              </a:spcAft>
            </a:pPr>
            <a:endParaRPr lang="en-SG" altLang="en-US" sz="2000" dirty="0" smtClean="0">
              <a:solidFill>
                <a:srgbClr val="003399"/>
              </a:solidFill>
              <a:latin typeface="Myriad Pro" pitchFamily="34" charset="0"/>
            </a:endParaRPr>
          </a:p>
          <a:p>
            <a:pPr>
              <a:spcAft>
                <a:spcPts val="600"/>
              </a:spcAft>
              <a:buFont typeface="Wingdings" charset="2"/>
              <a:buChar char="Ø"/>
            </a:pPr>
            <a:r>
              <a:rPr lang="en-SG" altLang="en-US" sz="2000" dirty="0" smtClean="0">
                <a:solidFill>
                  <a:srgbClr val="003399"/>
                </a:solidFill>
                <a:latin typeface="Myriad Pro" pitchFamily="34" charset="0"/>
              </a:rPr>
              <a:t>Identify a series of priorities knowledge products for development, linked to REDD+ thematic areas, based on country preferences and identified gaps </a:t>
            </a:r>
          </a:p>
          <a:p>
            <a:pPr>
              <a:spcAft>
                <a:spcPts val="600"/>
              </a:spcAft>
              <a:buFont typeface="Wingdings" charset="2"/>
              <a:buChar char="Ø"/>
            </a:pPr>
            <a:endParaRPr lang="en-SG" altLang="en-US" sz="2000" dirty="0" smtClean="0">
              <a:solidFill>
                <a:srgbClr val="003399"/>
              </a:solidFill>
              <a:latin typeface="Myriad Pro" pitchFamily="34" charset="0"/>
            </a:endParaRPr>
          </a:p>
          <a:p>
            <a:pPr>
              <a:spcAft>
                <a:spcPts val="600"/>
              </a:spcAft>
            </a:pPr>
            <a:endParaRPr lang="en-SG" altLang="en-US" sz="2000" dirty="0" smtClean="0">
              <a:solidFill>
                <a:srgbClr val="003399"/>
              </a:solidFill>
              <a:latin typeface="Myriad Pro" pitchFamily="34" charset="0"/>
            </a:endParaRPr>
          </a:p>
          <a:p>
            <a:pPr>
              <a:spcAft>
                <a:spcPts val="600"/>
              </a:spcAft>
              <a:buAutoNum type="arabicPeriod"/>
            </a:pPr>
            <a:endParaRPr lang="en-SG" altLang="en-US" sz="2000" dirty="0" smtClean="0">
              <a:solidFill>
                <a:srgbClr val="003399"/>
              </a:solidFill>
              <a:latin typeface="Myriad Pro" pitchFamily="34" charset="0"/>
            </a:endParaRPr>
          </a:p>
          <a:p>
            <a:pPr>
              <a:spcAft>
                <a:spcPts val="600"/>
              </a:spcAft>
              <a:buFont typeface="Times New Roman" pitchFamily="18" charset="0"/>
              <a:buAutoNum type="arabicPeriod"/>
            </a:pPr>
            <a:endParaRPr lang="en-SG" altLang="en-US" sz="2000" dirty="0">
              <a:solidFill>
                <a:srgbClr val="003399"/>
              </a:solidFill>
              <a:latin typeface="Myriad Pro" pitchFamily="34" charset="0"/>
            </a:endParaRPr>
          </a:p>
          <a:p>
            <a:pPr>
              <a:spcAft>
                <a:spcPts val="600"/>
              </a:spcAft>
              <a:buFont typeface="Times New Roman" pitchFamily="18" charset="0"/>
              <a:buAutoNum type="arabicPeriod"/>
            </a:pPr>
            <a:endParaRPr lang="en-SG" altLang="en-US" sz="2000" dirty="0">
              <a:solidFill>
                <a:srgbClr val="003399"/>
              </a:solidFill>
              <a:latin typeface="Myriad Pro" pitchFamily="34" charset="0"/>
            </a:endParaRPr>
          </a:p>
          <a:p>
            <a:pPr>
              <a:spcAft>
                <a:spcPts val="600"/>
              </a:spcAft>
              <a:buFont typeface="Times New Roman" pitchFamily="18" charset="0"/>
              <a:buAutoNum type="arabicPeriod"/>
            </a:pPr>
            <a:endParaRPr lang="en-SG" altLang="en-US" sz="2000" dirty="0">
              <a:solidFill>
                <a:srgbClr val="003399"/>
              </a:solidFill>
              <a:latin typeface="Myriad Pro" pitchFamily="34" charset="0"/>
            </a:endParaRPr>
          </a:p>
          <a:p>
            <a:pPr>
              <a:spcAft>
                <a:spcPts val="600"/>
              </a:spcAft>
              <a:buFont typeface="Times New Roman" pitchFamily="18" charset="0"/>
              <a:buAutoNum type="arabicPeriod"/>
            </a:pPr>
            <a:endParaRPr lang="en-SG" altLang="en-US" sz="2000" dirty="0">
              <a:solidFill>
                <a:srgbClr val="003399"/>
              </a:solidFill>
              <a:latin typeface="Myriad Pro" pitchFamily="34" charset="0"/>
            </a:endParaRPr>
          </a:p>
          <a:p>
            <a:pPr>
              <a:spcAft>
                <a:spcPts val="600"/>
              </a:spcAft>
              <a:buFont typeface="Times New Roman" pitchFamily="18" charset="0"/>
              <a:buAutoNum type="arabicPeriod"/>
            </a:pPr>
            <a:endParaRPr lang="en-SG" altLang="en-US" sz="2000" dirty="0">
              <a:solidFill>
                <a:srgbClr val="003399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536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Line 2"/>
          <p:cNvSpPr>
            <a:spLocks noChangeShapeType="1"/>
          </p:cNvSpPr>
          <p:nvPr/>
        </p:nvSpPr>
        <p:spPr bwMode="auto">
          <a:xfrm>
            <a:off x="304800" y="1524000"/>
            <a:ext cx="71628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534760" y="1358096"/>
            <a:ext cx="82282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2800" b="1" dirty="0" smtClean="0">
                <a:solidFill>
                  <a:srgbClr val="003399"/>
                </a:solidFill>
                <a:latin typeface="Myriad Pro" pitchFamily="34" charset="0"/>
              </a:rPr>
              <a:t>        Share and Aggregate Knowledge </a:t>
            </a:r>
            <a:endParaRPr lang="en-US" altLang="en-US" sz="2800" b="1" dirty="0">
              <a:solidFill>
                <a:srgbClr val="003399"/>
              </a:solidFill>
              <a:latin typeface="Myriad Pro" pitchFamily="34" charset="0"/>
            </a:endParaRP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381000" y="2209800"/>
            <a:ext cx="8763000" cy="6093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Aft>
                <a:spcPts val="600"/>
              </a:spcAft>
              <a:buFont typeface="Wingdings" charset="2"/>
              <a:buChar char="Ø"/>
            </a:pPr>
            <a:r>
              <a:rPr lang="en-SG" altLang="en-US" sz="2000" dirty="0" smtClean="0">
                <a:solidFill>
                  <a:srgbClr val="003399"/>
                </a:solidFill>
                <a:latin typeface="Myriad Pro" pitchFamily="34" charset="0"/>
              </a:rPr>
              <a:t>Communities of practice established connecting partners-in order to engage in discussions, pose questions and receive advice, or work collaboratively on projects of mutual benefit</a:t>
            </a:r>
          </a:p>
          <a:p>
            <a:pPr>
              <a:spcAft>
                <a:spcPts val="600"/>
              </a:spcAft>
              <a:buFont typeface="Wingdings" charset="2"/>
              <a:buChar char="Ø"/>
            </a:pPr>
            <a:endParaRPr lang="en-SG" altLang="en-US" sz="2000" dirty="0" smtClean="0">
              <a:solidFill>
                <a:srgbClr val="003399"/>
              </a:solidFill>
              <a:latin typeface="Myriad Pro" pitchFamily="34" charset="0"/>
            </a:endParaRPr>
          </a:p>
          <a:p>
            <a:pPr>
              <a:spcAft>
                <a:spcPts val="600"/>
              </a:spcAft>
              <a:buFont typeface="Wingdings" charset="2"/>
              <a:buChar char="Ø"/>
            </a:pPr>
            <a:r>
              <a:rPr lang="en-SG" altLang="en-US" sz="2000" dirty="0" smtClean="0">
                <a:solidFill>
                  <a:srgbClr val="003399"/>
                </a:solidFill>
                <a:latin typeface="Myriad Pro" pitchFamily="34" charset="0"/>
              </a:rPr>
              <a:t>Hold lessons learned events to support knowledge exchanges amongst countries and organizations, and to capture knowledge and lessons learned about high priority REDD+ topics</a:t>
            </a:r>
          </a:p>
          <a:p>
            <a:pPr>
              <a:spcAft>
                <a:spcPts val="600"/>
              </a:spcAft>
            </a:pPr>
            <a:endParaRPr lang="en-SG" altLang="en-US" sz="2000" dirty="0" smtClean="0">
              <a:solidFill>
                <a:srgbClr val="003399"/>
              </a:solidFill>
              <a:latin typeface="Myriad Pro" pitchFamily="34" charset="0"/>
            </a:endParaRPr>
          </a:p>
          <a:p>
            <a:pPr>
              <a:spcAft>
                <a:spcPts val="600"/>
              </a:spcAft>
              <a:buFont typeface="Wingdings" charset="2"/>
              <a:buChar char="Ø"/>
            </a:pPr>
            <a:r>
              <a:rPr lang="en-SG" altLang="en-US" sz="2000" dirty="0" smtClean="0">
                <a:solidFill>
                  <a:srgbClr val="003399"/>
                </a:solidFill>
                <a:latin typeface="Myriad Pro" pitchFamily="34" charset="0"/>
              </a:rPr>
              <a:t>Face to face/virtually and process document dialogues; aggregate and synthesize issues of interest into an information base/repository of tools/standards </a:t>
            </a:r>
          </a:p>
          <a:p>
            <a:pPr>
              <a:spcAft>
                <a:spcPts val="600"/>
              </a:spcAft>
            </a:pPr>
            <a:endParaRPr lang="en-SG" altLang="en-US" sz="2000" dirty="0" smtClean="0">
              <a:solidFill>
                <a:srgbClr val="003399"/>
              </a:solidFill>
              <a:latin typeface="Myriad Pro" pitchFamily="34" charset="0"/>
            </a:endParaRPr>
          </a:p>
          <a:p>
            <a:pPr>
              <a:spcAft>
                <a:spcPts val="600"/>
              </a:spcAft>
              <a:buFont typeface="Times New Roman" pitchFamily="18" charset="0"/>
              <a:buAutoNum type="arabicPeriod"/>
            </a:pPr>
            <a:endParaRPr lang="en-SG" altLang="en-US" sz="2000" dirty="0">
              <a:solidFill>
                <a:srgbClr val="003399"/>
              </a:solidFill>
              <a:latin typeface="Myriad Pro" pitchFamily="34" charset="0"/>
            </a:endParaRPr>
          </a:p>
          <a:p>
            <a:pPr>
              <a:spcAft>
                <a:spcPts val="600"/>
              </a:spcAft>
              <a:buFont typeface="Times New Roman" pitchFamily="18" charset="0"/>
              <a:buAutoNum type="arabicPeriod"/>
            </a:pPr>
            <a:endParaRPr lang="en-SG" altLang="en-US" sz="2000" dirty="0">
              <a:solidFill>
                <a:srgbClr val="003399"/>
              </a:solidFill>
              <a:latin typeface="Myriad Pro" pitchFamily="34" charset="0"/>
            </a:endParaRPr>
          </a:p>
          <a:p>
            <a:pPr>
              <a:spcAft>
                <a:spcPts val="600"/>
              </a:spcAft>
              <a:buFont typeface="Times New Roman" pitchFamily="18" charset="0"/>
              <a:buAutoNum type="arabicPeriod"/>
            </a:pPr>
            <a:endParaRPr lang="en-SG" altLang="en-US" sz="2000" dirty="0">
              <a:solidFill>
                <a:srgbClr val="003399"/>
              </a:solidFill>
              <a:latin typeface="Myriad Pro" pitchFamily="34" charset="0"/>
            </a:endParaRPr>
          </a:p>
          <a:p>
            <a:pPr>
              <a:spcAft>
                <a:spcPts val="600"/>
              </a:spcAft>
              <a:buFont typeface="Times New Roman" pitchFamily="18" charset="0"/>
              <a:buAutoNum type="arabicPeriod"/>
            </a:pPr>
            <a:endParaRPr lang="en-SG" altLang="en-US" sz="2000" dirty="0">
              <a:solidFill>
                <a:srgbClr val="003399"/>
              </a:solidFill>
              <a:latin typeface="Myriad Pro" pitchFamily="34" charset="0"/>
            </a:endParaRPr>
          </a:p>
          <a:p>
            <a:pPr>
              <a:spcAft>
                <a:spcPts val="600"/>
              </a:spcAft>
              <a:buFont typeface="Times New Roman" pitchFamily="18" charset="0"/>
              <a:buAutoNum type="arabicPeriod"/>
            </a:pPr>
            <a:endParaRPr lang="en-SG" altLang="en-US" sz="2000" dirty="0">
              <a:solidFill>
                <a:srgbClr val="003399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536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Line 2"/>
          <p:cNvSpPr>
            <a:spLocks noChangeShapeType="1"/>
          </p:cNvSpPr>
          <p:nvPr/>
        </p:nvSpPr>
        <p:spPr bwMode="auto">
          <a:xfrm>
            <a:off x="304800" y="1524000"/>
            <a:ext cx="71628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534760" y="1358096"/>
            <a:ext cx="83044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Aft>
                <a:spcPts val="600"/>
              </a:spcAft>
            </a:pPr>
            <a:r>
              <a:rPr lang="en-SG" altLang="en-US" sz="2800" b="1" dirty="0" smtClean="0">
                <a:solidFill>
                  <a:srgbClr val="003399"/>
                </a:solidFill>
                <a:latin typeface="Myriad Pro" pitchFamily="34" charset="0"/>
              </a:rPr>
              <a:t>      </a:t>
            </a:r>
            <a:r>
              <a:rPr lang="en-SG" altLang="en-US" sz="2800" b="1" u="sng" dirty="0" smtClean="0">
                <a:solidFill>
                  <a:srgbClr val="003399"/>
                </a:solidFill>
                <a:latin typeface="Myriad Pro" pitchFamily="34" charset="0"/>
              </a:rPr>
              <a:t>Raise the visibility of REDD+ Agenda</a:t>
            </a:r>
            <a:r>
              <a:rPr lang="en-SG" altLang="en-US" sz="2800" dirty="0" smtClean="0">
                <a:solidFill>
                  <a:srgbClr val="003399"/>
                </a:solidFill>
                <a:latin typeface="Myriad Pro" pitchFamily="34" charset="0"/>
              </a:rPr>
              <a:t> </a:t>
            </a:r>
            <a:endParaRPr lang="en-SG" altLang="en-US" sz="2800" dirty="0">
              <a:solidFill>
                <a:srgbClr val="003399"/>
              </a:solidFill>
              <a:latin typeface="Myriad Pro" pitchFamily="34" charset="0"/>
            </a:endParaRP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381000" y="2438400"/>
            <a:ext cx="8763000" cy="232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Aft>
                <a:spcPts val="600"/>
              </a:spcAft>
              <a:buAutoNum type="arabicPeriod"/>
            </a:pPr>
            <a:endParaRPr lang="en-SG" altLang="en-US" sz="2000" dirty="0" smtClean="0">
              <a:solidFill>
                <a:srgbClr val="003399"/>
              </a:solidFill>
              <a:latin typeface="Myriad Pro" pitchFamily="34" charset="0"/>
            </a:endParaRPr>
          </a:p>
          <a:p>
            <a:pPr>
              <a:spcAft>
                <a:spcPts val="600"/>
              </a:spcAft>
              <a:buFont typeface="Times New Roman" pitchFamily="18" charset="0"/>
              <a:buAutoNum type="arabicPeriod"/>
            </a:pPr>
            <a:endParaRPr lang="en-SG" altLang="en-US" sz="2000" dirty="0">
              <a:solidFill>
                <a:srgbClr val="003399"/>
              </a:solidFill>
              <a:latin typeface="Myriad Pro" pitchFamily="34" charset="0"/>
            </a:endParaRPr>
          </a:p>
          <a:p>
            <a:pPr>
              <a:spcAft>
                <a:spcPts val="600"/>
              </a:spcAft>
              <a:buFont typeface="Times New Roman" pitchFamily="18" charset="0"/>
              <a:buAutoNum type="arabicPeriod"/>
            </a:pPr>
            <a:endParaRPr lang="en-SG" altLang="en-US" sz="2000" dirty="0">
              <a:solidFill>
                <a:srgbClr val="003399"/>
              </a:solidFill>
              <a:latin typeface="Myriad Pro" pitchFamily="34" charset="0"/>
            </a:endParaRPr>
          </a:p>
          <a:p>
            <a:pPr>
              <a:spcAft>
                <a:spcPts val="600"/>
              </a:spcAft>
              <a:buFont typeface="Times New Roman" pitchFamily="18" charset="0"/>
              <a:buAutoNum type="arabicPeriod"/>
            </a:pPr>
            <a:endParaRPr lang="en-SG" altLang="en-US" sz="2000" dirty="0">
              <a:solidFill>
                <a:srgbClr val="003399"/>
              </a:solidFill>
              <a:latin typeface="Myriad Pro" pitchFamily="34" charset="0"/>
            </a:endParaRPr>
          </a:p>
          <a:p>
            <a:pPr>
              <a:spcAft>
                <a:spcPts val="600"/>
              </a:spcAft>
              <a:buFont typeface="Times New Roman" pitchFamily="18" charset="0"/>
              <a:buAutoNum type="arabicPeriod"/>
            </a:pPr>
            <a:endParaRPr lang="en-SG" altLang="en-US" sz="2000" dirty="0">
              <a:solidFill>
                <a:srgbClr val="003399"/>
              </a:solidFill>
              <a:latin typeface="Myriad Pro" pitchFamily="34" charset="0"/>
            </a:endParaRPr>
          </a:p>
          <a:p>
            <a:pPr>
              <a:spcAft>
                <a:spcPts val="600"/>
              </a:spcAft>
              <a:buFont typeface="Times New Roman" pitchFamily="18" charset="0"/>
              <a:buAutoNum type="arabicPeriod"/>
            </a:pPr>
            <a:endParaRPr lang="en-SG" altLang="en-US" sz="2000" dirty="0">
              <a:solidFill>
                <a:srgbClr val="003399"/>
              </a:solidFill>
              <a:latin typeface="Myriad Pro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2362200"/>
            <a:ext cx="723900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charset="2"/>
              <a:buChar char="Ø"/>
            </a:pPr>
            <a:r>
              <a:rPr lang="en-US" altLang="en-US" sz="2000" dirty="0" smtClean="0">
                <a:solidFill>
                  <a:srgbClr val="003399"/>
                </a:solidFill>
                <a:latin typeface="Myriad Pro" pitchFamily="34" charset="0"/>
              </a:rPr>
              <a:t> </a:t>
            </a:r>
            <a:r>
              <a:rPr lang="en-US" altLang="en-US" sz="2000" dirty="0">
                <a:solidFill>
                  <a:srgbClr val="003399"/>
                </a:solidFill>
                <a:latin typeface="Myriad Pro" pitchFamily="34" charset="0"/>
              </a:rPr>
              <a:t>V</a:t>
            </a:r>
            <a:r>
              <a:rPr lang="en-US" altLang="en-US" sz="2000" dirty="0" smtClean="0">
                <a:solidFill>
                  <a:srgbClr val="003399"/>
                </a:solidFill>
                <a:latin typeface="Myriad Pro" pitchFamily="34" charset="0"/>
              </a:rPr>
              <a:t>isibility is continuously being updated/raised through the UN-REDD Programme Knowledge resources (reservoirs of information/ AKA Libraries).  There are two </a:t>
            </a:r>
            <a:r>
              <a:rPr lang="en-US" altLang="en-US" sz="2000" dirty="0" smtClean="0">
                <a:solidFill>
                  <a:srgbClr val="003399"/>
                </a:solidFill>
                <a:latin typeface="Myriad Pro" pitchFamily="34" charset="0"/>
              </a:rPr>
              <a:t>principle </a:t>
            </a:r>
            <a:r>
              <a:rPr lang="en-US" altLang="en-US" sz="2000" dirty="0" smtClean="0">
                <a:solidFill>
                  <a:srgbClr val="003399"/>
                </a:solidFill>
                <a:latin typeface="Myriad Pro" pitchFamily="34" charset="0"/>
              </a:rPr>
              <a:t>resource libraries-the UN-REDD Programme + Website and the Workspace – www.un-redd.org</a:t>
            </a:r>
          </a:p>
          <a:p>
            <a:endParaRPr lang="en-US" altLang="en-US" sz="2000" dirty="0" smtClean="0">
              <a:solidFill>
                <a:srgbClr val="003399"/>
              </a:solidFill>
              <a:latin typeface="Myriad Pro" pitchFamily="34" charset="0"/>
            </a:endParaRPr>
          </a:p>
          <a:p>
            <a:pPr>
              <a:buFont typeface="Wingdings" charset="2"/>
              <a:buChar char="Ø"/>
            </a:pPr>
            <a:r>
              <a:rPr lang="en-US" altLang="en-US" sz="2000" dirty="0" smtClean="0">
                <a:solidFill>
                  <a:srgbClr val="003399"/>
                </a:solidFill>
                <a:latin typeface="Myriad Pro" pitchFamily="34" charset="0"/>
              </a:rPr>
              <a:t>Both are currently being overhauled to keep up with the evolving nature of REDD+ and the UN-REDD </a:t>
            </a:r>
            <a:r>
              <a:rPr lang="en-US" altLang="en-US" sz="2000" dirty="0" err="1" smtClean="0">
                <a:solidFill>
                  <a:srgbClr val="003399"/>
                </a:solidFill>
                <a:latin typeface="Myriad Pro" pitchFamily="34" charset="0"/>
              </a:rPr>
              <a:t>Programme</a:t>
            </a:r>
            <a:r>
              <a:rPr lang="en-US" altLang="en-US" sz="2000" dirty="0" smtClean="0">
                <a:solidFill>
                  <a:srgbClr val="003399"/>
                </a:solidFill>
                <a:latin typeface="Myriad Pro" pitchFamily="34" charset="0"/>
              </a:rPr>
              <a:t>, as well as growing sophistication of technology. </a:t>
            </a:r>
            <a:endParaRPr lang="en-US" altLang="en-US" sz="2000" dirty="0" smtClean="0">
              <a:solidFill>
                <a:srgbClr val="003399"/>
              </a:solidFill>
              <a:latin typeface="Myriad Pro" pitchFamily="34" charset="0"/>
            </a:endParaRPr>
          </a:p>
          <a:p>
            <a:pPr>
              <a:buFont typeface="Wingdings" charset="2"/>
              <a:buChar char="Ø"/>
            </a:pPr>
            <a:endParaRPr lang="en-US" altLang="en-US" sz="2000" dirty="0" smtClean="0">
              <a:solidFill>
                <a:srgbClr val="003399"/>
              </a:solidFill>
              <a:latin typeface="Myriad Pro" pitchFamily="34" charset="0"/>
            </a:endParaRPr>
          </a:p>
          <a:p>
            <a:pPr>
              <a:buFont typeface="Wingdings" charset="2"/>
              <a:buChar char="Ø"/>
            </a:pPr>
            <a:r>
              <a:rPr lang="en-US" altLang="en-US" sz="2000" dirty="0" smtClean="0">
                <a:solidFill>
                  <a:srgbClr val="003399"/>
                </a:solidFill>
                <a:latin typeface="Myriad Pro" pitchFamily="34" charset="0"/>
              </a:rPr>
              <a:t>UN- REDD Programme Newsletter- </a:t>
            </a:r>
            <a:r>
              <a:rPr lang="en-US" altLang="en-US" sz="2000" dirty="0" smtClean="0">
                <a:solidFill>
                  <a:srgbClr val="003399"/>
                </a:solidFill>
                <a:latin typeface="Myriad Pro" pitchFamily="34" charset="0"/>
              </a:rPr>
              <a:t>a monthly </a:t>
            </a:r>
            <a:r>
              <a:rPr lang="en-US" altLang="en-US" sz="2000" dirty="0" smtClean="0">
                <a:solidFill>
                  <a:srgbClr val="003399"/>
                </a:solidFill>
                <a:latin typeface="Myriad Pro" pitchFamily="34" charset="0"/>
              </a:rPr>
              <a:t>e-magazine </a:t>
            </a:r>
          </a:p>
          <a:p>
            <a:pPr>
              <a:buFont typeface="Wingdings" charset="2"/>
              <a:buChar char="Ø"/>
            </a:pPr>
            <a:r>
              <a:rPr lang="en-US" altLang="en-US" sz="2000" dirty="0" smtClean="0">
                <a:solidFill>
                  <a:srgbClr val="003399"/>
                </a:solidFill>
                <a:latin typeface="Myriad Pro" pitchFamily="34" charset="0"/>
              </a:rPr>
              <a:t>UN-REDD Workspace - Specifically </a:t>
            </a:r>
            <a:r>
              <a:rPr lang="en-US" altLang="en-US" sz="2000" smtClean="0">
                <a:solidFill>
                  <a:srgbClr val="003399"/>
                </a:solidFill>
                <a:latin typeface="Myriad Pro" pitchFamily="34" charset="0"/>
              </a:rPr>
              <a:t>to inform </a:t>
            </a:r>
            <a:r>
              <a:rPr lang="en-US" altLang="en-US" sz="2000" dirty="0" smtClean="0">
                <a:solidFill>
                  <a:srgbClr val="003399"/>
                </a:solidFill>
                <a:latin typeface="Myriad Pro" pitchFamily="34" charset="0"/>
              </a:rPr>
              <a:t>the Forest related community</a:t>
            </a:r>
          </a:p>
          <a:p>
            <a:pPr>
              <a:buFont typeface="Wingdings" charset="2"/>
              <a:buChar char="Ø"/>
            </a:pPr>
            <a:r>
              <a:rPr lang="en-US" altLang="en-US" sz="2000" dirty="0" smtClean="0">
                <a:solidFill>
                  <a:srgbClr val="003399"/>
                </a:solidFill>
                <a:latin typeface="Myriad Pro" pitchFamily="34" charset="0"/>
              </a:rPr>
              <a:t>Social media:  Facebook/Twitter and Blogs</a:t>
            </a:r>
          </a:p>
          <a:p>
            <a:pPr>
              <a:buFont typeface="Wingdings" charset="2"/>
              <a:buChar char="Ø"/>
            </a:pPr>
            <a:endParaRPr lang="en-US" altLang="en-US" sz="2000" dirty="0" smtClean="0">
              <a:solidFill>
                <a:srgbClr val="003399"/>
              </a:solidFill>
              <a:latin typeface="Myriad Pro" pitchFamily="34" charset="0"/>
            </a:endParaRPr>
          </a:p>
          <a:p>
            <a:r>
              <a:rPr lang="en-US" dirty="0" smtClean="0"/>
              <a:t>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36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Line 2"/>
          <p:cNvSpPr>
            <a:spLocks noChangeShapeType="1"/>
          </p:cNvSpPr>
          <p:nvPr/>
        </p:nvSpPr>
        <p:spPr bwMode="auto">
          <a:xfrm>
            <a:off x="304800" y="1524000"/>
            <a:ext cx="71628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534760" y="1358096"/>
            <a:ext cx="83044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Aft>
                <a:spcPts val="600"/>
              </a:spcAft>
            </a:pPr>
            <a:r>
              <a:rPr lang="en-SG" altLang="en-US" sz="2800" b="1" dirty="0" smtClean="0">
                <a:solidFill>
                  <a:srgbClr val="003399"/>
                </a:solidFill>
                <a:latin typeface="Myriad Pro" pitchFamily="34" charset="0"/>
              </a:rPr>
              <a:t>      </a:t>
            </a:r>
            <a:r>
              <a:rPr lang="en-SG" altLang="en-US" sz="2800" b="1" u="sng" dirty="0" smtClean="0">
                <a:solidFill>
                  <a:srgbClr val="003399"/>
                </a:solidFill>
                <a:latin typeface="Myriad Pro" pitchFamily="34" charset="0"/>
              </a:rPr>
              <a:t>Raise the visibility of REDD+ Agenda</a:t>
            </a:r>
            <a:r>
              <a:rPr lang="en-SG" altLang="en-US" sz="2800" dirty="0" smtClean="0">
                <a:solidFill>
                  <a:srgbClr val="003399"/>
                </a:solidFill>
                <a:latin typeface="Myriad Pro" pitchFamily="34" charset="0"/>
              </a:rPr>
              <a:t> </a:t>
            </a:r>
            <a:endParaRPr lang="en-SG" altLang="en-US" sz="2800" dirty="0">
              <a:solidFill>
                <a:srgbClr val="003399"/>
              </a:solidFill>
              <a:latin typeface="Myriad Pro" pitchFamily="34" charset="0"/>
            </a:endParaRP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381000" y="2438400"/>
            <a:ext cx="8763000" cy="232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Aft>
                <a:spcPts val="600"/>
              </a:spcAft>
              <a:buAutoNum type="arabicPeriod"/>
            </a:pPr>
            <a:endParaRPr lang="en-SG" altLang="en-US" sz="2000" dirty="0" smtClean="0">
              <a:solidFill>
                <a:srgbClr val="003399"/>
              </a:solidFill>
              <a:latin typeface="Myriad Pro" pitchFamily="34" charset="0"/>
            </a:endParaRPr>
          </a:p>
          <a:p>
            <a:pPr>
              <a:spcAft>
                <a:spcPts val="600"/>
              </a:spcAft>
              <a:buFont typeface="Times New Roman" pitchFamily="18" charset="0"/>
              <a:buAutoNum type="arabicPeriod"/>
            </a:pPr>
            <a:endParaRPr lang="en-SG" altLang="en-US" sz="2000" dirty="0">
              <a:solidFill>
                <a:srgbClr val="003399"/>
              </a:solidFill>
              <a:latin typeface="Myriad Pro" pitchFamily="34" charset="0"/>
            </a:endParaRPr>
          </a:p>
          <a:p>
            <a:pPr>
              <a:spcAft>
                <a:spcPts val="600"/>
              </a:spcAft>
              <a:buFont typeface="Times New Roman" pitchFamily="18" charset="0"/>
              <a:buAutoNum type="arabicPeriod"/>
            </a:pPr>
            <a:endParaRPr lang="en-SG" altLang="en-US" sz="2000" dirty="0">
              <a:solidFill>
                <a:srgbClr val="003399"/>
              </a:solidFill>
              <a:latin typeface="Myriad Pro" pitchFamily="34" charset="0"/>
            </a:endParaRPr>
          </a:p>
          <a:p>
            <a:pPr>
              <a:spcAft>
                <a:spcPts val="600"/>
              </a:spcAft>
              <a:buFont typeface="Times New Roman" pitchFamily="18" charset="0"/>
              <a:buAutoNum type="arabicPeriod"/>
            </a:pPr>
            <a:endParaRPr lang="en-SG" altLang="en-US" sz="2000" dirty="0">
              <a:solidFill>
                <a:srgbClr val="003399"/>
              </a:solidFill>
              <a:latin typeface="Myriad Pro" pitchFamily="34" charset="0"/>
            </a:endParaRPr>
          </a:p>
          <a:p>
            <a:pPr>
              <a:spcAft>
                <a:spcPts val="600"/>
              </a:spcAft>
              <a:buFont typeface="Times New Roman" pitchFamily="18" charset="0"/>
              <a:buAutoNum type="arabicPeriod"/>
            </a:pPr>
            <a:endParaRPr lang="en-SG" altLang="en-US" sz="2000" dirty="0">
              <a:solidFill>
                <a:srgbClr val="003399"/>
              </a:solidFill>
              <a:latin typeface="Myriad Pro" pitchFamily="34" charset="0"/>
            </a:endParaRPr>
          </a:p>
          <a:p>
            <a:pPr>
              <a:spcAft>
                <a:spcPts val="600"/>
              </a:spcAft>
              <a:buFont typeface="Times New Roman" pitchFamily="18" charset="0"/>
              <a:buAutoNum type="arabicPeriod"/>
            </a:pPr>
            <a:endParaRPr lang="en-SG" altLang="en-US" sz="2000" dirty="0">
              <a:solidFill>
                <a:srgbClr val="003399"/>
              </a:solidFill>
              <a:latin typeface="Myriad Pro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2743200"/>
            <a:ext cx="723900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charset="2"/>
              <a:buChar char="Ø"/>
            </a:pPr>
            <a:r>
              <a:rPr lang="en-US" altLang="en-US" sz="2000" dirty="0" smtClean="0">
                <a:solidFill>
                  <a:srgbClr val="003399"/>
                </a:solidFill>
                <a:latin typeface="Myriad Pro" pitchFamily="34" charset="0"/>
              </a:rPr>
              <a:t>Integrate more national content into UNREDD programme communication tools and social media platforms</a:t>
            </a:r>
          </a:p>
          <a:p>
            <a:pPr>
              <a:buFont typeface="Wingdings" charset="2"/>
              <a:buChar char="Ø"/>
            </a:pPr>
            <a:endParaRPr lang="en-US" altLang="en-US" sz="2000" dirty="0" smtClean="0">
              <a:solidFill>
                <a:srgbClr val="003399"/>
              </a:solidFill>
              <a:latin typeface="Myriad Pro" pitchFamily="34" charset="0"/>
            </a:endParaRPr>
          </a:p>
          <a:p>
            <a:pPr>
              <a:buFont typeface="Wingdings" charset="2"/>
              <a:buChar char="Ø"/>
            </a:pPr>
            <a:r>
              <a:rPr lang="en-US" altLang="en-US" sz="2000" dirty="0" smtClean="0">
                <a:solidFill>
                  <a:srgbClr val="003399"/>
                </a:solidFill>
                <a:latin typeface="Myriad Pro" pitchFamily="34" charset="0"/>
              </a:rPr>
              <a:t>Resources (publications, web content) for translation into French and English based on country needs</a:t>
            </a:r>
          </a:p>
          <a:p>
            <a:endParaRPr lang="en-US" altLang="en-US" sz="2000" dirty="0" smtClean="0">
              <a:solidFill>
                <a:srgbClr val="003399"/>
              </a:solidFill>
              <a:latin typeface="Myriad Pro" pitchFamily="34" charset="0"/>
            </a:endParaRPr>
          </a:p>
          <a:p>
            <a:pPr>
              <a:buFont typeface="Wingdings" charset="2"/>
              <a:buChar char="Ø"/>
            </a:pPr>
            <a:r>
              <a:rPr lang="en-US" altLang="en-US" sz="2000" dirty="0" smtClean="0">
                <a:solidFill>
                  <a:srgbClr val="003399"/>
                </a:solidFill>
                <a:latin typeface="Myriad Pro" pitchFamily="34" charset="0"/>
              </a:rPr>
              <a:t>Also being considered is the need for visual resources and photographs to illustrate the UN-REDD </a:t>
            </a:r>
            <a:r>
              <a:rPr lang="en-US" altLang="en-US" sz="2000" dirty="0" err="1" smtClean="0">
                <a:solidFill>
                  <a:srgbClr val="003399"/>
                </a:solidFill>
                <a:latin typeface="Myriad Pro" pitchFamily="34" charset="0"/>
              </a:rPr>
              <a:t>Programme’s</a:t>
            </a:r>
            <a:r>
              <a:rPr lang="en-US" altLang="en-US" sz="2000" dirty="0" smtClean="0">
                <a:solidFill>
                  <a:srgbClr val="003399"/>
                </a:solidFill>
                <a:latin typeface="Myriad Pro" pitchFamily="34" charset="0"/>
              </a:rPr>
              <a:t> work</a:t>
            </a:r>
          </a:p>
          <a:p>
            <a:endParaRPr lang="en-US" altLang="en-US" sz="2000" dirty="0" smtClean="0">
              <a:solidFill>
                <a:srgbClr val="003399"/>
              </a:solidFill>
              <a:latin typeface="Myriad Pro" pitchFamily="34" charset="0"/>
            </a:endParaRPr>
          </a:p>
          <a:p>
            <a:endParaRPr lang="en-US" altLang="en-US" sz="2000" dirty="0" smtClean="0">
              <a:solidFill>
                <a:srgbClr val="003399"/>
              </a:solidFill>
              <a:latin typeface="Myriad Pro" pitchFamily="34" charset="0"/>
            </a:endParaRPr>
          </a:p>
          <a:p>
            <a:endParaRPr lang="en-US" altLang="en-US" sz="2000" dirty="0" smtClean="0">
              <a:solidFill>
                <a:srgbClr val="003399"/>
              </a:solidFill>
              <a:latin typeface="Myriad Pro" pitchFamily="34" charset="0"/>
            </a:endParaRPr>
          </a:p>
          <a:p>
            <a:pPr>
              <a:buFont typeface="Wingdings" charset="2"/>
              <a:buChar char="Ø"/>
            </a:pPr>
            <a:endParaRPr lang="en-US" altLang="en-US" sz="2000" dirty="0" smtClean="0">
              <a:solidFill>
                <a:srgbClr val="003399"/>
              </a:solidFill>
              <a:latin typeface="Myriad Pro" pitchFamily="34" charset="0"/>
            </a:endParaRPr>
          </a:p>
          <a:p>
            <a:r>
              <a:rPr lang="en-US" dirty="0" smtClean="0"/>
              <a:t>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36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Line 2"/>
          <p:cNvSpPr>
            <a:spLocks noChangeShapeType="1"/>
          </p:cNvSpPr>
          <p:nvPr/>
        </p:nvSpPr>
        <p:spPr bwMode="auto">
          <a:xfrm>
            <a:off x="304800" y="1524000"/>
            <a:ext cx="71628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534761" y="1524000"/>
            <a:ext cx="71516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2800" b="1" dirty="0" smtClean="0">
                <a:solidFill>
                  <a:srgbClr val="003399"/>
                </a:solidFill>
                <a:latin typeface="Myriad Pro" pitchFamily="34" charset="0"/>
              </a:rPr>
              <a:t>  REDD+ Academy</a:t>
            </a:r>
            <a:endParaRPr lang="en-US" altLang="en-US" sz="2800" b="1" dirty="0">
              <a:solidFill>
                <a:srgbClr val="003399"/>
              </a:solidFill>
              <a:latin typeface="Myriad Pro" pitchFamily="34" charset="0"/>
            </a:endParaRP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0" y="1828800"/>
            <a:ext cx="8763000" cy="2708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Aft>
                <a:spcPts val="600"/>
              </a:spcAft>
              <a:buFont typeface="Times New Roman" pitchFamily="18" charset="0"/>
              <a:buAutoNum type="arabicPeriod"/>
            </a:pPr>
            <a:endParaRPr lang="en-SG" altLang="en-US" sz="2000" b="1" u="sng" dirty="0" smtClean="0">
              <a:solidFill>
                <a:srgbClr val="003399"/>
              </a:solidFill>
              <a:latin typeface="Myriad Pro" pitchFamily="34" charset="0"/>
            </a:endParaRPr>
          </a:p>
          <a:p>
            <a:pPr>
              <a:spcAft>
                <a:spcPts val="600"/>
              </a:spcAft>
              <a:buFont typeface="Times New Roman" pitchFamily="18" charset="0"/>
              <a:buAutoNum type="arabicPeriod"/>
            </a:pPr>
            <a:endParaRPr lang="en-SG" altLang="en-US" sz="2000" dirty="0" smtClean="0">
              <a:solidFill>
                <a:srgbClr val="003399"/>
              </a:solidFill>
              <a:latin typeface="Myriad Pro" pitchFamily="34" charset="0"/>
            </a:endParaRPr>
          </a:p>
          <a:p>
            <a:pPr>
              <a:spcAft>
                <a:spcPts val="600"/>
              </a:spcAft>
              <a:buFont typeface="Times New Roman" pitchFamily="18" charset="0"/>
              <a:buAutoNum type="arabicPeriod"/>
            </a:pPr>
            <a:endParaRPr lang="en-SG" altLang="en-US" sz="2000" dirty="0">
              <a:solidFill>
                <a:srgbClr val="003399"/>
              </a:solidFill>
              <a:latin typeface="Myriad Pro" pitchFamily="34" charset="0"/>
            </a:endParaRPr>
          </a:p>
          <a:p>
            <a:pPr>
              <a:spcAft>
                <a:spcPts val="600"/>
              </a:spcAft>
              <a:buFont typeface="Times New Roman" pitchFamily="18" charset="0"/>
              <a:buAutoNum type="arabicPeriod"/>
            </a:pPr>
            <a:endParaRPr lang="en-SG" altLang="en-US" sz="2000" dirty="0">
              <a:solidFill>
                <a:srgbClr val="003399"/>
              </a:solidFill>
              <a:latin typeface="Myriad Pro" pitchFamily="34" charset="0"/>
            </a:endParaRPr>
          </a:p>
          <a:p>
            <a:pPr>
              <a:spcAft>
                <a:spcPts val="600"/>
              </a:spcAft>
              <a:buFont typeface="Times New Roman" pitchFamily="18" charset="0"/>
              <a:buAutoNum type="arabicPeriod"/>
            </a:pPr>
            <a:endParaRPr lang="en-SG" altLang="en-US" sz="2000" dirty="0">
              <a:solidFill>
                <a:srgbClr val="003399"/>
              </a:solidFill>
              <a:latin typeface="Myriad Pro" pitchFamily="34" charset="0"/>
            </a:endParaRPr>
          </a:p>
          <a:p>
            <a:pPr>
              <a:spcAft>
                <a:spcPts val="600"/>
              </a:spcAft>
              <a:buFont typeface="Times New Roman" pitchFamily="18" charset="0"/>
              <a:buAutoNum type="arabicPeriod"/>
            </a:pPr>
            <a:endParaRPr lang="en-SG" altLang="en-US" sz="2000" dirty="0">
              <a:solidFill>
                <a:srgbClr val="003399"/>
              </a:solidFill>
              <a:latin typeface="Myriad Pro" pitchFamily="34" charset="0"/>
            </a:endParaRPr>
          </a:p>
          <a:p>
            <a:pPr>
              <a:spcAft>
                <a:spcPts val="600"/>
              </a:spcAft>
              <a:buFont typeface="Times New Roman" pitchFamily="18" charset="0"/>
              <a:buAutoNum type="arabicPeriod"/>
            </a:pPr>
            <a:endParaRPr lang="en-SG" altLang="en-US" sz="2000" dirty="0">
              <a:solidFill>
                <a:srgbClr val="003399"/>
              </a:solidFill>
              <a:latin typeface="Myriad Pro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0" y="2514600"/>
            <a:ext cx="79248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charset="2"/>
              <a:buChar char="Ø"/>
            </a:pPr>
            <a:endParaRPr lang="en-US" altLang="en-US" sz="2000" dirty="0" smtClean="0">
              <a:solidFill>
                <a:srgbClr val="003399"/>
              </a:solidFill>
              <a:latin typeface="Myriad Pro" pitchFamily="34" charset="0"/>
            </a:endParaRPr>
          </a:p>
          <a:p>
            <a:pPr>
              <a:buFont typeface="Wingdings" charset="2"/>
              <a:buChar char="Ø"/>
            </a:pPr>
            <a:r>
              <a:rPr lang="en-US" altLang="en-US" sz="2000" dirty="0" smtClean="0">
                <a:solidFill>
                  <a:srgbClr val="003399"/>
                </a:solidFill>
                <a:latin typeface="Myriad Pro" pitchFamily="34" charset="0"/>
              </a:rPr>
              <a:t>REDD+ Academy – is the coordinated REDD+ capacity development initiative led by the Programme and EETU  - seeking to match the scale of the global climate change mitigation challenge and enable systematic, focused learning to deliver REDD+ on the ground.</a:t>
            </a:r>
          </a:p>
          <a:p>
            <a:pPr>
              <a:buFont typeface="Wingdings" charset="2"/>
              <a:buChar char="Ø"/>
            </a:pPr>
            <a:endParaRPr lang="en-US" altLang="en-US" sz="2000" dirty="0" smtClean="0">
              <a:solidFill>
                <a:srgbClr val="003399"/>
              </a:solidFill>
              <a:latin typeface="Myriad Pro" pitchFamily="34" charset="0"/>
            </a:endParaRPr>
          </a:p>
          <a:p>
            <a:pPr>
              <a:buFont typeface="Wingdings" charset="2"/>
              <a:buChar char="Ø"/>
            </a:pPr>
            <a:r>
              <a:rPr lang="en-US" altLang="en-US" sz="2000" dirty="0" smtClean="0">
                <a:solidFill>
                  <a:srgbClr val="003399"/>
                </a:solidFill>
                <a:latin typeface="Myriad Pro" pitchFamily="34" charset="0"/>
              </a:rPr>
              <a:t>The first Africa-wide REDD+ Academy is kindly being hosted by Nigeria, and will take place sometimes in 2015</a:t>
            </a:r>
          </a:p>
          <a:p>
            <a:endParaRPr lang="en-US" altLang="en-US" sz="2000" dirty="0" smtClean="0">
              <a:solidFill>
                <a:srgbClr val="003399"/>
              </a:solidFill>
              <a:latin typeface="Myriad Pro" pitchFamily="34" charset="0"/>
            </a:endParaRPr>
          </a:p>
          <a:p>
            <a:endParaRPr lang="en-US" altLang="en-US" sz="2000" dirty="0" smtClean="0">
              <a:solidFill>
                <a:srgbClr val="003399"/>
              </a:solidFill>
              <a:latin typeface="Myriad Pro" pitchFamily="34" charset="0"/>
            </a:endParaRPr>
          </a:p>
          <a:p>
            <a:endParaRPr lang="en-US" altLang="en-US" sz="2000" dirty="0" smtClean="0">
              <a:solidFill>
                <a:srgbClr val="003399"/>
              </a:solidFill>
              <a:latin typeface="Myriad Pro" pitchFamily="34" charset="0"/>
            </a:endParaRPr>
          </a:p>
          <a:p>
            <a:endParaRPr lang="en-US" altLang="en-US" sz="2000" dirty="0" smtClean="0">
              <a:solidFill>
                <a:srgbClr val="003399"/>
              </a:solidFill>
              <a:latin typeface="Myriad Pro" pitchFamily="34" charset="0"/>
            </a:endParaRPr>
          </a:p>
          <a:p>
            <a:pPr>
              <a:buFont typeface="Wingdings" charset="2"/>
              <a:buChar char="Ø"/>
            </a:pPr>
            <a:endParaRPr lang="en-US" altLang="en-US" sz="2000" dirty="0" smtClean="0">
              <a:solidFill>
                <a:srgbClr val="003399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0857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Line 2"/>
          <p:cNvSpPr>
            <a:spLocks noChangeShapeType="1"/>
          </p:cNvSpPr>
          <p:nvPr/>
        </p:nvSpPr>
        <p:spPr bwMode="auto">
          <a:xfrm>
            <a:off x="304800" y="1524000"/>
            <a:ext cx="71628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534761" y="1358096"/>
            <a:ext cx="71516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2800" b="1" dirty="0" smtClean="0">
                <a:solidFill>
                  <a:srgbClr val="003399"/>
                </a:solidFill>
                <a:latin typeface="Myriad Pro" pitchFamily="34" charset="0"/>
              </a:rPr>
              <a:t>UN-REDD Programme Website</a:t>
            </a:r>
            <a:endParaRPr lang="en-US" altLang="en-US" sz="2800" b="1" dirty="0">
              <a:solidFill>
                <a:srgbClr val="003399"/>
              </a:solidFill>
              <a:latin typeface="Myriad Pro" pitchFamily="34" charset="0"/>
            </a:endParaRP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1828800" y="2362199"/>
            <a:ext cx="54864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spcAft>
                <a:spcPts val="600"/>
              </a:spcAft>
            </a:pPr>
            <a:endParaRPr lang="en-SG" altLang="en-US" sz="2000" dirty="0">
              <a:solidFill>
                <a:srgbClr val="003399"/>
              </a:solidFill>
              <a:latin typeface="Myriad Pro" pitchFamily="34" charset="0"/>
            </a:endParaRPr>
          </a:p>
          <a:p>
            <a:pPr>
              <a:spcAft>
                <a:spcPts val="600"/>
              </a:spcAft>
              <a:buFont typeface="Times New Roman" pitchFamily="18" charset="0"/>
              <a:buAutoNum type="arabicPeriod"/>
            </a:pPr>
            <a:endParaRPr lang="en-SG" altLang="en-US" sz="2000" dirty="0">
              <a:solidFill>
                <a:srgbClr val="003399"/>
              </a:solidFill>
              <a:latin typeface="Myriad Pro" pitchFamily="34" charset="0"/>
            </a:endParaRPr>
          </a:p>
          <a:p>
            <a:pPr>
              <a:spcAft>
                <a:spcPts val="600"/>
              </a:spcAft>
              <a:buFont typeface="Times New Roman" pitchFamily="18" charset="0"/>
              <a:buAutoNum type="arabicPeriod"/>
            </a:pPr>
            <a:endParaRPr lang="en-SG" altLang="en-US" sz="2000" dirty="0">
              <a:solidFill>
                <a:srgbClr val="003399"/>
              </a:solidFill>
              <a:latin typeface="Myriad Pro" pitchFamily="34" charset="0"/>
            </a:endParaRPr>
          </a:p>
          <a:p>
            <a:pPr>
              <a:spcAft>
                <a:spcPts val="600"/>
              </a:spcAft>
              <a:buFont typeface="Times New Roman" pitchFamily="18" charset="0"/>
              <a:buAutoNum type="arabicPeriod"/>
            </a:pPr>
            <a:endParaRPr lang="en-SG" altLang="en-US" sz="2000" dirty="0">
              <a:solidFill>
                <a:srgbClr val="003399"/>
              </a:solidFill>
              <a:latin typeface="Myriad Pro" pitchFamily="34" charset="0"/>
            </a:endParaRPr>
          </a:p>
          <a:p>
            <a:pPr>
              <a:spcAft>
                <a:spcPts val="600"/>
              </a:spcAft>
              <a:buFont typeface="Times New Roman" pitchFamily="18" charset="0"/>
              <a:buAutoNum type="arabicPeriod"/>
            </a:pPr>
            <a:endParaRPr lang="en-SG" altLang="en-US" sz="2000" dirty="0">
              <a:solidFill>
                <a:srgbClr val="003399"/>
              </a:solidFill>
              <a:latin typeface="Myriad Pro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4760" y="1881316"/>
            <a:ext cx="815203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>
              <a:solidFill>
                <a:srgbClr val="003399"/>
              </a:solidFill>
              <a:latin typeface="Myriad Pro" pitchFamily="34" charset="0"/>
            </a:endParaRPr>
          </a:p>
          <a:p>
            <a:endParaRPr lang="en-US" dirty="0">
              <a:solidFill>
                <a:srgbClr val="003399"/>
              </a:solidFill>
              <a:latin typeface="Myriad Pro" pitchFamily="34" charset="0"/>
            </a:endParaRPr>
          </a:p>
          <a:p>
            <a:endParaRPr lang="en-US" dirty="0" smtClean="0">
              <a:solidFill>
                <a:srgbClr val="003399"/>
              </a:solidFill>
              <a:latin typeface="Myriad Pro" pitchFamily="34" charset="0"/>
            </a:endParaRPr>
          </a:p>
          <a:p>
            <a:endParaRPr lang="en-US" dirty="0">
              <a:solidFill>
                <a:srgbClr val="003399"/>
              </a:solidFill>
              <a:latin typeface="Myriad Pro" pitchFamily="34" charset="0"/>
            </a:endParaRPr>
          </a:p>
          <a:p>
            <a:endParaRPr lang="en-US" dirty="0" smtClean="0">
              <a:solidFill>
                <a:srgbClr val="003399"/>
              </a:solidFill>
              <a:latin typeface="Myriad Pro" pitchFamily="34" charset="0"/>
            </a:endParaRPr>
          </a:p>
          <a:p>
            <a:endParaRPr lang="en-US" dirty="0">
              <a:solidFill>
                <a:srgbClr val="003399"/>
              </a:solidFill>
              <a:latin typeface="Myriad Pro" pitchFamily="34" charset="0"/>
            </a:endParaRPr>
          </a:p>
          <a:p>
            <a:endParaRPr lang="en-GB" dirty="0" smtClean="0">
              <a:solidFill>
                <a:srgbClr val="003399"/>
              </a:solidFill>
              <a:latin typeface="Myriad Pro" pitchFamily="34" charset="0"/>
            </a:endParaRPr>
          </a:p>
        </p:txBody>
      </p:sp>
      <p:pic>
        <p:nvPicPr>
          <p:cNvPr id="1027" name="Picture 3" descr="C:\Users\gosss\Dropbox\Screenshots\Screenshot 2014-10-15 11.55.3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881316"/>
            <a:ext cx="65024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0857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Line 2"/>
          <p:cNvSpPr>
            <a:spLocks noChangeShapeType="1"/>
          </p:cNvSpPr>
          <p:nvPr/>
        </p:nvSpPr>
        <p:spPr bwMode="auto">
          <a:xfrm>
            <a:off x="304800" y="1524000"/>
            <a:ext cx="71628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534761" y="1524000"/>
            <a:ext cx="71516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2800" b="1" dirty="0" smtClean="0">
                <a:solidFill>
                  <a:srgbClr val="003399"/>
                </a:solidFill>
                <a:latin typeface="Myriad Pro" pitchFamily="34" charset="0"/>
              </a:rPr>
              <a:t>Collaborative On-line Workspace</a:t>
            </a:r>
            <a:endParaRPr lang="en-US" altLang="en-US" sz="2800" b="1" dirty="0">
              <a:solidFill>
                <a:srgbClr val="003399"/>
              </a:solidFill>
              <a:latin typeface="Myriad Pro" pitchFamily="34" charset="0"/>
            </a:endParaRP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762000" y="2133600"/>
            <a:ext cx="8382000" cy="2708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Aft>
                <a:spcPts val="600"/>
              </a:spcAft>
              <a:buFont typeface="Times New Roman" pitchFamily="18" charset="0"/>
              <a:buAutoNum type="arabicPeriod"/>
            </a:pPr>
            <a:endParaRPr lang="en-SG" altLang="en-US" sz="2000" b="1" u="sng" dirty="0" smtClean="0">
              <a:solidFill>
                <a:srgbClr val="003399"/>
              </a:solidFill>
              <a:latin typeface="Myriad Pro" pitchFamily="34" charset="0"/>
            </a:endParaRPr>
          </a:p>
          <a:p>
            <a:pPr>
              <a:spcAft>
                <a:spcPts val="600"/>
              </a:spcAft>
              <a:buFont typeface="Times New Roman" pitchFamily="18" charset="0"/>
              <a:buAutoNum type="arabicPeriod"/>
            </a:pPr>
            <a:endParaRPr lang="en-SG" altLang="en-US" sz="2000" dirty="0" smtClean="0">
              <a:solidFill>
                <a:srgbClr val="003399"/>
              </a:solidFill>
              <a:latin typeface="Myriad Pro" pitchFamily="34" charset="0"/>
            </a:endParaRPr>
          </a:p>
          <a:p>
            <a:pPr>
              <a:spcAft>
                <a:spcPts val="600"/>
              </a:spcAft>
              <a:buFont typeface="Times New Roman" pitchFamily="18" charset="0"/>
              <a:buAutoNum type="arabicPeriod"/>
            </a:pPr>
            <a:endParaRPr lang="en-SG" altLang="en-US" sz="2000" dirty="0">
              <a:solidFill>
                <a:srgbClr val="003399"/>
              </a:solidFill>
              <a:latin typeface="Myriad Pro" pitchFamily="34" charset="0"/>
            </a:endParaRPr>
          </a:p>
          <a:p>
            <a:pPr>
              <a:spcAft>
                <a:spcPts val="600"/>
              </a:spcAft>
              <a:buFont typeface="Times New Roman" pitchFamily="18" charset="0"/>
              <a:buAutoNum type="arabicPeriod"/>
            </a:pPr>
            <a:endParaRPr lang="en-SG" altLang="en-US" sz="2000" dirty="0">
              <a:solidFill>
                <a:srgbClr val="003399"/>
              </a:solidFill>
              <a:latin typeface="Myriad Pro" pitchFamily="34" charset="0"/>
            </a:endParaRPr>
          </a:p>
          <a:p>
            <a:pPr>
              <a:spcAft>
                <a:spcPts val="600"/>
              </a:spcAft>
              <a:buFont typeface="Times New Roman" pitchFamily="18" charset="0"/>
              <a:buAutoNum type="arabicPeriod"/>
            </a:pPr>
            <a:endParaRPr lang="en-SG" altLang="en-US" sz="2000" dirty="0">
              <a:solidFill>
                <a:srgbClr val="003399"/>
              </a:solidFill>
              <a:latin typeface="Myriad Pro" pitchFamily="34" charset="0"/>
            </a:endParaRPr>
          </a:p>
          <a:p>
            <a:pPr>
              <a:spcAft>
                <a:spcPts val="600"/>
              </a:spcAft>
              <a:buFont typeface="Times New Roman" pitchFamily="18" charset="0"/>
              <a:buAutoNum type="arabicPeriod"/>
            </a:pPr>
            <a:endParaRPr lang="en-SG" altLang="en-US" sz="2000" dirty="0">
              <a:solidFill>
                <a:srgbClr val="003399"/>
              </a:solidFill>
              <a:latin typeface="Myriad Pro" pitchFamily="34" charset="0"/>
            </a:endParaRPr>
          </a:p>
          <a:p>
            <a:pPr>
              <a:spcAft>
                <a:spcPts val="600"/>
              </a:spcAft>
              <a:buFont typeface="Times New Roman" pitchFamily="18" charset="0"/>
              <a:buAutoNum type="arabicPeriod"/>
            </a:pPr>
            <a:endParaRPr lang="en-SG" altLang="en-US" sz="2000" dirty="0">
              <a:solidFill>
                <a:srgbClr val="003399"/>
              </a:solidFill>
              <a:latin typeface="Myriad Pro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133600"/>
            <a:ext cx="61722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0857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Line 2"/>
          <p:cNvSpPr>
            <a:spLocks noChangeShapeType="1"/>
          </p:cNvSpPr>
          <p:nvPr/>
        </p:nvSpPr>
        <p:spPr bwMode="auto">
          <a:xfrm>
            <a:off x="304800" y="1524000"/>
            <a:ext cx="71628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534761" y="1524000"/>
            <a:ext cx="71516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2800" b="1" dirty="0" smtClean="0">
                <a:solidFill>
                  <a:srgbClr val="003399"/>
                </a:solidFill>
                <a:latin typeface="Myriad Pro" pitchFamily="34" charset="0"/>
              </a:rPr>
              <a:t>    Surveys</a:t>
            </a:r>
            <a:endParaRPr lang="en-US" altLang="en-US" sz="2800" b="1" dirty="0">
              <a:solidFill>
                <a:srgbClr val="003399"/>
              </a:solidFill>
              <a:latin typeface="Myriad Pro" pitchFamily="34" charset="0"/>
            </a:endParaRP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381000" y="1752600"/>
            <a:ext cx="8763000" cy="2708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Aft>
                <a:spcPts val="600"/>
              </a:spcAft>
              <a:buFont typeface="Times New Roman" pitchFamily="18" charset="0"/>
              <a:buAutoNum type="arabicPeriod"/>
            </a:pPr>
            <a:endParaRPr lang="en-SG" altLang="en-US" sz="2000" b="1" u="sng" dirty="0" smtClean="0">
              <a:solidFill>
                <a:srgbClr val="003399"/>
              </a:solidFill>
              <a:latin typeface="Myriad Pro" pitchFamily="34" charset="0"/>
            </a:endParaRPr>
          </a:p>
          <a:p>
            <a:pPr>
              <a:spcAft>
                <a:spcPts val="600"/>
              </a:spcAft>
              <a:buFont typeface="Times New Roman" pitchFamily="18" charset="0"/>
              <a:buAutoNum type="arabicPeriod"/>
            </a:pPr>
            <a:endParaRPr lang="en-SG" altLang="en-US" sz="2000" dirty="0" smtClean="0">
              <a:solidFill>
                <a:srgbClr val="003399"/>
              </a:solidFill>
              <a:latin typeface="Myriad Pro" pitchFamily="34" charset="0"/>
            </a:endParaRPr>
          </a:p>
          <a:p>
            <a:pPr>
              <a:spcAft>
                <a:spcPts val="600"/>
              </a:spcAft>
              <a:buFont typeface="Times New Roman" pitchFamily="18" charset="0"/>
              <a:buAutoNum type="arabicPeriod"/>
            </a:pPr>
            <a:endParaRPr lang="en-SG" altLang="en-US" sz="2000" dirty="0">
              <a:solidFill>
                <a:srgbClr val="003399"/>
              </a:solidFill>
              <a:latin typeface="Myriad Pro" pitchFamily="34" charset="0"/>
            </a:endParaRPr>
          </a:p>
          <a:p>
            <a:pPr>
              <a:spcAft>
                <a:spcPts val="600"/>
              </a:spcAft>
              <a:buFont typeface="Times New Roman" pitchFamily="18" charset="0"/>
              <a:buAutoNum type="arabicPeriod"/>
            </a:pPr>
            <a:endParaRPr lang="en-SG" altLang="en-US" sz="2000" dirty="0">
              <a:solidFill>
                <a:srgbClr val="003399"/>
              </a:solidFill>
              <a:latin typeface="Myriad Pro" pitchFamily="34" charset="0"/>
            </a:endParaRPr>
          </a:p>
          <a:p>
            <a:pPr>
              <a:spcAft>
                <a:spcPts val="600"/>
              </a:spcAft>
              <a:buFont typeface="Times New Roman" pitchFamily="18" charset="0"/>
              <a:buAutoNum type="arabicPeriod"/>
            </a:pPr>
            <a:endParaRPr lang="en-SG" altLang="en-US" sz="2000" dirty="0">
              <a:solidFill>
                <a:srgbClr val="003399"/>
              </a:solidFill>
              <a:latin typeface="Myriad Pro" pitchFamily="34" charset="0"/>
            </a:endParaRPr>
          </a:p>
          <a:p>
            <a:pPr>
              <a:spcAft>
                <a:spcPts val="600"/>
              </a:spcAft>
              <a:buFont typeface="Times New Roman" pitchFamily="18" charset="0"/>
              <a:buAutoNum type="arabicPeriod"/>
            </a:pPr>
            <a:endParaRPr lang="en-SG" altLang="en-US" sz="2000" dirty="0">
              <a:solidFill>
                <a:srgbClr val="003399"/>
              </a:solidFill>
              <a:latin typeface="Myriad Pro" pitchFamily="34" charset="0"/>
            </a:endParaRPr>
          </a:p>
          <a:p>
            <a:pPr>
              <a:spcAft>
                <a:spcPts val="600"/>
              </a:spcAft>
              <a:buFont typeface="Times New Roman" pitchFamily="18" charset="0"/>
              <a:buAutoNum type="arabicPeriod"/>
            </a:pPr>
            <a:endParaRPr lang="en-SG" altLang="en-US" sz="2000" dirty="0">
              <a:solidFill>
                <a:srgbClr val="003399"/>
              </a:solidFill>
              <a:latin typeface="Myriad Pro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0" y="2514600"/>
            <a:ext cx="79248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en-US" sz="2000" b="1" dirty="0" smtClean="0">
                <a:solidFill>
                  <a:srgbClr val="003399"/>
                </a:solidFill>
                <a:latin typeface="Myriad Pro" pitchFamily="34" charset="0"/>
              </a:rPr>
              <a:t>KM Needs Survey</a:t>
            </a:r>
          </a:p>
          <a:p>
            <a:pPr marL="457200" indent="-457200">
              <a:buAutoNum type="arabicPeriod"/>
            </a:pPr>
            <a:endParaRPr lang="en-US" sz="2000" b="1" dirty="0" smtClean="0">
              <a:solidFill>
                <a:srgbClr val="003399"/>
              </a:solidFill>
              <a:latin typeface="Myriad Pro" pitchFamily="34" charset="0"/>
            </a:endParaRPr>
          </a:p>
          <a:p>
            <a:pPr marL="457200" indent="-457200"/>
            <a:endParaRPr lang="en-US" sz="2000" b="1" dirty="0" smtClean="0">
              <a:solidFill>
                <a:srgbClr val="003399"/>
              </a:solidFill>
              <a:latin typeface="Myriad Pro" pitchFamily="34" charset="0"/>
            </a:endParaRPr>
          </a:p>
          <a:p>
            <a:pPr marL="457200" indent="-457200"/>
            <a:endParaRPr lang="en-US" sz="2000" b="1" dirty="0" smtClean="0">
              <a:solidFill>
                <a:srgbClr val="003399"/>
              </a:solidFill>
              <a:latin typeface="Myriad Pro" pitchFamily="34" charset="0"/>
            </a:endParaRPr>
          </a:p>
          <a:p>
            <a:pPr marL="342900" indent="-342900">
              <a:buAutoNum type="arabicPeriod"/>
            </a:pPr>
            <a:r>
              <a:rPr lang="en-US" sz="2000" b="1" dirty="0" smtClean="0">
                <a:solidFill>
                  <a:srgbClr val="003399"/>
                </a:solidFill>
                <a:latin typeface="Myriad Pro" pitchFamily="34" charset="0"/>
              </a:rPr>
              <a:t> Evaluation Questionnaire </a:t>
            </a:r>
            <a:endParaRPr lang="en-GB" dirty="0" smtClean="0">
              <a:solidFill>
                <a:srgbClr val="003399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0857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Line 2"/>
          <p:cNvSpPr>
            <a:spLocks noChangeShapeType="1"/>
          </p:cNvSpPr>
          <p:nvPr/>
        </p:nvSpPr>
        <p:spPr bwMode="auto">
          <a:xfrm>
            <a:off x="304800" y="1524000"/>
            <a:ext cx="71628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762000" y="1311275"/>
            <a:ext cx="715168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2800" b="1" dirty="0" smtClean="0">
                <a:solidFill>
                  <a:srgbClr val="003399"/>
                </a:solidFill>
                <a:latin typeface="Myriad Pro" pitchFamily="34" charset="0"/>
              </a:rPr>
              <a:t>What is Knowledge Management? </a:t>
            </a:r>
          </a:p>
          <a:p>
            <a:pPr algn="ctr"/>
            <a:endParaRPr lang="en-US" altLang="en-US" sz="2800" b="1" dirty="0">
              <a:solidFill>
                <a:srgbClr val="003399"/>
              </a:solidFill>
              <a:latin typeface="Myriad Pro" pitchFamily="34" charset="0"/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577850" y="2362200"/>
            <a:ext cx="8229600" cy="6401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Aft>
                <a:spcPts val="600"/>
              </a:spcAft>
              <a:buFont typeface="Times New Roman" pitchFamily="18" charset="0"/>
              <a:buAutoNum type="arabicPeriod"/>
            </a:pPr>
            <a:r>
              <a:rPr lang="en-SG" altLang="en-US" sz="2000" dirty="0">
                <a:solidFill>
                  <a:srgbClr val="003399"/>
                </a:solidFill>
                <a:latin typeface="Myriad Pro" pitchFamily="34" charset="0"/>
              </a:rPr>
              <a:t>There are countless definitions for KM</a:t>
            </a:r>
          </a:p>
          <a:p>
            <a:pPr>
              <a:spcAft>
                <a:spcPts val="600"/>
              </a:spcAft>
              <a:buFont typeface="Times New Roman" pitchFamily="18" charset="0"/>
              <a:buAutoNum type="arabicPeriod"/>
            </a:pPr>
            <a:r>
              <a:rPr lang="en-SG" altLang="en-US" sz="2000" b="1" u="sng" dirty="0">
                <a:solidFill>
                  <a:srgbClr val="003399"/>
                </a:solidFill>
                <a:latin typeface="Myriad Pro" pitchFamily="34" charset="0"/>
              </a:rPr>
              <a:t>Definition</a:t>
            </a:r>
            <a:r>
              <a:rPr lang="en-SG" altLang="en-US" sz="2000" dirty="0">
                <a:solidFill>
                  <a:srgbClr val="003399"/>
                </a:solidFill>
                <a:latin typeface="Myriad Pro" pitchFamily="34" charset="0"/>
              </a:rPr>
              <a:t> of the term is not important</a:t>
            </a:r>
          </a:p>
          <a:p>
            <a:pPr>
              <a:spcAft>
                <a:spcPts val="600"/>
              </a:spcAft>
              <a:buFont typeface="Times New Roman" pitchFamily="18" charset="0"/>
              <a:buAutoNum type="arabicPeriod"/>
            </a:pPr>
            <a:r>
              <a:rPr lang="en-SG" altLang="en-US" sz="2000" dirty="0" smtClean="0">
                <a:solidFill>
                  <a:srgbClr val="003399"/>
                </a:solidFill>
                <a:latin typeface="Myriad Pro" pitchFamily="34" charset="0"/>
              </a:rPr>
              <a:t>Need to start by identifying the </a:t>
            </a:r>
            <a:r>
              <a:rPr lang="en-SG" altLang="en-US" sz="2000" b="1" u="sng" dirty="0">
                <a:solidFill>
                  <a:srgbClr val="003399"/>
                </a:solidFill>
                <a:latin typeface="Myriad Pro" pitchFamily="34" charset="0"/>
              </a:rPr>
              <a:t>knowledge challenges</a:t>
            </a:r>
            <a:r>
              <a:rPr lang="en-SG" altLang="en-US" sz="2000" b="1" u="sng" dirty="0" smtClean="0">
                <a:solidFill>
                  <a:srgbClr val="003399"/>
                </a:solidFill>
                <a:latin typeface="Myriad Pro" pitchFamily="34" charset="0"/>
              </a:rPr>
              <a:t> </a:t>
            </a:r>
            <a:r>
              <a:rPr lang="en-SG" altLang="en-US" sz="2000" dirty="0" smtClean="0">
                <a:solidFill>
                  <a:srgbClr val="003399"/>
                </a:solidFill>
                <a:latin typeface="Myriad Pro" pitchFamily="34" charset="0"/>
              </a:rPr>
              <a:t>that organizations try to solve</a:t>
            </a:r>
          </a:p>
          <a:p>
            <a:pPr>
              <a:spcAft>
                <a:spcPts val="600"/>
              </a:spcAft>
              <a:buFont typeface="Times New Roman" pitchFamily="18" charset="0"/>
              <a:buAutoNum type="arabicPeriod"/>
            </a:pPr>
            <a:r>
              <a:rPr lang="en-SG" altLang="en-US" sz="2000" dirty="0" smtClean="0">
                <a:solidFill>
                  <a:srgbClr val="003399"/>
                </a:solidFill>
                <a:latin typeface="Myriad Pro" pitchFamily="34" charset="0"/>
              </a:rPr>
              <a:t>Knowledge Management and Information Management </a:t>
            </a:r>
            <a:br>
              <a:rPr lang="en-SG" altLang="en-US" sz="2000" dirty="0" smtClean="0">
                <a:solidFill>
                  <a:srgbClr val="003399"/>
                </a:solidFill>
                <a:latin typeface="Myriad Pro" pitchFamily="34" charset="0"/>
              </a:rPr>
            </a:br>
            <a:endParaRPr lang="en-SG" altLang="en-US" sz="2000" dirty="0" smtClean="0">
              <a:solidFill>
                <a:srgbClr val="003399"/>
              </a:solidFill>
              <a:latin typeface="Myriad Pro" pitchFamily="34" charset="0"/>
            </a:endParaRPr>
          </a:p>
          <a:p>
            <a:pPr>
              <a:spcAft>
                <a:spcPts val="600"/>
              </a:spcAft>
            </a:pPr>
            <a:endParaRPr lang="en-SG" altLang="en-US" sz="2000" dirty="0" smtClean="0">
              <a:solidFill>
                <a:srgbClr val="003399"/>
              </a:solidFill>
              <a:latin typeface="Myriad Pro" pitchFamily="34" charset="0"/>
            </a:endParaRPr>
          </a:p>
          <a:p>
            <a:pPr>
              <a:spcAft>
                <a:spcPts val="600"/>
              </a:spcAft>
            </a:pPr>
            <a:r>
              <a:rPr lang="en-SG" altLang="en-US" sz="2000" dirty="0">
                <a:solidFill>
                  <a:srgbClr val="003399"/>
                </a:solidFill>
                <a:latin typeface="Myriad Pro" pitchFamily="34" charset="0"/>
                <a:sym typeface="Wingdings" pitchFamily="2" charset="2"/>
              </a:rPr>
              <a:t> </a:t>
            </a:r>
            <a:r>
              <a:rPr lang="en-SG" altLang="en-US" sz="2000" i="1" dirty="0">
                <a:solidFill>
                  <a:srgbClr val="003399"/>
                </a:solidFill>
                <a:latin typeface="Myriad Pro" pitchFamily="34" charset="0"/>
                <a:sym typeface="Wingdings" pitchFamily="2" charset="2"/>
              </a:rPr>
              <a:t>Whatever an organization does to solve these challenges</a:t>
            </a:r>
          </a:p>
          <a:p>
            <a:pPr>
              <a:spcAft>
                <a:spcPts val="600"/>
              </a:spcAft>
            </a:pPr>
            <a:r>
              <a:rPr lang="en-SG" altLang="en-US" sz="2000" i="1" dirty="0">
                <a:solidFill>
                  <a:srgbClr val="003399"/>
                </a:solidFill>
                <a:latin typeface="Myriad Pro" pitchFamily="34" charset="0"/>
              </a:rPr>
              <a:t>     falls under the business discipline “</a:t>
            </a:r>
            <a:r>
              <a:rPr lang="en-SG" altLang="en-US" sz="2000" b="1" i="1" dirty="0">
                <a:solidFill>
                  <a:srgbClr val="003399"/>
                </a:solidFill>
                <a:latin typeface="Myriad Pro" pitchFamily="34" charset="0"/>
              </a:rPr>
              <a:t>Knowledge Management</a:t>
            </a:r>
            <a:r>
              <a:rPr lang="en-SG" altLang="en-US" sz="2000" dirty="0">
                <a:solidFill>
                  <a:srgbClr val="003399"/>
                </a:solidFill>
                <a:latin typeface="Myriad Pro" pitchFamily="34" charset="0"/>
              </a:rPr>
              <a:t>”</a:t>
            </a:r>
          </a:p>
          <a:p>
            <a:pPr>
              <a:spcAft>
                <a:spcPts val="600"/>
              </a:spcAft>
            </a:pPr>
            <a:endParaRPr lang="en-SG" altLang="en-US" sz="2000" dirty="0" smtClean="0">
              <a:solidFill>
                <a:srgbClr val="003399"/>
              </a:solidFill>
              <a:latin typeface="Myriad Pro" pitchFamily="34" charset="0"/>
            </a:endParaRPr>
          </a:p>
          <a:p>
            <a:pPr>
              <a:spcAft>
                <a:spcPts val="600"/>
              </a:spcAft>
            </a:pPr>
            <a:endParaRPr lang="en-SG" altLang="en-US" sz="2000" dirty="0" smtClean="0">
              <a:solidFill>
                <a:srgbClr val="003399"/>
              </a:solidFill>
              <a:latin typeface="Myriad Pro" pitchFamily="34" charset="0"/>
            </a:endParaRPr>
          </a:p>
          <a:p>
            <a:pPr>
              <a:spcAft>
                <a:spcPts val="600"/>
              </a:spcAft>
              <a:buFont typeface="Times New Roman" pitchFamily="18" charset="0"/>
              <a:buAutoNum type="arabicPeriod"/>
            </a:pPr>
            <a:endParaRPr lang="en-SG" altLang="en-US" sz="2000" dirty="0">
              <a:solidFill>
                <a:srgbClr val="003399"/>
              </a:solidFill>
              <a:latin typeface="Myriad Pro" pitchFamily="34" charset="0"/>
            </a:endParaRPr>
          </a:p>
          <a:p>
            <a:pPr>
              <a:spcAft>
                <a:spcPts val="600"/>
              </a:spcAft>
              <a:buFont typeface="Times New Roman" pitchFamily="18" charset="0"/>
              <a:buAutoNum type="arabicPeriod"/>
            </a:pPr>
            <a:endParaRPr lang="en-SG" altLang="en-US" sz="2000" dirty="0">
              <a:solidFill>
                <a:srgbClr val="003399"/>
              </a:solidFill>
              <a:latin typeface="Myriad Pro" pitchFamily="34" charset="0"/>
            </a:endParaRPr>
          </a:p>
          <a:p>
            <a:pPr>
              <a:spcAft>
                <a:spcPts val="600"/>
              </a:spcAft>
              <a:buFont typeface="Times New Roman" pitchFamily="18" charset="0"/>
              <a:buAutoNum type="arabicPeriod"/>
            </a:pPr>
            <a:endParaRPr lang="en-SG" altLang="en-US" sz="2000" dirty="0">
              <a:solidFill>
                <a:srgbClr val="003399"/>
              </a:solidFill>
              <a:latin typeface="Myriad Pro" pitchFamily="34" charset="0"/>
            </a:endParaRPr>
          </a:p>
          <a:p>
            <a:pPr>
              <a:spcAft>
                <a:spcPts val="600"/>
              </a:spcAft>
              <a:buFont typeface="Times New Roman" pitchFamily="18" charset="0"/>
              <a:buAutoNum type="arabicPeriod"/>
            </a:pPr>
            <a:endParaRPr lang="en-SG" altLang="en-US" sz="2000" dirty="0">
              <a:solidFill>
                <a:srgbClr val="003399"/>
              </a:solidFill>
              <a:latin typeface="Myriad Pro" pitchFamily="34" charset="0"/>
            </a:endParaRPr>
          </a:p>
          <a:p>
            <a:pPr>
              <a:spcAft>
                <a:spcPts val="600"/>
              </a:spcAft>
              <a:buFont typeface="Times New Roman" pitchFamily="18" charset="0"/>
              <a:buAutoNum type="arabicPeriod"/>
            </a:pPr>
            <a:endParaRPr lang="en-SG" altLang="en-US" sz="2000" dirty="0">
              <a:solidFill>
                <a:srgbClr val="003399"/>
              </a:solidFill>
              <a:latin typeface="Myriad Pro" pitchFamily="34" charset="0"/>
            </a:endParaRPr>
          </a:p>
          <a:p>
            <a:pPr>
              <a:spcAft>
                <a:spcPts val="600"/>
              </a:spcAft>
              <a:buFont typeface="Times New Roman" pitchFamily="18" charset="0"/>
              <a:buAutoNum type="arabicPeriod"/>
            </a:pPr>
            <a:endParaRPr lang="en-SG" altLang="en-US" sz="2000" dirty="0">
              <a:solidFill>
                <a:srgbClr val="003399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8070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219200"/>
            <a:ext cx="8915400" cy="685800"/>
          </a:xfrm>
        </p:spPr>
        <p:txBody>
          <a:bodyPr>
            <a:noAutofit/>
          </a:bodyPr>
          <a:lstStyle/>
          <a:p>
            <a:r>
              <a:rPr lang="en-US" altLang="en-US" sz="3200" b="1" dirty="0" smtClean="0">
                <a:solidFill>
                  <a:srgbClr val="003399"/>
                </a:solidFill>
                <a:latin typeface="Myriad Pro" pitchFamily="34" charset="0"/>
              </a:rPr>
              <a:t> </a:t>
            </a:r>
            <a:r>
              <a:rPr lang="en-US" sz="3200" b="1" dirty="0">
                <a:solidFill>
                  <a:srgbClr val="003399"/>
                </a:solidFill>
                <a:latin typeface="Myriad Pro" pitchFamily="34" charset="0"/>
              </a:rPr>
              <a:t>Knowledge Management (The Basics)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98891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  <a:defRPr/>
            </a:pPr>
            <a:r>
              <a:rPr lang="en-US" sz="2000" dirty="0">
                <a:solidFill>
                  <a:srgbClr val="003399"/>
                </a:solidFill>
                <a:latin typeface="Myriad Pro" pitchFamily="34" charset="0"/>
              </a:rPr>
              <a:t>Knowledge Management is not a technology,  a solution or a piece of software, but a business practice or strategy that needs to align with the goals</a:t>
            </a:r>
            <a:r>
              <a:rPr lang="en-US" sz="2000" dirty="0" smtClean="0">
                <a:solidFill>
                  <a:srgbClr val="003399"/>
                </a:solidFill>
                <a:latin typeface="Myriad Pro" pitchFamily="34" charset="0"/>
              </a:rPr>
              <a:t> of an organization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n-US" sz="2000" dirty="0">
                <a:solidFill>
                  <a:srgbClr val="003399"/>
                </a:solidFill>
                <a:latin typeface="Myriad Pro" pitchFamily="34" charset="0"/>
              </a:rPr>
              <a:t>Successful Knowledge Management is all about delivering the right info to the right people at the right time so it can be effectively applied</a:t>
            </a:r>
            <a:endParaRPr lang="en-US" sz="2000" dirty="0" smtClean="0">
              <a:solidFill>
                <a:srgbClr val="003399"/>
              </a:solidFill>
              <a:latin typeface="Myriad Pro" pitchFamily="34" charset="0"/>
            </a:endParaRPr>
          </a:p>
          <a:p>
            <a:r>
              <a:rPr lang="en-US" sz="2000" dirty="0" smtClean="0">
                <a:solidFill>
                  <a:srgbClr val="003399"/>
                </a:solidFill>
                <a:latin typeface="Myriad Pro" pitchFamily="34" charset="0"/>
              </a:rPr>
              <a:t>Often we are already doing so without realizing it. By participating in a workshop for example, sharing personal experiences of what worked and what did not in a particular country or within a specific thematic area, we are passing our knowledge on to others.</a:t>
            </a:r>
          </a:p>
          <a:p>
            <a:pPr>
              <a:buNone/>
              <a:defRPr/>
            </a:pPr>
            <a:endParaRPr lang="en-US" sz="1800" dirty="0" smtClean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</a:endParaRPr>
          </a:p>
          <a:p>
            <a:pPr>
              <a:spcBef>
                <a:spcPts val="400"/>
              </a:spcBef>
              <a:buNone/>
            </a:pPr>
            <a:endParaRPr lang="en-US" sz="1800" dirty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6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 descr="iceberg-post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1524000"/>
            <a:ext cx="100584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Line 2"/>
          <p:cNvSpPr>
            <a:spLocks noChangeShapeType="1"/>
          </p:cNvSpPr>
          <p:nvPr/>
        </p:nvSpPr>
        <p:spPr bwMode="auto">
          <a:xfrm>
            <a:off x="304800" y="1556657"/>
            <a:ext cx="71628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6" name="Text Box 3"/>
          <p:cNvSpPr txBox="1">
            <a:spLocks noChangeArrowheads="1"/>
          </p:cNvSpPr>
          <p:nvPr/>
        </p:nvSpPr>
        <p:spPr bwMode="auto">
          <a:xfrm>
            <a:off x="590550" y="457200"/>
            <a:ext cx="7151688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sz="2800" b="1" dirty="0" smtClean="0">
              <a:solidFill>
                <a:srgbClr val="003399"/>
              </a:solidFill>
              <a:latin typeface="Myriad Pro" pitchFamily="34" charset="0"/>
            </a:endParaRPr>
          </a:p>
          <a:p>
            <a:endParaRPr lang="en-US" altLang="en-US" sz="2800" b="1" dirty="0" smtClean="0">
              <a:solidFill>
                <a:srgbClr val="003399"/>
              </a:solidFill>
              <a:latin typeface="Myriad Pro" pitchFamily="34" charset="0"/>
            </a:endParaRPr>
          </a:p>
          <a:p>
            <a:pPr algn="ctr"/>
            <a:r>
              <a:rPr lang="en-US" altLang="en-US" sz="2800" b="1" dirty="0" smtClean="0">
                <a:solidFill>
                  <a:srgbClr val="003399"/>
                </a:solidFill>
                <a:latin typeface="Myriad Pro" pitchFamily="34" charset="0"/>
              </a:rPr>
              <a:t>      Major </a:t>
            </a:r>
            <a:r>
              <a:rPr lang="en-US" altLang="en-US" sz="2800" b="1" dirty="0">
                <a:solidFill>
                  <a:srgbClr val="003399"/>
                </a:solidFill>
                <a:latin typeface="Myriad Pro" pitchFamily="34" charset="0"/>
              </a:rPr>
              <a:t>KM principles</a:t>
            </a:r>
            <a:br>
              <a:rPr lang="en-US" altLang="en-US" sz="2800" b="1" dirty="0">
                <a:solidFill>
                  <a:srgbClr val="003399"/>
                </a:solidFill>
                <a:latin typeface="Myriad Pro" pitchFamily="34" charset="0"/>
              </a:rPr>
            </a:br>
            <a:endParaRPr lang="en-US" altLang="en-US" sz="2800" b="1" dirty="0">
              <a:solidFill>
                <a:srgbClr val="003399"/>
              </a:solidFill>
              <a:latin typeface="Myriad Pro" pitchFamily="34" charset="0"/>
            </a:endParaRP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76200" y="1835150"/>
            <a:ext cx="856615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eaLnBrk="0" hangingPunct="0">
              <a:spcAft>
                <a:spcPts val="600"/>
              </a:spcAft>
              <a:defRPr/>
            </a:pPr>
            <a:r>
              <a:rPr lang="en-SG" sz="2000" b="1" u="sng" dirty="0">
                <a:solidFill>
                  <a:srgbClr val="003399"/>
                </a:solidFill>
                <a:effectLst>
                  <a:outerShdw blurRad="50800" dist="38100" dir="1260000" algn="l" rotWithShape="0">
                    <a:schemeClr val="bg1">
                      <a:alpha val="99000"/>
                    </a:schemeClr>
                  </a:outerShdw>
                </a:effectLst>
                <a:latin typeface="Myriad Pro" pitchFamily="34" charset="0"/>
                <a:sym typeface="Wingdings" pitchFamily="2" charset="2"/>
              </a:rPr>
              <a:t>Explicit knowledge</a:t>
            </a:r>
            <a:r>
              <a:rPr lang="en-SG" sz="2000" b="1" dirty="0">
                <a:solidFill>
                  <a:srgbClr val="003399"/>
                </a:solidFill>
                <a:effectLst>
                  <a:outerShdw blurRad="50800" dist="38100" dir="1260000" algn="l" rotWithShape="0">
                    <a:schemeClr val="bg1">
                      <a:alpha val="99000"/>
                    </a:schemeClr>
                  </a:outerShdw>
                </a:effectLst>
                <a:latin typeface="Myriad Pro" pitchFamily="34" charset="0"/>
                <a:sym typeface="Wingdings" pitchFamily="2" charset="2"/>
              </a:rPr>
              <a:t> </a:t>
            </a:r>
            <a:r>
              <a:rPr lang="en-SG" sz="2000" dirty="0">
                <a:solidFill>
                  <a:srgbClr val="003399"/>
                </a:solidFill>
                <a:effectLst>
                  <a:outerShdw blurRad="50800" dist="38100" dir="1260000" algn="l" rotWithShape="0">
                    <a:schemeClr val="bg1">
                      <a:alpha val="99000"/>
                    </a:schemeClr>
                  </a:outerShdw>
                </a:effectLst>
                <a:latin typeface="Myriad Pro" pitchFamily="34" charset="0"/>
                <a:sym typeface="Wingdings" pitchFamily="2" charset="2"/>
              </a:rPr>
              <a:t>can be captured, written down and presented</a:t>
            </a:r>
          </a:p>
          <a:p>
            <a:pPr marL="457200" indent="-457200" eaLnBrk="0" hangingPunct="0">
              <a:spcAft>
                <a:spcPts val="600"/>
              </a:spcAft>
              <a:defRPr/>
            </a:pPr>
            <a:r>
              <a:rPr lang="en-SG" sz="2000" dirty="0">
                <a:solidFill>
                  <a:srgbClr val="003399"/>
                </a:solidFill>
                <a:effectLst>
                  <a:outerShdw blurRad="50800" dist="38100" dir="1260000" algn="l" rotWithShape="0">
                    <a:schemeClr val="bg1">
                      <a:alpha val="99000"/>
                    </a:schemeClr>
                  </a:outerShdw>
                </a:effectLst>
                <a:latin typeface="Myriad Pro" pitchFamily="34" charset="0"/>
                <a:sym typeface="Wingdings" pitchFamily="2" charset="2"/>
              </a:rPr>
              <a:t>in documents and databases. </a:t>
            </a:r>
            <a:endParaRPr lang="en-SG" sz="2000" dirty="0">
              <a:solidFill>
                <a:srgbClr val="003399"/>
              </a:solidFill>
              <a:effectLst>
                <a:outerShdw blurRad="50800" dist="38100" dir="1260000" algn="l" rotWithShape="0">
                  <a:schemeClr val="bg1">
                    <a:alpha val="99000"/>
                  </a:schemeClr>
                </a:outerShdw>
              </a:effectLst>
              <a:latin typeface="Myriad Pro" pitchFamily="34" charset="0"/>
            </a:endParaRPr>
          </a:p>
        </p:txBody>
      </p:sp>
      <p:sp>
        <p:nvSpPr>
          <p:cNvPr id="7174" name="Text Box 4"/>
          <p:cNvSpPr txBox="1">
            <a:spLocks noChangeArrowheads="1"/>
          </p:cNvSpPr>
          <p:nvPr/>
        </p:nvSpPr>
        <p:spPr bwMode="auto">
          <a:xfrm>
            <a:off x="107950" y="3352800"/>
            <a:ext cx="8807450" cy="386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Aft>
                <a:spcPts val="600"/>
              </a:spcAft>
            </a:pPr>
            <a:r>
              <a:rPr lang="en-SG" altLang="en-US" sz="2000" b="1" u="sng">
                <a:solidFill>
                  <a:schemeClr val="bg1"/>
                </a:solidFill>
                <a:latin typeface="Myriad Pro" pitchFamily="34" charset="0"/>
                <a:sym typeface="Wingdings" pitchFamily="2" charset="2"/>
              </a:rPr>
              <a:t>Tacit knowledge</a:t>
            </a:r>
            <a:r>
              <a:rPr lang="en-SG" altLang="en-US" sz="2000" b="1">
                <a:solidFill>
                  <a:schemeClr val="bg1"/>
                </a:solidFill>
                <a:latin typeface="Myriad Pro" pitchFamily="34" charset="0"/>
                <a:sym typeface="Wingdings" pitchFamily="2" charset="2"/>
              </a:rPr>
              <a:t> </a:t>
            </a:r>
          </a:p>
          <a:p>
            <a:pPr>
              <a:spcAft>
                <a:spcPts val="600"/>
              </a:spcAft>
            </a:pPr>
            <a:r>
              <a:rPr lang="en-SG" altLang="en-US" sz="2000">
                <a:solidFill>
                  <a:schemeClr val="bg1"/>
                </a:solidFill>
                <a:latin typeface="Myriad Pro" pitchFamily="34" charset="0"/>
                <a:sym typeface="Wingdings" pitchFamily="2" charset="2"/>
              </a:rPr>
              <a:t>Is the knowledge in </a:t>
            </a:r>
          </a:p>
          <a:p>
            <a:pPr>
              <a:spcAft>
                <a:spcPts val="600"/>
              </a:spcAft>
            </a:pPr>
            <a:r>
              <a:rPr lang="en-SG" altLang="en-US" sz="2000">
                <a:solidFill>
                  <a:schemeClr val="bg1"/>
                </a:solidFill>
                <a:latin typeface="Myriad Pro" pitchFamily="34" charset="0"/>
                <a:sym typeface="Wingdings" pitchFamily="2" charset="2"/>
              </a:rPr>
              <a:t>our heads. It is much </a:t>
            </a:r>
          </a:p>
          <a:p>
            <a:pPr>
              <a:spcAft>
                <a:spcPts val="600"/>
              </a:spcAft>
            </a:pPr>
            <a:r>
              <a:rPr lang="en-SG" altLang="en-US" sz="2000">
                <a:solidFill>
                  <a:schemeClr val="bg1"/>
                </a:solidFill>
                <a:latin typeface="Myriad Pro" pitchFamily="34" charset="0"/>
                <a:sym typeface="Wingdings" pitchFamily="2" charset="2"/>
              </a:rPr>
              <a:t>less concrete and </a:t>
            </a:r>
          </a:p>
          <a:p>
            <a:pPr>
              <a:spcAft>
                <a:spcPts val="600"/>
              </a:spcAft>
            </a:pPr>
            <a:r>
              <a:rPr lang="en-SG" altLang="en-US" sz="2000">
                <a:solidFill>
                  <a:schemeClr val="bg1"/>
                </a:solidFill>
                <a:latin typeface="Myriad Pro" pitchFamily="34" charset="0"/>
                <a:sym typeface="Wingdings" pitchFamily="2" charset="2"/>
              </a:rPr>
              <a:t>more difficult to </a:t>
            </a:r>
          </a:p>
          <a:p>
            <a:pPr>
              <a:spcAft>
                <a:spcPts val="600"/>
              </a:spcAft>
            </a:pPr>
            <a:r>
              <a:rPr lang="en-SG" altLang="en-US" sz="2000">
                <a:solidFill>
                  <a:schemeClr val="bg1"/>
                </a:solidFill>
                <a:latin typeface="Myriad Pro" pitchFamily="34" charset="0"/>
                <a:sym typeface="Wingdings" pitchFamily="2" charset="2"/>
              </a:rPr>
              <a:t>document and measure, </a:t>
            </a:r>
          </a:p>
          <a:p>
            <a:pPr>
              <a:spcAft>
                <a:spcPts val="600"/>
              </a:spcAft>
            </a:pPr>
            <a:r>
              <a:rPr lang="en-SG" altLang="en-US" sz="2000">
                <a:solidFill>
                  <a:schemeClr val="bg1"/>
                </a:solidFill>
                <a:latin typeface="Myriad Pro" pitchFamily="34" charset="0"/>
                <a:sym typeface="Wingdings" pitchFamily="2" charset="2"/>
              </a:rPr>
              <a:t>however, it is more valuable </a:t>
            </a:r>
          </a:p>
          <a:p>
            <a:pPr>
              <a:spcAft>
                <a:spcPts val="600"/>
              </a:spcAft>
            </a:pPr>
            <a:r>
              <a:rPr lang="en-SG" altLang="en-US" sz="2000">
                <a:solidFill>
                  <a:schemeClr val="bg1"/>
                </a:solidFill>
                <a:latin typeface="Myriad Pro" pitchFamily="34" charset="0"/>
                <a:sym typeface="Wingdings" pitchFamily="2" charset="2"/>
              </a:rPr>
              <a:t>because it provides context. </a:t>
            </a:r>
          </a:p>
          <a:p>
            <a:pPr>
              <a:spcAft>
                <a:spcPts val="600"/>
              </a:spcAft>
            </a:pPr>
            <a:r>
              <a:rPr lang="en-SG" altLang="en-US" sz="2000">
                <a:solidFill>
                  <a:schemeClr val="bg1"/>
                </a:solidFill>
                <a:latin typeface="Myriad Pro" pitchFamily="34" charset="0"/>
                <a:sym typeface="Wingdings" pitchFamily="2" charset="2"/>
              </a:rPr>
              <a:t>Tacit knowledge requires personal contact and trust to share effectively.</a:t>
            </a:r>
            <a:endParaRPr lang="en-SG" altLang="en-US" sz="2000">
              <a:solidFill>
                <a:srgbClr val="003399"/>
              </a:solidFill>
              <a:latin typeface="Myriad Pro" pitchFamily="34" charset="0"/>
            </a:endParaRPr>
          </a:p>
          <a:p>
            <a:pPr>
              <a:spcAft>
                <a:spcPts val="600"/>
              </a:spcAft>
              <a:buFont typeface="Times New Roman" pitchFamily="18" charset="0"/>
              <a:buAutoNum type="arabicPeriod"/>
            </a:pPr>
            <a:endParaRPr lang="en-SG" altLang="en-US" sz="2000">
              <a:solidFill>
                <a:srgbClr val="003399"/>
              </a:solidFill>
              <a:latin typeface="Myriad Pro" pitchFamily="34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676400" y="5184775"/>
            <a:ext cx="5638800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n-SG" altLang="en-US" b="1" dirty="0">
                <a:solidFill>
                  <a:schemeClr val="bg1"/>
                </a:solidFill>
                <a:latin typeface="Myriad Pro" pitchFamily="34" charset="0"/>
                <a:sym typeface="Wingdings" pitchFamily="2" charset="2"/>
              </a:rPr>
              <a:t>What does this picture have to do </a:t>
            </a:r>
          </a:p>
          <a:p>
            <a:pPr algn="ctr">
              <a:spcAft>
                <a:spcPts val="600"/>
              </a:spcAft>
            </a:pPr>
            <a:r>
              <a:rPr lang="en-SG" altLang="en-US" b="1" dirty="0">
                <a:solidFill>
                  <a:schemeClr val="bg1"/>
                </a:solidFill>
                <a:latin typeface="Myriad Pro" pitchFamily="34" charset="0"/>
                <a:sym typeface="Wingdings" pitchFamily="2" charset="2"/>
              </a:rPr>
              <a:t>with knowledge management?</a:t>
            </a:r>
            <a:endParaRPr lang="en-SG" altLang="en-US" dirty="0">
              <a:solidFill>
                <a:srgbClr val="003399"/>
              </a:solidFill>
              <a:latin typeface="Myriad Pro" pitchFamily="34" charset="0"/>
            </a:endParaRPr>
          </a:p>
          <a:p>
            <a:pPr>
              <a:spcAft>
                <a:spcPts val="600"/>
              </a:spcAft>
              <a:buFont typeface="Times New Roman" pitchFamily="18" charset="0"/>
              <a:buAutoNum type="arabicPeriod"/>
            </a:pPr>
            <a:endParaRPr lang="en-SG" altLang="en-US" sz="2000" dirty="0">
              <a:solidFill>
                <a:srgbClr val="003399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5665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/>
      <p:bldP spid="7174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Line 2"/>
          <p:cNvSpPr>
            <a:spLocks noChangeShapeType="1"/>
          </p:cNvSpPr>
          <p:nvPr/>
        </p:nvSpPr>
        <p:spPr bwMode="auto">
          <a:xfrm>
            <a:off x="304800" y="1524000"/>
            <a:ext cx="71628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381000" y="1309688"/>
            <a:ext cx="84264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800" b="1" dirty="0" smtClean="0">
                <a:solidFill>
                  <a:srgbClr val="003399"/>
                </a:solidFill>
                <a:latin typeface="Myriad Pro" pitchFamily="34" charset="0"/>
              </a:rPr>
              <a:t>             Do </a:t>
            </a:r>
            <a:r>
              <a:rPr lang="en-US" sz="2800" b="1" dirty="0">
                <a:solidFill>
                  <a:srgbClr val="003399"/>
                </a:solidFill>
                <a:latin typeface="Myriad Pro" pitchFamily="34" charset="0"/>
              </a:rPr>
              <a:t>these quotes sound familiar?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577850" y="1835150"/>
            <a:ext cx="8229600" cy="4324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eaLnBrk="0" hangingPunct="0">
              <a:spcAft>
                <a:spcPts val="600"/>
              </a:spcAft>
              <a:buFont typeface="Times New Roman" pitchFamily="18" charset="0"/>
              <a:buAutoNum type="arabicPeriod"/>
            </a:pPr>
            <a:r>
              <a:rPr lang="en-SG" sz="2000" dirty="0">
                <a:solidFill>
                  <a:srgbClr val="003399"/>
                </a:solidFill>
                <a:latin typeface="Myriad Pro" pitchFamily="34" charset="0"/>
              </a:rPr>
              <a:t>“I can’t find the</a:t>
            </a:r>
            <a:r>
              <a:rPr lang="en-SG" sz="2000" dirty="0" smtClean="0">
                <a:solidFill>
                  <a:srgbClr val="003399"/>
                </a:solidFill>
                <a:latin typeface="Myriad Pro" pitchFamily="34" charset="0"/>
              </a:rPr>
              <a:t> strategy I </a:t>
            </a:r>
            <a:r>
              <a:rPr lang="en-SG" sz="2000" dirty="0">
                <a:solidFill>
                  <a:srgbClr val="003399"/>
                </a:solidFill>
                <a:latin typeface="Myriad Pro" pitchFamily="34" charset="0"/>
              </a:rPr>
              <a:t>need!”</a:t>
            </a:r>
          </a:p>
          <a:p>
            <a:pPr marL="457200" indent="-457200" eaLnBrk="0" hangingPunct="0">
              <a:spcAft>
                <a:spcPts val="600"/>
              </a:spcAft>
              <a:buFont typeface="Times New Roman" pitchFamily="18" charset="0"/>
              <a:buAutoNum type="arabicPeriod"/>
            </a:pPr>
            <a:r>
              <a:rPr lang="en-SG" sz="2000" dirty="0">
                <a:solidFill>
                  <a:srgbClr val="003399"/>
                </a:solidFill>
                <a:latin typeface="Myriad Pro" pitchFamily="34" charset="0"/>
              </a:rPr>
              <a:t>“I don’t know how to do that task!”</a:t>
            </a:r>
          </a:p>
          <a:p>
            <a:pPr marL="457200" indent="-457200" eaLnBrk="0" hangingPunct="0">
              <a:spcAft>
                <a:spcPts val="600"/>
              </a:spcAft>
              <a:buFont typeface="Times New Roman" pitchFamily="18" charset="0"/>
              <a:buAutoNum type="arabicPeriod"/>
            </a:pPr>
            <a:r>
              <a:rPr lang="en-SG" sz="2000" dirty="0">
                <a:solidFill>
                  <a:srgbClr val="003399"/>
                </a:solidFill>
                <a:latin typeface="Myriad Pro" pitchFamily="34" charset="0"/>
              </a:rPr>
              <a:t>“Why didn’t we know about this before? We could have </a:t>
            </a:r>
            <a:br>
              <a:rPr lang="en-SG" sz="2000" dirty="0">
                <a:solidFill>
                  <a:srgbClr val="003399"/>
                </a:solidFill>
                <a:latin typeface="Myriad Pro" pitchFamily="34" charset="0"/>
              </a:rPr>
            </a:br>
            <a:r>
              <a:rPr lang="en-SG" sz="2000" dirty="0">
                <a:solidFill>
                  <a:srgbClr val="003399"/>
                </a:solidFill>
                <a:latin typeface="Myriad Pro" pitchFamily="34" charset="0"/>
              </a:rPr>
              <a:t>saved ourselves a lot of work!”</a:t>
            </a:r>
          </a:p>
          <a:p>
            <a:pPr marL="457200" indent="-457200" eaLnBrk="0" hangingPunct="0">
              <a:spcAft>
                <a:spcPts val="600"/>
              </a:spcAft>
              <a:buFont typeface="Times New Roman" pitchFamily="18" charset="0"/>
              <a:buAutoNum type="arabicPeriod"/>
            </a:pPr>
            <a:r>
              <a:rPr lang="en-SG" sz="2000" dirty="0">
                <a:solidFill>
                  <a:srgbClr val="003399"/>
                </a:solidFill>
                <a:latin typeface="Myriad Pro" pitchFamily="34" charset="0"/>
              </a:rPr>
              <a:t>“I did all the work and now it’s not needed!”</a:t>
            </a:r>
          </a:p>
          <a:p>
            <a:pPr marL="457200" indent="-457200" eaLnBrk="0" hangingPunct="0">
              <a:spcAft>
                <a:spcPts val="600"/>
              </a:spcAft>
              <a:buFont typeface="Times New Roman" pitchFamily="18" charset="0"/>
              <a:buAutoNum type="arabicPeriod"/>
            </a:pPr>
            <a:r>
              <a:rPr lang="en-SG" sz="2000" dirty="0">
                <a:solidFill>
                  <a:srgbClr val="003399"/>
                </a:solidFill>
                <a:latin typeface="Myriad Pro" pitchFamily="34" charset="0"/>
              </a:rPr>
              <a:t>“I can’t get in touch with someone fast when I need </a:t>
            </a:r>
            <a:br>
              <a:rPr lang="en-SG" sz="2000" dirty="0">
                <a:solidFill>
                  <a:srgbClr val="003399"/>
                </a:solidFill>
                <a:latin typeface="Myriad Pro" pitchFamily="34" charset="0"/>
              </a:rPr>
            </a:br>
            <a:r>
              <a:rPr lang="en-SG" sz="2000" dirty="0">
                <a:solidFill>
                  <a:srgbClr val="003399"/>
                </a:solidFill>
                <a:latin typeface="Myriad Pro" pitchFamily="34" charset="0"/>
              </a:rPr>
              <a:t>to know something!”</a:t>
            </a:r>
          </a:p>
          <a:p>
            <a:pPr marL="457200" indent="-457200" eaLnBrk="0" hangingPunct="0">
              <a:spcAft>
                <a:spcPts val="600"/>
              </a:spcAft>
              <a:buFont typeface="Times New Roman" pitchFamily="18" charset="0"/>
              <a:buAutoNum type="arabicPeriod"/>
            </a:pPr>
            <a:r>
              <a:rPr lang="en-SG" sz="2000" dirty="0">
                <a:solidFill>
                  <a:srgbClr val="003399"/>
                </a:solidFill>
                <a:latin typeface="Myriad Pro" pitchFamily="34" charset="0"/>
              </a:rPr>
              <a:t>“The colleague left </a:t>
            </a:r>
            <a:r>
              <a:rPr lang="en-SG" sz="2000" dirty="0" smtClean="0">
                <a:solidFill>
                  <a:srgbClr val="003399"/>
                </a:solidFill>
                <a:latin typeface="Myriad Pro" pitchFamily="34" charset="0"/>
              </a:rPr>
              <a:t>the team, </a:t>
            </a:r>
            <a:r>
              <a:rPr lang="en-SG" sz="2000" dirty="0">
                <a:solidFill>
                  <a:srgbClr val="003399"/>
                </a:solidFill>
                <a:latin typeface="Myriad Pro" pitchFamily="34" charset="0"/>
              </a:rPr>
              <a:t>and now nobody </a:t>
            </a:r>
            <a:br>
              <a:rPr lang="en-SG" sz="2000" dirty="0">
                <a:solidFill>
                  <a:srgbClr val="003399"/>
                </a:solidFill>
                <a:latin typeface="Myriad Pro" pitchFamily="34" charset="0"/>
              </a:rPr>
            </a:br>
            <a:r>
              <a:rPr lang="en-SG" sz="2000" dirty="0">
                <a:solidFill>
                  <a:srgbClr val="003399"/>
                </a:solidFill>
                <a:latin typeface="Myriad Pro" pitchFamily="34" charset="0"/>
              </a:rPr>
              <a:t>knows how to do it!”</a:t>
            </a:r>
          </a:p>
          <a:p>
            <a:pPr marL="457200" indent="-457200" eaLnBrk="0" hangingPunct="0">
              <a:spcAft>
                <a:spcPts val="600"/>
              </a:spcAft>
              <a:buFont typeface="Times New Roman" pitchFamily="18" charset="0"/>
              <a:buAutoNum type="arabicPeriod"/>
            </a:pPr>
            <a:r>
              <a:rPr lang="en-SG" sz="2000" dirty="0">
                <a:solidFill>
                  <a:srgbClr val="003399"/>
                </a:solidFill>
                <a:latin typeface="Myriad Pro" pitchFamily="34" charset="0"/>
              </a:rPr>
              <a:t>“I have to do it all over again on my own</a:t>
            </a:r>
            <a:r>
              <a:rPr lang="en-SG" sz="2000" dirty="0" smtClean="0">
                <a:solidFill>
                  <a:srgbClr val="003399"/>
                </a:solidFill>
                <a:latin typeface="Myriad Pro" pitchFamily="34" charset="0"/>
              </a:rPr>
              <a:t>!”</a:t>
            </a:r>
            <a:endParaRPr lang="en-SG" sz="2000" dirty="0">
              <a:solidFill>
                <a:srgbClr val="003399"/>
              </a:solidFill>
              <a:latin typeface="Myriad Pro" pitchFamily="34" charset="0"/>
            </a:endParaRPr>
          </a:p>
          <a:p>
            <a:pPr marL="457200" indent="-457200" algn="ctr" eaLnBrk="0" hangingPunct="0">
              <a:spcAft>
                <a:spcPts val="600"/>
              </a:spcAft>
            </a:pPr>
            <a:r>
              <a:rPr lang="en-SG" sz="2000" b="1" i="1" dirty="0">
                <a:solidFill>
                  <a:srgbClr val="003399"/>
                </a:solidFill>
                <a:latin typeface="Myriad Pro" pitchFamily="34" charset="0"/>
                <a:sym typeface="Wingdings" pitchFamily="2" charset="2"/>
              </a:rPr>
              <a:t> It is for experiences like these that </a:t>
            </a:r>
            <a:r>
              <a:rPr lang="en-SG" sz="2000" b="1" i="1" dirty="0" smtClean="0">
                <a:solidFill>
                  <a:srgbClr val="003399"/>
                </a:solidFill>
                <a:latin typeface="Myriad Pro" pitchFamily="34" charset="0"/>
                <a:sym typeface="Wingdings" pitchFamily="2" charset="2"/>
              </a:rPr>
              <a:t>we realize that we need </a:t>
            </a:r>
            <a:r>
              <a:rPr lang="en-SG" sz="2000" b="1" i="1" dirty="0">
                <a:solidFill>
                  <a:srgbClr val="003399"/>
                </a:solidFill>
                <a:latin typeface="Myriad Pro" pitchFamily="34" charset="0"/>
                <a:sym typeface="Wingdings" pitchFamily="2" charset="2"/>
              </a:rPr>
              <a:t>something like “Knowledge Management” </a:t>
            </a:r>
            <a:endParaRPr lang="en-SG" sz="2000" b="1" i="1" dirty="0">
              <a:solidFill>
                <a:srgbClr val="003399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1558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Line 2"/>
          <p:cNvSpPr>
            <a:spLocks noChangeShapeType="1"/>
          </p:cNvSpPr>
          <p:nvPr/>
        </p:nvSpPr>
        <p:spPr bwMode="auto">
          <a:xfrm>
            <a:off x="304800" y="1524000"/>
            <a:ext cx="71628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590550" y="1311275"/>
            <a:ext cx="81724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800" b="1" dirty="0" smtClean="0">
                <a:solidFill>
                  <a:srgbClr val="003399"/>
                </a:solidFill>
                <a:latin typeface="Myriad Pro" pitchFamily="34" charset="0"/>
              </a:rPr>
              <a:t>   What do we all want? </a:t>
            </a:r>
            <a:endParaRPr lang="en-US" sz="2800" b="1" dirty="0">
              <a:solidFill>
                <a:srgbClr val="003399"/>
              </a:solidFill>
              <a:latin typeface="Myriad Pro" pitchFamily="34" charset="0"/>
            </a:endParaRP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577850" y="2286000"/>
            <a:ext cx="822960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charset="2"/>
              <a:buChar char="Ø"/>
            </a:pPr>
            <a:r>
              <a:rPr lang="en-US" sz="2000" dirty="0" smtClean="0">
                <a:solidFill>
                  <a:srgbClr val="003399"/>
                </a:solidFill>
                <a:latin typeface="Myriad Pro" pitchFamily="34" charset="0"/>
              </a:rPr>
              <a:t>Avoid repeating past mistakes</a:t>
            </a:r>
          </a:p>
          <a:p>
            <a:pPr>
              <a:buFont typeface="Wingdings" charset="2"/>
              <a:buChar char="Ø"/>
            </a:pPr>
            <a:r>
              <a:rPr lang="en-US" sz="2000" dirty="0" smtClean="0">
                <a:solidFill>
                  <a:srgbClr val="003399"/>
                </a:solidFill>
                <a:latin typeface="Myriad Pro" pitchFamily="34" charset="0"/>
              </a:rPr>
              <a:t>Highlight good practice to be replicated elsewhere; </a:t>
            </a:r>
          </a:p>
          <a:p>
            <a:pPr>
              <a:buFont typeface="Wingdings" charset="2"/>
              <a:buChar char="Ø"/>
            </a:pPr>
            <a:r>
              <a:rPr lang="en-US" sz="2000" dirty="0" smtClean="0">
                <a:solidFill>
                  <a:srgbClr val="003399"/>
                </a:solidFill>
                <a:latin typeface="Myriad Pro" pitchFamily="34" charset="0"/>
              </a:rPr>
              <a:t>Make our work more relevant, effective and accessible; </a:t>
            </a:r>
          </a:p>
          <a:p>
            <a:pPr>
              <a:buFont typeface="Wingdings" charset="2"/>
              <a:buChar char="Ø"/>
            </a:pPr>
            <a:r>
              <a:rPr lang="en-US" sz="2000" dirty="0" smtClean="0">
                <a:solidFill>
                  <a:srgbClr val="003399"/>
                </a:solidFill>
                <a:latin typeface="Myriad Pro" pitchFamily="34" charset="0"/>
              </a:rPr>
              <a:t>Compare experiences and draw out common issues and challenges;</a:t>
            </a:r>
          </a:p>
          <a:p>
            <a:pPr>
              <a:buFont typeface="Wingdings" charset="2"/>
              <a:buChar char="Ø"/>
            </a:pPr>
            <a:r>
              <a:rPr lang="en-US" sz="2000" dirty="0" smtClean="0">
                <a:solidFill>
                  <a:srgbClr val="003399"/>
                </a:solidFill>
                <a:latin typeface="Myriad Pro" pitchFamily="34" charset="0"/>
              </a:rPr>
              <a:t>Influence policy and strategic thinking by rooting them in experience;</a:t>
            </a:r>
          </a:p>
          <a:p>
            <a:pPr>
              <a:buFont typeface="Wingdings" charset="2"/>
              <a:buChar char="Ø"/>
            </a:pPr>
            <a:r>
              <a:rPr lang="en-US" sz="2000" dirty="0" smtClean="0">
                <a:solidFill>
                  <a:srgbClr val="003399"/>
                </a:solidFill>
                <a:latin typeface="Myriad Pro" pitchFamily="34" charset="0"/>
              </a:rPr>
              <a:t>Make lesson-learning, and thereafter capacity-building, a conscious and habitual process within a team and/or an organization; and</a:t>
            </a:r>
          </a:p>
          <a:p>
            <a:pPr>
              <a:buFont typeface="Wingdings" charset="2"/>
              <a:buChar char="Ø"/>
            </a:pPr>
            <a:r>
              <a:rPr lang="en-US" sz="2000" dirty="0" smtClean="0">
                <a:solidFill>
                  <a:srgbClr val="003399"/>
                </a:solidFill>
                <a:latin typeface="Myriad Pro" pitchFamily="34" charset="0"/>
              </a:rPr>
              <a:t>Help develop strong networks among people</a:t>
            </a:r>
            <a:r>
              <a:rPr lang="en-US" sz="2000" dirty="0" smtClean="0"/>
              <a:t>.</a:t>
            </a:r>
          </a:p>
          <a:p>
            <a:pPr>
              <a:buFont typeface="Wingdings" charset="2"/>
              <a:buChar char="Ø"/>
            </a:pPr>
            <a:r>
              <a:rPr lang="en-SG" sz="2000" dirty="0" smtClean="0">
                <a:solidFill>
                  <a:srgbClr val="003399"/>
                </a:solidFill>
                <a:latin typeface="Myriad Pro" pitchFamily="34" charset="0"/>
              </a:rPr>
              <a:t>Find experts, share insights and innovation</a:t>
            </a:r>
          </a:p>
          <a:p>
            <a:pPr>
              <a:buFont typeface="Wingdings" charset="2"/>
              <a:buChar char="Ø"/>
            </a:pPr>
            <a:r>
              <a:rPr lang="en-SG" sz="2000" dirty="0" smtClean="0">
                <a:solidFill>
                  <a:srgbClr val="003399"/>
                </a:solidFill>
                <a:latin typeface="Myriad Pro" pitchFamily="34" charset="0"/>
              </a:rPr>
              <a:t>Keep learning from high quality content </a:t>
            </a:r>
          </a:p>
          <a:p>
            <a:pPr marL="457200" indent="-457200" eaLnBrk="0" hangingPunct="0">
              <a:spcAft>
                <a:spcPts val="600"/>
              </a:spcAft>
              <a:buFont typeface="Times New Roman" pitchFamily="18" charset="0"/>
              <a:buAutoNum type="arabicPeriod"/>
            </a:pPr>
            <a:endParaRPr lang="en-SG" sz="2000" dirty="0">
              <a:solidFill>
                <a:srgbClr val="003399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6846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Line 2"/>
          <p:cNvSpPr>
            <a:spLocks noChangeShapeType="1"/>
          </p:cNvSpPr>
          <p:nvPr/>
        </p:nvSpPr>
        <p:spPr bwMode="auto">
          <a:xfrm>
            <a:off x="304800" y="1524000"/>
            <a:ext cx="71628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996156" y="1371600"/>
            <a:ext cx="71516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2800" b="1" dirty="0">
                <a:solidFill>
                  <a:srgbClr val="003399"/>
                </a:solidFill>
                <a:latin typeface="Myriad Pro" pitchFamily="34" charset="0"/>
              </a:rPr>
              <a:t>Major KM principles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684213" y="1824264"/>
            <a:ext cx="8229600" cy="2939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Aft>
                <a:spcPts val="600"/>
              </a:spcAft>
              <a:buFont typeface="Arial" pitchFamily="34" charset="0"/>
              <a:buChar char="•"/>
            </a:pPr>
            <a:endParaRPr lang="en-SG" altLang="en-US" sz="2000" b="1" u="sng" dirty="0" smtClean="0">
              <a:solidFill>
                <a:srgbClr val="003399"/>
              </a:solidFill>
              <a:latin typeface="Myriad Pro" pitchFamily="34" charset="0"/>
              <a:sym typeface="Wingdings" pitchFamily="2" charset="2"/>
            </a:endParaRPr>
          </a:p>
          <a:p>
            <a:pPr>
              <a:spcAft>
                <a:spcPts val="600"/>
              </a:spcAft>
            </a:pPr>
            <a:r>
              <a:rPr lang="en-SG" altLang="en-US" sz="2000" b="1" dirty="0" smtClean="0">
                <a:solidFill>
                  <a:srgbClr val="003399"/>
                </a:solidFill>
                <a:latin typeface="Myriad Pro" pitchFamily="34" charset="0"/>
                <a:sym typeface="Wingdings" pitchFamily="2" charset="2"/>
              </a:rPr>
              <a:t>                                      </a:t>
            </a:r>
            <a:r>
              <a:rPr lang="en-SG" altLang="en-US" sz="2000" b="1" u="sng" dirty="0" smtClean="0">
                <a:solidFill>
                  <a:srgbClr val="003399"/>
                </a:solidFill>
                <a:latin typeface="Myriad Pro" pitchFamily="34" charset="0"/>
                <a:sym typeface="Wingdings" pitchFamily="2" charset="2"/>
              </a:rPr>
              <a:t>Three </a:t>
            </a:r>
            <a:r>
              <a:rPr lang="en-SG" altLang="en-US" sz="2000" b="1" u="sng" dirty="0">
                <a:solidFill>
                  <a:srgbClr val="003399"/>
                </a:solidFill>
                <a:latin typeface="Myriad Pro" pitchFamily="34" charset="0"/>
                <a:sym typeface="Wingdings" pitchFamily="2" charset="2"/>
              </a:rPr>
              <a:t>pillars of KM:</a:t>
            </a:r>
            <a:r>
              <a:rPr lang="en-SG" altLang="en-US" sz="2000" dirty="0">
                <a:solidFill>
                  <a:srgbClr val="003399"/>
                </a:solidFill>
                <a:latin typeface="Myriad Pro" pitchFamily="34" charset="0"/>
                <a:sym typeface="Wingdings" pitchFamily="2" charset="2"/>
              </a:rPr>
              <a:t/>
            </a:r>
            <a:br>
              <a:rPr lang="en-SG" altLang="en-US" sz="2000" dirty="0">
                <a:solidFill>
                  <a:srgbClr val="003399"/>
                </a:solidFill>
                <a:latin typeface="Myriad Pro" pitchFamily="34" charset="0"/>
                <a:sym typeface="Wingdings" pitchFamily="2" charset="2"/>
              </a:rPr>
            </a:br>
            <a:r>
              <a:rPr lang="en-SG" altLang="en-US" sz="2000" dirty="0">
                <a:solidFill>
                  <a:srgbClr val="003399"/>
                </a:solidFill>
                <a:latin typeface="Myriad Pro" pitchFamily="34" charset="0"/>
                <a:sym typeface="Wingdings" pitchFamily="2" charset="2"/>
              </a:rPr>
              <a:t/>
            </a:r>
            <a:br>
              <a:rPr lang="en-SG" altLang="en-US" sz="2000" dirty="0">
                <a:solidFill>
                  <a:srgbClr val="003399"/>
                </a:solidFill>
                <a:latin typeface="Myriad Pro" pitchFamily="34" charset="0"/>
                <a:sym typeface="Wingdings" pitchFamily="2" charset="2"/>
              </a:rPr>
            </a:br>
            <a:endParaRPr lang="en-SG" altLang="en-US" sz="2000" dirty="0">
              <a:solidFill>
                <a:srgbClr val="003399"/>
              </a:solidFill>
              <a:latin typeface="Myriad Pro" pitchFamily="34" charset="0"/>
            </a:endParaRPr>
          </a:p>
          <a:p>
            <a:pPr marL="0" indent="0">
              <a:spcAft>
                <a:spcPts val="600"/>
              </a:spcAft>
            </a:pPr>
            <a:endParaRPr lang="en-SG" altLang="en-US" sz="2000" dirty="0">
              <a:solidFill>
                <a:srgbClr val="003399"/>
              </a:solidFill>
              <a:latin typeface="Myriad Pro" pitchFamily="34" charset="0"/>
            </a:endParaRPr>
          </a:p>
          <a:p>
            <a:pPr>
              <a:spcAft>
                <a:spcPts val="600"/>
              </a:spcAft>
              <a:buFont typeface="Times New Roman" pitchFamily="18" charset="0"/>
              <a:buAutoNum type="arabicPeriod"/>
            </a:pPr>
            <a:endParaRPr lang="en-SG" altLang="en-US" sz="2000" dirty="0">
              <a:solidFill>
                <a:srgbClr val="003399"/>
              </a:solidFill>
              <a:latin typeface="Myriad Pro" pitchFamily="34" charset="0"/>
            </a:endParaRPr>
          </a:p>
          <a:p>
            <a:pPr>
              <a:spcAft>
                <a:spcPts val="600"/>
              </a:spcAft>
              <a:buFont typeface="Times New Roman" pitchFamily="18" charset="0"/>
              <a:buAutoNum type="arabicPeriod"/>
            </a:pPr>
            <a:endParaRPr lang="en-SG" altLang="en-US" sz="2000" dirty="0">
              <a:solidFill>
                <a:srgbClr val="003399"/>
              </a:solidFill>
              <a:latin typeface="Myriad Pro" pitchFamily="34" charset="0"/>
            </a:endParaRPr>
          </a:p>
          <a:p>
            <a:pPr>
              <a:spcAft>
                <a:spcPts val="600"/>
              </a:spcAft>
              <a:buFont typeface="Times New Roman" pitchFamily="18" charset="0"/>
              <a:buAutoNum type="arabicPeriod"/>
            </a:pPr>
            <a:endParaRPr lang="en-SG" altLang="en-US" sz="2000" dirty="0">
              <a:solidFill>
                <a:srgbClr val="003399"/>
              </a:solidFill>
              <a:latin typeface="Myriad Pro" pitchFamily="34" charset="0"/>
            </a:endParaRPr>
          </a:p>
        </p:txBody>
      </p:sp>
      <p:sp>
        <p:nvSpPr>
          <p:cNvPr id="9222" name="Oval 3"/>
          <p:cNvSpPr>
            <a:spLocks noChangeArrowheads="1"/>
          </p:cNvSpPr>
          <p:nvPr/>
        </p:nvSpPr>
        <p:spPr bwMode="auto">
          <a:xfrm>
            <a:off x="2209800" y="4648200"/>
            <a:ext cx="2057400" cy="2057400"/>
          </a:xfrm>
          <a:prstGeom prst="ellipse">
            <a:avLst/>
          </a:prstGeom>
          <a:solidFill>
            <a:srgbClr val="99CC00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23" name="Oval 4"/>
          <p:cNvSpPr>
            <a:spLocks noChangeArrowheads="1"/>
          </p:cNvSpPr>
          <p:nvPr/>
        </p:nvSpPr>
        <p:spPr bwMode="auto">
          <a:xfrm>
            <a:off x="3276600" y="2819400"/>
            <a:ext cx="2057400" cy="2057400"/>
          </a:xfrm>
          <a:prstGeom prst="ellipse">
            <a:avLst/>
          </a:prstGeom>
          <a:solidFill>
            <a:srgbClr val="FF6600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24" name="Oval 5"/>
          <p:cNvSpPr>
            <a:spLocks noChangeArrowheads="1"/>
          </p:cNvSpPr>
          <p:nvPr/>
        </p:nvSpPr>
        <p:spPr bwMode="auto">
          <a:xfrm>
            <a:off x="4343400" y="4572000"/>
            <a:ext cx="2057400" cy="2057400"/>
          </a:xfrm>
          <a:prstGeom prst="ellipse">
            <a:avLst/>
          </a:prstGeom>
          <a:solidFill>
            <a:srgbClr val="99CCFF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25" name="Text Box 6"/>
          <p:cNvSpPr txBox="1">
            <a:spLocks noChangeArrowheads="1"/>
          </p:cNvSpPr>
          <p:nvPr/>
        </p:nvSpPr>
        <p:spPr bwMode="auto">
          <a:xfrm>
            <a:off x="2286000" y="5410200"/>
            <a:ext cx="3276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 smtClean="0">
                <a:latin typeface="Arial" pitchFamily="34" charset="0"/>
              </a:rPr>
              <a:t>Processes</a:t>
            </a:r>
            <a:endParaRPr lang="en-US" altLang="en-US" dirty="0">
              <a:latin typeface="Arial" pitchFamily="34" charset="0"/>
            </a:endParaRPr>
          </a:p>
        </p:txBody>
      </p:sp>
      <p:sp>
        <p:nvSpPr>
          <p:cNvPr id="9226" name="Text Box 7"/>
          <p:cNvSpPr txBox="1">
            <a:spLocks noChangeArrowheads="1"/>
          </p:cNvSpPr>
          <p:nvPr/>
        </p:nvSpPr>
        <p:spPr bwMode="auto">
          <a:xfrm>
            <a:off x="3733800" y="3581400"/>
            <a:ext cx="3276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 smtClean="0">
                <a:latin typeface="Arial" pitchFamily="34" charset="0"/>
              </a:rPr>
              <a:t>People</a:t>
            </a:r>
            <a:endParaRPr lang="en-US" altLang="en-US" dirty="0">
              <a:latin typeface="Arial" pitchFamily="34" charset="0"/>
            </a:endParaRPr>
          </a:p>
        </p:txBody>
      </p:sp>
      <p:sp>
        <p:nvSpPr>
          <p:cNvPr id="9227" name="Text Box 8"/>
          <p:cNvSpPr txBox="1">
            <a:spLocks noChangeArrowheads="1"/>
          </p:cNvSpPr>
          <p:nvPr/>
        </p:nvSpPr>
        <p:spPr bwMode="auto">
          <a:xfrm>
            <a:off x="4572000" y="5410200"/>
            <a:ext cx="3276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latin typeface="Arial" pitchFamily="34" charset="0"/>
              </a:rPr>
              <a:t>Technology</a:t>
            </a:r>
          </a:p>
        </p:txBody>
      </p:sp>
    </p:spTree>
    <p:extLst>
      <p:ext uri="{BB962C8B-B14F-4D97-AF65-F5344CB8AC3E}">
        <p14:creationId xmlns:p14="http://schemas.microsoft.com/office/powerpoint/2010/main" val="3938623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Line 2"/>
          <p:cNvSpPr>
            <a:spLocks noChangeShapeType="1"/>
          </p:cNvSpPr>
          <p:nvPr/>
        </p:nvSpPr>
        <p:spPr bwMode="auto">
          <a:xfrm>
            <a:off x="304800" y="1524000"/>
            <a:ext cx="71628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534761" y="1358096"/>
            <a:ext cx="715168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2800" b="1" dirty="0" smtClean="0">
                <a:solidFill>
                  <a:srgbClr val="003399"/>
                </a:solidFill>
                <a:latin typeface="Myriad Pro" pitchFamily="34" charset="0"/>
              </a:rPr>
              <a:t>    Knowledge Management and   Communication</a:t>
            </a:r>
            <a:endParaRPr lang="en-US" altLang="en-US" sz="2800" b="1" dirty="0">
              <a:solidFill>
                <a:srgbClr val="003399"/>
              </a:solidFill>
              <a:latin typeface="Myriad Pro" pitchFamily="34" charset="0"/>
            </a:endParaRP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381000" y="1835150"/>
            <a:ext cx="8763000" cy="6170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Aft>
                <a:spcPts val="600"/>
              </a:spcAft>
              <a:buFont typeface="Times New Roman" pitchFamily="18" charset="0"/>
              <a:buAutoNum type="arabicPeriod"/>
            </a:pPr>
            <a:endParaRPr lang="en-SG" altLang="en-US" sz="2000" b="1" u="sng" dirty="0">
              <a:solidFill>
                <a:srgbClr val="003399"/>
              </a:solidFill>
              <a:latin typeface="Myriad Pro" pitchFamily="34" charset="0"/>
            </a:endParaRPr>
          </a:p>
          <a:p>
            <a:pPr marL="0" indent="0">
              <a:spcAft>
                <a:spcPts val="600"/>
              </a:spcAft>
            </a:pPr>
            <a:endParaRPr lang="en-SG" altLang="en-US" sz="2000" b="1" u="sng" dirty="0" smtClean="0">
              <a:solidFill>
                <a:srgbClr val="003399"/>
              </a:solidFill>
              <a:latin typeface="Myriad Pro" pitchFamily="34" charset="0"/>
            </a:endParaRPr>
          </a:p>
          <a:p>
            <a:r>
              <a:rPr lang="en-SG" altLang="en-US" sz="2000" b="1" dirty="0" smtClean="0">
                <a:solidFill>
                  <a:srgbClr val="003399"/>
                </a:solidFill>
                <a:latin typeface="Myriad Pro" pitchFamily="34" charset="0"/>
              </a:rPr>
              <a:t>       </a:t>
            </a:r>
            <a:r>
              <a:rPr lang="en-SG" altLang="en-US" sz="2000" b="1" u="sng" dirty="0" smtClean="0">
                <a:solidFill>
                  <a:srgbClr val="003399"/>
                </a:solidFill>
                <a:latin typeface="Myriad Pro" pitchFamily="34" charset="0"/>
              </a:rPr>
              <a:t>Knowledge Management </a:t>
            </a:r>
            <a:r>
              <a:rPr lang="en-SG" altLang="en-US" sz="2000" dirty="0" smtClean="0">
                <a:solidFill>
                  <a:srgbClr val="003399"/>
                </a:solidFill>
                <a:latin typeface="Myriad Pro" pitchFamily="34" charset="0"/>
              </a:rPr>
              <a:t>– is about harnessing and generating knowledge , responds to WHAT- (What knowledge to manage) </a:t>
            </a:r>
            <a:endParaRPr lang="en-US" altLang="en-US" sz="2000" dirty="0" smtClean="0">
              <a:solidFill>
                <a:srgbClr val="003399"/>
              </a:solidFill>
              <a:latin typeface="Myriad Pro" pitchFamily="34" charset="0"/>
            </a:endParaRPr>
          </a:p>
          <a:p>
            <a:r>
              <a:rPr lang="en-US" altLang="en-US" sz="2000" dirty="0" smtClean="0">
                <a:solidFill>
                  <a:srgbClr val="003399"/>
                </a:solidFill>
                <a:latin typeface="Myriad Pro" pitchFamily="34" charset="0"/>
              </a:rPr>
              <a:t> </a:t>
            </a:r>
          </a:p>
          <a:p>
            <a:pPr lvl="0"/>
            <a:r>
              <a:rPr lang="en-SG" altLang="en-US" sz="2000" b="1" dirty="0" smtClean="0">
                <a:solidFill>
                  <a:srgbClr val="003399"/>
                </a:solidFill>
                <a:latin typeface="Myriad Pro" pitchFamily="34" charset="0"/>
              </a:rPr>
              <a:t>       </a:t>
            </a:r>
            <a:r>
              <a:rPr lang="en-SG" altLang="en-US" sz="2000" b="1" u="sng" dirty="0" smtClean="0">
                <a:solidFill>
                  <a:srgbClr val="003399"/>
                </a:solidFill>
                <a:latin typeface="Myriad Pro" pitchFamily="34" charset="0"/>
              </a:rPr>
              <a:t>Communication- </a:t>
            </a:r>
            <a:r>
              <a:rPr lang="en-SG" altLang="en-US" sz="2000" dirty="0" smtClean="0">
                <a:solidFill>
                  <a:srgbClr val="003399"/>
                </a:solidFill>
                <a:latin typeface="Myriad Pro" pitchFamily="34" charset="0"/>
              </a:rPr>
              <a:t>producing and disseminating information </a:t>
            </a:r>
            <a:r>
              <a:rPr lang="en-US" altLang="en-US" sz="2000" dirty="0" smtClean="0">
                <a:solidFill>
                  <a:srgbClr val="003399"/>
                </a:solidFill>
                <a:latin typeface="Myriad Pro" pitchFamily="34" charset="0"/>
              </a:rPr>
              <a:t>about both the experiences from REDD+ and the partnership initiative itself (flagging REDD+ specific agenda)</a:t>
            </a:r>
            <a:r>
              <a:rPr lang="en-SG" altLang="en-US" sz="2000" dirty="0" smtClean="0">
                <a:solidFill>
                  <a:srgbClr val="003399"/>
                </a:solidFill>
                <a:latin typeface="Myriad Pro" pitchFamily="34" charset="0"/>
              </a:rPr>
              <a:t>; is a conduit getting the message across; responds to HOW (how info is tailored to each various audiences)</a:t>
            </a:r>
            <a:endParaRPr lang="en-US" altLang="en-US" sz="2000" dirty="0" smtClean="0">
              <a:solidFill>
                <a:srgbClr val="003399"/>
              </a:solidFill>
              <a:latin typeface="Myriad Pro" pitchFamily="34" charset="0"/>
            </a:endParaRPr>
          </a:p>
          <a:p>
            <a:pPr lvl="0"/>
            <a:endParaRPr lang="en-SG" altLang="en-US" sz="2000" dirty="0" smtClean="0">
              <a:solidFill>
                <a:srgbClr val="003399"/>
              </a:solidFill>
              <a:latin typeface="Myriad Pro" pitchFamily="34" charset="0"/>
            </a:endParaRPr>
          </a:p>
          <a:p>
            <a:pPr>
              <a:spcAft>
                <a:spcPts val="600"/>
              </a:spcAft>
            </a:pPr>
            <a:r>
              <a:rPr lang="en-US" altLang="en-US" sz="2000" dirty="0" smtClean="0">
                <a:solidFill>
                  <a:srgbClr val="003399"/>
                </a:solidFill>
                <a:latin typeface="Myriad Pro" pitchFamily="34" charset="0"/>
              </a:rPr>
              <a:t>     </a:t>
            </a:r>
            <a:r>
              <a:rPr lang="en-US" altLang="en-US" sz="2000" i="1" dirty="0" smtClean="0">
                <a:solidFill>
                  <a:srgbClr val="003399"/>
                </a:solidFill>
                <a:latin typeface="Myriad Pro" pitchFamily="34" charset="0"/>
              </a:rPr>
              <a:t>There are areas of connection between knowledge management and    		communication, but they are not the same thing. </a:t>
            </a:r>
            <a:endParaRPr lang="en-SG" altLang="en-US" sz="2000" i="1" dirty="0" smtClean="0">
              <a:solidFill>
                <a:srgbClr val="003399"/>
              </a:solidFill>
              <a:latin typeface="Myriad Pro" pitchFamily="34" charset="0"/>
            </a:endParaRPr>
          </a:p>
          <a:p>
            <a:pPr>
              <a:spcAft>
                <a:spcPts val="600"/>
              </a:spcAft>
              <a:buFont typeface="Times New Roman" pitchFamily="18" charset="0"/>
              <a:buAutoNum type="arabicPeriod"/>
            </a:pPr>
            <a:endParaRPr lang="en-SG" altLang="en-US" sz="2000" dirty="0">
              <a:solidFill>
                <a:srgbClr val="003399"/>
              </a:solidFill>
              <a:latin typeface="Myriad Pro" pitchFamily="34" charset="0"/>
            </a:endParaRPr>
          </a:p>
          <a:p>
            <a:pPr>
              <a:spcAft>
                <a:spcPts val="600"/>
              </a:spcAft>
              <a:buFont typeface="Times New Roman" pitchFamily="18" charset="0"/>
              <a:buAutoNum type="arabicPeriod"/>
            </a:pPr>
            <a:endParaRPr lang="en-SG" altLang="en-US" sz="2000" dirty="0">
              <a:solidFill>
                <a:srgbClr val="003399"/>
              </a:solidFill>
              <a:latin typeface="Myriad Pro" pitchFamily="34" charset="0"/>
            </a:endParaRPr>
          </a:p>
          <a:p>
            <a:pPr>
              <a:spcAft>
                <a:spcPts val="600"/>
              </a:spcAft>
              <a:buFont typeface="Times New Roman" pitchFamily="18" charset="0"/>
              <a:buAutoNum type="arabicPeriod"/>
            </a:pPr>
            <a:endParaRPr lang="en-SG" altLang="en-US" sz="2000" dirty="0">
              <a:solidFill>
                <a:srgbClr val="003399"/>
              </a:solidFill>
              <a:latin typeface="Myriad Pro" pitchFamily="34" charset="0"/>
            </a:endParaRPr>
          </a:p>
          <a:p>
            <a:pPr>
              <a:spcAft>
                <a:spcPts val="600"/>
              </a:spcAft>
              <a:buFont typeface="Times New Roman" pitchFamily="18" charset="0"/>
              <a:buAutoNum type="arabicPeriod"/>
            </a:pPr>
            <a:endParaRPr lang="en-SG" altLang="en-US" sz="2000" dirty="0">
              <a:solidFill>
                <a:srgbClr val="003399"/>
              </a:solidFill>
              <a:latin typeface="Myriad Pro" pitchFamily="34" charset="0"/>
            </a:endParaRPr>
          </a:p>
          <a:p>
            <a:pPr>
              <a:spcAft>
                <a:spcPts val="600"/>
              </a:spcAft>
              <a:buFont typeface="Times New Roman" pitchFamily="18" charset="0"/>
              <a:buAutoNum type="arabicPeriod"/>
            </a:pPr>
            <a:endParaRPr lang="en-SG" altLang="en-US" sz="2000" dirty="0">
              <a:solidFill>
                <a:srgbClr val="003399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0857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Line 2"/>
          <p:cNvSpPr>
            <a:spLocks noChangeShapeType="1"/>
          </p:cNvSpPr>
          <p:nvPr/>
        </p:nvSpPr>
        <p:spPr bwMode="auto">
          <a:xfrm>
            <a:off x="304800" y="1524000"/>
            <a:ext cx="71628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534761" y="1358096"/>
            <a:ext cx="71516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2800" b="1" dirty="0" smtClean="0">
                <a:solidFill>
                  <a:srgbClr val="003399"/>
                </a:solidFill>
                <a:latin typeface="Myriad Pro" pitchFamily="34" charset="0"/>
              </a:rPr>
              <a:t>How can UNREDD+ help? </a:t>
            </a:r>
            <a:endParaRPr lang="en-US" altLang="en-US" sz="2800" b="1" dirty="0">
              <a:solidFill>
                <a:srgbClr val="003399"/>
              </a:solidFill>
              <a:latin typeface="Myriad Pro" pitchFamily="34" charset="0"/>
            </a:endParaRP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381000" y="1835150"/>
            <a:ext cx="8763000" cy="6786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spcAft>
                <a:spcPts val="600"/>
              </a:spcAft>
            </a:pPr>
            <a:r>
              <a:rPr lang="en-US" sz="2000" dirty="0">
                <a:solidFill>
                  <a:srgbClr val="003399"/>
                </a:solidFill>
                <a:latin typeface="Myriad Pro" pitchFamily="34" charset="0"/>
              </a:rPr>
              <a:t>REDD+ information resides</a:t>
            </a:r>
            <a:r>
              <a:rPr lang="en-US" sz="2000" dirty="0" smtClean="0">
                <a:solidFill>
                  <a:srgbClr val="003399"/>
                </a:solidFill>
                <a:latin typeface="Myriad Pro" pitchFamily="34" charset="0"/>
              </a:rPr>
              <a:t> with </a:t>
            </a:r>
            <a:r>
              <a:rPr lang="en-US" sz="2000" dirty="0">
                <a:solidFill>
                  <a:srgbClr val="003399"/>
                </a:solidFill>
                <a:latin typeface="Myriad Pro" pitchFamily="34" charset="0"/>
              </a:rPr>
              <a:t>various government, civil society and private sector stakeholders:</a:t>
            </a:r>
            <a:r>
              <a:rPr lang="en-US" sz="2000" dirty="0" smtClean="0">
                <a:solidFill>
                  <a:srgbClr val="003399"/>
                </a:solidFill>
                <a:latin typeface="Myriad Pro" pitchFamily="34" charset="0"/>
              </a:rPr>
              <a:t> thus it is </a:t>
            </a:r>
            <a:r>
              <a:rPr lang="en-US" sz="2000" dirty="0">
                <a:solidFill>
                  <a:srgbClr val="003399"/>
                </a:solidFill>
                <a:latin typeface="Myriad Pro" pitchFamily="34" charset="0"/>
              </a:rPr>
              <a:t>essential we</a:t>
            </a:r>
            <a:r>
              <a:rPr lang="en-US" sz="2000" dirty="0" smtClean="0">
                <a:solidFill>
                  <a:srgbClr val="003399"/>
                </a:solidFill>
                <a:latin typeface="Myriad Pro" pitchFamily="34" charset="0"/>
              </a:rPr>
              <a:t> have strategic results based KM Regional Strategy to ensure </a:t>
            </a:r>
            <a:r>
              <a:rPr lang="en-US" sz="2000" dirty="0">
                <a:solidFill>
                  <a:srgbClr val="003399"/>
                </a:solidFill>
                <a:latin typeface="Myriad Pro" pitchFamily="34" charset="0"/>
              </a:rPr>
              <a:t>coordinated efforts</a:t>
            </a:r>
            <a:r>
              <a:rPr lang="en-US" sz="2000" dirty="0" smtClean="0">
                <a:solidFill>
                  <a:srgbClr val="003399"/>
                </a:solidFill>
                <a:latin typeface="Myriad Pro" pitchFamily="34" charset="0"/>
              </a:rPr>
              <a:t> and </a:t>
            </a:r>
            <a:r>
              <a:rPr lang="en-US" sz="2000" dirty="0">
                <a:solidFill>
                  <a:srgbClr val="003399"/>
                </a:solidFill>
                <a:latin typeface="Myriad Pro" pitchFamily="34" charset="0"/>
              </a:rPr>
              <a:t>avoid fragmentation  of knowledge and information</a:t>
            </a:r>
          </a:p>
          <a:p>
            <a:pPr marL="0" indent="0">
              <a:spcAft>
                <a:spcPts val="600"/>
              </a:spcAft>
            </a:pPr>
            <a:endParaRPr lang="en-SG" altLang="en-US" sz="2000" dirty="0" smtClean="0">
              <a:solidFill>
                <a:srgbClr val="003399"/>
              </a:solidFill>
              <a:latin typeface="Myriad Pro" pitchFamily="34" charset="0"/>
            </a:endParaRPr>
          </a:p>
          <a:p>
            <a:pPr>
              <a:spcAft>
                <a:spcPts val="600"/>
              </a:spcAft>
              <a:buAutoNum type="arabicPeriod"/>
            </a:pPr>
            <a:r>
              <a:rPr lang="en-SG" altLang="en-US" sz="2000" b="1" u="sng" dirty="0" smtClean="0">
                <a:solidFill>
                  <a:srgbClr val="003399"/>
                </a:solidFill>
                <a:latin typeface="Myriad Pro" pitchFamily="34" charset="0"/>
              </a:rPr>
              <a:t>Generate and Manage Knowledge</a:t>
            </a:r>
            <a:r>
              <a:rPr lang="en-SG" altLang="en-US" sz="2000" dirty="0" smtClean="0">
                <a:solidFill>
                  <a:srgbClr val="003399"/>
                </a:solidFill>
                <a:latin typeface="Myriad Pro" pitchFamily="34" charset="0"/>
              </a:rPr>
              <a:t>- develop useful REDD+ knowledge products anchored in addressing country needs </a:t>
            </a:r>
          </a:p>
          <a:p>
            <a:pPr>
              <a:spcAft>
                <a:spcPts val="600"/>
              </a:spcAft>
              <a:buAutoNum type="arabicPeriod"/>
            </a:pPr>
            <a:r>
              <a:rPr lang="en-SG" altLang="en-US" sz="2000" b="1" u="sng" dirty="0" smtClean="0">
                <a:solidFill>
                  <a:srgbClr val="003399"/>
                </a:solidFill>
                <a:latin typeface="Myriad Pro" pitchFamily="34" charset="0"/>
              </a:rPr>
              <a:t>Share and Aggregate Knowledge</a:t>
            </a:r>
            <a:r>
              <a:rPr lang="en-SG" altLang="en-US" sz="2000" dirty="0" smtClean="0">
                <a:solidFill>
                  <a:srgbClr val="003399"/>
                </a:solidFill>
                <a:latin typeface="Myriad Pro" pitchFamily="34" charset="0"/>
              </a:rPr>
              <a:t>- establish and strengthen REDD+ knowledge networks; aggregate and synthesize issues of interest into an information base/repository of tools/standards </a:t>
            </a:r>
          </a:p>
          <a:p>
            <a:pPr>
              <a:spcAft>
                <a:spcPts val="600"/>
              </a:spcAft>
              <a:buFontTx/>
              <a:buAutoNum type="arabicPeriod"/>
            </a:pPr>
            <a:r>
              <a:rPr lang="en-SG" altLang="en-US" sz="2000" b="1" u="sng" dirty="0" smtClean="0">
                <a:solidFill>
                  <a:srgbClr val="003399"/>
                </a:solidFill>
                <a:latin typeface="Myriad Pro" pitchFamily="34" charset="0"/>
              </a:rPr>
              <a:t>Raise </a:t>
            </a:r>
            <a:r>
              <a:rPr lang="en-SG" altLang="en-US" sz="2000" b="1" u="sng" dirty="0">
                <a:solidFill>
                  <a:srgbClr val="003399"/>
                </a:solidFill>
                <a:latin typeface="Myriad Pro" pitchFamily="34" charset="0"/>
              </a:rPr>
              <a:t>the visibility of REDD+ Agenda</a:t>
            </a:r>
            <a:r>
              <a:rPr lang="en-SG" altLang="en-US" sz="2000" dirty="0">
                <a:solidFill>
                  <a:srgbClr val="003399"/>
                </a:solidFill>
                <a:latin typeface="Myriad Pro" pitchFamily="34" charset="0"/>
              </a:rPr>
              <a:t>-</a:t>
            </a:r>
            <a:r>
              <a:rPr lang="en-SG" altLang="en-US" sz="2000" dirty="0" smtClean="0">
                <a:solidFill>
                  <a:srgbClr val="003399"/>
                </a:solidFill>
                <a:latin typeface="Myriad Pro" pitchFamily="34" charset="0"/>
              </a:rPr>
              <a:t> use of resource libraries</a:t>
            </a:r>
          </a:p>
          <a:p>
            <a:pPr>
              <a:spcAft>
                <a:spcPts val="600"/>
              </a:spcAft>
              <a:buFontTx/>
              <a:buAutoNum type="arabicPeriod"/>
            </a:pPr>
            <a:r>
              <a:rPr lang="en-SG" altLang="en-US" sz="2000" b="1" u="sng" dirty="0" smtClean="0">
                <a:solidFill>
                  <a:srgbClr val="003399"/>
                </a:solidFill>
                <a:latin typeface="Myriad Pro" pitchFamily="34" charset="0"/>
              </a:rPr>
              <a:t>Social Media Outreach</a:t>
            </a:r>
            <a:r>
              <a:rPr lang="en-SG" altLang="en-US" sz="2000" dirty="0" smtClean="0">
                <a:solidFill>
                  <a:srgbClr val="003399"/>
                </a:solidFill>
                <a:latin typeface="Myriad Pro" pitchFamily="34" charset="0"/>
              </a:rPr>
              <a:t>- use of social media ( Twitter, FB, blogs) to reach out  </a:t>
            </a:r>
          </a:p>
          <a:p>
            <a:pPr>
              <a:spcAft>
                <a:spcPts val="600"/>
              </a:spcAft>
              <a:buAutoNum type="arabicPeriod"/>
            </a:pPr>
            <a:endParaRPr lang="en-SG" altLang="en-US" sz="2000" dirty="0">
              <a:solidFill>
                <a:srgbClr val="003399"/>
              </a:solidFill>
              <a:latin typeface="Myriad Pro" pitchFamily="34" charset="0"/>
            </a:endParaRPr>
          </a:p>
          <a:p>
            <a:pPr>
              <a:spcAft>
                <a:spcPts val="600"/>
              </a:spcAft>
              <a:buFont typeface="Times New Roman" pitchFamily="18" charset="0"/>
              <a:buAutoNum type="arabicPeriod"/>
            </a:pPr>
            <a:endParaRPr lang="en-SG" altLang="en-US" sz="2000" dirty="0">
              <a:solidFill>
                <a:srgbClr val="003399"/>
              </a:solidFill>
              <a:latin typeface="Myriad Pro" pitchFamily="34" charset="0"/>
            </a:endParaRPr>
          </a:p>
          <a:p>
            <a:pPr>
              <a:spcAft>
                <a:spcPts val="600"/>
              </a:spcAft>
              <a:buFont typeface="Times New Roman" pitchFamily="18" charset="0"/>
              <a:buAutoNum type="arabicPeriod"/>
            </a:pPr>
            <a:endParaRPr lang="en-SG" altLang="en-US" sz="2000" dirty="0">
              <a:solidFill>
                <a:srgbClr val="003399"/>
              </a:solidFill>
              <a:latin typeface="Myriad Pro" pitchFamily="34" charset="0"/>
            </a:endParaRPr>
          </a:p>
          <a:p>
            <a:pPr>
              <a:spcAft>
                <a:spcPts val="600"/>
              </a:spcAft>
              <a:buFont typeface="Times New Roman" pitchFamily="18" charset="0"/>
              <a:buAutoNum type="arabicPeriod"/>
            </a:pPr>
            <a:endParaRPr lang="en-SG" altLang="en-US" sz="2000" dirty="0">
              <a:solidFill>
                <a:srgbClr val="003399"/>
              </a:solidFill>
              <a:latin typeface="Myriad Pro" pitchFamily="34" charset="0"/>
            </a:endParaRPr>
          </a:p>
          <a:p>
            <a:pPr>
              <a:spcAft>
                <a:spcPts val="600"/>
              </a:spcAft>
              <a:buFont typeface="Times New Roman" pitchFamily="18" charset="0"/>
              <a:buAutoNum type="arabicPeriod"/>
            </a:pPr>
            <a:endParaRPr lang="en-SG" altLang="en-US" sz="2000" dirty="0">
              <a:solidFill>
                <a:srgbClr val="003399"/>
              </a:solidFill>
              <a:latin typeface="Myriad Pro" pitchFamily="34" charset="0"/>
            </a:endParaRPr>
          </a:p>
          <a:p>
            <a:pPr>
              <a:spcAft>
                <a:spcPts val="600"/>
              </a:spcAft>
              <a:buFont typeface="Times New Roman" pitchFamily="18" charset="0"/>
              <a:buAutoNum type="arabicPeriod"/>
            </a:pPr>
            <a:endParaRPr lang="en-SG" altLang="en-US" sz="2000" dirty="0">
              <a:solidFill>
                <a:srgbClr val="003399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536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8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7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0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9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16662</TotalTime>
  <Words>982</Words>
  <Application>Microsoft Office PowerPoint</Application>
  <PresentationFormat>On-screen Show (4:3)</PresentationFormat>
  <Paragraphs>193</Paragraphs>
  <Slides>17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10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Office Theme</vt:lpstr>
      <vt:lpstr>2_Custom Design</vt:lpstr>
      <vt:lpstr>8_Custom Design</vt:lpstr>
      <vt:lpstr>7_Custom Design</vt:lpstr>
      <vt:lpstr>10_Custom Design</vt:lpstr>
      <vt:lpstr>11_Custom Design</vt:lpstr>
      <vt:lpstr>9_Custom Design</vt:lpstr>
      <vt:lpstr>6_Custom Design</vt:lpstr>
      <vt:lpstr>3_Custom Design</vt:lpstr>
      <vt:lpstr>Custom Design</vt:lpstr>
      <vt:lpstr>PowerPoint Presentation</vt:lpstr>
      <vt:lpstr>PowerPoint Presentation</vt:lpstr>
      <vt:lpstr> Knowledge Management (The Basics)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Linda Mumoki</dc:creator>
  <cp:lastModifiedBy>user</cp:lastModifiedBy>
  <cp:revision>176</cp:revision>
  <dcterms:created xsi:type="dcterms:W3CDTF">2014-10-15T09:13:44Z</dcterms:created>
  <dcterms:modified xsi:type="dcterms:W3CDTF">2014-10-15T10:53:48Z</dcterms:modified>
</cp:coreProperties>
</file>