
<file path=[Content_Types].xml><?xml version="1.0" encoding="utf-8"?>
<Types xmlns="http://schemas.openxmlformats.org/package/2006/content-types">
  <Override PartName="/ppt/slideMasters/slideMaster6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8.xml" ContentType="application/vnd.openxmlformats-officedocument.theme+xml"/>
  <Default Extension="bin" ContentType="application/vnd.openxmlformats-officedocument.presentationml.printerSettings"/>
  <Override PartName="/ppt/slideLayouts/slideLayout6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6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0.xml" ContentType="application/vnd.openxmlformats-officedocument.presentationml.slideMaster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2.xml" ContentType="application/vnd.openxmlformats-officedocument.presentationml.slideLayout+xml"/>
  <Override PartName="/docProps/core.xml" ContentType="application/vnd.openxmlformats-package.core-properties+xml"/>
  <Override PartName="/ppt/slideLayouts/slideLayout84.xml" ContentType="application/vnd.openxmlformats-officedocument.presentationml.slideLayout+xml"/>
  <Default Extension="jpeg" ContentType="image/jpeg"/>
  <Override PartName="/ppt/slideMasters/slideMaster4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10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106.xml" ContentType="application/vnd.openxmlformats-officedocument.presentationml.slideLayout+xml"/>
  <Default Extension="rels" ContentType="application/vnd.openxmlformats-package.relationships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Masters/slideMaster5.xml" ContentType="application/vnd.openxmlformats-officedocument.presentationml.slideMaster+xml"/>
  <Default Extension="xml" ContentType="application/xml"/>
  <Override PartName="/ppt/tableStyles.xml" ContentType="application/vnd.openxmlformats-officedocument.presentationml.tableStyles+xml"/>
  <Override PartName="/ppt/theme/theme7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68.xml" ContentType="application/vnd.openxmlformats-officedocument.presentationml.slideLayout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theme/theme11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3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92.xml" ContentType="application/vnd.openxmlformats-officedocument.presentationml.slideLayout+xml"/>
  <Override PartName="/ppt/slideLayouts/slideLayout107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9.xml" ContentType="application/vnd.openxmlformats-officedocument.presentationml.slideMaster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86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  <p:sldMasterId id="2147483771" r:id="rId2"/>
    <p:sldMasterId id="2147483795" r:id="rId3"/>
    <p:sldMasterId id="2147483783" r:id="rId4"/>
    <p:sldMasterId id="2147483819" r:id="rId5"/>
    <p:sldMasterId id="2147483831" r:id="rId6"/>
    <p:sldMasterId id="2147483807" r:id="rId7"/>
    <p:sldMasterId id="2147483735" r:id="rId8"/>
    <p:sldMasterId id="2147483698" r:id="rId9"/>
    <p:sldMasterId id="2147483660" r:id="rId10"/>
  </p:sldMasterIdLst>
  <p:notesMasterIdLst>
    <p:notesMasterId r:id="rId13"/>
  </p:notesMasterIdLst>
  <p:sldIdLst>
    <p:sldId id="306" r:id="rId11"/>
    <p:sldId id="30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<p14:section name="Default Section" id="{31B01C2D-F2FB-467E-B3A4-D32C2786F360}">
          <p14:sldIdLst>
            <p14:sldId id="256"/>
            <p14:sldId id="289"/>
            <p14:sldId id="265"/>
            <p14:sldId id="293"/>
            <p14:sldId id="287"/>
            <p14:sldId id="303"/>
            <p14:sldId id="294"/>
            <p14:sldId id="298"/>
            <p14:sldId id="300"/>
            <p14:sldId id="302"/>
            <p14:sldId id="30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FF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 horzBarState="maximized">
    <p:restoredLeft sz="15594" autoAdjust="0"/>
    <p:restoredTop sz="94676" autoAdjust="0"/>
  </p:normalViewPr>
  <p:slideViewPr>
    <p:cSldViewPr showGuides="1">
      <p:cViewPr>
        <p:scale>
          <a:sx n="100" d="100"/>
          <a:sy n="100" d="100"/>
        </p:scale>
        <p:origin x="-1760" y="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D47CA-5CEB-4712-B70E-B36E9618BBD7}" type="datetimeFigureOut">
              <a:rPr lang="fr-CH" smtClean="0"/>
              <a:pPr/>
              <a:t>10/13/14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CA610-8FF0-4F58-9315-B777A3E5AA5B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55698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F3210B0-2C33-4181-AE0B-911E74A4C63D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F3210B0-2C33-4181-AE0B-911E74A4C63D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4724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2433745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666350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6184394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900959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0200328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8240150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7178140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9027556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788326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7437243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5638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3633866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1342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86012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58566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40638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56699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48296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937301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19712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40045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87199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70521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69227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50393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8577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510987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043393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233110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790930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834266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7039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90030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852465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785999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256223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17804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92363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772007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103936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702466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109639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3206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541402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47875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663972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274784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36895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01503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736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4057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92156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25056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2918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133415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982830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3146449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1494413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719597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532336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4506388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43721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53118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917252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6160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6840071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8613850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7127583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943409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1605798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197838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4180547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559863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1548353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5402484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6610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2546069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010131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8348279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095946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5063838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9810097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0005266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5720301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7285786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8004660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1632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2262542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682446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3188698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7324472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9584128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013366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3166403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7959069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814939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4879646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7281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0408270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5136075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1787943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4337909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3587485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5062957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070048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4177981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1672552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4338527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182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4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4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4.png"/><Relationship Id="rId14" Type="http://schemas.openxmlformats.org/officeDocument/2006/relationships/image" Target="../media/image5.png"/><Relationship Id="rId15" Type="http://schemas.openxmlformats.org/officeDocument/2006/relationships/image" Target="../media/image6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4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4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4.png"/><Relationship Id="rId14" Type="http://schemas.openxmlformats.org/officeDocument/2006/relationships/image" Target="../media/image7.png"/><Relationship Id="rId15" Type="http://schemas.openxmlformats.org/officeDocument/2006/relationships/image" Target="../media/image6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7F6A-2867-439C-9A4D-2FD0E495E445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457200" y="508636"/>
            <a:ext cx="1864785" cy="54864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 flipV="1">
            <a:off x="-10885" y="2"/>
            <a:ext cx="9154886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457200" y="1286256"/>
            <a:ext cx="8229600" cy="914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0839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B3BA1-FF78-46FC-A915-646825990621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2372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295656"/>
            <a:ext cx="693724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162800" y="125353"/>
            <a:ext cx="1645920" cy="484247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 flipV="1">
            <a:off x="0" y="2"/>
            <a:ext cx="6934200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472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304800"/>
            <a:ext cx="6492240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162800" y="125353"/>
            <a:ext cx="1645920" cy="4842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7887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162800" y="125353"/>
            <a:ext cx="1645920" cy="48424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24052" r="1"/>
          <a:stretch/>
        </p:blipFill>
        <p:spPr>
          <a:xfrm>
            <a:off x="2130714" y="5357885"/>
            <a:ext cx="7013285" cy="24145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130714" y="457200"/>
            <a:ext cx="84078" cy="566928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 flipV="1">
            <a:off x="0" y="2"/>
            <a:ext cx="6995160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295655"/>
            <a:ext cx="6995160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4302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456106" y="457200"/>
            <a:ext cx="1645920" cy="4842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 flipV="1">
            <a:off x="0" y="2"/>
            <a:ext cx="9144000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295654"/>
            <a:ext cx="914399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986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456106" y="457200"/>
            <a:ext cx="1645920" cy="484247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456106" y="259079"/>
            <a:ext cx="8230694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1172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57200" y="295656"/>
            <a:ext cx="6492240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162800" y="125353"/>
            <a:ext cx="1645920" cy="48424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23630"/>
          <a:stretch/>
        </p:blipFill>
        <p:spPr>
          <a:xfrm>
            <a:off x="2214792" y="5562600"/>
            <a:ext cx="7157808" cy="24688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130714" y="457200"/>
            <a:ext cx="84078" cy="56692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386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92533-F3EB-4779-8E9C-0548A39DD9A7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8642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36D5-437A-4D6D-BBCA-089DE220AC13}" type="datetimeFigureOut">
              <a:rPr lang="en-US" smtClean="0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4594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304800" y="15240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62000" y="1311275"/>
            <a:ext cx="715168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800" b="1" dirty="0" smtClean="0">
                <a:solidFill>
                  <a:srgbClr val="003399"/>
                </a:solidFill>
                <a:latin typeface="Myriad Pro" pitchFamily="34" charset="0"/>
              </a:rPr>
              <a:t>Regional South-South Exchange Africa</a:t>
            </a:r>
          </a:p>
          <a:p>
            <a:pPr algn="ctr"/>
            <a:r>
              <a:rPr lang="en-US" altLang="en-US" sz="2800" dirty="0" smtClean="0">
                <a:solidFill>
                  <a:srgbClr val="003399"/>
                </a:solidFill>
                <a:latin typeface="Myriad Pro" pitchFamily="34" charset="0"/>
              </a:rPr>
              <a:t>Developing National REDD+ Strategies</a:t>
            </a:r>
          </a:p>
          <a:p>
            <a:pPr algn="ctr"/>
            <a:r>
              <a:rPr lang="en-US" altLang="en-US" sz="2800" dirty="0" smtClean="0">
                <a:solidFill>
                  <a:srgbClr val="003399"/>
                </a:solidFill>
                <a:latin typeface="Myriad Pro" pitchFamily="34" charset="0"/>
              </a:rPr>
              <a:t>Knowledge Management Obje</a:t>
            </a:r>
            <a:r>
              <a:rPr lang="en-US" altLang="en-US" sz="2800" dirty="0" smtClean="0">
                <a:solidFill>
                  <a:srgbClr val="003399"/>
                </a:solidFill>
                <a:latin typeface="Myriad Pro" pitchFamily="34" charset="0"/>
              </a:rPr>
              <a:t>ctives</a:t>
            </a:r>
            <a:endParaRPr lang="en-US" altLang="en-US" sz="2800" dirty="0" smtClean="0">
              <a:solidFill>
                <a:srgbClr val="003399"/>
              </a:solidFill>
              <a:latin typeface="Myriad Pro" pitchFamily="34" charset="0"/>
            </a:endParaRPr>
          </a:p>
          <a:p>
            <a:pPr algn="ctr"/>
            <a:endParaRPr lang="en-US" altLang="en-US" sz="2800" b="1" dirty="0" smtClean="0">
              <a:solidFill>
                <a:srgbClr val="003399"/>
              </a:solidFill>
              <a:latin typeface="Myriad Pro" pitchFamily="34" charset="0"/>
            </a:endParaRPr>
          </a:p>
          <a:p>
            <a:pPr algn="ctr"/>
            <a:endParaRPr lang="en-US" altLang="en-US" sz="2800" b="1" dirty="0">
              <a:solidFill>
                <a:srgbClr val="003399"/>
              </a:solidFill>
              <a:latin typeface="Myriad Pro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77850" y="3048000"/>
            <a:ext cx="8229600" cy="5555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0">
              <a:buFont typeface="Arial"/>
              <a:buChar char="•"/>
            </a:pPr>
            <a:r>
              <a:rPr lang="en-GB" altLang="en-US" sz="2000" dirty="0" smtClean="0">
                <a:solidFill>
                  <a:srgbClr val="003399"/>
                </a:solidFill>
                <a:latin typeface="Myriad Pro" pitchFamily="34" charset="0"/>
              </a:rPr>
              <a:t>Offer a space for learning and exchange of experiences between countries</a:t>
            </a:r>
          </a:p>
          <a:p>
            <a:pPr lvl="0">
              <a:buFont typeface="Arial"/>
              <a:buChar char="•"/>
            </a:pPr>
            <a:endParaRPr lang="en-US" altLang="en-US" sz="2000" dirty="0" smtClean="0">
              <a:solidFill>
                <a:srgbClr val="003399"/>
              </a:solidFill>
              <a:latin typeface="Myriad Pro" pitchFamily="34" charset="0"/>
            </a:endParaRPr>
          </a:p>
          <a:p>
            <a:pPr lvl="0">
              <a:buFont typeface="Arial"/>
              <a:buChar char="•"/>
            </a:pPr>
            <a:r>
              <a:rPr lang="en-GB" altLang="en-US" sz="2000" dirty="0" smtClean="0">
                <a:solidFill>
                  <a:srgbClr val="003399"/>
                </a:solidFill>
                <a:latin typeface="Myriad Pro" pitchFamily="34" charset="0"/>
              </a:rPr>
              <a:t>Foster and highlight lessons learned and best practices</a:t>
            </a:r>
          </a:p>
          <a:p>
            <a:pPr lvl="0"/>
            <a:endParaRPr lang="en-US" altLang="en-US" sz="2000" dirty="0" smtClean="0">
              <a:solidFill>
                <a:srgbClr val="003399"/>
              </a:solidFill>
              <a:latin typeface="Myriad Pro" pitchFamily="34" charset="0"/>
            </a:endParaRPr>
          </a:p>
          <a:p>
            <a:pPr lvl="0">
              <a:buFont typeface="Arial"/>
              <a:buChar char="•"/>
            </a:pPr>
            <a:r>
              <a:rPr lang="en-GB" altLang="en-US" sz="2000" dirty="0" smtClean="0">
                <a:solidFill>
                  <a:srgbClr val="003399"/>
                </a:solidFill>
                <a:latin typeface="Myriad Pro" pitchFamily="34" charset="0"/>
              </a:rPr>
              <a:t>Share information and promote understanding on the technical, legal, institutional, operative and financial aspects that countries are working on </a:t>
            </a:r>
            <a:endParaRPr lang="en-US" altLang="en-US" sz="2000" dirty="0" smtClean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</a:pPr>
            <a:endParaRPr lang="en-SG" altLang="en-US" sz="2000" i="1" dirty="0" smtClean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807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304800" y="15240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62000" y="1311275"/>
            <a:ext cx="715168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800" b="1" dirty="0" smtClean="0">
                <a:solidFill>
                  <a:srgbClr val="003399"/>
                </a:solidFill>
                <a:latin typeface="Myriad Pro" pitchFamily="34" charset="0"/>
              </a:rPr>
              <a:t>“Experience to share” and Needs to Learn”  Post-it Methodology</a:t>
            </a:r>
          </a:p>
          <a:p>
            <a:pPr algn="ctr"/>
            <a:endParaRPr lang="en-US" altLang="en-US" sz="2800" b="1" dirty="0">
              <a:solidFill>
                <a:srgbClr val="003399"/>
              </a:solidFill>
              <a:latin typeface="Myriad Pro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77850" y="2667000"/>
            <a:ext cx="8229600" cy="309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 smtClean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 smtClean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  <a:p>
            <a:pPr>
              <a:spcAft>
                <a:spcPts val="600"/>
              </a:spcAft>
              <a:buFont typeface="Times New Roman" pitchFamily="18" charset="0"/>
              <a:buAutoNum type="arabicPeriod"/>
            </a:pPr>
            <a:endParaRPr lang="en-SG" altLang="en-US" sz="2000" dirty="0">
              <a:solidFill>
                <a:srgbClr val="003399"/>
              </a:solidFill>
              <a:latin typeface="Myriad Pro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2286000"/>
            <a:ext cx="81534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 smtClean="0">
                <a:solidFill>
                  <a:srgbClr val="003399"/>
                </a:solidFill>
                <a:latin typeface="Myriad Pro" pitchFamily="34" charset="0"/>
              </a:rPr>
              <a:t>Aims</a:t>
            </a:r>
            <a:r>
              <a:rPr lang="en-US" altLang="en-US" sz="2000" dirty="0" smtClean="0">
                <a:solidFill>
                  <a:srgbClr val="003399"/>
                </a:solidFill>
                <a:latin typeface="Myriad Pro" pitchFamily="34" charset="0"/>
              </a:rPr>
              <a:t>:</a:t>
            </a:r>
          </a:p>
          <a:p>
            <a:endParaRPr lang="en-US" altLang="en-US" sz="2000" dirty="0" smtClean="0">
              <a:solidFill>
                <a:srgbClr val="003399"/>
              </a:solidFill>
              <a:latin typeface="Myriad Pro" pitchFamily="34" charset="0"/>
            </a:endParaRPr>
          </a:p>
          <a:p>
            <a:pPr marL="342900" indent="-342900">
              <a:buAutoNum type="arabicPeriod"/>
            </a:pPr>
            <a:r>
              <a:rPr lang="en-US" altLang="en-US" sz="2000" dirty="0" smtClean="0">
                <a:solidFill>
                  <a:srgbClr val="003399"/>
                </a:solidFill>
                <a:latin typeface="Myriad Pro" pitchFamily="34" charset="0"/>
              </a:rPr>
              <a:t>To identify issues and commonalities for further study and knowledge exchange as well as to match the needs and experiences to offer between the </a:t>
            </a:r>
            <a:r>
              <a:rPr lang="en-US" altLang="en-US" sz="2000" dirty="0" smtClean="0">
                <a:solidFill>
                  <a:srgbClr val="003399"/>
                </a:solidFill>
                <a:latin typeface="Myriad Pro" pitchFamily="34" charset="0"/>
              </a:rPr>
              <a:t>programmes</a:t>
            </a:r>
          </a:p>
          <a:p>
            <a:pPr marL="342900" indent="-342900">
              <a:buAutoNum type="arabicPeriod"/>
            </a:pPr>
            <a:r>
              <a:rPr lang="en-US" altLang="en-US" sz="2000" dirty="0" smtClean="0">
                <a:solidFill>
                  <a:srgbClr val="003399"/>
                </a:solidFill>
                <a:latin typeface="Myriad Pro" pitchFamily="34" charset="0"/>
              </a:rPr>
              <a:t>To provide direct feed-back on presentations and to actively exchange and explore </a:t>
            </a:r>
            <a:r>
              <a:rPr lang="en-US" altLang="en-US" sz="2000" dirty="0" smtClean="0">
                <a:solidFill>
                  <a:srgbClr val="003399"/>
                </a:solidFill>
                <a:latin typeface="Myriad Pro" pitchFamily="34" charset="0"/>
              </a:rPr>
              <a:t>knowledge</a:t>
            </a:r>
          </a:p>
          <a:p>
            <a:pPr marL="342900" indent="-342900">
              <a:buAutoNum type="arabicPeriod"/>
            </a:pPr>
            <a:r>
              <a:rPr lang="en-US" altLang="en-US" sz="2000" dirty="0" smtClean="0">
                <a:solidFill>
                  <a:srgbClr val="003399"/>
                </a:solidFill>
                <a:latin typeface="Myriad Pro" pitchFamily="34" charset="0"/>
              </a:rPr>
              <a:t>Highly participatory and interactive- audience to be reflective 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How it works:</a:t>
            </a:r>
          </a:p>
          <a:p>
            <a:pPr marL="400050" indent="-400050">
              <a:buClr>
                <a:schemeClr val="accent6">
                  <a:lumMod val="75000"/>
                </a:schemeClr>
              </a:buClr>
              <a:buAutoNum type="romanUcPeriod"/>
            </a:pPr>
            <a:r>
              <a:rPr lang="en-US" dirty="0" smtClean="0">
                <a:ln>
                  <a:solidFill>
                    <a:srgbClr val="FF00FF"/>
                  </a:solidFill>
                </a:ln>
              </a:rPr>
              <a:t>NEEDS TO LEARN- </a:t>
            </a:r>
            <a:r>
              <a:rPr lang="en-US" dirty="0" smtClean="0"/>
              <a:t>to improve the progress on your national strategies</a:t>
            </a:r>
          </a:p>
          <a:p>
            <a:pPr marL="400050" indent="-400050">
              <a:buClr>
                <a:srgbClr val="008000"/>
              </a:buClr>
              <a:buAutoNum type="romanUcPeriod"/>
            </a:pPr>
            <a:r>
              <a:rPr lang="en-US" b="1" dirty="0" smtClean="0">
                <a:solidFill>
                  <a:srgbClr val="008000"/>
                </a:solidFill>
              </a:rPr>
              <a:t>EXPERIENCES TO SHARE</a:t>
            </a:r>
            <a:r>
              <a:rPr lang="en-US" dirty="0" smtClean="0"/>
              <a:t>- with other REDD+ countries</a:t>
            </a:r>
          </a:p>
          <a:p>
            <a:pPr marL="400050" indent="-400050">
              <a:buClr>
                <a:srgbClr val="008000"/>
              </a:buClr>
              <a:buAutoNum type="romanUcPeriod"/>
            </a:pPr>
            <a:r>
              <a:rPr lang="en-US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</a:rPr>
              <a:t>HIGHLIGHTS</a:t>
            </a:r>
            <a:r>
              <a:rPr lang="en-US" dirty="0" smtClean="0"/>
              <a:t>-interesting points, </a:t>
            </a:r>
          </a:p>
          <a:p>
            <a:pPr marL="400050" indent="-400050">
              <a:buClr>
                <a:srgbClr val="008000"/>
              </a:buClr>
            </a:pPr>
            <a:endParaRPr lang="en-US" dirty="0" smtClean="0"/>
          </a:p>
          <a:p>
            <a:pPr marL="400050" indent="-400050">
              <a:buClr>
                <a:srgbClr val="008000"/>
              </a:buClr>
              <a:buFont typeface="Wingdings" charset="2"/>
              <a:buChar char="à"/>
            </a:pPr>
            <a:r>
              <a:rPr lang="en-US" sz="2800" b="1" i="1" baseline="30000" dirty="0" smtClean="0"/>
              <a:t>Comments to be placed on the flipchart of the country to which the comment was directed</a:t>
            </a:r>
            <a:endParaRPr lang="en-US" sz="2800" b="1" i="1" baseline="30000" dirty="0" smtClean="0"/>
          </a:p>
          <a:p>
            <a:pPr marL="400050" indent="-400050">
              <a:buClr>
                <a:srgbClr val="008000"/>
              </a:buClr>
              <a:buFont typeface="Wingdings" charset="2"/>
              <a:buChar char="à"/>
            </a:pPr>
            <a:r>
              <a:rPr lang="en-US" sz="2800" b="1" i="1" baseline="30000" dirty="0" smtClean="0"/>
              <a:t>ESSENTIAL TO ADD THE NAME OF your country when providing comments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807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8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17105</TotalTime>
  <Words>179</Words>
  <Application>Microsoft Macintosh PowerPoint</Application>
  <PresentationFormat>On-screen Show (4:3)</PresentationFormat>
  <Paragraphs>43</Paragraphs>
  <Slides>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10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Office Theme</vt:lpstr>
      <vt:lpstr>2_Custom Design</vt:lpstr>
      <vt:lpstr>8_Custom Design</vt:lpstr>
      <vt:lpstr>7_Custom Design</vt:lpstr>
      <vt:lpstr>10_Custom Design</vt:lpstr>
      <vt:lpstr>11_Custom Design</vt:lpstr>
      <vt:lpstr>9_Custom Design</vt:lpstr>
      <vt:lpstr>6_Custom Design</vt:lpstr>
      <vt:lpstr>3_Custom Design</vt:lpstr>
      <vt:lpstr>Custom Design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Mumoki</dc:creator>
  <cp:lastModifiedBy>Ela Ionescu</cp:lastModifiedBy>
  <cp:revision>163</cp:revision>
  <dcterms:created xsi:type="dcterms:W3CDTF">2014-10-13T07:15:42Z</dcterms:created>
  <dcterms:modified xsi:type="dcterms:W3CDTF">2014-10-14T05:39:19Z</dcterms:modified>
</cp:coreProperties>
</file>