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5" r:id="rId5"/>
    <p:sldId id="256" r:id="rId6"/>
    <p:sldId id="267" r:id="rId7"/>
    <p:sldId id="268" r:id="rId8"/>
    <p:sldId id="269" r:id="rId9"/>
    <p:sldId id="270" r:id="rId10"/>
    <p:sldId id="271" r:id="rId11"/>
    <p:sldId id="262" r:id="rId12"/>
    <p:sldId id="272" r:id="rId13"/>
    <p:sldId id="273" r:id="rId14"/>
    <p:sldId id="274" r:id="rId15"/>
    <p:sldId id="275" r:id="rId16"/>
    <p:sldId id="263" r:id="rId17"/>
    <p:sldId id="26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8D3B0-43E3-4278-8D97-E5108ED06009}" type="doc">
      <dgm:prSet loTypeId="urn:microsoft.com/office/officeart/2005/8/layout/cycle2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C066F3F-8B94-4BB3-8AE0-8FCE2A3350E7}">
      <dgm:prSet phldrT="[Text]"/>
      <dgm:spPr/>
      <dgm:t>
        <a:bodyPr/>
        <a:lstStyle/>
        <a:p>
          <a:r>
            <a:rPr lang="en-US" dirty="0" smtClean="0"/>
            <a:t>Recycle</a:t>
          </a:r>
          <a:endParaRPr lang="en-US" dirty="0"/>
        </a:p>
      </dgm:t>
    </dgm:pt>
    <dgm:pt modelId="{76AC57BE-6241-4D55-8522-68E8EF587F81}" type="parTrans" cxnId="{FA9027EE-3522-4AF1-B837-56880438372F}">
      <dgm:prSet/>
      <dgm:spPr/>
      <dgm:t>
        <a:bodyPr/>
        <a:lstStyle/>
        <a:p>
          <a:endParaRPr lang="en-US"/>
        </a:p>
      </dgm:t>
    </dgm:pt>
    <dgm:pt modelId="{942CB368-8324-49C0-BADE-319C1F49EB2B}" type="sibTrans" cxnId="{FA9027EE-3522-4AF1-B837-56880438372F}">
      <dgm:prSet/>
      <dgm:spPr/>
      <dgm:t>
        <a:bodyPr/>
        <a:lstStyle/>
        <a:p>
          <a:endParaRPr lang="en-US"/>
        </a:p>
      </dgm:t>
    </dgm:pt>
    <dgm:pt modelId="{DB1B1D1D-A678-4586-83D3-1254A885B80F}">
      <dgm:prSet phldrT="[Text]"/>
      <dgm:spPr/>
      <dgm:t>
        <a:bodyPr/>
        <a:lstStyle/>
        <a:p>
          <a:r>
            <a:rPr lang="en-US" dirty="0" smtClean="0"/>
            <a:t>Rot</a:t>
          </a:r>
          <a:endParaRPr lang="en-US" dirty="0"/>
        </a:p>
      </dgm:t>
    </dgm:pt>
    <dgm:pt modelId="{FBC084C5-965D-41D3-BBA4-443CD3D89BBA}" type="parTrans" cxnId="{E4230442-302C-4F08-833C-02EE60DE4D12}">
      <dgm:prSet/>
      <dgm:spPr/>
      <dgm:t>
        <a:bodyPr/>
        <a:lstStyle/>
        <a:p>
          <a:endParaRPr lang="en-US"/>
        </a:p>
      </dgm:t>
    </dgm:pt>
    <dgm:pt modelId="{B38BBD4B-A9DC-4CFF-8667-BD3B21E5F5AC}" type="sibTrans" cxnId="{E4230442-302C-4F08-833C-02EE60DE4D12}">
      <dgm:prSet/>
      <dgm:spPr/>
      <dgm:t>
        <a:bodyPr/>
        <a:lstStyle/>
        <a:p>
          <a:endParaRPr lang="en-US"/>
        </a:p>
      </dgm:t>
    </dgm:pt>
    <dgm:pt modelId="{270AF9A7-13DD-4EBF-9E89-3C9DFF44B96F}">
      <dgm:prSet phldrT="[Text]"/>
      <dgm:spPr/>
      <dgm:t>
        <a:bodyPr/>
        <a:lstStyle/>
        <a:p>
          <a:r>
            <a:rPr lang="en-US" dirty="0" smtClean="0"/>
            <a:t>Reduce</a:t>
          </a:r>
          <a:endParaRPr lang="en-US" dirty="0"/>
        </a:p>
      </dgm:t>
    </dgm:pt>
    <dgm:pt modelId="{40C963BE-B3D7-4571-B72B-18C3E43D2806}" type="parTrans" cxnId="{9C852282-5602-4302-A118-26A68A7FA32A}">
      <dgm:prSet/>
      <dgm:spPr/>
      <dgm:t>
        <a:bodyPr/>
        <a:lstStyle/>
        <a:p>
          <a:endParaRPr lang="en-US"/>
        </a:p>
      </dgm:t>
    </dgm:pt>
    <dgm:pt modelId="{210727B8-E523-404F-A89B-1A4DFEE72203}" type="sibTrans" cxnId="{9C852282-5602-4302-A118-26A68A7FA32A}">
      <dgm:prSet/>
      <dgm:spPr/>
      <dgm:t>
        <a:bodyPr/>
        <a:lstStyle/>
        <a:p>
          <a:endParaRPr lang="en-US"/>
        </a:p>
      </dgm:t>
    </dgm:pt>
    <dgm:pt modelId="{1BC90102-7091-4177-AF5B-34D08D3906CE}">
      <dgm:prSet phldrT="[Text]"/>
      <dgm:spPr/>
      <dgm:t>
        <a:bodyPr/>
        <a:lstStyle/>
        <a:p>
          <a:r>
            <a:rPr lang="en-US" dirty="0" smtClean="0"/>
            <a:t>Reuse</a:t>
          </a:r>
          <a:endParaRPr lang="en-US" dirty="0"/>
        </a:p>
      </dgm:t>
    </dgm:pt>
    <dgm:pt modelId="{966352B8-63C6-498F-B0F0-68418681041B}" type="parTrans" cxnId="{F5BA416A-E8BF-47F2-94F4-4EF6BA06F11A}">
      <dgm:prSet/>
      <dgm:spPr/>
      <dgm:t>
        <a:bodyPr/>
        <a:lstStyle/>
        <a:p>
          <a:endParaRPr lang="en-US"/>
        </a:p>
      </dgm:t>
    </dgm:pt>
    <dgm:pt modelId="{2D4126C5-295D-45D2-9AA1-19A1F12889CC}" type="sibTrans" cxnId="{F5BA416A-E8BF-47F2-94F4-4EF6BA06F11A}">
      <dgm:prSet/>
      <dgm:spPr/>
      <dgm:t>
        <a:bodyPr/>
        <a:lstStyle/>
        <a:p>
          <a:endParaRPr lang="en-US"/>
        </a:p>
      </dgm:t>
    </dgm:pt>
    <dgm:pt modelId="{3F1E5CD8-51BB-44DB-91DE-FCEE0E67950E}" type="pres">
      <dgm:prSet presAssocID="{CBF8D3B0-43E3-4278-8D97-E5108ED060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8E340-BCF1-412D-9D2E-40AFAAA02667}" type="pres">
      <dgm:prSet presAssocID="{FC066F3F-8B94-4BB3-8AE0-8FCE2A3350E7}" presName="node" presStyleLbl="node1" presStyleIdx="0" presStyleCnt="4" custRadScaleRad="105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C8096-9C81-4598-A63E-C12C5695A8FF}" type="pres">
      <dgm:prSet presAssocID="{942CB368-8324-49C0-BADE-319C1F49EB2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2314C20-6F1D-40A5-8663-1760021F7DA8}" type="pres">
      <dgm:prSet presAssocID="{942CB368-8324-49C0-BADE-319C1F49EB2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F62273D-7BDE-4144-B4BD-44AA608CB550}" type="pres">
      <dgm:prSet presAssocID="{DB1B1D1D-A678-4586-83D3-1254A885B8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9962D-115A-445F-BA30-AB10B3FF1050}" type="pres">
      <dgm:prSet presAssocID="{B38BBD4B-A9DC-4CFF-8667-BD3B21E5F5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5AECAD6-EB31-43F3-BEB1-470BBD0AE769}" type="pres">
      <dgm:prSet presAssocID="{B38BBD4B-A9DC-4CFF-8667-BD3B21E5F5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89F35C4-719E-4802-AB23-314FAEDDF2D5}" type="pres">
      <dgm:prSet presAssocID="{270AF9A7-13DD-4EBF-9E89-3C9DFF44B9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9213-8AC4-47B5-9764-A6E91FD92392}" type="pres">
      <dgm:prSet presAssocID="{210727B8-E523-404F-A89B-1A4DFEE7220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8F27566-6510-4756-BC9B-1C3D612EEF32}" type="pres">
      <dgm:prSet presAssocID="{210727B8-E523-404F-A89B-1A4DFEE7220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A661F93-62F8-4943-8026-E87FE26BC0DB}" type="pres">
      <dgm:prSet presAssocID="{1BC90102-7091-4177-AF5B-34D08D3906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8D2A3-3489-4350-9335-7F6E9702A1C3}" type="pres">
      <dgm:prSet presAssocID="{2D4126C5-295D-45D2-9AA1-19A1F12889C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FA1BF73-1E57-4006-8BAA-836A426E5C1E}" type="pres">
      <dgm:prSet presAssocID="{2D4126C5-295D-45D2-9AA1-19A1F12889CC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4F9570D-9A02-4304-AF88-4B90ABAD66EA}" type="presOf" srcId="{210727B8-E523-404F-A89B-1A4DFEE72203}" destId="{DC099213-8AC4-47B5-9764-A6E91FD92392}" srcOrd="0" destOrd="0" presId="urn:microsoft.com/office/officeart/2005/8/layout/cycle2"/>
    <dgm:cxn modelId="{9027B6F7-FCBC-4F9A-81C6-B53ABBAF39EC}" type="presOf" srcId="{CBF8D3B0-43E3-4278-8D97-E5108ED06009}" destId="{3F1E5CD8-51BB-44DB-91DE-FCEE0E67950E}" srcOrd="0" destOrd="0" presId="urn:microsoft.com/office/officeart/2005/8/layout/cycle2"/>
    <dgm:cxn modelId="{F5BA416A-E8BF-47F2-94F4-4EF6BA06F11A}" srcId="{CBF8D3B0-43E3-4278-8D97-E5108ED06009}" destId="{1BC90102-7091-4177-AF5B-34D08D3906CE}" srcOrd="3" destOrd="0" parTransId="{966352B8-63C6-498F-B0F0-68418681041B}" sibTransId="{2D4126C5-295D-45D2-9AA1-19A1F12889CC}"/>
    <dgm:cxn modelId="{E4230442-302C-4F08-833C-02EE60DE4D12}" srcId="{CBF8D3B0-43E3-4278-8D97-E5108ED06009}" destId="{DB1B1D1D-A678-4586-83D3-1254A885B80F}" srcOrd="1" destOrd="0" parTransId="{FBC084C5-965D-41D3-BBA4-443CD3D89BBA}" sibTransId="{B38BBD4B-A9DC-4CFF-8667-BD3B21E5F5AC}"/>
    <dgm:cxn modelId="{33D3BAF7-A10B-42A5-B9AC-F88617BED6E4}" type="presOf" srcId="{B38BBD4B-A9DC-4CFF-8667-BD3B21E5F5AC}" destId="{C5AECAD6-EB31-43F3-BEB1-470BBD0AE769}" srcOrd="1" destOrd="0" presId="urn:microsoft.com/office/officeart/2005/8/layout/cycle2"/>
    <dgm:cxn modelId="{85D8E6A0-4E6E-4E65-A163-4FB326A37A5C}" type="presOf" srcId="{210727B8-E523-404F-A89B-1A4DFEE72203}" destId="{08F27566-6510-4756-BC9B-1C3D612EEF32}" srcOrd="1" destOrd="0" presId="urn:microsoft.com/office/officeart/2005/8/layout/cycle2"/>
    <dgm:cxn modelId="{1C2BA130-2C8A-47F5-98AB-0A066E3057CC}" type="presOf" srcId="{B38BBD4B-A9DC-4CFF-8667-BD3B21E5F5AC}" destId="{A7E9962D-115A-445F-BA30-AB10B3FF1050}" srcOrd="0" destOrd="0" presId="urn:microsoft.com/office/officeart/2005/8/layout/cycle2"/>
    <dgm:cxn modelId="{CD6446F1-974A-4136-A416-14F0FD7501C2}" type="presOf" srcId="{1BC90102-7091-4177-AF5B-34D08D3906CE}" destId="{2A661F93-62F8-4943-8026-E87FE26BC0DB}" srcOrd="0" destOrd="0" presId="urn:microsoft.com/office/officeart/2005/8/layout/cycle2"/>
    <dgm:cxn modelId="{63BB37DC-0855-4F45-97C6-92B3CAE5B686}" type="presOf" srcId="{270AF9A7-13DD-4EBF-9E89-3C9DFF44B96F}" destId="{889F35C4-719E-4802-AB23-314FAEDDF2D5}" srcOrd="0" destOrd="0" presId="urn:microsoft.com/office/officeart/2005/8/layout/cycle2"/>
    <dgm:cxn modelId="{BE522AE1-5EA5-4F24-9104-778F5D29238E}" type="presOf" srcId="{942CB368-8324-49C0-BADE-319C1F49EB2B}" destId="{12314C20-6F1D-40A5-8663-1760021F7DA8}" srcOrd="1" destOrd="0" presId="urn:microsoft.com/office/officeart/2005/8/layout/cycle2"/>
    <dgm:cxn modelId="{565FDD57-3F06-4318-B61C-C58812474D26}" type="presOf" srcId="{942CB368-8324-49C0-BADE-319C1F49EB2B}" destId="{AE7C8096-9C81-4598-A63E-C12C5695A8FF}" srcOrd="0" destOrd="0" presId="urn:microsoft.com/office/officeart/2005/8/layout/cycle2"/>
    <dgm:cxn modelId="{AA437033-B9FD-48EA-B05D-940CA9B5B133}" type="presOf" srcId="{DB1B1D1D-A678-4586-83D3-1254A885B80F}" destId="{0F62273D-7BDE-4144-B4BD-44AA608CB550}" srcOrd="0" destOrd="0" presId="urn:microsoft.com/office/officeart/2005/8/layout/cycle2"/>
    <dgm:cxn modelId="{FA9027EE-3522-4AF1-B837-56880438372F}" srcId="{CBF8D3B0-43E3-4278-8D97-E5108ED06009}" destId="{FC066F3F-8B94-4BB3-8AE0-8FCE2A3350E7}" srcOrd="0" destOrd="0" parTransId="{76AC57BE-6241-4D55-8522-68E8EF587F81}" sibTransId="{942CB368-8324-49C0-BADE-319C1F49EB2B}"/>
    <dgm:cxn modelId="{0BC060E4-B8FF-48DF-9873-EA5F5EB0BCCE}" type="presOf" srcId="{2D4126C5-295D-45D2-9AA1-19A1F12889CC}" destId="{3FC8D2A3-3489-4350-9335-7F6E9702A1C3}" srcOrd="0" destOrd="0" presId="urn:microsoft.com/office/officeart/2005/8/layout/cycle2"/>
    <dgm:cxn modelId="{D9728241-E572-4A21-A128-5D10BEFE3A4C}" type="presOf" srcId="{FC066F3F-8B94-4BB3-8AE0-8FCE2A3350E7}" destId="{FC68E340-BCF1-412D-9D2E-40AFAAA02667}" srcOrd="0" destOrd="0" presId="urn:microsoft.com/office/officeart/2005/8/layout/cycle2"/>
    <dgm:cxn modelId="{E2EF3659-87A6-4C32-AB9A-33ADFAC92C6A}" type="presOf" srcId="{2D4126C5-295D-45D2-9AA1-19A1F12889CC}" destId="{1FA1BF73-1E57-4006-8BAA-836A426E5C1E}" srcOrd="1" destOrd="0" presId="urn:microsoft.com/office/officeart/2005/8/layout/cycle2"/>
    <dgm:cxn modelId="{9C852282-5602-4302-A118-26A68A7FA32A}" srcId="{CBF8D3B0-43E3-4278-8D97-E5108ED06009}" destId="{270AF9A7-13DD-4EBF-9E89-3C9DFF44B96F}" srcOrd="2" destOrd="0" parTransId="{40C963BE-B3D7-4571-B72B-18C3E43D2806}" sibTransId="{210727B8-E523-404F-A89B-1A4DFEE72203}"/>
    <dgm:cxn modelId="{5D323C05-0209-49A6-8253-56887D67E08A}" type="presParOf" srcId="{3F1E5CD8-51BB-44DB-91DE-FCEE0E67950E}" destId="{FC68E340-BCF1-412D-9D2E-40AFAAA02667}" srcOrd="0" destOrd="0" presId="urn:microsoft.com/office/officeart/2005/8/layout/cycle2"/>
    <dgm:cxn modelId="{8AA65ED6-EEA7-474D-9C81-2670B22DD809}" type="presParOf" srcId="{3F1E5CD8-51BB-44DB-91DE-FCEE0E67950E}" destId="{AE7C8096-9C81-4598-A63E-C12C5695A8FF}" srcOrd="1" destOrd="0" presId="urn:microsoft.com/office/officeart/2005/8/layout/cycle2"/>
    <dgm:cxn modelId="{00125D7D-D9B3-493F-A54F-4A560A0F762B}" type="presParOf" srcId="{AE7C8096-9C81-4598-A63E-C12C5695A8FF}" destId="{12314C20-6F1D-40A5-8663-1760021F7DA8}" srcOrd="0" destOrd="0" presId="urn:microsoft.com/office/officeart/2005/8/layout/cycle2"/>
    <dgm:cxn modelId="{0E73338A-52AC-4FBB-B555-348D8BFD98F6}" type="presParOf" srcId="{3F1E5CD8-51BB-44DB-91DE-FCEE0E67950E}" destId="{0F62273D-7BDE-4144-B4BD-44AA608CB550}" srcOrd="2" destOrd="0" presId="urn:microsoft.com/office/officeart/2005/8/layout/cycle2"/>
    <dgm:cxn modelId="{7F2E38B9-B551-44E7-B69F-039CA4298F5C}" type="presParOf" srcId="{3F1E5CD8-51BB-44DB-91DE-FCEE0E67950E}" destId="{A7E9962D-115A-445F-BA30-AB10B3FF1050}" srcOrd="3" destOrd="0" presId="urn:microsoft.com/office/officeart/2005/8/layout/cycle2"/>
    <dgm:cxn modelId="{BFF10FEC-7FE0-41BF-ABBC-6645881A6DF5}" type="presParOf" srcId="{A7E9962D-115A-445F-BA30-AB10B3FF1050}" destId="{C5AECAD6-EB31-43F3-BEB1-470BBD0AE769}" srcOrd="0" destOrd="0" presId="urn:microsoft.com/office/officeart/2005/8/layout/cycle2"/>
    <dgm:cxn modelId="{C9D83A58-DE92-4DEC-9A5D-5B9EAD7DD3B7}" type="presParOf" srcId="{3F1E5CD8-51BB-44DB-91DE-FCEE0E67950E}" destId="{889F35C4-719E-4802-AB23-314FAEDDF2D5}" srcOrd="4" destOrd="0" presId="urn:microsoft.com/office/officeart/2005/8/layout/cycle2"/>
    <dgm:cxn modelId="{AF86A5E8-60DD-44DD-BC85-72D58D66C72A}" type="presParOf" srcId="{3F1E5CD8-51BB-44DB-91DE-FCEE0E67950E}" destId="{DC099213-8AC4-47B5-9764-A6E91FD92392}" srcOrd="5" destOrd="0" presId="urn:microsoft.com/office/officeart/2005/8/layout/cycle2"/>
    <dgm:cxn modelId="{CE6582CF-27D8-4906-B70B-6EFF4E377A72}" type="presParOf" srcId="{DC099213-8AC4-47B5-9764-A6E91FD92392}" destId="{08F27566-6510-4756-BC9B-1C3D612EEF32}" srcOrd="0" destOrd="0" presId="urn:microsoft.com/office/officeart/2005/8/layout/cycle2"/>
    <dgm:cxn modelId="{239FBA9E-D796-4E8F-B1E9-255D2321BCDB}" type="presParOf" srcId="{3F1E5CD8-51BB-44DB-91DE-FCEE0E67950E}" destId="{2A661F93-62F8-4943-8026-E87FE26BC0DB}" srcOrd="6" destOrd="0" presId="urn:microsoft.com/office/officeart/2005/8/layout/cycle2"/>
    <dgm:cxn modelId="{147FDC61-C4F9-43BE-A401-7393E19E69E1}" type="presParOf" srcId="{3F1E5CD8-51BB-44DB-91DE-FCEE0E67950E}" destId="{3FC8D2A3-3489-4350-9335-7F6E9702A1C3}" srcOrd="7" destOrd="0" presId="urn:microsoft.com/office/officeart/2005/8/layout/cycle2"/>
    <dgm:cxn modelId="{2397BD6C-83D3-4B93-84A9-6A8D15FF550A}" type="presParOf" srcId="{3FC8D2A3-3489-4350-9335-7F6E9702A1C3}" destId="{1FA1BF73-1E57-4006-8BAA-836A426E5C1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8E340-BCF1-412D-9D2E-40AFAAA02667}">
      <dsp:nvSpPr>
        <dsp:cNvPr id="0" name=""/>
        <dsp:cNvSpPr/>
      </dsp:nvSpPr>
      <dsp:spPr>
        <a:xfrm>
          <a:off x="3423604" y="0"/>
          <a:ext cx="1534790" cy="1534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Recycle</a:t>
          </a:r>
          <a:endParaRPr lang="en-US" sz="2600" kern="1200" dirty="0"/>
        </a:p>
      </dsp:txBody>
      <dsp:txXfrm>
        <a:off x="3648369" y="224765"/>
        <a:ext cx="1085260" cy="1085260"/>
      </dsp:txXfrm>
    </dsp:sp>
    <dsp:sp modelId="{AE7C8096-9C81-4598-A63E-C12C5695A8FF}">
      <dsp:nvSpPr>
        <dsp:cNvPr id="0" name=""/>
        <dsp:cNvSpPr/>
      </dsp:nvSpPr>
      <dsp:spPr>
        <a:xfrm rot="2701450">
          <a:off x="4793582" y="1316643"/>
          <a:ext cx="409961" cy="517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11612" y="1376740"/>
        <a:ext cx="286973" cy="310795"/>
      </dsp:txXfrm>
    </dsp:sp>
    <dsp:sp modelId="{0F62273D-7BDE-4144-B4BD-44AA608CB550}">
      <dsp:nvSpPr>
        <dsp:cNvPr id="0" name=""/>
        <dsp:cNvSpPr/>
      </dsp:nvSpPr>
      <dsp:spPr>
        <a:xfrm>
          <a:off x="5055133" y="1632904"/>
          <a:ext cx="1534790" cy="1534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Rot</a:t>
          </a:r>
          <a:endParaRPr lang="en-US" sz="2600" kern="1200" dirty="0"/>
        </a:p>
      </dsp:txBody>
      <dsp:txXfrm>
        <a:off x="5279898" y="1857669"/>
        <a:ext cx="1085260" cy="1085260"/>
      </dsp:txXfrm>
    </dsp:sp>
    <dsp:sp modelId="{A7E9962D-115A-445F-BA30-AB10B3FF1050}">
      <dsp:nvSpPr>
        <dsp:cNvPr id="0" name=""/>
        <dsp:cNvSpPr/>
      </dsp:nvSpPr>
      <dsp:spPr>
        <a:xfrm rot="8100000">
          <a:off x="4810235" y="2948873"/>
          <a:ext cx="409445" cy="517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915080" y="3009043"/>
        <a:ext cx="286612" cy="310795"/>
      </dsp:txXfrm>
    </dsp:sp>
    <dsp:sp modelId="{889F35C4-719E-4802-AB23-314FAEDDF2D5}">
      <dsp:nvSpPr>
        <dsp:cNvPr id="0" name=""/>
        <dsp:cNvSpPr/>
      </dsp:nvSpPr>
      <dsp:spPr>
        <a:xfrm>
          <a:off x="3423604" y="3264432"/>
          <a:ext cx="1534790" cy="1534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Reduce</a:t>
          </a:r>
          <a:endParaRPr lang="en-US" sz="2600" kern="1200" dirty="0"/>
        </a:p>
      </dsp:txBody>
      <dsp:txXfrm>
        <a:off x="3648369" y="3489197"/>
        <a:ext cx="1085260" cy="1085260"/>
      </dsp:txXfrm>
    </dsp:sp>
    <dsp:sp modelId="{DC099213-8AC4-47B5-9764-A6E91FD92392}">
      <dsp:nvSpPr>
        <dsp:cNvPr id="0" name=""/>
        <dsp:cNvSpPr/>
      </dsp:nvSpPr>
      <dsp:spPr>
        <a:xfrm rot="13500000">
          <a:off x="3178707" y="2965261"/>
          <a:ext cx="409445" cy="517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283552" y="3112287"/>
        <a:ext cx="286612" cy="310795"/>
      </dsp:txXfrm>
    </dsp:sp>
    <dsp:sp modelId="{2A661F93-62F8-4943-8026-E87FE26BC0DB}">
      <dsp:nvSpPr>
        <dsp:cNvPr id="0" name=""/>
        <dsp:cNvSpPr/>
      </dsp:nvSpPr>
      <dsp:spPr>
        <a:xfrm>
          <a:off x="1792076" y="1632904"/>
          <a:ext cx="1534790" cy="1534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Reuse</a:t>
          </a:r>
          <a:endParaRPr lang="en-US" sz="2600" kern="1200" dirty="0"/>
        </a:p>
      </dsp:txBody>
      <dsp:txXfrm>
        <a:off x="2016841" y="1857669"/>
        <a:ext cx="1085260" cy="1085260"/>
      </dsp:txXfrm>
    </dsp:sp>
    <dsp:sp modelId="{3FC8D2A3-3489-4350-9335-7F6E9702A1C3}">
      <dsp:nvSpPr>
        <dsp:cNvPr id="0" name=""/>
        <dsp:cNvSpPr/>
      </dsp:nvSpPr>
      <dsp:spPr>
        <a:xfrm rot="18898550">
          <a:off x="3162054" y="1333059"/>
          <a:ext cx="409961" cy="517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80084" y="1480158"/>
        <a:ext cx="286973" cy="310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6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745E-3CBE-48D7-89F1-28F0FECC66AF}" type="datetimeFigureOut">
              <a:rPr lang="en-US" smtClean="0"/>
              <a:pPr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B224-F63E-4B44-B334-44FE400A1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24744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" name="Picture 8" descr="clip_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>
            <a:fillRect/>
          </a:stretch>
        </p:blipFill>
        <p:spPr bwMode="auto">
          <a:xfrm>
            <a:off x="684213" y="188913"/>
            <a:ext cx="3239715" cy="23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il'z\Documents\YEN-Docs\YEN-Documents\Brocheres &amp; flyers\YEN_Logo CU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24036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2210" y="5029200"/>
            <a:ext cx="7920880" cy="1439863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Community Green Empowerment Program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2050" name="Picture 4" descr="nkomesha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8" y="2789498"/>
            <a:ext cx="2400300" cy="19431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Joseph interview3 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7237"/>
            <a:ext cx="2360613" cy="2286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erSl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3448"/>
          <a:stretch>
            <a:fillRect/>
          </a:stretch>
        </p:blipFill>
        <p:spPr bwMode="auto">
          <a:xfrm>
            <a:off x="6256362" y="2492896"/>
            <a:ext cx="2628900" cy="253630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AR ESSENCE" pitchFamily="2" charset="0"/>
              </a:rPr>
              <a:t>Reduce</a:t>
            </a:r>
            <a:r>
              <a:rPr lang="en-US" smtClean="0">
                <a:latin typeface="AR ESSENCE" pitchFamily="2" charset="0"/>
              </a:rPr>
              <a:t> ……decrease or trim down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AR ESSENCE" pitchFamily="2" charset="0"/>
              </a:rPr>
              <a:t>Reuse</a:t>
            </a:r>
            <a:r>
              <a:rPr lang="en-US" smtClean="0">
                <a:latin typeface="AR ESSENCE" pitchFamily="2" charset="0"/>
              </a:rPr>
              <a:t>………reclaim, reprocess, use again or recycle!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AR ESSENCE" pitchFamily="2" charset="0"/>
              </a:rPr>
              <a:t>Recycle</a:t>
            </a:r>
            <a:r>
              <a:rPr lang="en-US" smtClean="0">
                <a:latin typeface="AR ESSENCE" pitchFamily="2" charset="0"/>
              </a:rPr>
              <a:t>………reuse, reprocess, salvage, recover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latin typeface="AR ESSENCE" pitchFamily="2" charset="0"/>
              </a:rPr>
              <a:t>Rot</a:t>
            </a:r>
            <a:r>
              <a:rPr lang="en-US" smtClean="0">
                <a:latin typeface="AR ESSENCE" pitchFamily="2" charset="0"/>
              </a:rPr>
              <a:t>……..decompose and decay!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6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Teacher </a:t>
            </a:r>
            <a:r>
              <a:rPr lang="en-US" b="1" dirty="0"/>
              <a:t>training workshops </a:t>
            </a:r>
            <a:endParaRPr lang="en-US" sz="2800" dirty="0"/>
          </a:p>
          <a:p>
            <a:pPr lvl="1"/>
            <a:r>
              <a:rPr lang="en-US" dirty="0"/>
              <a:t>Ecology of: Woodlands, Wetlands, Grasslands </a:t>
            </a:r>
            <a:endParaRPr lang="en-US" sz="2400" dirty="0"/>
          </a:p>
          <a:p>
            <a:pPr lvl="1"/>
            <a:r>
              <a:rPr lang="en-US" dirty="0"/>
              <a:t>Trees are Tremendous </a:t>
            </a:r>
            <a:endParaRPr lang="en-US" sz="2400" dirty="0"/>
          </a:p>
          <a:p>
            <a:pPr lvl="1"/>
            <a:r>
              <a:rPr lang="en-US" dirty="0"/>
              <a:t>Ecosystem Analysis </a:t>
            </a:r>
            <a:endParaRPr lang="en-US" sz="2400" dirty="0"/>
          </a:p>
          <a:p>
            <a:pPr lvl="1"/>
            <a:r>
              <a:rPr lang="en-US" dirty="0"/>
              <a:t>Environmental Education Program Design </a:t>
            </a:r>
            <a:endParaRPr lang="en-US" sz="2400" dirty="0"/>
          </a:p>
          <a:p>
            <a:r>
              <a:rPr lang="en-US" dirty="0"/>
              <a:t>Sustainable </a:t>
            </a:r>
            <a:r>
              <a:rPr lang="en-US" dirty="0" smtClean="0"/>
              <a:t>Use of Natural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1. </a:t>
            </a:r>
            <a:r>
              <a:rPr lang="en-US" sz="3600" b="1" i="1" dirty="0" smtClean="0">
                <a:latin typeface="AR ESSENCE" pitchFamily="2" charset="0"/>
              </a:rPr>
              <a:t>REDUCE PACKAGING </a:t>
            </a:r>
            <a:r>
              <a:rPr lang="en-US" sz="3600" dirty="0" smtClean="0">
                <a:latin typeface="AR ESSENCE" pitchFamily="2" charset="0"/>
              </a:rPr>
              <a:t>– buy only products with less packaging carry a bag when going shopping</a:t>
            </a:r>
          </a:p>
          <a:p>
            <a:pPr>
              <a:buFont typeface="Arial" charset="0"/>
              <a:buNone/>
            </a:pPr>
            <a:r>
              <a:rPr lang="en-US" sz="3600" dirty="0" smtClean="0">
                <a:latin typeface="AR ESSENCE" pitchFamily="2" charset="0"/>
              </a:rPr>
              <a:t>2. </a:t>
            </a:r>
            <a:r>
              <a:rPr lang="en-US" sz="3600" b="1" i="1" dirty="0" smtClean="0">
                <a:latin typeface="AR ESSENCE" pitchFamily="2" charset="0"/>
              </a:rPr>
              <a:t>REUSE</a:t>
            </a:r>
            <a:r>
              <a:rPr lang="en-US" sz="3600" dirty="0" smtClean="0">
                <a:latin typeface="AR ESSENCE" pitchFamily="2" charset="0"/>
              </a:rPr>
              <a:t> – what you can………</a:t>
            </a:r>
          </a:p>
          <a:p>
            <a:pPr>
              <a:buFont typeface="Arial" charset="0"/>
              <a:buNone/>
            </a:pPr>
            <a:r>
              <a:rPr lang="en-US" sz="3600" dirty="0" smtClean="0">
                <a:latin typeface="AR ESSENCE" pitchFamily="2" charset="0"/>
              </a:rPr>
              <a:t>3. </a:t>
            </a:r>
            <a:r>
              <a:rPr lang="en-US" sz="3600" b="1" i="1" dirty="0" smtClean="0">
                <a:latin typeface="AR ESSENCE" pitchFamily="2" charset="0"/>
              </a:rPr>
              <a:t>RECYCLE</a:t>
            </a:r>
            <a:r>
              <a:rPr lang="en-US" sz="3600" dirty="0" smtClean="0">
                <a:latin typeface="AR ESSENCE" pitchFamily="2" charset="0"/>
              </a:rPr>
              <a:t> – the rest…………</a:t>
            </a:r>
          </a:p>
          <a:p>
            <a:pPr>
              <a:buFont typeface="Arial" charset="0"/>
              <a:buNone/>
            </a:pPr>
            <a:r>
              <a:rPr lang="en-US" sz="3600" dirty="0" smtClean="0">
                <a:latin typeface="AR ESSENCE" pitchFamily="2" charset="0"/>
              </a:rPr>
              <a:t>4. </a:t>
            </a:r>
            <a:r>
              <a:rPr lang="en-US" sz="3600" b="1" i="1" dirty="0" smtClean="0">
                <a:latin typeface="AR ESSENCE" pitchFamily="2" charset="0"/>
              </a:rPr>
              <a:t>ROT</a:t>
            </a:r>
            <a:r>
              <a:rPr lang="en-US" sz="3600" dirty="0" smtClean="0">
                <a:latin typeface="AR ESSENCE" pitchFamily="2" charset="0"/>
              </a:rPr>
              <a:t>- make a compost manure from decomposed things.   </a:t>
            </a:r>
          </a:p>
        </p:txBody>
      </p:sp>
    </p:spTree>
    <p:extLst>
      <p:ext uri="{BB962C8B-B14F-4D97-AF65-F5344CB8AC3E}">
        <p14:creationId xmlns:p14="http://schemas.microsoft.com/office/powerpoint/2010/main" val="40351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01000" cy="4495800"/>
          </a:xfrm>
          <a:ln w="88900" cap="sq" cmpd="thickThin">
            <a:solidFill>
              <a:srgbClr val="00B050"/>
            </a:solidFill>
            <a:prstDash val="lgDash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35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0687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800" b="1" i="1" dirty="0" smtClean="0">
                <a:solidFill>
                  <a:srgbClr val="00B050"/>
                </a:solidFill>
              </a:rPr>
              <a:t>Recycle the past</a:t>
            </a:r>
          </a:p>
          <a:p>
            <a:pPr>
              <a:buFont typeface="Wingdings" pitchFamily="2" charset="2"/>
              <a:buChar char="ü"/>
            </a:pPr>
            <a:r>
              <a:rPr lang="en-US" sz="4800" b="1" i="1" dirty="0" smtClean="0">
                <a:solidFill>
                  <a:srgbClr val="00B050"/>
                </a:solidFill>
              </a:rPr>
              <a:t>Reuse the present and </a:t>
            </a:r>
          </a:p>
          <a:p>
            <a:pPr>
              <a:buFont typeface="Wingdings" pitchFamily="2" charset="2"/>
              <a:buChar char="ü"/>
            </a:pPr>
            <a:r>
              <a:rPr lang="en-US" sz="4800" b="1" i="1" dirty="0" smtClean="0">
                <a:solidFill>
                  <a:srgbClr val="00B050"/>
                </a:solidFill>
              </a:rPr>
              <a:t>Save the future…..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5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60000 children have been trained on green activities and 4000 teachers</a:t>
            </a:r>
          </a:p>
          <a:p>
            <a:r>
              <a:rPr lang="en-US" dirty="0" smtClean="0"/>
              <a:t>More than 4000 trees have been planted in schools and communities </a:t>
            </a:r>
          </a:p>
        </p:txBody>
      </p:sp>
    </p:spTree>
    <p:extLst>
      <p:ext uri="{BB962C8B-B14F-4D97-AF65-F5344CB8AC3E}">
        <p14:creationId xmlns:p14="http://schemas.microsoft.com/office/powerpoint/2010/main" val="23217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z1x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06913" y="549275"/>
            <a:ext cx="463708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9F"/>
                </a:solidFill>
                <a:latin typeface="Bradley Hand ITC" pitchFamily="66" charset="0"/>
                <a:cs typeface="Times New Roman" pitchFamily="18" charset="0"/>
              </a:rPr>
              <a:t>I can’t help feeling guilty, because I belong to the generation that completed the destruction of our environment by simply not taking seriously any of the warnings ... and there were so many of them! </a:t>
            </a:r>
            <a:br>
              <a:rPr lang="pt-BR" sz="2800" b="1" dirty="0">
                <a:solidFill>
                  <a:srgbClr val="FFFF9F"/>
                </a:solidFill>
                <a:latin typeface="Bradley Hand ITC" pitchFamily="66" charset="0"/>
                <a:cs typeface="Times New Roman" pitchFamily="18" charset="0"/>
              </a:rPr>
            </a:br>
            <a:endParaRPr lang="pt-BR" sz="2800" b="1" dirty="0">
              <a:solidFill>
                <a:srgbClr val="FFFF9F"/>
              </a:solidFill>
              <a:latin typeface="Bradley Hand ITC" pitchFamily="66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6913" y="4365625"/>
            <a:ext cx="4637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9F"/>
                </a:solidFill>
                <a:latin typeface="Bradley Hand ITC" pitchFamily="66" charset="0"/>
                <a:cs typeface="Times New Roman" pitchFamily="18" charset="0"/>
              </a:rPr>
              <a:t>I belong to the last generation who could have made a difference, but who chose not to act. </a:t>
            </a:r>
          </a:p>
        </p:txBody>
      </p:sp>
    </p:spTree>
    <p:extLst>
      <p:ext uri="{BB962C8B-B14F-4D97-AF65-F5344CB8AC3E}">
        <p14:creationId xmlns:p14="http://schemas.microsoft.com/office/powerpoint/2010/main" val="34334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a23798x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813" y="1682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>
                <a:solidFill>
                  <a:srgbClr val="FFFF9F"/>
                </a:solidFill>
                <a:latin typeface="Bradley Hand ITC" pitchFamily="66" charset="0"/>
                <a:cs typeface="Times New Roman" pitchFamily="18" charset="0"/>
              </a:rPr>
              <a:t>How I wish I could go back in time and get the Human race to understand this ...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4370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9F"/>
                </a:solidFill>
                <a:latin typeface="Bradley Hand ITC" pitchFamily="66" charset="0"/>
                <a:cs typeface="Times New Roman" pitchFamily="18" charset="0"/>
              </a:rPr>
              <a:t>...  at a time when it was still possible for us to do something to save our planet Earth! </a:t>
            </a:r>
          </a:p>
        </p:txBody>
      </p:sp>
    </p:spTree>
    <p:extLst>
      <p:ext uri="{BB962C8B-B14F-4D97-AF65-F5344CB8AC3E}">
        <p14:creationId xmlns:p14="http://schemas.microsoft.com/office/powerpoint/2010/main" val="37473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6" grpId="0" autoUpdateAnimBg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Supporters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British </a:t>
            </a:r>
            <a:r>
              <a:rPr lang="en-US" dirty="0"/>
              <a:t>High Commission </a:t>
            </a:r>
          </a:p>
          <a:p>
            <a:pPr lvl="0"/>
            <a:r>
              <a:rPr lang="en-US" dirty="0"/>
              <a:t>Danish Embassy </a:t>
            </a:r>
          </a:p>
          <a:p>
            <a:pPr lvl="0"/>
            <a:r>
              <a:rPr lang="en-US" dirty="0"/>
              <a:t>David Shepard Wildlife Foundation</a:t>
            </a:r>
          </a:p>
          <a:p>
            <a:pPr lvl="0"/>
            <a:r>
              <a:rPr lang="en-US" dirty="0"/>
              <a:t>Born Free Foundation</a:t>
            </a:r>
          </a:p>
          <a:p>
            <a:pPr lvl="0"/>
            <a:r>
              <a:rPr lang="en-US" dirty="0"/>
              <a:t>Germany Embassy </a:t>
            </a:r>
          </a:p>
          <a:p>
            <a:pPr lvl="0"/>
            <a:r>
              <a:rPr lang="en-US" dirty="0"/>
              <a:t>Dutch Embassy</a:t>
            </a:r>
          </a:p>
          <a:p>
            <a:pPr lvl="0"/>
            <a:r>
              <a:rPr lang="en-US" dirty="0"/>
              <a:t>Local companies, including National Milling, Lafarge Cement, Ross Breeders, and many others!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Partners: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Zambian </a:t>
            </a:r>
            <a:r>
              <a:rPr lang="en-US" dirty="0"/>
              <a:t>Wildlife Authority (ZAWA)</a:t>
            </a:r>
          </a:p>
          <a:p>
            <a:pPr lvl="0"/>
            <a:r>
              <a:rPr lang="en-US" dirty="0"/>
              <a:t>Environmental </a:t>
            </a:r>
            <a:r>
              <a:rPr lang="en-US" dirty="0" smtClean="0"/>
              <a:t>Management Agency (Council </a:t>
            </a:r>
            <a:r>
              <a:rPr lang="en-US" dirty="0"/>
              <a:t>of Zambia </a:t>
            </a:r>
            <a:r>
              <a:rPr lang="en-US" dirty="0" smtClean="0"/>
              <a:t>ECZ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Wildlife Environment Conservation Society of Zambia (WECSZ)</a:t>
            </a:r>
          </a:p>
          <a:p>
            <a:pPr lvl="0"/>
            <a:r>
              <a:rPr lang="en-US" dirty="0"/>
              <a:t>United Nations International Children’s Education Fund (UNICEF)</a:t>
            </a:r>
          </a:p>
          <a:p>
            <a:pPr lvl="0"/>
            <a:r>
              <a:rPr lang="en-US" dirty="0"/>
              <a:t>Youth Environment Network (YEN)  Zambia</a:t>
            </a:r>
          </a:p>
          <a:p>
            <a:pPr lvl="0"/>
            <a:r>
              <a:rPr lang="en-US" dirty="0"/>
              <a:t>Environment Association of South Africa (EASA)</a:t>
            </a:r>
          </a:p>
          <a:p>
            <a:pPr lvl="0"/>
            <a:r>
              <a:rPr lang="en-US" dirty="0"/>
              <a:t>Zambian Network for Environmental Educators and Practitioners (ZNEEP)</a:t>
            </a:r>
          </a:p>
          <a:p>
            <a:pPr lvl="0"/>
            <a:r>
              <a:rPr lang="en-US" dirty="0"/>
              <a:t>Knowledge Beat</a:t>
            </a:r>
          </a:p>
          <a:p>
            <a:pPr lvl="0"/>
            <a:r>
              <a:rPr lang="en-US" dirty="0"/>
              <a:t>Lusaka City Council</a:t>
            </a:r>
          </a:p>
          <a:p>
            <a:pPr lvl="0"/>
            <a:r>
              <a:rPr lang="en-US" dirty="0"/>
              <a:t>Peace Corps of </a:t>
            </a:r>
            <a:r>
              <a:rPr lang="en-US" dirty="0" smtClean="0"/>
              <a:t>America</a:t>
            </a:r>
          </a:p>
          <a:p>
            <a:pPr lvl="0"/>
            <a:r>
              <a:rPr lang="en-US" dirty="0" smtClean="0"/>
              <a:t>Botanical Gardens International BGCI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Environmental Education through Hands 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is a process aimed at developing a world population that is aware of and concerned about, the total environment and associated </a:t>
            </a:r>
            <a:r>
              <a:rPr lang="en-US" dirty="0" smtClean="0"/>
              <a:t>problems.</a:t>
            </a:r>
          </a:p>
        </p:txBody>
      </p:sp>
    </p:spTree>
    <p:extLst>
      <p:ext uri="{BB962C8B-B14F-4D97-AF65-F5344CB8AC3E}">
        <p14:creationId xmlns:p14="http://schemas.microsoft.com/office/powerpoint/2010/main" val="4158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Addressing climate change and other environmental problems require significant efforts in many areas. The education and community green empowerment is one major key to realizing a green future for all.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58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5334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Related REED+ Initiatives</a:t>
            </a:r>
            <a:endParaRPr lang="en-US" sz="3200" dirty="0"/>
          </a:p>
        </p:txBody>
      </p:sp>
      <p:pic>
        <p:nvPicPr>
          <p:cNvPr id="8" name="Picture 1" descr="fe25$0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6200" cy="35814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96"/>
          <p:cNvSpPr>
            <a:spLocks noChangeArrowheads="1"/>
          </p:cNvSpPr>
          <p:nvPr/>
        </p:nvSpPr>
        <p:spPr bwMode="auto">
          <a:xfrm flipH="1">
            <a:off x="4876800" y="1676400"/>
            <a:ext cx="3694112" cy="203132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blurRad="50800"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274320" tIns="274320" rIns="274320" bIns="2743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Children looking at habitat loss due to human activities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Planting </a:t>
            </a:r>
            <a:endParaRPr lang="en-US" dirty="0"/>
          </a:p>
        </p:txBody>
      </p:sp>
      <p:pic>
        <p:nvPicPr>
          <p:cNvPr id="1026" name="Picture 2" descr="E:\environmental_interactive_education\IMG_3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599"/>
            <a:ext cx="4445000" cy="416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97400" y="1203910"/>
            <a:ext cx="4318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Support for development </a:t>
            </a:r>
            <a:r>
              <a:rPr lang="en-US" sz="2800" dirty="0" smtClean="0"/>
              <a:t>of community and  </a:t>
            </a:r>
            <a:r>
              <a:rPr lang="en-US" sz="2800" dirty="0"/>
              <a:t>school tree nurseries by </a:t>
            </a:r>
            <a:r>
              <a:rPr lang="en-US" sz="2800" dirty="0" smtClean="0"/>
              <a:t> </a:t>
            </a:r>
            <a:r>
              <a:rPr lang="en-US" sz="2800" dirty="0"/>
              <a:t>Green </a:t>
            </a:r>
            <a:r>
              <a:rPr lang="en-US" sz="2800" dirty="0" smtClean="0"/>
              <a:t>Clubs and community members </a:t>
            </a:r>
            <a:endParaRPr lang="en-US" sz="2800" dirty="0"/>
          </a:p>
          <a:p>
            <a:r>
              <a:rPr lang="en-US" sz="2800" dirty="0"/>
              <a:t> Support for planting of trees </a:t>
            </a:r>
            <a:r>
              <a:rPr lang="en-US" sz="2800" dirty="0" smtClean="0"/>
              <a:t>in areas of deforestation  </a:t>
            </a:r>
          </a:p>
          <a:p>
            <a:r>
              <a:rPr lang="en-US" sz="2800" dirty="0" smtClean="0"/>
              <a:t>To encourage  families to practice </a:t>
            </a:r>
            <a:r>
              <a:rPr lang="en-US" sz="2800" dirty="0" err="1" smtClean="0"/>
              <a:t>perma</a:t>
            </a:r>
            <a:r>
              <a:rPr lang="en-US" sz="2800" dirty="0" smtClean="0"/>
              <a:t>- culture roosting </a:t>
            </a:r>
            <a:r>
              <a:rPr lang="en-US" sz="2800" dirty="0"/>
              <a:t>sites for birds, and are a food source for animals and people.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 reserves </a:t>
            </a:r>
            <a:r>
              <a:rPr lang="en-US" dirty="0" smtClean="0"/>
              <a:t>Visit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Empower communities with green skills and materials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Rain Water Harvesting</a:t>
            </a:r>
          </a:p>
          <a:p>
            <a:r>
              <a:rPr lang="en-GB" dirty="0" smtClean="0"/>
              <a:t>   Energy-efficient stove</a:t>
            </a:r>
          </a:p>
          <a:p>
            <a:r>
              <a:rPr lang="en-GB" dirty="0" smtClean="0"/>
              <a:t> Cookers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mproved </a:t>
            </a:r>
            <a:r>
              <a:rPr lang="en-GB" dirty="0"/>
              <a:t>braziers, </a:t>
            </a:r>
            <a:endParaRPr lang="en-GB" dirty="0" smtClean="0"/>
          </a:p>
          <a:p>
            <a:r>
              <a:rPr lang="en-GB" dirty="0" smtClean="0"/>
              <a:t> Rain </a:t>
            </a:r>
            <a:r>
              <a:rPr lang="en-GB" dirty="0"/>
              <a:t>water </a:t>
            </a:r>
            <a:r>
              <a:rPr lang="en-GB" dirty="0" smtClean="0"/>
              <a:t>harvest</a:t>
            </a:r>
          </a:p>
          <a:p>
            <a:r>
              <a:rPr lang="en-GB" dirty="0" smtClean="0"/>
              <a:t> Conservation farming</a:t>
            </a:r>
          </a:p>
          <a:p>
            <a:r>
              <a:rPr lang="en-GB" dirty="0" smtClean="0"/>
              <a:t>Tree </a:t>
            </a:r>
            <a:r>
              <a:rPr lang="en-GB" dirty="0"/>
              <a:t>planting, agro-forest </a:t>
            </a:r>
            <a:r>
              <a:rPr lang="en-GB" dirty="0" smtClean="0"/>
              <a:t>biogas</a:t>
            </a:r>
          </a:p>
          <a:p>
            <a:r>
              <a:rPr lang="en-GB" dirty="0" smtClean="0"/>
              <a:t>Horticulture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3820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9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470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Partners: </vt:lpstr>
      <vt:lpstr>   Environmental Education through Hands on </vt:lpstr>
      <vt:lpstr>     Addressing climate change and other environmental problems require significant efforts in many areas. The education and community green empowerment is one major key to realizing a green future for all.   </vt:lpstr>
      <vt:lpstr>PowerPoint Presentation</vt:lpstr>
      <vt:lpstr>Tree Planting </vt:lpstr>
      <vt:lpstr>Forest reserves Visit </vt:lpstr>
      <vt:lpstr>Empower communities with green skills and materials   </vt:lpstr>
      <vt:lpstr>4Rs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Supporters  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Green</dc:creator>
  <cp:lastModifiedBy>Mr Green</cp:lastModifiedBy>
  <cp:revision>14</cp:revision>
  <dcterms:created xsi:type="dcterms:W3CDTF">2011-06-28T18:16:23Z</dcterms:created>
  <dcterms:modified xsi:type="dcterms:W3CDTF">2011-06-29T07:07:01Z</dcterms:modified>
</cp:coreProperties>
</file>