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 id="2147483956" r:id="rId2"/>
  </p:sldMasterIdLst>
  <p:notesMasterIdLst>
    <p:notesMasterId r:id="rId24"/>
  </p:notesMasterIdLst>
  <p:handoutMasterIdLst>
    <p:handoutMasterId r:id="rId25"/>
  </p:handoutMasterIdLst>
  <p:sldIdLst>
    <p:sldId id="258" r:id="rId3"/>
    <p:sldId id="413" r:id="rId4"/>
    <p:sldId id="434" r:id="rId5"/>
    <p:sldId id="415" r:id="rId6"/>
    <p:sldId id="416" r:id="rId7"/>
    <p:sldId id="417" r:id="rId8"/>
    <p:sldId id="414" r:id="rId9"/>
    <p:sldId id="418" r:id="rId10"/>
    <p:sldId id="427" r:id="rId11"/>
    <p:sldId id="419" r:id="rId12"/>
    <p:sldId id="428" r:id="rId13"/>
    <p:sldId id="420" r:id="rId14"/>
    <p:sldId id="429" r:id="rId15"/>
    <p:sldId id="421" r:id="rId16"/>
    <p:sldId id="431" r:id="rId17"/>
    <p:sldId id="432" r:id="rId18"/>
    <p:sldId id="422" r:id="rId19"/>
    <p:sldId id="424" r:id="rId20"/>
    <p:sldId id="425" r:id="rId21"/>
    <p:sldId id="433" r:id="rId22"/>
    <p:sldId id="412" r:id="rId23"/>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novo"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2801A"/>
    <a:srgbClr val="0099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82" autoAdjust="0"/>
    <p:restoredTop sz="84767" autoAdjust="0"/>
  </p:normalViewPr>
  <p:slideViewPr>
    <p:cSldViewPr snapToGrid="0">
      <p:cViewPr>
        <p:scale>
          <a:sx n="81" d="100"/>
          <a:sy n="81" d="100"/>
        </p:scale>
        <p:origin x="-1752" y="-80"/>
      </p:cViewPr>
      <p:guideLst>
        <p:guide orient="horz" pos="2160"/>
        <p:guide pos="2880"/>
      </p:guideLst>
    </p:cSldViewPr>
  </p:slideViewPr>
  <p:outlineViewPr>
    <p:cViewPr>
      <p:scale>
        <a:sx n="33" d="100"/>
        <a:sy n="33" d="100"/>
      </p:scale>
      <p:origin x="0" y="7344"/>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1884" y="66"/>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9336779A-CEB4-4714-9482-667AEE4ADA43}" type="datetimeFigureOut">
              <a:rPr lang="en-US" smtClean="0"/>
              <a:pPr/>
              <a:t>08/11/2012</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0DDA5158-7D35-4661-B11E-3B0636B5E001}" type="slidenum">
              <a:rPr lang="en-US" smtClean="0"/>
              <a:pPr/>
              <a:t>‹#›</a:t>
            </a:fld>
            <a:endParaRPr lang="en-US"/>
          </a:p>
        </p:txBody>
      </p:sp>
    </p:spTree>
    <p:extLst>
      <p:ext uri="{BB962C8B-B14F-4D97-AF65-F5344CB8AC3E}">
        <p14:creationId xmlns:p14="http://schemas.microsoft.com/office/powerpoint/2010/main" val="38906082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82119"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eaLnBrk="0" hangingPunct="0">
              <a:defRPr sz="1200">
                <a:latin typeface="Arial" charset="0"/>
                <a:ea typeface="ＭＳ Ｐゴシック" charset="-128"/>
                <a:cs typeface="+mn-cs"/>
              </a:defRPr>
            </a:lvl1pPr>
          </a:lstStyle>
          <a:p>
            <a:pPr>
              <a:defRPr/>
            </a:pPr>
            <a:endParaRPr lang="en-GB"/>
          </a:p>
        </p:txBody>
      </p:sp>
      <p:sp>
        <p:nvSpPr>
          <p:cNvPr id="46083" name="Rectangle 3"/>
          <p:cNvSpPr>
            <a:spLocks noGrp="1" noChangeArrowheads="1"/>
          </p:cNvSpPr>
          <p:nvPr>
            <p:ph type="dt" idx="1"/>
          </p:nvPr>
        </p:nvSpPr>
        <p:spPr bwMode="auto">
          <a:xfrm>
            <a:off x="3898102" y="0"/>
            <a:ext cx="2982119" cy="46482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eaLnBrk="0" hangingPunct="0">
              <a:defRPr sz="1200"/>
            </a:lvl1pPr>
          </a:lstStyle>
          <a:p>
            <a:fld id="{880B1FFB-A5BC-46B7-8474-E7BAD356FAD3}" type="datetime1">
              <a:rPr lang="en-GB"/>
              <a:pPr/>
              <a:t>08/11/2012</a:t>
            </a:fld>
            <a:endParaRPr lang="en-GB"/>
          </a:p>
        </p:txBody>
      </p:sp>
      <p:sp>
        <p:nvSpPr>
          <p:cNvPr id="8196" name="Rectangle 4"/>
          <p:cNvSpPr>
            <a:spLocks noGrp="1" noRot="1" noChangeAspec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p:spPr>
      </p:sp>
      <p:sp>
        <p:nvSpPr>
          <p:cNvPr id="46085" name="Rectangle 5"/>
          <p:cNvSpPr>
            <a:spLocks noGrp="1" noChangeArrowheads="1"/>
          </p:cNvSpPr>
          <p:nvPr>
            <p:ph type="body" sz="quarter" idx="3"/>
          </p:nvPr>
        </p:nvSpPr>
        <p:spPr bwMode="auto">
          <a:xfrm>
            <a:off x="688182" y="4415790"/>
            <a:ext cx="5505450" cy="4183380"/>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GB" noProof="0" smtClean="0"/>
              <a:t>Click to edit Master text styles</a:t>
            </a:r>
          </a:p>
          <a:p>
            <a:pPr lvl="0"/>
            <a:r>
              <a:rPr lang="en-GB" noProof="0" smtClean="0"/>
              <a:t>Second level</a:t>
            </a:r>
          </a:p>
          <a:p>
            <a:pPr lvl="0"/>
            <a:r>
              <a:rPr lang="en-GB" noProof="0" smtClean="0"/>
              <a:t>Third level</a:t>
            </a:r>
          </a:p>
          <a:p>
            <a:pPr lvl="0"/>
            <a:r>
              <a:rPr lang="en-GB" noProof="0" smtClean="0"/>
              <a:t>Fourth level</a:t>
            </a:r>
          </a:p>
          <a:p>
            <a:pPr lvl="0"/>
            <a:r>
              <a:rPr lang="en-GB" noProof="0" smtClean="0"/>
              <a:t>Fifth level</a:t>
            </a:r>
          </a:p>
        </p:txBody>
      </p:sp>
      <p:sp>
        <p:nvSpPr>
          <p:cNvPr id="46086" name="Rectangle 6"/>
          <p:cNvSpPr>
            <a:spLocks noGrp="1" noChangeArrowheads="1"/>
          </p:cNvSpPr>
          <p:nvPr>
            <p:ph type="ftr" sz="quarter" idx="4"/>
          </p:nvPr>
        </p:nvSpPr>
        <p:spPr bwMode="auto">
          <a:xfrm>
            <a:off x="0" y="8829967"/>
            <a:ext cx="2982119"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eaLnBrk="0" hangingPunct="0">
              <a:defRPr sz="1200">
                <a:latin typeface="Arial" charset="0"/>
                <a:ea typeface="ＭＳ Ｐゴシック" charset="-128"/>
                <a:cs typeface="+mn-cs"/>
              </a:defRPr>
            </a:lvl1pPr>
          </a:lstStyle>
          <a:p>
            <a:pPr>
              <a:defRPr/>
            </a:pPr>
            <a:endParaRPr lang="en-GB"/>
          </a:p>
        </p:txBody>
      </p:sp>
      <p:sp>
        <p:nvSpPr>
          <p:cNvPr id="46087" name="Rectangle 7"/>
          <p:cNvSpPr>
            <a:spLocks noGrp="1" noChangeArrowheads="1"/>
          </p:cNvSpPr>
          <p:nvPr>
            <p:ph type="sldNum" sz="quarter" idx="5"/>
          </p:nvPr>
        </p:nvSpPr>
        <p:spPr bwMode="auto">
          <a:xfrm>
            <a:off x="3898102" y="8829967"/>
            <a:ext cx="2982119" cy="464820"/>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eaLnBrk="0" hangingPunct="0">
              <a:defRPr sz="1200"/>
            </a:lvl1pPr>
          </a:lstStyle>
          <a:p>
            <a:fld id="{CE24AFE5-4F51-485F-AFA9-EBE4722CAD06}" type="slidenum">
              <a:rPr lang="en-GB"/>
              <a:pPr/>
              <a:t>‹#›</a:t>
            </a:fld>
            <a:endParaRPr lang="en-GB"/>
          </a:p>
        </p:txBody>
      </p:sp>
    </p:spTree>
    <p:extLst>
      <p:ext uri="{BB962C8B-B14F-4D97-AF65-F5344CB8AC3E}">
        <p14:creationId xmlns:p14="http://schemas.microsoft.com/office/powerpoint/2010/main" val="291010473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Calibri" pitchFamily="28" charset="0"/>
        <a:ea typeface="ＭＳ Ｐゴシック" charset="-128"/>
        <a:cs typeface="ＭＳ Ｐゴシック" charset="-128"/>
      </a:defRPr>
    </a:lvl1pPr>
    <a:lvl2pPr marL="37931725" indent="-37474525"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2pPr>
    <a:lvl3pPr marL="1143000" indent="-228600"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3pPr>
    <a:lvl4pPr marL="1600200" indent="-228600"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4pPr>
    <a:lvl5pPr marL="2057400" indent="-228600" algn="l" rtl="0" eaLnBrk="0" fontAlgn="base" hangingPunct="0">
      <a:spcBef>
        <a:spcPct val="30000"/>
      </a:spcBef>
      <a:spcAft>
        <a:spcPct val="0"/>
      </a:spcAft>
      <a:defRPr sz="1200" kern="1200">
        <a:solidFill>
          <a:schemeClr val="tx1"/>
        </a:solidFill>
        <a:latin typeface="Calibri" pitchFamily="2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p:spPr>
        <p:txBody>
          <a:bodyPr/>
          <a:lstStyle/>
          <a:p>
            <a:pPr>
              <a:spcBef>
                <a:spcPct val="0"/>
              </a:spcBef>
            </a:pPr>
            <a:endParaRPr lang="en-US" sz="1800" dirty="0" smtClean="0">
              <a:latin typeface="Arial" charset="0"/>
              <a:ea typeface="ＭＳ Ｐゴシック" pitchFamily="1"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 typeface="+mj-lt" charset="0"/>
              <a:buNone/>
            </a:pPr>
            <a:r>
              <a:rPr lang="en-US">
                <a:solidFill>
                  <a:schemeClr val="tx2"/>
                </a:solidFill>
                <a:latin typeface="Calibri" charset="0"/>
              </a:rPr>
              <a:t>Key questions to address in the development of country safeguards</a:t>
            </a:r>
            <a:endParaRPr lang="en-US">
              <a:latin typeface="Calibri" charset="0"/>
            </a:endParaRPr>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51122" indent="-288893" eaLnBrk="0" hangingPunct="0">
              <a:defRPr>
                <a:solidFill>
                  <a:schemeClr val="tx1"/>
                </a:solidFill>
                <a:latin typeface="Arial" charset="0"/>
                <a:ea typeface="ＭＳ Ｐゴシック" charset="0"/>
              </a:defRPr>
            </a:lvl2pPr>
            <a:lvl3pPr marL="1155573" indent="-231115" eaLnBrk="0" hangingPunct="0">
              <a:defRPr>
                <a:solidFill>
                  <a:schemeClr val="tx1"/>
                </a:solidFill>
                <a:latin typeface="Arial" charset="0"/>
                <a:ea typeface="ＭＳ Ｐゴシック" charset="0"/>
              </a:defRPr>
            </a:lvl3pPr>
            <a:lvl4pPr marL="1617802" indent="-231115" eaLnBrk="0" hangingPunct="0">
              <a:defRPr>
                <a:solidFill>
                  <a:schemeClr val="tx1"/>
                </a:solidFill>
                <a:latin typeface="Arial" charset="0"/>
                <a:ea typeface="ＭＳ Ｐゴシック" charset="0"/>
              </a:defRPr>
            </a:lvl4pPr>
            <a:lvl5pPr marL="2080031" indent="-231115" eaLnBrk="0" hangingPunct="0">
              <a:defRPr>
                <a:solidFill>
                  <a:schemeClr val="tx1"/>
                </a:solidFill>
                <a:latin typeface="Arial" charset="0"/>
                <a:ea typeface="ＭＳ Ｐゴシック" charset="0"/>
              </a:defRPr>
            </a:lvl5pPr>
            <a:lvl6pPr marL="2542261" indent="-231115" eaLnBrk="0" fontAlgn="base" hangingPunct="0">
              <a:spcBef>
                <a:spcPct val="0"/>
              </a:spcBef>
              <a:spcAft>
                <a:spcPct val="0"/>
              </a:spcAft>
              <a:defRPr>
                <a:solidFill>
                  <a:schemeClr val="tx1"/>
                </a:solidFill>
                <a:latin typeface="Arial" charset="0"/>
                <a:ea typeface="ＭＳ Ｐゴシック" charset="0"/>
              </a:defRPr>
            </a:lvl6pPr>
            <a:lvl7pPr marL="3004490" indent="-231115" eaLnBrk="0" fontAlgn="base" hangingPunct="0">
              <a:spcBef>
                <a:spcPct val="0"/>
              </a:spcBef>
              <a:spcAft>
                <a:spcPct val="0"/>
              </a:spcAft>
              <a:defRPr>
                <a:solidFill>
                  <a:schemeClr val="tx1"/>
                </a:solidFill>
                <a:latin typeface="Arial" charset="0"/>
                <a:ea typeface="ＭＳ Ｐゴシック" charset="0"/>
              </a:defRPr>
            </a:lvl7pPr>
            <a:lvl8pPr marL="3466719" indent="-231115" eaLnBrk="0" fontAlgn="base" hangingPunct="0">
              <a:spcBef>
                <a:spcPct val="0"/>
              </a:spcBef>
              <a:spcAft>
                <a:spcPct val="0"/>
              </a:spcAft>
              <a:defRPr>
                <a:solidFill>
                  <a:schemeClr val="tx1"/>
                </a:solidFill>
                <a:latin typeface="Arial" charset="0"/>
                <a:ea typeface="ＭＳ Ｐゴシック" charset="0"/>
              </a:defRPr>
            </a:lvl8pPr>
            <a:lvl9pPr marL="3928948" indent="-231115"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D4A3485-88B5-4D4A-950C-1654535D8767}" type="slidenum">
              <a:rPr lang="en-US">
                <a:solidFill>
                  <a:prstClr val="black"/>
                </a:solidFill>
                <a:latin typeface="Calibri" charset="0"/>
              </a:rPr>
              <a:pPr eaLnBrk="1" hangingPunct="1"/>
              <a:t>11</a:t>
            </a:fld>
            <a:endParaRPr lang="en-US">
              <a:solidFill>
                <a:prstClr val="black"/>
              </a:solidFill>
              <a:latin typeface="Calibri"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Once the objectives have been defined, countries will have to consider what, if any, policies, laws and regulations need to be in place to achieve the objectives. A first step in this process is likely to be a gap analysis of existing policies, laws and regulations relevant to REDD+, to compare what exists to the requirements defined in the objective setting exercise. It will also need to determine the effectiveness of existing systems, in order to identify weaknesses that need to be addressed.  There are tools that can be applied to help with this type of gap analysis – particularly the UN-REDD Benefits and Risks Tool (</a:t>
            </a:r>
            <a:r>
              <a:rPr lang="en-US" dirty="0" err="1" smtClean="0"/>
              <a:t>BeRT</a:t>
            </a:r>
            <a:r>
              <a:rPr lang="en-US" dirty="0" smtClean="0"/>
              <a:t>) sets out key questions for assessing risks and benefits and gaps based on this, across the safeguards.  The PGAs can be useful more specifically to assess governance issues at this stage - during this gap analysis and assessment of existing systems.</a:t>
            </a:r>
          </a:p>
          <a:p>
            <a:endParaRPr lang="en-US" dirty="0" smtClean="0"/>
          </a:p>
          <a:p>
            <a:r>
              <a:rPr lang="en-US" dirty="0" smtClean="0"/>
              <a:t>Depending on the outcomes, new policies, laws and regulations may need to be developed. For example, few countries have clear policies on how carbon rights are defined and protected, and these are likely to be important in responding to the UNFCCC requirements on effective participation and the rights of indigenous peoples. The outcome of the process could be captured in a safeguard policy framework, which outlines the set of country REDD+ safeguards that has been developed or defined, and demonstrates how these ensure the country responds to UNFCCC or other requirements. Such a framework is not a requirement, but it could provide clarity for those involved in REDD+ activities, and particularly those providing funding. For certain safeguards, it may be decided that a set of guidelines, rather than a legal or policy basis, will be more appropriate for the given safeguard and the national context.</a:t>
            </a:r>
          </a:p>
          <a:p>
            <a:r>
              <a:rPr lang="en-US" dirty="0" smtClean="0"/>
              <a:t>Existing tools can be useful in assessing gaps. </a:t>
            </a:r>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 typeface="+mj-lt" charset="0"/>
              <a:buNone/>
            </a:pPr>
            <a:r>
              <a:rPr lang="en-US">
                <a:solidFill>
                  <a:schemeClr val="tx2"/>
                </a:solidFill>
                <a:latin typeface="Calibri" charset="0"/>
              </a:rPr>
              <a:t>Key questions to address in the development of indicators, monitoring and reporting systems</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51122" indent="-288893" eaLnBrk="0" hangingPunct="0">
              <a:defRPr>
                <a:solidFill>
                  <a:schemeClr val="tx1"/>
                </a:solidFill>
                <a:latin typeface="Arial" charset="0"/>
                <a:ea typeface="ＭＳ Ｐゴシック" charset="0"/>
              </a:defRPr>
            </a:lvl2pPr>
            <a:lvl3pPr marL="1155573" indent="-231115" eaLnBrk="0" hangingPunct="0">
              <a:defRPr>
                <a:solidFill>
                  <a:schemeClr val="tx1"/>
                </a:solidFill>
                <a:latin typeface="Arial" charset="0"/>
                <a:ea typeface="ＭＳ Ｐゴシック" charset="0"/>
              </a:defRPr>
            </a:lvl3pPr>
            <a:lvl4pPr marL="1617802" indent="-231115" eaLnBrk="0" hangingPunct="0">
              <a:defRPr>
                <a:solidFill>
                  <a:schemeClr val="tx1"/>
                </a:solidFill>
                <a:latin typeface="Arial" charset="0"/>
                <a:ea typeface="ＭＳ Ｐゴシック" charset="0"/>
              </a:defRPr>
            </a:lvl4pPr>
            <a:lvl5pPr marL="2080031" indent="-231115" eaLnBrk="0" hangingPunct="0">
              <a:defRPr>
                <a:solidFill>
                  <a:schemeClr val="tx1"/>
                </a:solidFill>
                <a:latin typeface="Arial" charset="0"/>
                <a:ea typeface="ＭＳ Ｐゴシック" charset="0"/>
              </a:defRPr>
            </a:lvl5pPr>
            <a:lvl6pPr marL="2542261" indent="-231115" eaLnBrk="0" fontAlgn="base" hangingPunct="0">
              <a:spcBef>
                <a:spcPct val="0"/>
              </a:spcBef>
              <a:spcAft>
                <a:spcPct val="0"/>
              </a:spcAft>
              <a:defRPr>
                <a:solidFill>
                  <a:schemeClr val="tx1"/>
                </a:solidFill>
                <a:latin typeface="Arial" charset="0"/>
                <a:ea typeface="ＭＳ Ｐゴシック" charset="0"/>
              </a:defRPr>
            </a:lvl6pPr>
            <a:lvl7pPr marL="3004490" indent="-231115" eaLnBrk="0" fontAlgn="base" hangingPunct="0">
              <a:spcBef>
                <a:spcPct val="0"/>
              </a:spcBef>
              <a:spcAft>
                <a:spcPct val="0"/>
              </a:spcAft>
              <a:defRPr>
                <a:solidFill>
                  <a:schemeClr val="tx1"/>
                </a:solidFill>
                <a:latin typeface="Arial" charset="0"/>
                <a:ea typeface="ＭＳ Ｐゴシック" charset="0"/>
              </a:defRPr>
            </a:lvl7pPr>
            <a:lvl8pPr marL="3466719" indent="-231115" eaLnBrk="0" fontAlgn="base" hangingPunct="0">
              <a:spcBef>
                <a:spcPct val="0"/>
              </a:spcBef>
              <a:spcAft>
                <a:spcPct val="0"/>
              </a:spcAft>
              <a:defRPr>
                <a:solidFill>
                  <a:schemeClr val="tx1"/>
                </a:solidFill>
                <a:latin typeface="Arial" charset="0"/>
                <a:ea typeface="ＭＳ Ｐゴシック" charset="0"/>
              </a:defRPr>
            </a:lvl8pPr>
            <a:lvl9pPr marL="3928948" indent="-231115"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460946D7-F3F5-8840-8C2A-365BC3D4D35F}" type="slidenum">
              <a:rPr lang="en-US">
                <a:solidFill>
                  <a:prstClr val="black"/>
                </a:solidFill>
                <a:latin typeface="Calibri" charset="0"/>
              </a:rPr>
              <a:pPr eaLnBrk="1" hangingPunct="1"/>
              <a:t>13</a:t>
            </a:fld>
            <a:endParaRPr lang="en-US">
              <a:solidFill>
                <a:prstClr val="black"/>
              </a:solidFill>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67849" y="4296751"/>
            <a:ext cx="6445617" cy="4302419"/>
          </a:xfrm>
        </p:spPr>
        <p:txBody>
          <a:bodyPr>
            <a:noAutofit/>
          </a:bodyPr>
          <a:lstStyle/>
          <a:p>
            <a:r>
              <a:rPr lang="en-US" sz="1000" dirty="0" smtClean="0"/>
              <a:t>Ideally the development of SIS will follow the objective setting exercise and the PLR gap analysis. This is because it is necessary to know, at least in outline, what the safeguards are, in order to collect information on how they are addressed and respected. </a:t>
            </a:r>
          </a:p>
          <a:p>
            <a:r>
              <a:rPr lang="en-US" sz="1000" dirty="0" smtClean="0"/>
              <a:t>Consistent with the PLR component, a crucial first step for the SIS will likely involve conducting a national assessment of existing information sources, and existing information and reporting systems that are relevant to the safeguards. Based on this, an assessment can be made regarding what types of new processes, institutions, etc. might be needed.</a:t>
            </a:r>
          </a:p>
          <a:p>
            <a:r>
              <a:rPr lang="en-US" sz="1000" dirty="0" smtClean="0"/>
              <a:t>In order to collect information on whether safeguards are being addressed and respected, some form of indicators will likely be needed. These could be process indicators (illustrate whether an output has been achieved) or impact indicators (linked to the actual impacts on the issue in question). The precise indicators used may vary depending upon national circumstances and also the degree of detail the country wishes to provide. Many countries will already have existing indicators for other contexts, such as those linked to implementation of forest policies or assessing income distribution. These may be adequate for the REDD+ safeguards or new indicators may need to be developed. The UN-REDD PGA process can help countries to develop governance indicators relevant for REDD+ activities, and the REDD+ SES is also designed to help countries to develop indicators across many issues.</a:t>
            </a:r>
          </a:p>
          <a:p>
            <a:r>
              <a:rPr lang="en-US" sz="1000" dirty="0" smtClean="0"/>
              <a:t>An approach will need to be worked out for how data is collected in order to determine whether indicators are being met. Key considerations include: What data is to be collected (e.g. income data), Methodologies to be used (e.g. household surveys; participatory approaches, such as participatory biodiversity monitoring), Who collects the data, Frequency of data collection, The scale at which data is collected (e.g. at the country, local or project level)</a:t>
            </a:r>
          </a:p>
          <a:p>
            <a:r>
              <a:rPr lang="en-US" sz="1000" dirty="0" smtClean="0"/>
              <a:t>Countries are likely to have existing systems in place for collecting information on a variety of issues linked to REDD+ safeguards. There are also many existing tools that can be applied. For example, UN-REDD has developed both draft guidelines, and a draft annotated guide to useful resources for monitoring the impacts of REDD+ on biodiversity and ecosystem services.</a:t>
            </a:r>
          </a:p>
          <a:p>
            <a:r>
              <a:rPr lang="en-US" sz="1000" dirty="0" smtClean="0"/>
              <a:t>Approaches for provision of information will also need to be defined or developed. These will need to elaborate how information is tracked over time, the form of the information and the channels through which it should be reported both internationally and at the national level. In many countries, information may need to be gathered from multiple institutions that oversee data collection in different sectors.  Data storage would likely need to occur in some type of database. Countries may find it to be most practical for this information to be held by the national institution charged with UNFCCC reporting through the National Communications. It will also need to be presented in a way that makes it useful and that is easily understandable and accessible to country stakeholders (e.g. publication through a regularly updated web-based platform and/or in printed information in local languages). </a:t>
            </a:r>
          </a:p>
          <a:p>
            <a:pPr lvl="0"/>
            <a:endParaRPr lang="en-US" sz="1000" dirty="0" smtClean="0"/>
          </a:p>
          <a:p>
            <a:endParaRPr lang="en-US" sz="1000"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14</a:t>
            </a:fld>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800">
                <a:latin typeface="Arial" charset="0"/>
                <a:cs typeface="Arial" charset="0"/>
              </a:rPr>
              <a:t>Countries can draw on a number of existing frameworks and tools in order to input into the development of safeguards systems. Different frameworks and tools help with different parts of the process.</a:t>
            </a:r>
          </a:p>
          <a:p>
            <a:pPr eaLnBrk="1" hangingPunct="1">
              <a:spcBef>
                <a:spcPct val="0"/>
              </a:spcBef>
            </a:pPr>
            <a:endParaRPr lang="en-US" sz="800">
              <a:latin typeface="Arial" charset="0"/>
              <a:cs typeface="Arial" charset="0"/>
            </a:endParaRPr>
          </a:p>
          <a:p>
            <a:pPr eaLnBrk="1" hangingPunct="1">
              <a:spcBef>
                <a:spcPct val="0"/>
              </a:spcBef>
            </a:pPr>
            <a:r>
              <a:rPr lang="en-US" sz="800">
                <a:latin typeface="Arial" charset="0"/>
                <a:cs typeface="Arial" charset="0"/>
              </a:rPr>
              <a:t>There are two main categories of frameworks and tools:</a:t>
            </a:r>
          </a:p>
          <a:p>
            <a:pPr eaLnBrk="1" hangingPunct="1">
              <a:spcBef>
                <a:spcPct val="0"/>
              </a:spcBef>
            </a:pPr>
            <a:endParaRPr lang="en-US" sz="800">
              <a:latin typeface="Arial" charset="0"/>
              <a:cs typeface="Arial" charset="0"/>
            </a:endParaRPr>
          </a:p>
          <a:p>
            <a:pPr eaLnBrk="1" hangingPunct="1">
              <a:spcBef>
                <a:spcPct val="0"/>
              </a:spcBef>
              <a:buFontTx/>
              <a:buAutoNum type="arabicPeriod"/>
            </a:pPr>
            <a:r>
              <a:rPr lang="en-US" sz="800">
                <a:latin typeface="Arial" charset="0"/>
                <a:cs typeface="Arial" charset="0"/>
              </a:rPr>
              <a:t>National </a:t>
            </a:r>
          </a:p>
          <a:p>
            <a:pPr eaLnBrk="1" hangingPunct="1">
              <a:spcBef>
                <a:spcPct val="0"/>
              </a:spcBef>
              <a:buFontTx/>
              <a:buAutoNum type="arabicPeriod"/>
            </a:pPr>
            <a:r>
              <a:rPr lang="en-US" sz="800">
                <a:latin typeface="Arial" charset="0"/>
                <a:cs typeface="Arial" charset="0"/>
              </a:rPr>
              <a:t>International</a:t>
            </a:r>
          </a:p>
          <a:p>
            <a:pPr eaLnBrk="1" hangingPunct="1">
              <a:spcBef>
                <a:spcPct val="0"/>
              </a:spcBef>
              <a:buFontTx/>
              <a:buAutoNum type="arabicPeriod"/>
            </a:pPr>
            <a:endParaRPr lang="en-US" sz="800">
              <a:latin typeface="Arial" charset="0"/>
              <a:cs typeface="Arial" charset="0"/>
            </a:endParaRPr>
          </a:p>
          <a:p>
            <a:pPr eaLnBrk="1" hangingPunct="1">
              <a:spcBef>
                <a:spcPct val="0"/>
              </a:spcBef>
            </a:pPr>
            <a:r>
              <a:rPr lang="en-US" sz="800">
                <a:latin typeface="Arial" charset="0"/>
                <a:cs typeface="Arial" charset="0"/>
              </a:rPr>
              <a:t>National: Countries already have systems in place that can help in responding to the UNFCCC REDD+ safeguards requirements. These can be drawn on in every step of the process for developing safeguards for REDD+. However, they need to be carefully considered in terms of whether they respond to the UNFCCC safeguards requirements established in Cancun (and interpreted by the country in step 1 of the process for development of PLRs) and whether they need to be expanded or made more specific for REDD+. For example, some countries may have extensive laws on Indigenous Peoples Rights, but few systems for collecting and reporting information on the implementation of these laws.</a:t>
            </a:r>
          </a:p>
          <a:p>
            <a:pPr eaLnBrk="1" hangingPunct="1">
              <a:spcBef>
                <a:spcPct val="0"/>
              </a:spcBef>
            </a:pPr>
            <a:endParaRPr lang="en-US" sz="800">
              <a:latin typeface="Arial" charset="0"/>
              <a:cs typeface="Arial" charset="0"/>
            </a:endParaRP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51122" indent="-288893" eaLnBrk="0" hangingPunct="0">
              <a:defRPr>
                <a:solidFill>
                  <a:schemeClr val="tx1"/>
                </a:solidFill>
                <a:latin typeface="Arial" charset="0"/>
                <a:ea typeface="ＭＳ Ｐゴシック" charset="0"/>
              </a:defRPr>
            </a:lvl2pPr>
            <a:lvl3pPr marL="1155573" indent="-231115" eaLnBrk="0" hangingPunct="0">
              <a:defRPr>
                <a:solidFill>
                  <a:schemeClr val="tx1"/>
                </a:solidFill>
                <a:latin typeface="Arial" charset="0"/>
                <a:ea typeface="ＭＳ Ｐゴシック" charset="0"/>
              </a:defRPr>
            </a:lvl3pPr>
            <a:lvl4pPr marL="1617802" indent="-231115" eaLnBrk="0" hangingPunct="0">
              <a:defRPr>
                <a:solidFill>
                  <a:schemeClr val="tx1"/>
                </a:solidFill>
                <a:latin typeface="Arial" charset="0"/>
                <a:ea typeface="ＭＳ Ｐゴシック" charset="0"/>
              </a:defRPr>
            </a:lvl4pPr>
            <a:lvl5pPr marL="2080031" indent="-231115" eaLnBrk="0" hangingPunct="0">
              <a:defRPr>
                <a:solidFill>
                  <a:schemeClr val="tx1"/>
                </a:solidFill>
                <a:latin typeface="Arial" charset="0"/>
                <a:ea typeface="ＭＳ Ｐゴシック" charset="0"/>
              </a:defRPr>
            </a:lvl5pPr>
            <a:lvl6pPr marL="2542261" indent="-231115" eaLnBrk="0" fontAlgn="base" hangingPunct="0">
              <a:spcBef>
                <a:spcPct val="0"/>
              </a:spcBef>
              <a:spcAft>
                <a:spcPct val="0"/>
              </a:spcAft>
              <a:defRPr>
                <a:solidFill>
                  <a:schemeClr val="tx1"/>
                </a:solidFill>
                <a:latin typeface="Arial" charset="0"/>
                <a:ea typeface="ＭＳ Ｐゴシック" charset="0"/>
              </a:defRPr>
            </a:lvl6pPr>
            <a:lvl7pPr marL="3004490" indent="-231115" eaLnBrk="0" fontAlgn="base" hangingPunct="0">
              <a:spcBef>
                <a:spcPct val="0"/>
              </a:spcBef>
              <a:spcAft>
                <a:spcPct val="0"/>
              </a:spcAft>
              <a:defRPr>
                <a:solidFill>
                  <a:schemeClr val="tx1"/>
                </a:solidFill>
                <a:latin typeface="Arial" charset="0"/>
                <a:ea typeface="ＭＳ Ｐゴシック" charset="0"/>
              </a:defRPr>
            </a:lvl7pPr>
            <a:lvl8pPr marL="3466719" indent="-231115" eaLnBrk="0" fontAlgn="base" hangingPunct="0">
              <a:spcBef>
                <a:spcPct val="0"/>
              </a:spcBef>
              <a:spcAft>
                <a:spcPct val="0"/>
              </a:spcAft>
              <a:defRPr>
                <a:solidFill>
                  <a:schemeClr val="tx1"/>
                </a:solidFill>
                <a:latin typeface="Arial" charset="0"/>
                <a:ea typeface="ＭＳ Ｐゴシック" charset="0"/>
              </a:defRPr>
            </a:lvl8pPr>
            <a:lvl9pPr marL="3928948" indent="-231115"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B9C7606-6D68-764C-AC2B-D8602FF43DD8}" type="slidenum">
              <a:rPr lang="en-US">
                <a:solidFill>
                  <a:prstClr val="black"/>
                </a:solidFill>
                <a:latin typeface="Calibri" charset="0"/>
              </a:rPr>
              <a:pPr eaLnBrk="1" hangingPunct="1"/>
              <a:t>15</a:t>
            </a:fld>
            <a:endParaRPr lang="en-US">
              <a:solidFill>
                <a:prstClr val="black"/>
              </a:solidFill>
              <a:latin typeface="Calibri"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800">
                <a:latin typeface="Arial" charset="0"/>
                <a:cs typeface="Arial" charset="0"/>
              </a:rPr>
              <a:t>International: Different frameworks and tools have been developed by international organisations to help implement safeguards for REDD+:</a:t>
            </a:r>
          </a:p>
          <a:p>
            <a:pPr eaLnBrk="1" hangingPunct="1">
              <a:spcBef>
                <a:spcPct val="0"/>
              </a:spcBef>
            </a:pPr>
            <a:endParaRPr lang="en-US" sz="800" b="1">
              <a:latin typeface="Arial" charset="0"/>
              <a:cs typeface="Arial" charset="0"/>
            </a:endParaRPr>
          </a:p>
          <a:p>
            <a:pPr eaLnBrk="1" hangingPunct="1">
              <a:spcBef>
                <a:spcPct val="0"/>
              </a:spcBef>
            </a:pPr>
            <a:r>
              <a:rPr lang="en-US" sz="800" b="1">
                <a:latin typeface="Arial" charset="0"/>
                <a:cs typeface="Arial" charset="0"/>
              </a:rPr>
              <a:t>Developing or defining safeguard policies</a:t>
            </a:r>
          </a:p>
          <a:p>
            <a:pPr eaLnBrk="1" hangingPunct="1">
              <a:spcBef>
                <a:spcPct val="0"/>
              </a:spcBef>
            </a:pPr>
            <a:endParaRPr lang="en-US" sz="800">
              <a:latin typeface="Arial" charset="0"/>
              <a:cs typeface="Arial" charset="0"/>
            </a:endParaRPr>
          </a:p>
          <a:p>
            <a:pPr marL="693344" lvl="1" indent="-231115" eaLnBrk="1" hangingPunct="1">
              <a:spcBef>
                <a:spcPct val="0"/>
              </a:spcBef>
              <a:buFontTx/>
              <a:buAutoNum type="arabicPeriod"/>
            </a:pPr>
            <a:r>
              <a:rPr lang="en-US" sz="800">
                <a:latin typeface="Calibri" charset="0"/>
              </a:rPr>
              <a:t>Defining the goal of the safeguards system</a:t>
            </a:r>
            <a:r>
              <a:rPr lang="en-US" sz="800">
                <a:latin typeface="Arial" charset="0"/>
                <a:cs typeface="Arial" charset="0"/>
              </a:rPr>
              <a:t>: a number of frameworks exist which define the main requirements for ensuring that REDD+ </a:t>
            </a:r>
            <a:r>
              <a:rPr lang="ja-JP" altLang="en-US" sz="800">
                <a:latin typeface="Arial" charset="0"/>
                <a:cs typeface="Arial" charset="0"/>
              </a:rPr>
              <a:t>‘</a:t>
            </a:r>
            <a:r>
              <a:rPr lang="en-US" sz="800">
                <a:latin typeface="Arial" charset="0"/>
                <a:cs typeface="Arial" charset="0"/>
              </a:rPr>
              <a:t>does no harm</a:t>
            </a:r>
            <a:r>
              <a:rPr lang="ja-JP" altLang="en-US" sz="800">
                <a:latin typeface="Arial" charset="0"/>
                <a:cs typeface="Arial" charset="0"/>
              </a:rPr>
              <a:t>’</a:t>
            </a:r>
            <a:r>
              <a:rPr lang="en-US" sz="800">
                <a:latin typeface="Arial" charset="0"/>
                <a:cs typeface="Arial" charset="0"/>
              </a:rPr>
              <a:t> or provides </a:t>
            </a:r>
            <a:r>
              <a:rPr lang="ja-JP" altLang="en-US" sz="800">
                <a:latin typeface="Arial" charset="0"/>
                <a:cs typeface="Arial" charset="0"/>
              </a:rPr>
              <a:t>‘</a:t>
            </a:r>
            <a:r>
              <a:rPr lang="en-US" sz="800">
                <a:latin typeface="Arial" charset="0"/>
                <a:cs typeface="Arial" charset="0"/>
              </a:rPr>
              <a:t>benefits</a:t>
            </a:r>
            <a:r>
              <a:rPr lang="ja-JP" altLang="en-US" sz="800">
                <a:latin typeface="Arial" charset="0"/>
                <a:cs typeface="Arial" charset="0"/>
              </a:rPr>
              <a:t>’</a:t>
            </a:r>
            <a:r>
              <a:rPr lang="en-US" sz="800">
                <a:latin typeface="Arial" charset="0"/>
                <a:cs typeface="Arial" charset="0"/>
              </a:rPr>
              <a:t>. These can all help in considering what country-specific safeguards need to cover:</a:t>
            </a:r>
          </a:p>
          <a:p>
            <a:pPr marL="1155573" lvl="2" indent="-231115" eaLnBrk="1" hangingPunct="1">
              <a:spcBef>
                <a:spcPct val="0"/>
              </a:spcBef>
              <a:buFontTx/>
              <a:buAutoNum type="arabicPeriod"/>
            </a:pPr>
            <a:r>
              <a:rPr lang="en-US" sz="800">
                <a:latin typeface="Arial" charset="0"/>
                <a:cs typeface="Arial" charset="0"/>
              </a:rPr>
              <a:t>Cancun safeguards: 7 overarching safeguards which establish the minimum set of safeguards that need to be in place. They are relatively general, so need to be elaborated in order to define how they work in the country.</a:t>
            </a:r>
          </a:p>
          <a:p>
            <a:pPr marL="1155573" lvl="2" indent="-231115" eaLnBrk="1" hangingPunct="1">
              <a:spcBef>
                <a:spcPct val="0"/>
              </a:spcBef>
              <a:buFontTx/>
              <a:buAutoNum type="arabicPeriod"/>
            </a:pPr>
            <a:r>
              <a:rPr lang="en-US" sz="800">
                <a:latin typeface="Arial" charset="0"/>
                <a:cs typeface="Arial" charset="0"/>
              </a:rPr>
              <a:t>International conventions and agreements that the country has signed will need to be respected when implementing REDD+</a:t>
            </a:r>
          </a:p>
          <a:p>
            <a:pPr marL="1155573" lvl="2" indent="-231115" eaLnBrk="1" hangingPunct="1">
              <a:spcBef>
                <a:spcPct val="0"/>
              </a:spcBef>
              <a:buFontTx/>
              <a:buAutoNum type="arabicPeriod"/>
            </a:pPr>
            <a:r>
              <a:rPr lang="en-US" sz="800">
                <a:latin typeface="Arial" charset="0"/>
                <a:cs typeface="Arial" charset="0"/>
              </a:rPr>
              <a:t>Donor operational safeguards, such as those of the World Bank or other multilateral or bilateral agencies</a:t>
            </a:r>
          </a:p>
          <a:p>
            <a:pPr marL="1155573" lvl="2" indent="-231115" eaLnBrk="1" hangingPunct="1">
              <a:spcBef>
                <a:spcPct val="0"/>
              </a:spcBef>
              <a:buFontTx/>
              <a:buAutoNum type="arabicPeriod"/>
            </a:pPr>
            <a:r>
              <a:rPr lang="en-US" sz="800">
                <a:latin typeface="Arial" charset="0"/>
                <a:cs typeface="Arial" charset="0"/>
              </a:rPr>
              <a:t>UN-REDD SEPC: these define a more detailed set of principles and criteria that need to be met in order to ensure that REDD+ does no social or environmental harm and provides benefits. They can help to provide more detail on the Cancun requirements and also how countries may go beyond these requirements.</a:t>
            </a:r>
          </a:p>
          <a:p>
            <a:pPr marL="1155573" lvl="2" indent="-231115" eaLnBrk="1" hangingPunct="1">
              <a:spcBef>
                <a:spcPct val="0"/>
              </a:spcBef>
              <a:buFontTx/>
              <a:buAutoNum type="arabicPeriod"/>
            </a:pPr>
            <a:r>
              <a:rPr lang="en-US" sz="800">
                <a:latin typeface="Arial" charset="0"/>
                <a:cs typeface="Arial" charset="0"/>
              </a:rPr>
              <a:t>REDD+ SES: these define a more detailed set of principles and criteria that need to be met in order to ensure that REDD+ does no social or environmental harm and provides benefits. They can help to provide more detail on the Cancun requirements and also how countries may go beyond these requirements. In addition the REDD+ SES principles and criteria provide an international standard that can be voluntarily adopted by countries.</a:t>
            </a:r>
          </a:p>
          <a:p>
            <a:pPr marL="1155573" lvl="2" indent="-231115" eaLnBrk="1" hangingPunct="1">
              <a:spcBef>
                <a:spcPct val="0"/>
              </a:spcBef>
              <a:buFontTx/>
              <a:buAutoNum type="arabicPeriod"/>
            </a:pPr>
            <a:r>
              <a:rPr lang="en-US" sz="300">
                <a:latin typeface="Arial" charset="0"/>
                <a:cs typeface="Arial" charset="0"/>
              </a:rPr>
              <a:t>FCPF SESA: </a:t>
            </a:r>
            <a:r>
              <a:rPr lang="en-US">
                <a:latin typeface="Calibri" charset="0"/>
              </a:rPr>
              <a:t>the World Bank</a:t>
            </a:r>
            <a:r>
              <a:rPr lang="ja-JP" altLang="en-US">
                <a:latin typeface="Calibri" charset="0"/>
              </a:rPr>
              <a:t>’</a:t>
            </a:r>
            <a:r>
              <a:rPr lang="en-US">
                <a:latin typeface="Calibri" charset="0"/>
              </a:rPr>
              <a:t>s safeguard policies and procedures, together with FCPF-specific guidance, serves at the basis for the SESA approach.  The SESA </a:t>
            </a:r>
            <a:r>
              <a:rPr lang="en-US" sz="800">
                <a:latin typeface="Calibri" charset="0"/>
              </a:rPr>
              <a:t>provides guidance on a participatory approach to identifying potential risks and opportunities of REDD+ </a:t>
            </a:r>
            <a:endParaRPr lang="en-GB" sz="300">
              <a:latin typeface="Calibri" charset="0"/>
            </a:endParaRPr>
          </a:p>
          <a:p>
            <a:pPr marL="693344" lvl="1" indent="-231115" eaLnBrk="1" hangingPunct="1">
              <a:spcBef>
                <a:spcPct val="0"/>
              </a:spcBef>
            </a:pPr>
            <a:endParaRPr lang="en-US" sz="800">
              <a:latin typeface="Arial" charset="0"/>
              <a:cs typeface="Arial" charset="0"/>
            </a:endParaRPr>
          </a:p>
          <a:p>
            <a:pPr marL="693344" lvl="1" indent="-231115" eaLnBrk="1" hangingPunct="1">
              <a:spcBef>
                <a:spcPct val="0"/>
              </a:spcBef>
            </a:pPr>
            <a:r>
              <a:rPr lang="en-US" sz="800">
                <a:latin typeface="Arial" charset="0"/>
                <a:cs typeface="Arial" charset="0"/>
              </a:rPr>
              <a:t>2. Gap analysis of existing social/environmental PLRs and procedures:</a:t>
            </a:r>
          </a:p>
          <a:p>
            <a:pPr marL="1155573" lvl="2" indent="-231115" eaLnBrk="1" hangingPunct="1">
              <a:spcBef>
                <a:spcPct val="0"/>
              </a:spcBef>
              <a:buFontTx/>
              <a:buAutoNum type="arabicPeriod"/>
            </a:pPr>
            <a:endParaRPr lang="en-US" sz="800">
              <a:latin typeface="Arial" charset="0"/>
              <a:cs typeface="Arial" charset="0"/>
            </a:endParaRPr>
          </a:p>
          <a:p>
            <a:pPr marL="1155573" lvl="2" indent="-231115" eaLnBrk="1" hangingPunct="1">
              <a:spcBef>
                <a:spcPct val="0"/>
              </a:spcBef>
              <a:buFontTx/>
              <a:buAutoNum type="arabicPeriod"/>
            </a:pPr>
            <a:r>
              <a:rPr lang="en-US" sz="800">
                <a:latin typeface="Arial" charset="0"/>
                <a:cs typeface="Arial" charset="0"/>
              </a:rPr>
              <a:t>FCPF SESA: a key objective of the SESA process is to conduct a gap analysis of what safeguards already exist in a country that are relevant to REDD+, and assess the quality of these safeguards so that they can be strengthened if necessary. </a:t>
            </a:r>
          </a:p>
          <a:p>
            <a:pPr marL="1155573" lvl="2" indent="-231115" eaLnBrk="1" hangingPunct="1">
              <a:spcBef>
                <a:spcPct val="0"/>
              </a:spcBef>
              <a:buFontTx/>
              <a:buAutoNum type="arabicPeriod"/>
            </a:pPr>
            <a:r>
              <a:rPr lang="en-US" sz="800">
                <a:latin typeface="Arial" charset="0"/>
                <a:cs typeface="Arial" charset="0"/>
              </a:rPr>
              <a:t>UN-REDD BeRT: This provides a detailed list of questions that countries can consider in order to determine whether they have existing policies in place that can help to implement REDD+ in a way that does no harm and provides benefits. It also provides a framework for reporting risks.</a:t>
            </a:r>
          </a:p>
          <a:p>
            <a:pPr marL="1155573" lvl="2" indent="-231115" eaLnBrk="1" hangingPunct="1">
              <a:spcBef>
                <a:spcPct val="0"/>
              </a:spcBef>
              <a:buFontTx/>
              <a:buAutoNum type="arabicPeriod"/>
            </a:pPr>
            <a:r>
              <a:rPr lang="en-US" sz="800">
                <a:latin typeface="Arial" charset="0"/>
                <a:cs typeface="Arial" charset="0"/>
              </a:rPr>
              <a:t>UN-REDD PGA: The </a:t>
            </a:r>
            <a:r>
              <a:rPr lang="ja-JP" altLang="en-US" sz="800">
                <a:latin typeface="Arial" charset="0"/>
                <a:cs typeface="Arial" charset="0"/>
              </a:rPr>
              <a:t>‘</a:t>
            </a:r>
            <a:r>
              <a:rPr lang="en-US" sz="800">
                <a:latin typeface="Arial" charset="0"/>
                <a:cs typeface="Arial" charset="0"/>
              </a:rPr>
              <a:t>Participatory Governance Assessment</a:t>
            </a:r>
            <a:r>
              <a:rPr lang="ja-JP" altLang="en-US" sz="800">
                <a:latin typeface="Arial" charset="0"/>
                <a:cs typeface="Arial" charset="0"/>
              </a:rPr>
              <a:t>’</a:t>
            </a:r>
            <a:r>
              <a:rPr lang="en-US" sz="800">
                <a:latin typeface="Arial" charset="0"/>
                <a:cs typeface="Arial" charset="0"/>
              </a:rPr>
              <a:t> process is a bottom up multi-stakeholder process that enables stakeholders to define priority governance issues linked to REDD+ in a country. It can help identify priority governance issues relevant to REDD+ and establish recommendations for areas that need strengthening.</a:t>
            </a:r>
          </a:p>
          <a:p>
            <a:pPr marL="693344" lvl="1" indent="-231115" eaLnBrk="1" hangingPunct="1">
              <a:spcBef>
                <a:spcPct val="0"/>
              </a:spcBef>
              <a:buFontTx/>
              <a:buAutoNum type="arabicPeriod"/>
            </a:pPr>
            <a:endParaRPr lang="en-US" sz="800">
              <a:latin typeface="Arial" charset="0"/>
              <a:cs typeface="Arial" charset="0"/>
            </a:endParaRPr>
          </a:p>
          <a:p>
            <a:pPr marL="693344" lvl="1" indent="-231115" eaLnBrk="1" hangingPunct="1">
              <a:spcBef>
                <a:spcPct val="0"/>
              </a:spcBef>
            </a:pPr>
            <a:r>
              <a:rPr lang="en-US" sz="800">
                <a:latin typeface="Arial" charset="0"/>
                <a:cs typeface="Arial" charset="0"/>
              </a:rPr>
              <a:t>3.  Creation of new PLRs and procedures (if necessary): </a:t>
            </a:r>
          </a:p>
          <a:p>
            <a:pPr marL="1155573" lvl="2" indent="-231115" eaLnBrk="1" hangingPunct="1">
              <a:spcBef>
                <a:spcPct val="0"/>
              </a:spcBef>
              <a:buFontTx/>
              <a:buAutoNum type="arabicPeriod"/>
            </a:pPr>
            <a:r>
              <a:rPr lang="en-US" sz="800">
                <a:latin typeface="Calibri" charset="0"/>
              </a:rPr>
              <a:t>The ESMF is a framework for elaborating/planning necessary mitigation actions and monitoring that these has been implemented.  In certain cases the ESMF may be absorbed into the normative framework for REDD+, thereby having a direct effect on the creation of new PLRs and procedures. </a:t>
            </a:r>
          </a:p>
          <a:p>
            <a:pPr marL="1155573" lvl="2" indent="-231115" eaLnBrk="1" hangingPunct="1">
              <a:spcBef>
                <a:spcPct val="0"/>
              </a:spcBef>
              <a:buFontTx/>
              <a:buAutoNum type="arabicPeriod"/>
            </a:pPr>
            <a:r>
              <a:rPr lang="en-US" sz="800">
                <a:latin typeface="Calibri" charset="0"/>
              </a:rPr>
              <a:t>The UN-REDD FPIC Guidelines, may be used or adopted as part of a safeguards policy framework that includes FPIC as a key part of the country REDD+ strategy</a:t>
            </a:r>
          </a:p>
          <a:p>
            <a:pPr marL="693344" lvl="1" indent="-231115" eaLnBrk="1" hangingPunct="1">
              <a:spcBef>
                <a:spcPct val="0"/>
              </a:spcBef>
              <a:buFontTx/>
              <a:buAutoNum type="arabicPeriod"/>
            </a:pPr>
            <a:endParaRPr lang="en-US" sz="800">
              <a:latin typeface="Arial" charset="0"/>
              <a:cs typeface="Arial" charset="0"/>
            </a:endParaRPr>
          </a:p>
          <a:p>
            <a:pPr eaLnBrk="1" hangingPunct="1">
              <a:spcBef>
                <a:spcPct val="0"/>
              </a:spcBef>
            </a:pPr>
            <a:r>
              <a:rPr lang="en-US" sz="800" b="1">
                <a:latin typeface="Arial" charset="0"/>
                <a:cs typeface="Arial" charset="0"/>
              </a:rPr>
              <a:t>Developing or defining an information system</a:t>
            </a:r>
          </a:p>
          <a:p>
            <a:pPr marL="693344" lvl="1" indent="-231115" eaLnBrk="1" hangingPunct="1">
              <a:spcBef>
                <a:spcPct val="0"/>
              </a:spcBef>
              <a:buFontTx/>
              <a:buAutoNum type="arabicPeriod"/>
            </a:pPr>
            <a:endParaRPr lang="en-US" sz="800">
              <a:latin typeface="Arial" charset="0"/>
              <a:cs typeface="Arial" charset="0"/>
            </a:endParaRPr>
          </a:p>
          <a:p>
            <a:pPr marL="693344" lvl="1" indent="-231115" eaLnBrk="1" hangingPunct="1">
              <a:spcBef>
                <a:spcPct val="0"/>
              </a:spcBef>
              <a:buFontTx/>
              <a:buAutoNum type="arabicPeriod"/>
            </a:pPr>
            <a:r>
              <a:rPr lang="en-US" sz="800">
                <a:latin typeface="Arial" charset="0"/>
                <a:cs typeface="Arial" charset="0"/>
              </a:rPr>
              <a:t>Identification of indicators:</a:t>
            </a:r>
          </a:p>
          <a:p>
            <a:pPr marL="1155573" lvl="2" indent="-231115" eaLnBrk="1" hangingPunct="1">
              <a:spcBef>
                <a:spcPct val="0"/>
              </a:spcBef>
              <a:buFontTx/>
              <a:buAutoNum type="arabicPeriod"/>
            </a:pPr>
            <a:r>
              <a:rPr lang="en-US" sz="800">
                <a:latin typeface="Arial" charset="0"/>
                <a:cs typeface="Arial" charset="0"/>
              </a:rPr>
              <a:t>The REDD+ SES provide guidance on how to develop indicators linked to the safeguards principles and criteria. The framework for indicators can be adapted to create country specific indicators. The SES also specifies a process for multi-stakeholder validation of the indicators.</a:t>
            </a:r>
          </a:p>
          <a:p>
            <a:pPr marL="1155573" lvl="2" indent="-231115" eaLnBrk="1" hangingPunct="1">
              <a:spcBef>
                <a:spcPct val="0"/>
              </a:spcBef>
              <a:buFontTx/>
              <a:buAutoNum type="arabicPeriod"/>
            </a:pPr>
            <a:r>
              <a:rPr lang="en-US" sz="800">
                <a:latin typeface="Arial" charset="0"/>
                <a:cs typeface="Arial" charset="0"/>
              </a:rPr>
              <a:t>The UN-REDD PGA process can be used to develop country-specific indicators linked to the priority governance issues identified. It does not specify how such indicators should be developed, but specifies a process for multi-stakeholder consultation on the indicators developed.</a:t>
            </a:r>
          </a:p>
          <a:p>
            <a:pPr marL="1155573" lvl="2" indent="-231115" eaLnBrk="1" hangingPunct="1">
              <a:spcBef>
                <a:spcPct val="0"/>
              </a:spcBef>
              <a:buFontTx/>
              <a:buAutoNum type="arabicPeriod"/>
            </a:pPr>
            <a:r>
              <a:rPr lang="en-US" sz="800">
                <a:latin typeface="Arial" charset="0"/>
                <a:cs typeface="Arial" charset="0"/>
              </a:rPr>
              <a:t>Other indicator frameworks such as WRI</a:t>
            </a:r>
            <a:r>
              <a:rPr lang="ja-JP" altLang="en-US" sz="800">
                <a:latin typeface="Arial" charset="0"/>
                <a:cs typeface="Arial" charset="0"/>
              </a:rPr>
              <a:t>’</a:t>
            </a:r>
            <a:r>
              <a:rPr lang="en-US" sz="800">
                <a:latin typeface="Arial" charset="0"/>
                <a:cs typeface="Arial" charset="0"/>
              </a:rPr>
              <a:t>s Governance of Forests Initiative, provide ideas on the potential indicators that can be used to assess forest governance issues.</a:t>
            </a:r>
          </a:p>
          <a:p>
            <a:pPr marL="693344" lvl="1" indent="-231115" eaLnBrk="1" hangingPunct="1">
              <a:spcBef>
                <a:spcPct val="0"/>
              </a:spcBef>
              <a:buFontTx/>
              <a:buAutoNum type="arabicPeriod"/>
            </a:pPr>
            <a:r>
              <a:rPr lang="en-US" sz="800">
                <a:latin typeface="Arial" charset="0"/>
                <a:cs typeface="Arial" charset="0"/>
              </a:rPr>
              <a:t>Monitoring and reporting methodology:</a:t>
            </a:r>
          </a:p>
          <a:p>
            <a:pPr marL="1155573" lvl="2" indent="-231115" eaLnBrk="1" hangingPunct="1">
              <a:spcBef>
                <a:spcPct val="0"/>
              </a:spcBef>
              <a:buFontTx/>
              <a:buAutoNum type="arabicPeriod"/>
            </a:pPr>
            <a:r>
              <a:rPr lang="en-US" sz="800">
                <a:latin typeface="Arial" charset="0"/>
                <a:cs typeface="Arial" charset="0"/>
              </a:rPr>
              <a:t>The REDD+ SES provide guidance on the development of a monitoring and reporting methodology.</a:t>
            </a:r>
          </a:p>
          <a:p>
            <a:pPr eaLnBrk="1" hangingPunct="1">
              <a:spcBef>
                <a:spcPct val="0"/>
              </a:spcBef>
            </a:pPr>
            <a:endParaRPr lang="en-US" sz="800" b="1">
              <a:latin typeface="Arial" charset="0"/>
              <a:cs typeface="Arial" charset="0"/>
            </a:endParaRPr>
          </a:p>
          <a:p>
            <a:pPr eaLnBrk="1" hangingPunct="1">
              <a:spcBef>
                <a:spcPct val="0"/>
              </a:spcBef>
            </a:pPr>
            <a:r>
              <a:rPr lang="en-US" sz="800" b="1">
                <a:latin typeface="Arial" charset="0"/>
                <a:cs typeface="Arial" charset="0"/>
              </a:rPr>
              <a:t>Developing or defining a grievance and redress mechanism</a:t>
            </a:r>
          </a:p>
          <a:p>
            <a:pPr marL="1155573" lvl="2" indent="-231115" eaLnBrk="1" hangingPunct="1">
              <a:spcBef>
                <a:spcPct val="0"/>
              </a:spcBef>
              <a:buFontTx/>
              <a:buAutoNum type="arabicPeriod"/>
            </a:pPr>
            <a:endParaRPr lang="en-US" sz="800">
              <a:latin typeface="Arial" charset="0"/>
              <a:cs typeface="Arial" charset="0"/>
            </a:endParaRPr>
          </a:p>
          <a:p>
            <a:pPr marL="693344" lvl="1" indent="-231115" eaLnBrk="1" hangingPunct="1">
              <a:spcBef>
                <a:spcPct val="0"/>
              </a:spcBef>
              <a:buFontTx/>
              <a:buAutoNum type="arabicPeriod"/>
            </a:pPr>
            <a:r>
              <a:rPr lang="en-US" sz="800">
                <a:latin typeface="Arial" charset="0"/>
                <a:cs typeface="Arial" charset="0"/>
              </a:rPr>
              <a:t>There are no existing tools specifically for REDD+ that set out guidance on establishing a grievance mechanism, although this is being worked on by UN-REDD and the World Bank with the aim of supporting countries. </a:t>
            </a:r>
          </a:p>
          <a:p>
            <a:pPr eaLnBrk="1" hangingPunct="1">
              <a:spcBef>
                <a:spcPct val="0"/>
              </a:spcBef>
              <a:buFont typeface="+mj-lt" charset="0"/>
              <a:buNone/>
            </a:pPr>
            <a:endParaRPr lang="en-US" sz="800">
              <a:latin typeface="Arial" charset="0"/>
              <a:cs typeface="Arial" charset="0"/>
            </a:endParaRPr>
          </a:p>
          <a:p>
            <a:pPr eaLnBrk="1" hangingPunct="1">
              <a:spcBef>
                <a:spcPct val="0"/>
              </a:spcBef>
              <a:buFont typeface="+mj-lt" charset="0"/>
              <a:buNone/>
            </a:pPr>
            <a:endParaRPr lang="en-US" sz="800">
              <a:latin typeface="Arial" charset="0"/>
              <a:cs typeface="Arial" charset="0"/>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51122" indent="-288893" eaLnBrk="0" hangingPunct="0">
              <a:defRPr>
                <a:solidFill>
                  <a:schemeClr val="tx1"/>
                </a:solidFill>
                <a:latin typeface="Arial" charset="0"/>
                <a:ea typeface="ＭＳ Ｐゴシック" charset="0"/>
              </a:defRPr>
            </a:lvl2pPr>
            <a:lvl3pPr marL="1155573" indent="-231115" eaLnBrk="0" hangingPunct="0">
              <a:defRPr>
                <a:solidFill>
                  <a:schemeClr val="tx1"/>
                </a:solidFill>
                <a:latin typeface="Arial" charset="0"/>
                <a:ea typeface="ＭＳ Ｐゴシック" charset="0"/>
              </a:defRPr>
            </a:lvl3pPr>
            <a:lvl4pPr marL="1617802" indent="-231115" eaLnBrk="0" hangingPunct="0">
              <a:defRPr>
                <a:solidFill>
                  <a:schemeClr val="tx1"/>
                </a:solidFill>
                <a:latin typeface="Arial" charset="0"/>
                <a:ea typeface="ＭＳ Ｐゴシック" charset="0"/>
              </a:defRPr>
            </a:lvl4pPr>
            <a:lvl5pPr marL="2080031" indent="-231115" eaLnBrk="0" hangingPunct="0">
              <a:defRPr>
                <a:solidFill>
                  <a:schemeClr val="tx1"/>
                </a:solidFill>
                <a:latin typeface="Arial" charset="0"/>
                <a:ea typeface="ＭＳ Ｐゴシック" charset="0"/>
              </a:defRPr>
            </a:lvl5pPr>
            <a:lvl6pPr marL="2542261" indent="-231115" eaLnBrk="0" fontAlgn="base" hangingPunct="0">
              <a:spcBef>
                <a:spcPct val="0"/>
              </a:spcBef>
              <a:spcAft>
                <a:spcPct val="0"/>
              </a:spcAft>
              <a:defRPr>
                <a:solidFill>
                  <a:schemeClr val="tx1"/>
                </a:solidFill>
                <a:latin typeface="Arial" charset="0"/>
                <a:ea typeface="ＭＳ Ｐゴシック" charset="0"/>
              </a:defRPr>
            </a:lvl6pPr>
            <a:lvl7pPr marL="3004490" indent="-231115" eaLnBrk="0" fontAlgn="base" hangingPunct="0">
              <a:spcBef>
                <a:spcPct val="0"/>
              </a:spcBef>
              <a:spcAft>
                <a:spcPct val="0"/>
              </a:spcAft>
              <a:defRPr>
                <a:solidFill>
                  <a:schemeClr val="tx1"/>
                </a:solidFill>
                <a:latin typeface="Arial" charset="0"/>
                <a:ea typeface="ＭＳ Ｐゴシック" charset="0"/>
              </a:defRPr>
            </a:lvl7pPr>
            <a:lvl8pPr marL="3466719" indent="-231115" eaLnBrk="0" fontAlgn="base" hangingPunct="0">
              <a:spcBef>
                <a:spcPct val="0"/>
              </a:spcBef>
              <a:spcAft>
                <a:spcPct val="0"/>
              </a:spcAft>
              <a:defRPr>
                <a:solidFill>
                  <a:schemeClr val="tx1"/>
                </a:solidFill>
                <a:latin typeface="Arial" charset="0"/>
                <a:ea typeface="ＭＳ Ｐゴシック" charset="0"/>
              </a:defRPr>
            </a:lvl8pPr>
            <a:lvl9pPr marL="3928948" indent="-231115"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67E86588-4CF2-3842-9025-73F3A39B2828}" type="slidenum">
              <a:rPr lang="en-US">
                <a:solidFill>
                  <a:prstClr val="black"/>
                </a:solidFill>
                <a:latin typeface="Calibri" charset="0"/>
              </a:rPr>
              <a:pPr eaLnBrk="1" hangingPunct="1"/>
              <a:t>16</a:t>
            </a:fld>
            <a:endParaRPr lang="en-US">
              <a:solidFill>
                <a:prstClr val="black"/>
              </a:solidFill>
              <a:latin typeface="Calibri"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17</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a:spcBef>
                <a:spcPct val="0"/>
              </a:spcBef>
            </a:pPr>
            <a:endParaRPr lang="en-US" sz="1800" dirty="0" smtClean="0">
              <a:latin typeface="Arial" charset="0"/>
              <a:ea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Core elements:</a:t>
            </a:r>
          </a:p>
          <a:p>
            <a:endParaRPr lang="en-US" dirty="0" smtClean="0"/>
          </a:p>
          <a:p>
            <a:r>
              <a:rPr lang="en-US" dirty="0" smtClean="0"/>
              <a:t>Safeguard</a:t>
            </a:r>
            <a:r>
              <a:rPr lang="en-US" baseline="0" dirty="0" smtClean="0"/>
              <a:t> policies, laws, regulations (PLRs)</a:t>
            </a:r>
          </a:p>
          <a:p>
            <a:r>
              <a:rPr lang="en-US" baseline="0" dirty="0" smtClean="0"/>
              <a:t>Safeguard Information Systems, or SIS</a:t>
            </a:r>
          </a:p>
          <a:p>
            <a:endParaRPr lang="en-US" baseline="0" dirty="0" smtClean="0"/>
          </a:p>
          <a:p>
            <a:r>
              <a:rPr lang="en-US" baseline="0" dirty="0" smtClean="0"/>
              <a:t>Development of a National Approach:</a:t>
            </a:r>
          </a:p>
          <a:p>
            <a:endParaRPr lang="en-US" baseline="0" dirty="0" smtClean="0"/>
          </a:p>
          <a:p>
            <a:r>
              <a:rPr lang="en-US" baseline="0" dirty="0" smtClean="0"/>
              <a:t>Determining the Objectives</a:t>
            </a:r>
          </a:p>
          <a:p>
            <a:r>
              <a:rPr lang="en-US" baseline="0" dirty="0" smtClean="0"/>
              <a:t>Developing the safeguard PLRs</a:t>
            </a:r>
          </a:p>
          <a:p>
            <a:r>
              <a:rPr lang="en-US" baseline="0" dirty="0" smtClean="0"/>
              <a:t>Developing the SIS</a:t>
            </a:r>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defTabSz="924458">
              <a:defRPr/>
            </a:pPr>
            <a:r>
              <a:rPr lang="en-GB" dirty="0" smtClean="0"/>
              <a:t>The UN-REDD approach is based around a conceptual framework of the generic elements of a country approach to safeguards. This is effectively </a:t>
            </a:r>
            <a:r>
              <a:rPr lang="en-GB" i="1" dirty="0" smtClean="0"/>
              <a:t>what the UN-REDD Programme understands as the key components of a country approach to safeguards</a:t>
            </a:r>
            <a:r>
              <a:rPr lang="en-GB" dirty="0" smtClean="0"/>
              <a:t>, based on the ‘functions’ that it needs to fulfil in order to ensure that social and environmental risks from REDD+ are reduced and benefits are enhanced. Two core elements are proposed that are drawn from theoretical understanding, early examples of country systems, UNFCCC discussions, the SEPC and other UN-REDD tools &amp; guidelines related to safeguards, as well as the approaches of other organisations:</a:t>
            </a:r>
            <a:endParaRPr lang="en-US" dirty="0" smtClean="0"/>
          </a:p>
          <a:p>
            <a:endParaRPr lang="en-US" dirty="0" smtClean="0"/>
          </a:p>
          <a:p>
            <a:r>
              <a:rPr lang="en-US" dirty="0" smtClean="0"/>
              <a:t>Based on the UNFCCC foundation and what we know about developments so far on national approaches to safeguards, the UN-REDD </a:t>
            </a:r>
            <a:r>
              <a:rPr lang="en-US" dirty="0" err="1" smtClean="0"/>
              <a:t>Programme</a:t>
            </a:r>
            <a:r>
              <a:rPr lang="en-US" dirty="0" smtClean="0"/>
              <a:t> has done some thinking to aim to enhance understanding of how a country level safeguards approach might be developed.  In doing so, we’ve found it useful to identify  generic elements that characterize such an approach. In this paper, we define two main elements based on the functions that need to be fulfilled:</a:t>
            </a:r>
          </a:p>
          <a:p>
            <a:pPr lvl="0"/>
            <a:r>
              <a:rPr lang="en-US" dirty="0" smtClean="0"/>
              <a:t>Safeguard policies, laws and regulations (PLRs)</a:t>
            </a:r>
          </a:p>
          <a:p>
            <a:pPr lvl="0"/>
            <a:r>
              <a:rPr lang="en-US" dirty="0" smtClean="0"/>
              <a:t>Safeguard information system (SIS)</a:t>
            </a:r>
          </a:p>
          <a:p>
            <a:endParaRPr lang="en-US" dirty="0" smtClean="0"/>
          </a:p>
          <a:p>
            <a:r>
              <a:rPr lang="en-US" dirty="0" smtClean="0"/>
              <a:t>In order to </a:t>
            </a:r>
            <a:r>
              <a:rPr lang="en-US" dirty="0" err="1" smtClean="0"/>
              <a:t>operationalize</a:t>
            </a:r>
            <a:r>
              <a:rPr lang="en-US" dirty="0" smtClean="0"/>
              <a:t> these different elements, various formal and informal institutions and procedures are likely to be required, either existing, new, or a combination of both. Various formal and informal institutions and procedures are also likely to be required in order to design and implement the safeguards system. Institutions, for example, will play a role in ensuring the fair and effective design of the REDD+ safeguards system, the implementation of PLRs, and the operation of the SIS. Processes and procedures include aspects that may not be captured in formal PLRs, such as consultation processes, strategic assessments and information dissemination and communication. </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Safeguard PLRs establish what safeguards need to be promoted and supported in the implementation of REDD+ activities. </a:t>
            </a:r>
          </a:p>
          <a:p>
            <a:endParaRPr lang="en-US" dirty="0" smtClean="0"/>
          </a:p>
          <a:p>
            <a:r>
              <a:rPr lang="en-US" dirty="0" smtClean="0"/>
              <a:t>In the case of REDD+ safeguards approaches, the PLRs that are defined may already exist, or new ones might be created. For example, what do mean by PLRs, as this is meant to some actions that might be considered “softer” than codifies in terms of policies and regulations.  In terms of laws, they may include an existing law on the rights of indigenous peoples (e.g. the Indigenous Peoples Rights Act (IPRA) in the Philippines) that applies to all REDD+ activities, or they may specify a new policy, law or regulation that has been created during the REDD+ strategy process. The extent to which new PLRs might need to be created will depend on what already exists and what the country defines as the objectives of the system (e.g. is it designed to meet other safeguard requirements in addition to the UNFCCC agreements?). </a:t>
            </a:r>
          </a:p>
          <a:p>
            <a:endParaRPr lang="en-US" dirty="0" smtClean="0"/>
          </a:p>
          <a:p>
            <a:r>
              <a:rPr lang="en-US" dirty="0" smtClean="0"/>
              <a:t>It may also be the case that a legal framework is not necessary and some or all of the safeguards may be addressed through other means, such as national-level guidelines, but this will be dependent on the particular national context.</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GB" b="1" dirty="0" smtClean="0"/>
              <a:t>Safeguard information system</a:t>
            </a:r>
            <a:endParaRPr lang="en-US" b="1" dirty="0" smtClean="0"/>
          </a:p>
          <a:p>
            <a:r>
              <a:rPr lang="en-US" dirty="0" smtClean="0"/>
              <a:t>Safeguard Information Systems (SIS) provide a systematic approach for collecting and providing information on how REDD+ safeguards are being addressed and respected throughout REDD+ implementation. While the specific design of SIS and the level of detail of information reported will vary between countries, all SIS are likely to include the following components:   </a:t>
            </a:r>
          </a:p>
          <a:p>
            <a:pPr lvl="0"/>
            <a:r>
              <a:rPr lang="en-US" i="1" dirty="0" smtClean="0"/>
              <a:t>Indicators:</a:t>
            </a:r>
            <a:r>
              <a:rPr lang="en-US" dirty="0" smtClean="0"/>
              <a:t> Indicators define a set of values that are used as benchmarks to help determine, in this case, whether a particular policy, law or regulation is being effectively implemented.  The indicators provide the parameters to determine what information needs to be collected.  An</a:t>
            </a:r>
            <a:r>
              <a:rPr lang="en-US" baseline="0" dirty="0" smtClean="0"/>
              <a:t> example of an indicator in the area of stakeholder engagement could be formulated as follows: A process and institutional structure for full and effective participation are established and functional, which is an example from the SES just to illustrate this.</a:t>
            </a:r>
            <a:endParaRPr lang="en-US" dirty="0" smtClean="0"/>
          </a:p>
          <a:p>
            <a:pPr lvl="0"/>
            <a:r>
              <a:rPr lang="en-US" i="1" dirty="0" smtClean="0"/>
              <a:t>Methodologies for collection of information:</a:t>
            </a:r>
            <a:r>
              <a:rPr lang="en-US" dirty="0" smtClean="0"/>
              <a:t> These outline the types of information to be collected for each indicator, and how the information collection should be carried out (e.g. sample size; frequency etc.)</a:t>
            </a:r>
          </a:p>
          <a:p>
            <a:pPr lvl="0"/>
            <a:r>
              <a:rPr lang="en-US" i="1" dirty="0" smtClean="0"/>
              <a:t>Framework for provision of information:</a:t>
            </a:r>
            <a:r>
              <a:rPr lang="en-US" dirty="0" smtClean="0"/>
              <a:t> This defines how information is stored and reported. Summary information will need to be provided to the UNFCCC, but is also likely to be used at the country level, for example to report to key stakeholders. Domestic level provision of information may need to be in an alternative format, depending on national circumstances.</a:t>
            </a:r>
          </a:p>
          <a:p>
            <a:r>
              <a:rPr lang="en-US" dirty="0" smtClean="0"/>
              <a:t>SIS could be built on existing country systems to collect and provide data, such as those in place for countries to monitor and report on biodiversity conservation under the Convention on Biological Diversity (CBD).  Indicators in particular</a:t>
            </a:r>
            <a:r>
              <a:rPr lang="en-US" baseline="0" dirty="0" smtClean="0"/>
              <a:t> may already exist for other contexts like implementation of forest policies.</a:t>
            </a:r>
            <a:r>
              <a:rPr lang="en-US" dirty="0" smtClean="0"/>
              <a:t> Existing systems may need to be adapted for REDD+ if, for example, they do not cover specific issues such as permanence and leakage, which are more specific to a GHG context. A new institutional framework may also need to be created for the purposes of consolidating different streams of information and reporting to the UNFCCC.</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the UNFCCC agreements have established broad guidance on country level safeguards, considerable work is needed in order to translate this into safeguard approaches at the country level. There is large variation between countries in terms of progress in this area. Brazil, Mexico, Ecuador and Indonesia are example of countries that have made significant progress in developing safeguard policy frameworks.  The DRC is also relatively advanced (box 2). While there are considerable differences in the details of their approaches, they have some key features in common. These include:</a:t>
            </a:r>
          </a:p>
          <a:p>
            <a:r>
              <a:rPr lang="en-US" dirty="0" smtClean="0"/>
              <a:t> </a:t>
            </a:r>
          </a:p>
          <a:p>
            <a:pPr lvl="0"/>
            <a:r>
              <a:rPr lang="en-US" dirty="0" smtClean="0"/>
              <a:t>Developing standards, principles and criteria and/or overarching policies to define the ‘content’ of safeguards. </a:t>
            </a:r>
          </a:p>
          <a:p>
            <a:pPr lvl="0"/>
            <a:r>
              <a:rPr lang="en-US" dirty="0" smtClean="0"/>
              <a:t>Conducting preliminary assessments of the potential social and environmental risks of REDD+.</a:t>
            </a:r>
          </a:p>
          <a:p>
            <a:pPr lvl="0"/>
            <a:r>
              <a:rPr lang="en-US" dirty="0" smtClean="0"/>
              <a:t>Conducting preliminary assessments of existing safeguards in order to understand what additional safeguards are needed in responding to Cancun.</a:t>
            </a:r>
          </a:p>
          <a:p>
            <a:pPr lvl="0"/>
            <a:r>
              <a:rPr lang="en-US" dirty="0" smtClean="0"/>
              <a:t>Holding multi-stakeholder consultations to assess the risks of REDD+ and to develop safeguards.</a:t>
            </a:r>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fixed, linear approach to developing a safeguards approach. It will depend on what is already in place in the country, as well as what governments define as the overall objectives of the system. However, based on insights from countries and the steps defined in existing safeguards schemes, some generic steps can be identified which may be useful for countries planning such an approach. These are described in this section.</a:t>
            </a:r>
          </a:p>
          <a:p>
            <a:r>
              <a:rPr lang="en-US" dirty="0" smtClean="0"/>
              <a:t>An accountable and participatory process will be essential in developing transparent and effective safeguards approaches.  In particular, the effective participation of women and indigenous peoples on all aspects of climate change is recognized in Cancun decision 1/CP.16.  The UN-REDD/FCPF Stakeholder Engagement Guidelines and UN-REDD FPIC Guidelines are a useful guide in how to ensure participation. The REDD+ SES guidance, UN-REDD PGA guidance and the FCPF SESA framework also outline in detail how to establish a robust process that ensures adequate oversight and participation.</a:t>
            </a:r>
          </a:p>
          <a:p>
            <a:endParaRPr lang="en-US" dirty="0" smtClean="0"/>
          </a:p>
          <a:p>
            <a:r>
              <a:rPr lang="en-US" dirty="0" smtClean="0"/>
              <a:t>In addition, throughout the development of a national approach to safeguards there are some UN-REDD tools, references that can be useful at different points and for different aspects or components of the process.  You’ve already heard about the SEPC and </a:t>
            </a:r>
            <a:r>
              <a:rPr lang="en-US" dirty="0" err="1" smtClean="0"/>
              <a:t>BeRT</a:t>
            </a:r>
            <a:r>
              <a:rPr lang="en-US" dirty="0" smtClean="0"/>
              <a:t>, and I will cover additional tools on the last slide.</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800">
                <a:latin typeface="Arial" charset="0"/>
                <a:cs typeface="Arial" charset="0"/>
              </a:rPr>
              <a:t>In order to establish the elements of the safeguards system that are outlined on the previous slide, countries will need to go through a development process.</a:t>
            </a:r>
          </a:p>
          <a:p>
            <a:pPr eaLnBrk="1" hangingPunct="1">
              <a:spcBef>
                <a:spcPct val="0"/>
              </a:spcBef>
            </a:pPr>
            <a:endParaRPr lang="en-US" sz="800">
              <a:latin typeface="Arial" charset="0"/>
              <a:cs typeface="Arial" charset="0"/>
            </a:endParaRPr>
          </a:p>
          <a:p>
            <a:pPr eaLnBrk="1" hangingPunct="1">
              <a:spcBef>
                <a:spcPct val="0"/>
              </a:spcBef>
            </a:pPr>
            <a:r>
              <a:rPr lang="en-US" sz="800">
                <a:latin typeface="Arial" charset="0"/>
                <a:cs typeface="Arial" charset="0"/>
              </a:rPr>
              <a:t>The development process contains some generic steps. These are not required steps, and countries can establish their approaches to safeguards how they like, but most approaches would contain steps similar to these in order to develop a functioning system. This slide outlines the main processes and how they are sequenced together. However, note that many of the steps are likely to be iterative and may not necessarily proceed at the same speed.</a:t>
            </a:r>
          </a:p>
          <a:p>
            <a:pPr eaLnBrk="1" hangingPunct="1">
              <a:spcBef>
                <a:spcPct val="0"/>
              </a:spcBef>
            </a:pPr>
            <a:endParaRPr lang="en-US" sz="800">
              <a:latin typeface="Arial" charset="0"/>
              <a:cs typeface="Arial" charset="0"/>
            </a:endParaRPr>
          </a:p>
          <a:p>
            <a:pPr eaLnBrk="1" hangingPunct="1">
              <a:spcBef>
                <a:spcPct val="0"/>
              </a:spcBef>
            </a:pPr>
            <a:r>
              <a:rPr lang="en-US" sz="800">
                <a:latin typeface="Arial" charset="0"/>
                <a:cs typeface="Arial" charset="0"/>
              </a:rPr>
              <a:t>The way in which the process is carried out is also key to the effectiveness and legitimacy of the system. For example, effective participation of stakeholders in each of the steps is needed.</a:t>
            </a:r>
          </a:p>
          <a:p>
            <a:pPr eaLnBrk="1" hangingPunct="1">
              <a:spcBef>
                <a:spcPct val="0"/>
              </a:spcBef>
            </a:pPr>
            <a:endParaRPr lang="en-US" sz="800">
              <a:latin typeface="Arial" charset="0"/>
              <a:cs typeface="Arial" charset="0"/>
            </a:endParaRPr>
          </a:p>
          <a:p>
            <a:pPr eaLnBrk="1" hangingPunct="1">
              <a:spcBef>
                <a:spcPct val="0"/>
              </a:spcBef>
            </a:pPr>
            <a:r>
              <a:rPr lang="en-US" sz="800" b="1">
                <a:latin typeface="Arial" charset="0"/>
                <a:cs typeface="Arial" charset="0"/>
              </a:rPr>
              <a:t>Developing or defining safeguard policies</a:t>
            </a:r>
          </a:p>
          <a:p>
            <a:pPr eaLnBrk="1" hangingPunct="1">
              <a:spcBef>
                <a:spcPct val="0"/>
              </a:spcBef>
            </a:pPr>
            <a:endParaRPr lang="en-US" sz="800">
              <a:latin typeface="Arial" charset="0"/>
              <a:cs typeface="Arial" charset="0"/>
            </a:endParaRPr>
          </a:p>
          <a:p>
            <a:pPr eaLnBrk="1" hangingPunct="1">
              <a:spcBef>
                <a:spcPct val="0"/>
              </a:spcBef>
              <a:buFontTx/>
              <a:buAutoNum type="arabicPeriod"/>
            </a:pPr>
            <a:r>
              <a:rPr lang="en-US" sz="800">
                <a:latin typeface="Calibri" charset="0"/>
              </a:rPr>
              <a:t>Defining the goal of the safeguards system (</a:t>
            </a:r>
            <a:r>
              <a:rPr lang="en-US" sz="800">
                <a:latin typeface="Arial" charset="0"/>
                <a:cs typeface="Arial" charset="0"/>
              </a:rPr>
              <a:t>Country interpretation of REDD+ safeguards): The first step involves the country </a:t>
            </a:r>
            <a:r>
              <a:rPr lang="ja-JP" altLang="en-US" sz="800">
                <a:latin typeface="Arial" charset="0"/>
                <a:cs typeface="Arial" charset="0"/>
              </a:rPr>
              <a:t>‘</a:t>
            </a:r>
            <a:r>
              <a:rPr lang="en-US" sz="800">
                <a:latin typeface="Arial" charset="0"/>
                <a:cs typeface="Arial" charset="0"/>
              </a:rPr>
              <a:t>interpreting</a:t>
            </a:r>
            <a:r>
              <a:rPr lang="ja-JP" altLang="en-US" sz="800">
                <a:latin typeface="Arial" charset="0"/>
                <a:cs typeface="Arial" charset="0"/>
              </a:rPr>
              <a:t>’</a:t>
            </a:r>
            <a:r>
              <a:rPr lang="en-US" sz="800">
                <a:latin typeface="Arial" charset="0"/>
                <a:cs typeface="Arial" charset="0"/>
              </a:rPr>
              <a:t> what is meant by REDD+ safeguards. This involves three main things:</a:t>
            </a:r>
          </a:p>
          <a:p>
            <a:pPr marL="693344" lvl="1" indent="-231115" eaLnBrk="1" hangingPunct="1">
              <a:spcBef>
                <a:spcPct val="0"/>
              </a:spcBef>
              <a:buFontTx/>
              <a:buAutoNum type="arabicPeriod"/>
            </a:pPr>
            <a:r>
              <a:rPr lang="en-US" sz="800">
                <a:latin typeface="Arial" charset="0"/>
                <a:cs typeface="Arial" charset="0"/>
              </a:rPr>
              <a:t>Understanding the possible risks and benefits of REDD+: country approaches to REDD+ need to be considered and key questions need to be asked about their potential implications.</a:t>
            </a:r>
          </a:p>
          <a:p>
            <a:pPr marL="693344" lvl="1" indent="-231115" eaLnBrk="1" hangingPunct="1">
              <a:spcBef>
                <a:spcPct val="0"/>
              </a:spcBef>
              <a:buFontTx/>
              <a:buAutoNum type="arabicPeriod"/>
            </a:pPr>
            <a:r>
              <a:rPr lang="en-US" sz="800">
                <a:latin typeface="Arial" charset="0"/>
                <a:cs typeface="Arial" charset="0"/>
              </a:rPr>
              <a:t>Establishing </a:t>
            </a:r>
            <a:r>
              <a:rPr lang="ja-JP" altLang="en-US" sz="800">
                <a:latin typeface="Arial" charset="0"/>
                <a:cs typeface="Arial" charset="0"/>
              </a:rPr>
              <a:t>‘</a:t>
            </a:r>
            <a:r>
              <a:rPr lang="en-US" sz="800">
                <a:latin typeface="Arial" charset="0"/>
                <a:cs typeface="Arial" charset="0"/>
              </a:rPr>
              <a:t>why</a:t>
            </a:r>
            <a:r>
              <a:rPr lang="ja-JP" altLang="en-US" sz="800">
                <a:latin typeface="Arial" charset="0"/>
                <a:cs typeface="Arial" charset="0"/>
              </a:rPr>
              <a:t>’</a:t>
            </a:r>
            <a:r>
              <a:rPr lang="en-US" sz="800">
                <a:latin typeface="Arial" charset="0"/>
                <a:cs typeface="Arial" charset="0"/>
              </a:rPr>
              <a:t> the country needs to put safeguards in place. Reasons may include the need to respond to:</a:t>
            </a:r>
          </a:p>
          <a:p>
            <a:pPr marL="1155573" lvl="2" indent="-231115" eaLnBrk="1" hangingPunct="1">
              <a:spcBef>
                <a:spcPct val="0"/>
              </a:spcBef>
              <a:buFontTx/>
              <a:buAutoNum type="arabicPeriod"/>
            </a:pPr>
            <a:r>
              <a:rPr lang="en-US" sz="800">
                <a:latin typeface="Arial" charset="0"/>
                <a:cs typeface="Arial" charset="0"/>
              </a:rPr>
              <a:t>The UNFCCC Cancun and Durban requirements – as these decisions do not say much about what countries have to have in place, this is the minimum response. </a:t>
            </a:r>
          </a:p>
          <a:p>
            <a:pPr marL="1155573" lvl="2" indent="-231115" eaLnBrk="1" hangingPunct="1">
              <a:spcBef>
                <a:spcPct val="0"/>
              </a:spcBef>
              <a:buFontTx/>
              <a:buAutoNum type="arabicPeriod"/>
            </a:pPr>
            <a:r>
              <a:rPr lang="en-US" sz="800">
                <a:latin typeface="Arial" charset="0"/>
                <a:cs typeface="Arial" charset="0"/>
              </a:rPr>
              <a:t>The requirements of donor operational policies, which will to some extent dictate the content of which safeguards need to be monitored and reported.</a:t>
            </a:r>
          </a:p>
          <a:p>
            <a:pPr marL="1155573" lvl="2" indent="-231115" eaLnBrk="1" hangingPunct="1">
              <a:spcBef>
                <a:spcPct val="0"/>
              </a:spcBef>
              <a:buFontTx/>
              <a:buAutoNum type="arabicPeriod"/>
            </a:pPr>
            <a:r>
              <a:rPr lang="en-US" sz="800">
                <a:latin typeface="Arial" charset="0"/>
                <a:cs typeface="Arial" charset="0"/>
              </a:rPr>
              <a:t>Country development priorities, especially those relating to the social and environmental impacts of investments</a:t>
            </a:r>
          </a:p>
          <a:p>
            <a:pPr marL="693344" lvl="1" indent="-231115" eaLnBrk="1" hangingPunct="1">
              <a:spcBef>
                <a:spcPct val="0"/>
              </a:spcBef>
              <a:buFont typeface="Calibri" charset="0"/>
              <a:buAutoNum type="arabicPeriod"/>
            </a:pPr>
            <a:r>
              <a:rPr lang="en-US" sz="800">
                <a:latin typeface="Arial" charset="0"/>
                <a:cs typeface="Arial" charset="0"/>
              </a:rPr>
              <a:t>Considering the above issues, then defining what the safeguard priorities are for REDD+. In effect this establishes the </a:t>
            </a:r>
            <a:r>
              <a:rPr lang="ja-JP" altLang="en-US" sz="800">
                <a:latin typeface="Arial" charset="0"/>
                <a:cs typeface="Arial" charset="0"/>
              </a:rPr>
              <a:t>‘</a:t>
            </a:r>
            <a:r>
              <a:rPr lang="en-US" sz="800">
                <a:latin typeface="Arial" charset="0"/>
                <a:cs typeface="Arial" charset="0"/>
              </a:rPr>
              <a:t>bar</a:t>
            </a:r>
            <a:r>
              <a:rPr lang="ja-JP" altLang="en-US" sz="800">
                <a:latin typeface="Arial" charset="0"/>
                <a:cs typeface="Arial" charset="0"/>
              </a:rPr>
              <a:t>’</a:t>
            </a:r>
            <a:r>
              <a:rPr lang="en-US" sz="800">
                <a:latin typeface="Arial" charset="0"/>
                <a:cs typeface="Arial" charset="0"/>
              </a:rPr>
              <a:t> that country wishes to set itself in implementing REDD+ safeguards.</a:t>
            </a:r>
          </a:p>
          <a:p>
            <a:pPr marL="693344" lvl="1" indent="-231115" eaLnBrk="1" hangingPunct="1">
              <a:spcBef>
                <a:spcPct val="0"/>
              </a:spcBef>
            </a:pPr>
            <a:endParaRPr lang="en-US" sz="800">
              <a:latin typeface="Arial" charset="0"/>
              <a:cs typeface="Arial" charset="0"/>
            </a:endParaRPr>
          </a:p>
          <a:p>
            <a:pPr marL="693344" lvl="1" indent="-231115" eaLnBrk="1" hangingPunct="1">
              <a:spcBef>
                <a:spcPct val="0"/>
              </a:spcBef>
            </a:pPr>
            <a:r>
              <a:rPr lang="en-US" sz="800">
                <a:latin typeface="Arial" charset="0"/>
                <a:cs typeface="Arial" charset="0"/>
              </a:rPr>
              <a:t>In thinking about these issues a key consideration </a:t>
            </a:r>
            <a:r>
              <a:rPr lang="en-US" sz="800">
                <a:latin typeface="Calibri" charset="0"/>
              </a:rPr>
              <a:t>has to do with the future demand for REDD+, and the corresponding likelihood that funders will require ever-more rigorous approaches to safeguards.</a:t>
            </a:r>
          </a:p>
          <a:p>
            <a:pPr marL="693344" lvl="1" indent="-231115" eaLnBrk="1" hangingPunct="1">
              <a:spcBef>
                <a:spcPct val="0"/>
              </a:spcBef>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Identification of a REDD+ social and environmental safeguards policy and legal framework: This step reviews the existing PLRs in the country that respond to the country interpretation of REDD+ safeguards, and defines the PLRs that will apply to REDD+ activities.</a:t>
            </a:r>
          </a:p>
          <a:p>
            <a:pPr eaLnBrk="1" hangingPunct="1">
              <a:spcBef>
                <a:spcPct val="0"/>
              </a:spcBef>
              <a:buFont typeface="Calibri" charset="0"/>
              <a:buAutoNum type="arabicPeriod"/>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Gap analysis and development of new PLRs and procedures: Once country interpretation of safeguards and identification of existing relevant PLRs has been carried out, it is likely that a gap analysis will be needed to understand the extent to which existing PLRs can help to meet the REDD+ safeguards. New PLRs on REDD+ specific issues (e.g. carbon rights) may need to be developed. An evaluation of the effectiveness and record of implementation of existing PLRs will probably also be necessary in order to determine whether existing safeguards are likely to be effective and prioritise actions to improve their effectiveness (these could become a focus of a work plan in the country REDD+ strategy).</a:t>
            </a:r>
          </a:p>
          <a:p>
            <a:pPr eaLnBrk="1" hangingPunct="1">
              <a:spcBef>
                <a:spcPct val="0"/>
              </a:spcBef>
              <a:buFont typeface="Calibri" charset="0"/>
              <a:buAutoNum type="arabicPeriod"/>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Creation of new PLRs and procedures (if necessary): It may be necessary to create new PLRs that are specific to REDD+ or that fill gaps or weaknesses identified in the gap analyses.</a:t>
            </a:r>
          </a:p>
          <a:p>
            <a:pPr eaLnBrk="1" hangingPunct="1">
              <a:spcBef>
                <a:spcPct val="0"/>
              </a:spcBef>
              <a:buFont typeface="Calibri" charset="0"/>
              <a:buAutoNum type="arabicPeriod"/>
            </a:pPr>
            <a:endParaRPr lang="en-US" sz="800">
              <a:latin typeface="Arial" charset="0"/>
              <a:cs typeface="Arial" charset="0"/>
            </a:endParaRPr>
          </a:p>
          <a:p>
            <a:pPr eaLnBrk="1" hangingPunct="1">
              <a:spcBef>
                <a:spcPct val="0"/>
              </a:spcBef>
              <a:buFont typeface="+mj-lt" charset="0"/>
              <a:buNone/>
            </a:pPr>
            <a:r>
              <a:rPr lang="en-US" sz="800" b="1">
                <a:latin typeface="Arial" charset="0"/>
                <a:cs typeface="Arial" charset="0"/>
              </a:rPr>
              <a:t>Developing or defining a safeguards information system</a:t>
            </a:r>
          </a:p>
          <a:p>
            <a:pPr eaLnBrk="1" hangingPunct="1">
              <a:spcBef>
                <a:spcPct val="0"/>
              </a:spcBef>
              <a:buFont typeface="+mj-lt" charset="0"/>
              <a:buNone/>
            </a:pPr>
            <a:endParaRPr lang="en-US" sz="800" b="1">
              <a:latin typeface="Arial" charset="0"/>
              <a:cs typeface="Arial" charset="0"/>
            </a:endParaRPr>
          </a:p>
          <a:p>
            <a:pPr eaLnBrk="1" hangingPunct="1">
              <a:spcBef>
                <a:spcPct val="0"/>
              </a:spcBef>
              <a:buFont typeface="+mj-lt" charset="0"/>
              <a:buNone/>
            </a:pPr>
            <a:r>
              <a:rPr lang="en-US" sz="800">
                <a:latin typeface="Arial" charset="0"/>
                <a:cs typeface="Arial" charset="0"/>
              </a:rPr>
              <a:t>The information and reporting system should be developed once the REDD+ safeguards policy framework has been defined, because it is only at this stage that it is known which safeguards will need to be monitored and reported on (however, NOTE that countries may already have had a good idea of this because UNFCCC and also donor operational policies will also dictate the content of which safeguards need to be monitored and reported).   </a:t>
            </a:r>
            <a:r>
              <a:rPr lang="en-US" sz="800" b="1" i="1">
                <a:latin typeface="Arial" charset="0"/>
                <a:cs typeface="Arial" charset="0"/>
              </a:rPr>
              <a:t>IF the country decides to adopt a pre-defined set of principles and criteria, such as the REDD+ SES, they may be able to move directly into the development of an information and reporting system.</a:t>
            </a:r>
          </a:p>
          <a:p>
            <a:pPr eaLnBrk="1" hangingPunct="1">
              <a:spcBef>
                <a:spcPct val="0"/>
              </a:spcBef>
              <a:buFont typeface="+mj-lt" charset="0"/>
              <a:buNone/>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Identification of indicators for social and environmental performance: Once country-specific REDD+ safeguards have been defined it will be necessary to develop indicators that can help in measuring whether the safeguards are being addressed and respected. As noted on the previous slide, these could be </a:t>
            </a:r>
            <a:r>
              <a:rPr lang="en-US" sz="800" b="1">
                <a:latin typeface="Arial" charset="0"/>
                <a:cs typeface="Arial" charset="0"/>
              </a:rPr>
              <a:t>process</a:t>
            </a:r>
            <a:r>
              <a:rPr lang="en-US" sz="800">
                <a:latin typeface="Arial" charset="0"/>
                <a:cs typeface="Arial" charset="0"/>
              </a:rPr>
              <a:t> or </a:t>
            </a:r>
            <a:r>
              <a:rPr lang="en-US" sz="800" b="1">
                <a:latin typeface="Arial" charset="0"/>
                <a:cs typeface="Arial" charset="0"/>
              </a:rPr>
              <a:t>outcome</a:t>
            </a:r>
            <a:r>
              <a:rPr lang="en-US" sz="800">
                <a:latin typeface="Arial" charset="0"/>
                <a:cs typeface="Arial" charset="0"/>
              </a:rPr>
              <a:t> indicators and they may already exist for measuring the implementation of policies. The process for developing indicators will need to take into account the following issues:</a:t>
            </a:r>
          </a:p>
          <a:p>
            <a:pPr marL="693344" lvl="1" indent="-231115" eaLnBrk="1" hangingPunct="1">
              <a:spcBef>
                <a:spcPct val="0"/>
              </a:spcBef>
              <a:buFont typeface="Calibri" charset="0"/>
              <a:buAutoNum type="arabicPeriod"/>
            </a:pPr>
            <a:r>
              <a:rPr lang="en-US" sz="800">
                <a:latin typeface="Arial" charset="0"/>
                <a:cs typeface="Arial" charset="0"/>
              </a:rPr>
              <a:t>That the indicator(s) provide a good measure of whether the safeguard is being implemented.</a:t>
            </a:r>
          </a:p>
          <a:p>
            <a:pPr marL="693344" lvl="1" indent="-231115" eaLnBrk="1" hangingPunct="1">
              <a:spcBef>
                <a:spcPct val="0"/>
              </a:spcBef>
              <a:buFont typeface="Calibri" charset="0"/>
              <a:buAutoNum type="arabicPeriod"/>
            </a:pPr>
            <a:r>
              <a:rPr lang="en-US" sz="800">
                <a:latin typeface="Arial" charset="0"/>
                <a:cs typeface="Arial" charset="0"/>
              </a:rPr>
              <a:t>That the indicator is measurable and objectively verifiable. This will need to take into account the potential data sources that exist or the new data sources that may need to be compiled.</a:t>
            </a:r>
          </a:p>
          <a:p>
            <a:pPr marL="693344" lvl="1" indent="-231115" eaLnBrk="1" hangingPunct="1">
              <a:spcBef>
                <a:spcPct val="0"/>
              </a:spcBef>
              <a:buFont typeface="Calibri" charset="0"/>
              <a:buAutoNum type="arabicPeriod"/>
            </a:pPr>
            <a:r>
              <a:rPr lang="en-US" sz="800">
                <a:latin typeface="Arial" charset="0"/>
                <a:cs typeface="Arial" charset="0"/>
              </a:rPr>
              <a:t>Participation in the definition of indicators: in other words, do all stakeholders agree that the indicators chosen help in measuring performance against the safeguard?</a:t>
            </a:r>
          </a:p>
          <a:p>
            <a:pPr eaLnBrk="1" hangingPunct="1">
              <a:spcBef>
                <a:spcPct val="0"/>
              </a:spcBef>
              <a:buFont typeface="Calibri" charset="0"/>
              <a:buAutoNum type="arabicPeriod"/>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Development of a monitoring methodology and institution: The consideration of indicators should have helped to identify what information is collected in order to show that indicators are being achieved or not. However, further definition will be needed to identify exactly how this information will be collected through monitoring</a:t>
            </a:r>
          </a:p>
          <a:p>
            <a:pPr marL="693344" lvl="1" indent="-231115" eaLnBrk="1" hangingPunct="1">
              <a:spcBef>
                <a:spcPct val="0"/>
              </a:spcBef>
              <a:buFontTx/>
              <a:buChar char="-"/>
            </a:pPr>
            <a:r>
              <a:rPr lang="en-US" sz="800">
                <a:latin typeface="Arial" charset="0"/>
                <a:cs typeface="Arial" charset="0"/>
              </a:rPr>
              <a:t>Who collects the information? An important consideration here is that independence needs to be ensured, so that the quality of the information being measured is reliable and not subject to biased results.</a:t>
            </a:r>
          </a:p>
          <a:p>
            <a:pPr marL="693344" lvl="1" indent="-231115" eaLnBrk="1" hangingPunct="1">
              <a:spcBef>
                <a:spcPct val="0"/>
              </a:spcBef>
              <a:buFontTx/>
              <a:buChar char="-"/>
            </a:pPr>
            <a:r>
              <a:rPr lang="en-US" sz="800">
                <a:latin typeface="Arial" charset="0"/>
                <a:cs typeface="Arial" charset="0"/>
              </a:rPr>
              <a:t>How is the information collected? For example, is it collected through field surveys or from secondary data that already exists? Many existing processes may already be in place, so it may just be a case of defining how these relate to REDD+ activities.</a:t>
            </a:r>
          </a:p>
          <a:p>
            <a:pPr marL="693344" lvl="1" indent="-231115" eaLnBrk="1" hangingPunct="1">
              <a:spcBef>
                <a:spcPct val="0"/>
              </a:spcBef>
              <a:buFontTx/>
              <a:buChar char="-"/>
            </a:pPr>
            <a:r>
              <a:rPr lang="en-US" sz="800">
                <a:latin typeface="Arial" charset="0"/>
                <a:cs typeface="Arial" charset="0"/>
              </a:rPr>
              <a:t>How often is information collected? A monitoring plan should be developed </a:t>
            </a:r>
          </a:p>
          <a:p>
            <a:pPr marL="693344" lvl="1" indent="-231115" eaLnBrk="1" hangingPunct="1">
              <a:spcBef>
                <a:spcPct val="0"/>
              </a:spcBef>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Developing reporting methodology and institution:</a:t>
            </a:r>
          </a:p>
          <a:p>
            <a:pPr marL="693344" lvl="1" indent="-231115" eaLnBrk="1" hangingPunct="1">
              <a:spcBef>
                <a:spcPct val="0"/>
              </a:spcBef>
              <a:buFontTx/>
              <a:buChar char="-"/>
            </a:pPr>
            <a:r>
              <a:rPr lang="en-US" sz="800">
                <a:latin typeface="Arial" charset="0"/>
                <a:cs typeface="Arial" charset="0"/>
              </a:rPr>
              <a:t>A reporting framework should be developed that outlines exactly what information is to be reported, in what format (e.g. a database with quantitative information), where it is held (e.g. which ministry and department is the lead) and how it is reported (e.g. published online; distributed in hard copy on an annual basis etc.)</a:t>
            </a:r>
          </a:p>
          <a:p>
            <a:pPr marL="693344" lvl="1" indent="-231115" eaLnBrk="1" hangingPunct="1">
              <a:spcBef>
                <a:spcPct val="0"/>
              </a:spcBef>
              <a:buFontTx/>
              <a:buChar char="-"/>
            </a:pPr>
            <a:endParaRPr lang="en-US" sz="800" b="1">
              <a:latin typeface="Arial" charset="0"/>
              <a:cs typeface="Arial" charset="0"/>
            </a:endParaRPr>
          </a:p>
          <a:p>
            <a:pPr marL="693344" lvl="1" indent="-231115" eaLnBrk="1" hangingPunct="1">
              <a:spcBef>
                <a:spcPct val="0"/>
              </a:spcBef>
            </a:pPr>
            <a:endParaRPr lang="en-US" sz="800" b="1">
              <a:latin typeface="Arial" charset="0"/>
              <a:cs typeface="Arial" charset="0"/>
            </a:endParaRPr>
          </a:p>
          <a:p>
            <a:pPr eaLnBrk="1" hangingPunct="1">
              <a:spcBef>
                <a:spcPct val="0"/>
              </a:spcBef>
            </a:pPr>
            <a:r>
              <a:rPr lang="en-US" sz="800" b="1">
                <a:latin typeface="Arial" charset="0"/>
                <a:cs typeface="Arial" charset="0"/>
              </a:rPr>
              <a:t>Developing or defining a grievance mechanism</a:t>
            </a:r>
          </a:p>
          <a:p>
            <a:pPr marL="693344" lvl="1" indent="-231115" eaLnBrk="1" hangingPunct="1">
              <a:spcBef>
                <a:spcPct val="0"/>
              </a:spcBef>
            </a:pPr>
            <a:endParaRPr lang="en-US" sz="800">
              <a:latin typeface="Arial" charset="0"/>
              <a:cs typeface="Arial" charset="0"/>
            </a:endParaRPr>
          </a:p>
          <a:p>
            <a:pPr eaLnBrk="1" hangingPunct="1">
              <a:spcBef>
                <a:spcPct val="0"/>
              </a:spcBef>
              <a:buFont typeface="+mj-lt" charset="0"/>
              <a:buNone/>
            </a:pPr>
            <a:r>
              <a:rPr lang="en-US" sz="800">
                <a:latin typeface="Arial" charset="0"/>
                <a:cs typeface="Arial" charset="0"/>
              </a:rPr>
              <a:t>Development of a grievance mechanism: The robustness of the safeguards system is likely to be improved through the incorporation of feedback mechanisms. At a minimum these might be spaces for allowing stakeholders to review and comment on the operation of the system, but a more ambitious approach could be established to allow stakeholders that are negatively affected by REDD+ activities to raise complaints. Initially a gap analysis to understand what grievance mechanisms already exist should be carried out – can these be used in relation to REDD+ safeguards? How well do they function? This could be conducted at the same time as the gap analysis of existing PLRs.</a:t>
            </a:r>
          </a:p>
          <a:p>
            <a:pPr eaLnBrk="1" hangingPunct="1">
              <a:spcBef>
                <a:spcPct val="0"/>
              </a:spcBef>
              <a:buFont typeface="+mj-lt" charset="0"/>
              <a:buNone/>
            </a:pPr>
            <a:endParaRPr lang="en-US" sz="800">
              <a:latin typeface="Arial" charset="0"/>
              <a:cs typeface="Arial" charset="0"/>
            </a:endParaRPr>
          </a:p>
          <a:p>
            <a:pPr eaLnBrk="1" hangingPunct="1">
              <a:spcBef>
                <a:spcPct val="0"/>
              </a:spcBef>
              <a:buFont typeface="+mj-lt" charset="0"/>
              <a:buNone/>
            </a:pPr>
            <a:r>
              <a:rPr lang="en-US" sz="800">
                <a:latin typeface="Arial" charset="0"/>
                <a:cs typeface="Arial" charset="0"/>
              </a:rPr>
              <a:t>It is likely that the details of the grievance system will be designed once the REDD+ safeguards policy framework has been drafted, because it is only at this stage that it is known which safeguards may need to be subject to the grievance mechanism. </a:t>
            </a:r>
          </a:p>
          <a:p>
            <a:pPr eaLnBrk="1" hangingPunct="1">
              <a:spcBef>
                <a:spcPct val="0"/>
              </a:spcBef>
              <a:buFont typeface="+mj-lt" charset="0"/>
              <a:buNone/>
            </a:pPr>
            <a:endParaRPr lang="en-US" sz="800">
              <a:latin typeface="Arial" charset="0"/>
              <a:cs typeface="Arial" charset="0"/>
            </a:endParaRPr>
          </a:p>
          <a:p>
            <a:pPr eaLnBrk="1" hangingPunct="1">
              <a:spcBef>
                <a:spcPct val="0"/>
              </a:spcBef>
              <a:buFont typeface="+mj-lt" charset="0"/>
              <a:buNone/>
            </a:pPr>
            <a:r>
              <a:rPr lang="en-US" sz="800">
                <a:latin typeface="Arial" charset="0"/>
                <a:cs typeface="Arial" charset="0"/>
              </a:rPr>
              <a:t>The main steps in developing a grievance mechanism include:</a:t>
            </a:r>
          </a:p>
          <a:p>
            <a:pPr eaLnBrk="1" hangingPunct="1">
              <a:spcBef>
                <a:spcPct val="0"/>
              </a:spcBef>
              <a:buFont typeface="Calibri" charset="0"/>
              <a:buAutoNum type="arabicPeriod"/>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Defining PLRs against which grievances can be raised:</a:t>
            </a:r>
          </a:p>
          <a:p>
            <a:pPr marL="693344" lvl="1" indent="-231115" eaLnBrk="1" hangingPunct="1">
              <a:spcBef>
                <a:spcPct val="0"/>
              </a:spcBef>
              <a:buFont typeface="Calibri" charset="0"/>
              <a:buAutoNum type="arabicPeriod"/>
            </a:pPr>
            <a:r>
              <a:rPr lang="en-US" sz="800">
                <a:latin typeface="Arial" charset="0"/>
                <a:cs typeface="Arial" charset="0"/>
              </a:rPr>
              <a:t>For which PLRs defined in the REDD+ policy framework can a grievance be raised if the PLR is not followed?</a:t>
            </a:r>
          </a:p>
          <a:p>
            <a:pPr marL="693344" lvl="1" indent="-231115" eaLnBrk="1" hangingPunct="1">
              <a:spcBef>
                <a:spcPct val="0"/>
              </a:spcBef>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Prompt, clear, and transparent processing guidelines:</a:t>
            </a:r>
          </a:p>
          <a:p>
            <a:pPr marL="693344" lvl="1" indent="-231115" eaLnBrk="1" hangingPunct="1">
              <a:spcBef>
                <a:spcPct val="0"/>
              </a:spcBef>
              <a:buFont typeface="Calibri" charset="0"/>
              <a:buAutoNum type="arabicPeriod"/>
            </a:pPr>
            <a:endParaRPr lang="en-US" sz="800">
              <a:latin typeface="Arial" charset="0"/>
              <a:cs typeface="Arial" charset="0"/>
            </a:endParaRPr>
          </a:p>
          <a:p>
            <a:pPr marL="693344" lvl="1" indent="-231115" eaLnBrk="1" hangingPunct="1">
              <a:spcBef>
                <a:spcPct val="0"/>
              </a:spcBef>
              <a:buFont typeface="Calibri" charset="0"/>
              <a:buAutoNum type="arabicPeriod"/>
            </a:pPr>
            <a:r>
              <a:rPr lang="en-US" sz="800">
                <a:latin typeface="Arial" charset="0"/>
                <a:cs typeface="Arial" charset="0"/>
              </a:rPr>
              <a:t>Who can raise a grievance (eligibility)?</a:t>
            </a:r>
          </a:p>
          <a:p>
            <a:pPr marL="693344" lvl="1" indent="-231115" eaLnBrk="1" hangingPunct="1">
              <a:spcBef>
                <a:spcPct val="0"/>
              </a:spcBef>
              <a:buFont typeface="Calibri" charset="0"/>
              <a:buAutoNum type="arabicPeriod"/>
            </a:pPr>
            <a:r>
              <a:rPr lang="en-US" sz="800">
                <a:latin typeface="Arial" charset="0"/>
                <a:cs typeface="Arial" charset="0"/>
              </a:rPr>
              <a:t>How can a grievance be raised? E.g. can issues be submitted through a web interface</a:t>
            </a:r>
          </a:p>
          <a:p>
            <a:pPr marL="693344" lvl="1" indent="-231115" eaLnBrk="1" hangingPunct="1">
              <a:spcBef>
                <a:spcPct val="0"/>
              </a:spcBef>
              <a:buFont typeface="Calibri" charset="0"/>
              <a:buAutoNum type="arabicPeriod"/>
            </a:pPr>
            <a:r>
              <a:rPr lang="en-US" sz="800">
                <a:latin typeface="Arial" charset="0"/>
                <a:cs typeface="Arial" charset="0"/>
              </a:rPr>
              <a:t>Who deals with the grievance and how is independence ensured, so that stakeholders are protected from any repercussions?</a:t>
            </a:r>
          </a:p>
          <a:p>
            <a:pPr marL="693344" lvl="1" indent="-231115" eaLnBrk="1" hangingPunct="1">
              <a:spcBef>
                <a:spcPct val="0"/>
              </a:spcBef>
              <a:buFont typeface="Calibri" charset="0"/>
              <a:buAutoNum type="arabicPeriod"/>
            </a:pPr>
            <a:r>
              <a:rPr lang="en-US" sz="800">
                <a:latin typeface="Arial" charset="0"/>
                <a:cs typeface="Arial" charset="0"/>
              </a:rPr>
              <a:t>Over what time frame must grievances be dealt with?</a:t>
            </a:r>
          </a:p>
          <a:p>
            <a:pPr marL="693344" lvl="1" indent="-231115" eaLnBrk="1" hangingPunct="1">
              <a:spcBef>
                <a:spcPct val="0"/>
              </a:spcBef>
            </a:pPr>
            <a:endParaRPr lang="en-US" sz="800">
              <a:latin typeface="Arial" charset="0"/>
              <a:cs typeface="Arial" charset="0"/>
            </a:endParaRPr>
          </a:p>
          <a:p>
            <a:pPr eaLnBrk="1" hangingPunct="1">
              <a:spcBef>
                <a:spcPct val="0"/>
              </a:spcBef>
              <a:buFont typeface="Calibri" charset="0"/>
              <a:buAutoNum type="arabicPeriod"/>
            </a:pPr>
            <a:r>
              <a:rPr lang="en-US" sz="800">
                <a:latin typeface="Arial" charset="0"/>
                <a:cs typeface="Arial" charset="0"/>
              </a:rPr>
              <a:t>Grievance response system:</a:t>
            </a:r>
          </a:p>
          <a:p>
            <a:pPr marL="693344" lvl="1" indent="-231115" eaLnBrk="1" hangingPunct="1">
              <a:spcBef>
                <a:spcPct val="0"/>
              </a:spcBef>
              <a:buFont typeface="Calibri" charset="0"/>
              <a:buAutoNum type="arabicPeriod"/>
            </a:pPr>
            <a:r>
              <a:rPr lang="en-US" sz="800">
                <a:latin typeface="Arial" charset="0"/>
                <a:cs typeface="Arial" charset="0"/>
              </a:rPr>
              <a:t>How are grievances solved? E.g. through mediation; corrective actions; or through compensation</a:t>
            </a:r>
          </a:p>
          <a:p>
            <a:pPr marL="693344" lvl="1" indent="-231115" eaLnBrk="1" hangingPunct="1">
              <a:spcBef>
                <a:spcPct val="0"/>
              </a:spcBef>
              <a:buFont typeface="Calibri" charset="0"/>
              <a:buAutoNum type="arabicPeriod"/>
            </a:pPr>
            <a:r>
              <a:rPr lang="en-US" sz="800">
                <a:latin typeface="Arial" charset="0"/>
                <a:cs typeface="Arial" charset="0"/>
              </a:rPr>
              <a:t>How is the outcome communicated?</a:t>
            </a:r>
          </a:p>
          <a:p>
            <a:pPr eaLnBrk="1" hangingPunct="1">
              <a:spcBef>
                <a:spcPct val="0"/>
              </a:spcBef>
              <a:buFont typeface="Calibri" charset="0"/>
              <a:buAutoNum type="arabicPeriod"/>
            </a:pPr>
            <a:endParaRPr lang="en-US">
              <a:latin typeface="Calibri" charset="0"/>
            </a:endParaRPr>
          </a:p>
          <a:p>
            <a:pPr eaLnBrk="1" hangingPunct="1">
              <a:spcBef>
                <a:spcPct val="0"/>
              </a:spcBef>
              <a:buFont typeface="Calibri" charset="0"/>
              <a:buAutoNum type="arabicPeriod"/>
            </a:pPr>
            <a:endParaRPr lang="en-US">
              <a:latin typeface="Calibri" charset="0"/>
            </a:endParaRPr>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51122" indent="-288893" eaLnBrk="0" hangingPunct="0">
              <a:defRPr>
                <a:solidFill>
                  <a:schemeClr val="tx1"/>
                </a:solidFill>
                <a:latin typeface="Arial" charset="0"/>
                <a:ea typeface="ＭＳ Ｐゴシック" charset="0"/>
              </a:defRPr>
            </a:lvl2pPr>
            <a:lvl3pPr marL="1155573" indent="-231115" eaLnBrk="0" hangingPunct="0">
              <a:defRPr>
                <a:solidFill>
                  <a:schemeClr val="tx1"/>
                </a:solidFill>
                <a:latin typeface="Arial" charset="0"/>
                <a:ea typeface="ＭＳ Ｐゴシック" charset="0"/>
              </a:defRPr>
            </a:lvl3pPr>
            <a:lvl4pPr marL="1617802" indent="-231115" eaLnBrk="0" hangingPunct="0">
              <a:defRPr>
                <a:solidFill>
                  <a:schemeClr val="tx1"/>
                </a:solidFill>
                <a:latin typeface="Arial" charset="0"/>
                <a:ea typeface="ＭＳ Ｐゴシック" charset="0"/>
              </a:defRPr>
            </a:lvl4pPr>
            <a:lvl5pPr marL="2080031" indent="-231115" eaLnBrk="0" hangingPunct="0">
              <a:defRPr>
                <a:solidFill>
                  <a:schemeClr val="tx1"/>
                </a:solidFill>
                <a:latin typeface="Arial" charset="0"/>
                <a:ea typeface="ＭＳ Ｐゴシック" charset="0"/>
              </a:defRPr>
            </a:lvl5pPr>
            <a:lvl6pPr marL="2542261" indent="-231115" eaLnBrk="0" fontAlgn="base" hangingPunct="0">
              <a:spcBef>
                <a:spcPct val="0"/>
              </a:spcBef>
              <a:spcAft>
                <a:spcPct val="0"/>
              </a:spcAft>
              <a:defRPr>
                <a:solidFill>
                  <a:schemeClr val="tx1"/>
                </a:solidFill>
                <a:latin typeface="Arial" charset="0"/>
                <a:ea typeface="ＭＳ Ｐゴシック" charset="0"/>
              </a:defRPr>
            </a:lvl6pPr>
            <a:lvl7pPr marL="3004490" indent="-231115" eaLnBrk="0" fontAlgn="base" hangingPunct="0">
              <a:spcBef>
                <a:spcPct val="0"/>
              </a:spcBef>
              <a:spcAft>
                <a:spcPct val="0"/>
              </a:spcAft>
              <a:defRPr>
                <a:solidFill>
                  <a:schemeClr val="tx1"/>
                </a:solidFill>
                <a:latin typeface="Arial" charset="0"/>
                <a:ea typeface="ＭＳ Ｐゴシック" charset="0"/>
              </a:defRPr>
            </a:lvl7pPr>
            <a:lvl8pPr marL="3466719" indent="-231115" eaLnBrk="0" fontAlgn="base" hangingPunct="0">
              <a:spcBef>
                <a:spcPct val="0"/>
              </a:spcBef>
              <a:spcAft>
                <a:spcPct val="0"/>
              </a:spcAft>
              <a:defRPr>
                <a:solidFill>
                  <a:schemeClr val="tx1"/>
                </a:solidFill>
                <a:latin typeface="Arial" charset="0"/>
                <a:ea typeface="ＭＳ Ｐゴシック" charset="0"/>
              </a:defRPr>
            </a:lvl8pPr>
            <a:lvl9pPr marL="3928948" indent="-231115"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725E4BAF-8F7B-2341-802C-3EA116F908DF}" type="slidenum">
              <a:rPr lang="en-US">
                <a:solidFill>
                  <a:prstClr val="black"/>
                </a:solidFill>
                <a:latin typeface="Calibri" charset="0"/>
              </a:rPr>
              <a:pPr eaLnBrk="1" hangingPunct="1"/>
              <a:t>9</a:t>
            </a:fld>
            <a:endParaRPr lang="en-US">
              <a:solidFill>
                <a:prstClr val="black"/>
              </a:solidFill>
              <a:latin typeface="Calibri"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458">
              <a:defRPr/>
            </a:pPr>
            <a:endParaRPr lang="en-US" dirty="0" smtClean="0"/>
          </a:p>
          <a:p>
            <a:pPr defTabSz="924458">
              <a:defRPr/>
            </a:pPr>
            <a:endParaRPr lang="en-US" dirty="0" smtClean="0"/>
          </a:p>
          <a:p>
            <a:pPr defTabSz="924458">
              <a:defRPr/>
            </a:pPr>
            <a:r>
              <a:rPr lang="en-US" dirty="0" smtClean="0"/>
              <a:t>A first and crucial step in developing a REDD+ safeguards approach is to clearly define what it is supposed to do (i.e. ‘why’ it is being established). All countries are likely to be interested in developing a system that enables them to respond to the UNFCCC decisions.  </a:t>
            </a:r>
          </a:p>
          <a:p>
            <a:pPr defTabSz="924458">
              <a:defRPr/>
            </a:pPr>
            <a:endParaRPr lang="en-US" dirty="0" smtClean="0"/>
          </a:p>
          <a:p>
            <a:pPr marL="0" lvl="1" indent="0" defTabSz="924458">
              <a:defRPr/>
            </a:pPr>
            <a:r>
              <a:rPr lang="en-US" dirty="0" smtClean="0">
                <a:cs typeface="ＭＳ Ｐゴシック" charset="-128"/>
              </a:rPr>
              <a:t>This will require an </a:t>
            </a:r>
            <a:r>
              <a:rPr lang="en-US" dirty="0" err="1" smtClean="0">
                <a:cs typeface="ＭＳ Ｐゴシック" charset="-128"/>
              </a:rPr>
              <a:t>nterpretation</a:t>
            </a:r>
            <a:r>
              <a:rPr lang="en-US" dirty="0" smtClean="0">
                <a:cs typeface="ＭＳ Ｐゴシック" charset="-128"/>
              </a:rPr>
              <a:t> of what is contained in the UNFCCC decisions in the light of a </a:t>
            </a:r>
            <a:r>
              <a:rPr lang="en-US" dirty="0" smtClean="0"/>
              <a:t>consideration of the specific social and environmental risks as well as benefits that might be associated with REDD+ in the country.</a:t>
            </a:r>
          </a:p>
          <a:p>
            <a:pPr defTabSz="924458">
              <a:defRPr/>
            </a:pPr>
            <a:endParaRPr lang="en-US" dirty="0" smtClean="0"/>
          </a:p>
          <a:p>
            <a:pPr defTabSz="924458">
              <a:defRPr/>
            </a:pPr>
            <a:endParaRPr lang="en-US" dirty="0" smtClean="0"/>
          </a:p>
          <a:p>
            <a:pPr defTabSz="924458">
              <a:defRPr/>
            </a:pPr>
            <a:r>
              <a:rPr lang="en-US" dirty="0" smtClean="0"/>
              <a:t>However, it will be important for countries to carefully consider whether in addition to ensuring that the approach responds to the Cancun safeguards, it needs to be designed to respond to other objectives. For example, donor or investor policies may contain additional requirements. As these institutions could play a major role in financing REDD+ in the future, their requirements may be important in addition to those of the UNFCCC.</a:t>
            </a:r>
          </a:p>
          <a:p>
            <a:endParaRPr lang="en-US" dirty="0"/>
          </a:p>
        </p:txBody>
      </p:sp>
      <p:sp>
        <p:nvSpPr>
          <p:cNvPr id="4" name="Slide Number Placeholder 3"/>
          <p:cNvSpPr>
            <a:spLocks noGrp="1"/>
          </p:cNvSpPr>
          <p:nvPr>
            <p:ph type="sldNum" sz="quarter" idx="10"/>
          </p:nvPr>
        </p:nvSpPr>
        <p:spPr/>
        <p:txBody>
          <a:bodyPr/>
          <a:lstStyle/>
          <a:p>
            <a:fld id="{CE24AFE5-4F51-485F-AFA9-EBE4722CAD06}" type="slidenum">
              <a:rPr lang="en-GB" smtClean="0"/>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7.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flipV="1">
            <a:off x="2422525" y="119063"/>
            <a:ext cx="6615113" cy="6626225"/>
          </a:xfrm>
          <a:prstGeom prst="rect">
            <a:avLst/>
          </a:prstGeom>
          <a:solidFill>
            <a:schemeClr val="bg1"/>
          </a:solidFill>
          <a:ln w="25400">
            <a:noFill/>
            <a:miter lim="800000"/>
            <a:headEnd/>
            <a:tailEnd/>
          </a:ln>
        </p:spPr>
        <p:txBody>
          <a:bodyPr anchor="ctr"/>
          <a:lstStyle/>
          <a:p>
            <a:pPr algn="ctr">
              <a:defRPr/>
            </a:pPr>
            <a:endParaRPr lang="en-GB" sz="1800">
              <a:solidFill>
                <a:srgbClr val="FFFFFF"/>
              </a:solidFill>
              <a:ea typeface="ＭＳ Ｐゴシック" charset="-128"/>
            </a:endParaRPr>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wrap="none" anchor="ctr">
            <a:spAutoFit/>
          </a:bodyPr>
          <a:lstStyle/>
          <a:p>
            <a:pPr>
              <a:defRPr/>
            </a:pPr>
            <a:endParaRPr lang="en-GB" sz="1800">
              <a:ea typeface="ＭＳ Ｐゴシック" charset="-128"/>
            </a:endParaRPr>
          </a:p>
        </p:txBody>
      </p:sp>
      <p:sp>
        <p:nvSpPr>
          <p:cNvPr id="6" name="Rectangle 5"/>
          <p:cNvSpPr>
            <a:spLocks noChangeArrowheads="1"/>
          </p:cNvSpPr>
          <p:nvPr/>
        </p:nvSpPr>
        <p:spPr bwMode="auto">
          <a:xfrm>
            <a:off x="4337050" y="660400"/>
            <a:ext cx="469900" cy="336550"/>
          </a:xfrm>
          <a:prstGeom prst="rect">
            <a:avLst/>
          </a:prstGeom>
          <a:noFill/>
          <a:ln w="9525">
            <a:noFill/>
            <a:miter lim="800000"/>
            <a:headEnd/>
            <a:tailEnd/>
          </a:ln>
          <a:effectLst/>
        </p:spPr>
        <p:txBody>
          <a:bodyPr wrap="none" anchor="ctr">
            <a:spAutoFit/>
          </a:bodyPr>
          <a:lstStyle/>
          <a:p>
            <a:pPr algn="ctr"/>
            <a:r>
              <a:rPr lang="fr-FR" sz="1600"/>
              <a:t>     </a:t>
            </a:r>
            <a:endParaRPr lang="fr-FR" sz="1800"/>
          </a:p>
        </p:txBody>
      </p:sp>
      <p:sp>
        <p:nvSpPr>
          <p:cNvPr id="7" name="Rectangle 6"/>
          <p:cNvSpPr>
            <a:spLocks noChangeArrowheads="1"/>
          </p:cNvSpPr>
          <p:nvPr/>
        </p:nvSpPr>
        <p:spPr bwMode="auto">
          <a:xfrm>
            <a:off x="4365625" y="1127125"/>
            <a:ext cx="412750" cy="336550"/>
          </a:xfrm>
          <a:prstGeom prst="rect">
            <a:avLst/>
          </a:prstGeom>
          <a:noFill/>
          <a:ln w="9525">
            <a:noFill/>
            <a:miter lim="800000"/>
            <a:headEnd/>
            <a:tailEnd/>
          </a:ln>
          <a:effectLst/>
        </p:spPr>
        <p:txBody>
          <a:bodyPr wrap="none" anchor="ctr">
            <a:spAutoFit/>
          </a:bodyPr>
          <a:lstStyle/>
          <a:p>
            <a:pPr algn="ctr"/>
            <a:r>
              <a:rPr lang="fr-FR" sz="1600"/>
              <a:t>    </a:t>
            </a:r>
            <a:endParaRPr lang="fr-FR" sz="1800"/>
          </a:p>
        </p:txBody>
      </p:sp>
      <p:sp>
        <p:nvSpPr>
          <p:cNvPr id="8" name="Freeform 7"/>
          <p:cNvSpPr>
            <a:spLocks noChangeArrowheads="1"/>
          </p:cNvSpPr>
          <p:nvPr/>
        </p:nvSpPr>
        <p:spPr bwMode="auto">
          <a:xfrm flipH="1">
            <a:off x="500063" y="3506788"/>
            <a:ext cx="8358187" cy="214312"/>
          </a:xfrm>
          <a:custGeom>
            <a:avLst/>
            <a:gdLst>
              <a:gd name="T0" fmla="*/ 0 w 4781550"/>
              <a:gd name="T1" fmla="*/ 0 h 352425"/>
              <a:gd name="T2" fmla="*/ 8358187 w 4781550"/>
              <a:gd name="T3" fmla="*/ 5792 h 352425"/>
              <a:gd name="T4" fmla="*/ 8358187 w 4781550"/>
              <a:gd name="T5" fmla="*/ 214312 h 352425"/>
              <a:gd name="T6" fmla="*/ 0 w 4781550"/>
              <a:gd name="T7" fmla="*/ 0 h 352425"/>
              <a:gd name="T8" fmla="*/ 0 60000 65536"/>
              <a:gd name="T9" fmla="*/ 0 60000 65536"/>
              <a:gd name="T10" fmla="*/ 0 60000 65536"/>
              <a:gd name="T11" fmla="*/ 0 60000 65536"/>
              <a:gd name="T12" fmla="*/ 0 w 4781550"/>
              <a:gd name="T13" fmla="*/ 0 h 352425"/>
              <a:gd name="T14" fmla="*/ 4781550 w 4781550"/>
              <a:gd name="T15" fmla="*/ 352425 h 352425"/>
            </a:gdLst>
            <a:ahLst/>
            <a:cxnLst>
              <a:cxn ang="T8">
                <a:pos x="T0" y="T1"/>
              </a:cxn>
              <a:cxn ang="T9">
                <a:pos x="T2" y="T3"/>
              </a:cxn>
              <a:cxn ang="T10">
                <a:pos x="T4" y="T5"/>
              </a:cxn>
              <a:cxn ang="T11">
                <a:pos x="T6" y="T7"/>
              </a:cxn>
            </a:cxnLst>
            <a:rect l="T12" t="T13" r="T14" b="T15"/>
            <a:pathLst>
              <a:path w="4781550" h="352425">
                <a:moveTo>
                  <a:pt x="0" y="0"/>
                </a:moveTo>
                <a:lnTo>
                  <a:pt x="4781550" y="9525"/>
                </a:lnTo>
                <a:lnTo>
                  <a:pt x="4781550" y="352425"/>
                </a:lnTo>
                <a:lnTo>
                  <a:pt x="0" y="0"/>
                </a:lnTo>
                <a:close/>
              </a:path>
            </a:pathLst>
          </a:custGeom>
          <a:solidFill>
            <a:srgbClr val="C00000"/>
          </a:solidFill>
          <a:ln w="25400">
            <a:noFill/>
            <a:miter lim="800000"/>
            <a:headEnd/>
            <a:tailEnd/>
          </a:ln>
        </p:spPr>
        <p:txBody>
          <a:bodyPr anchor="ctr"/>
          <a:lstStyle/>
          <a:p>
            <a:pPr algn="ctr">
              <a:defRPr/>
            </a:pPr>
            <a:endParaRPr lang="en-GB" sz="1800">
              <a:solidFill>
                <a:srgbClr val="FFFFFF"/>
              </a:solidFill>
              <a:ea typeface="ＭＳ Ｐゴシック" charset="-128"/>
            </a:endParaRPr>
          </a:p>
        </p:txBody>
      </p:sp>
      <p:pic>
        <p:nvPicPr>
          <p:cNvPr id="9" name="Picture 2" descr="F:\low res images\10055131-Venezuela-Lineair.jpg"/>
          <p:cNvPicPr>
            <a:picLocks noChangeAspect="1" noChangeArrowheads="1"/>
          </p:cNvPicPr>
          <p:nvPr/>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9032BE08-0F39-4446-863B-53D39E778C60}" type="datetimeFigureOut">
              <a:rPr lang="en-US"/>
              <a:pPr/>
              <a:t>08/11/2012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3EE6C30-D1C6-4E4C-A1E6-664CF1922B0C}" type="slidenum">
              <a:rPr lang="en-US"/>
              <a:pPr/>
              <a:t>‹#›</a:t>
            </a:fld>
            <a:endParaRPr lang="en-US"/>
          </a:p>
        </p:txBody>
      </p:sp>
    </p:spTree>
    <p:extLst>
      <p:ext uri="{BB962C8B-B14F-4D97-AF65-F5344CB8AC3E}">
        <p14:creationId xmlns:p14="http://schemas.microsoft.com/office/powerpoint/2010/main" val="2509196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6FB2A0E-F21A-7C43-8282-5DB6BE2C4DE5}" type="datetimeFigureOut">
              <a:rPr lang="en-US"/>
              <a:pPr/>
              <a:t>08/11/2012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308DBE8-6E29-F94D-96D8-70E40802AF49}" type="slidenum">
              <a:rPr lang="en-US"/>
              <a:pPr/>
              <a:t>‹#›</a:t>
            </a:fld>
            <a:endParaRPr lang="en-US"/>
          </a:p>
        </p:txBody>
      </p:sp>
    </p:spTree>
    <p:extLst>
      <p:ext uri="{BB962C8B-B14F-4D97-AF65-F5344CB8AC3E}">
        <p14:creationId xmlns:p14="http://schemas.microsoft.com/office/powerpoint/2010/main" val="833768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D66D012-9358-B047-A16B-54840B2BD3EF}" type="datetimeFigureOut">
              <a:rPr lang="en-US"/>
              <a:pPr/>
              <a:t>08/11/2012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630DDED-B188-5C43-A1C7-897B01C9564C}" type="slidenum">
              <a:rPr lang="en-US"/>
              <a:pPr/>
              <a:t>‹#›</a:t>
            </a:fld>
            <a:endParaRPr lang="en-US"/>
          </a:p>
        </p:txBody>
      </p:sp>
    </p:spTree>
    <p:extLst>
      <p:ext uri="{BB962C8B-B14F-4D97-AF65-F5344CB8AC3E}">
        <p14:creationId xmlns:p14="http://schemas.microsoft.com/office/powerpoint/2010/main" val="11552241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B7DBE27-9572-CE45-B5A8-403867B0FA7C}" type="datetimeFigureOut">
              <a:rPr lang="en-US"/>
              <a:pPr/>
              <a:t>08/11/2012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E5FC3AB-6E92-D34C-B4E0-17C868E840B4}" type="slidenum">
              <a:rPr lang="en-US"/>
              <a:pPr/>
              <a:t>‹#›</a:t>
            </a:fld>
            <a:endParaRPr lang="en-US"/>
          </a:p>
        </p:txBody>
      </p:sp>
    </p:spTree>
    <p:extLst>
      <p:ext uri="{BB962C8B-B14F-4D97-AF65-F5344CB8AC3E}">
        <p14:creationId xmlns:p14="http://schemas.microsoft.com/office/powerpoint/2010/main" val="3695029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Slide with Graphic (green)">
    <p:spTree>
      <p:nvGrpSpPr>
        <p:cNvPr id="1" name=""/>
        <p:cNvGrpSpPr/>
        <p:nvPr/>
      </p:nvGrpSpPr>
      <p:grpSpPr>
        <a:xfrm>
          <a:off x="0" y="0"/>
          <a:ext cx="0" cy="0"/>
          <a:chOff x="0" y="0"/>
          <a:chExt cx="0" cy="0"/>
        </a:xfrm>
      </p:grpSpPr>
      <p:sp>
        <p:nvSpPr>
          <p:cNvPr id="5" name="Text Placeholder 7"/>
          <p:cNvSpPr>
            <a:spLocks noGrp="1"/>
          </p:cNvSpPr>
          <p:nvPr>
            <p:ph type="body" sz="quarter" idx="10"/>
          </p:nvPr>
        </p:nvSpPr>
        <p:spPr>
          <a:xfrm>
            <a:off x="446484" y="214313"/>
            <a:ext cx="8411766" cy="1017984"/>
          </a:xfrm>
          <a:prstGeom prst="rect">
            <a:avLst/>
          </a:prstGeom>
        </p:spPr>
        <p:txBody>
          <a:bodyPr/>
          <a:lstStyle>
            <a:lvl1pPr marL="0">
              <a:defRPr sz="4000">
                <a:solidFill>
                  <a:schemeClr val="bg1"/>
                </a:solidFill>
              </a:defRPr>
            </a:lvl1pPr>
            <a:lvl2pPr>
              <a:defRPr sz="4000"/>
            </a:lvl2pPr>
            <a:lvl3pPr>
              <a:defRPr sz="4000"/>
            </a:lvl3pPr>
            <a:lvl4pPr>
              <a:defRPr sz="4000"/>
            </a:lvl4pPr>
            <a:lvl5pPr>
              <a:defRPr sz="4000"/>
            </a:lvl5pPr>
          </a:lstStyle>
          <a:p>
            <a:pPr lvl="0"/>
            <a:r>
              <a:rPr lang="en-US" smtClean="0"/>
              <a:t>Click to edit Master text styles</a:t>
            </a:r>
          </a:p>
        </p:txBody>
      </p:sp>
      <p:sp>
        <p:nvSpPr>
          <p:cNvPr id="6" name="Content Placeholder 2"/>
          <p:cNvSpPr>
            <a:spLocks noGrp="1"/>
          </p:cNvSpPr>
          <p:nvPr>
            <p:ph idx="1"/>
          </p:nvPr>
        </p:nvSpPr>
        <p:spPr>
          <a:xfrm>
            <a:off x="446484" y="1339453"/>
            <a:ext cx="8465344" cy="5250656"/>
          </a:xfrm>
          <a:prstGeom prst="rect">
            <a:avLst/>
          </a:prstGeom>
        </p:spPr>
        <p:txBody>
          <a:bodyPr/>
          <a:lstStyle>
            <a:lvl1pPr marL="0" indent="-321457">
              <a:defRPr>
                <a:solidFill>
                  <a:schemeClr val="bg1"/>
                </a:solidFill>
              </a:defRPr>
            </a:lvl1pPr>
            <a:lvl2pPr marL="321457" indent="-160729">
              <a:buSzPct val="85000"/>
              <a:buFont typeface="Wingdings" charset="2"/>
              <a:buChar char="§"/>
              <a:defRPr>
                <a:solidFill>
                  <a:schemeClr val="bg1"/>
                </a:solidFill>
              </a:defRPr>
            </a:lvl2pPr>
            <a:lvl3pPr marL="482186" indent="-160729">
              <a:buSzPct val="75000"/>
              <a:defRPr>
                <a:solidFill>
                  <a:schemeClr val="bg1"/>
                </a:solidFill>
              </a:defRPr>
            </a:lvl3pPr>
            <a:lvl4pPr marL="642915" indent="-160729">
              <a:buSzPct val="40000"/>
              <a:defRPr sz="1100">
                <a:solidFill>
                  <a:schemeClr val="bg1"/>
                </a:solidFill>
              </a:defRPr>
            </a:lvl4pPr>
            <a:lvl5pPr marL="803643" indent="-160729">
              <a:buSzPct val="35000"/>
              <a:buFont typeface="Arial"/>
              <a:buChar char="•"/>
              <a:defRPr sz="11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49005642"/>
      </p:ext>
    </p:extLst>
  </p:cSld>
  <p:clrMapOvr>
    <a:masterClrMapping/>
  </p:clrMapOvr>
  <p:transition xmlns:p14="http://schemas.microsoft.com/office/powerpoint/2010/mai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ext Slide (orange) – 1 photo required">
    <p:spTree>
      <p:nvGrpSpPr>
        <p:cNvPr id="1" name=""/>
        <p:cNvGrpSpPr/>
        <p:nvPr/>
      </p:nvGrpSpPr>
      <p:grpSpPr>
        <a:xfrm>
          <a:off x="0" y="0"/>
          <a:ext cx="0" cy="0"/>
          <a:chOff x="0" y="0"/>
          <a:chExt cx="0" cy="0"/>
        </a:xfrm>
      </p:grpSpPr>
      <p:sp>
        <p:nvSpPr>
          <p:cNvPr id="9" name="Content Placeholder 2"/>
          <p:cNvSpPr>
            <a:spLocks noGrp="1"/>
          </p:cNvSpPr>
          <p:nvPr>
            <p:ph idx="1"/>
          </p:nvPr>
        </p:nvSpPr>
        <p:spPr>
          <a:xfrm>
            <a:off x="3178969" y="1339453"/>
            <a:ext cx="5732859" cy="5250656"/>
          </a:xfrm>
          <a:prstGeom prst="rect">
            <a:avLst/>
          </a:prstGeom>
        </p:spPr>
        <p:txBody>
          <a:bodyPr/>
          <a:lstStyle>
            <a:lvl1pPr marL="0" indent="-321457">
              <a:defRPr>
                <a:solidFill>
                  <a:schemeClr val="bg1"/>
                </a:solidFill>
              </a:defRPr>
            </a:lvl1pPr>
            <a:lvl2pPr marL="321457" indent="-160729">
              <a:buSzPct val="85000"/>
              <a:buFont typeface="Wingdings" charset="2"/>
              <a:buChar char="§"/>
              <a:defRPr>
                <a:solidFill>
                  <a:schemeClr val="bg1"/>
                </a:solidFill>
              </a:defRPr>
            </a:lvl2pPr>
            <a:lvl3pPr marL="482186" indent="-160729">
              <a:buSzPct val="75000"/>
              <a:defRPr>
                <a:solidFill>
                  <a:schemeClr val="bg1"/>
                </a:solidFill>
              </a:defRPr>
            </a:lvl3pPr>
            <a:lvl4pPr marL="642915" indent="-160729">
              <a:buSzPct val="40000"/>
              <a:defRPr sz="1100">
                <a:solidFill>
                  <a:schemeClr val="bg1"/>
                </a:solidFill>
              </a:defRPr>
            </a:lvl4pPr>
            <a:lvl5pPr marL="803643" indent="-160729">
              <a:buSzPct val="35000"/>
              <a:buFont typeface="Arial"/>
              <a:buChar char="•"/>
              <a:defRPr sz="11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7"/>
          <p:cNvSpPr>
            <a:spLocks noGrp="1"/>
          </p:cNvSpPr>
          <p:nvPr>
            <p:ph type="body" sz="quarter" idx="10"/>
          </p:nvPr>
        </p:nvSpPr>
        <p:spPr>
          <a:xfrm>
            <a:off x="3178969" y="214313"/>
            <a:ext cx="5732859" cy="1017984"/>
          </a:xfrm>
          <a:prstGeom prst="rect">
            <a:avLst/>
          </a:prstGeom>
        </p:spPr>
        <p:txBody>
          <a:bodyPr/>
          <a:lstStyle>
            <a:lvl1pPr marL="0">
              <a:defRPr sz="4000">
                <a:solidFill>
                  <a:schemeClr val="bg1"/>
                </a:solidFill>
              </a:defRPr>
            </a:lvl1pPr>
            <a:lvl2pPr>
              <a:defRPr sz="4000"/>
            </a:lvl2pPr>
            <a:lvl3pPr>
              <a:defRPr sz="4000"/>
            </a:lvl3pPr>
            <a:lvl4pPr>
              <a:defRPr sz="4000"/>
            </a:lvl4pPr>
            <a:lvl5pPr>
              <a:defRPr sz="4000"/>
            </a:lvl5pPr>
          </a:lstStyle>
          <a:p>
            <a:pPr lvl="0"/>
            <a:r>
              <a:rPr lang="en-US" dirty="0" smtClean="0"/>
              <a:t>Click to edit Master text styles</a:t>
            </a:r>
          </a:p>
        </p:txBody>
      </p:sp>
      <p:sp>
        <p:nvSpPr>
          <p:cNvPr id="11" name="Content Placeholder 2"/>
          <p:cNvSpPr>
            <a:spLocks noGrp="1"/>
          </p:cNvSpPr>
          <p:nvPr>
            <p:ph idx="11"/>
          </p:nvPr>
        </p:nvSpPr>
        <p:spPr>
          <a:xfrm>
            <a:off x="125015" y="115729"/>
            <a:ext cx="2700338" cy="6628686"/>
          </a:xfrm>
          <a:prstGeom prst="rect">
            <a:avLst/>
          </a:prstGeom>
        </p:spPr>
        <p:txBody>
          <a:bodyPr/>
          <a:lstStyle>
            <a:lvl1pPr marL="0" marR="0" indent="0" algn="l" defTabSz="642915" rtl="0" eaLnBrk="0" fontAlgn="base" latinLnBrk="0" hangingPunct="0">
              <a:lnSpc>
                <a:spcPct val="100000"/>
              </a:lnSpc>
              <a:spcBef>
                <a:spcPct val="0"/>
              </a:spcBef>
              <a:spcAft>
                <a:spcPct val="0"/>
              </a:spcAft>
              <a:buClrTx/>
              <a:buSzTx/>
              <a:buFontTx/>
              <a:buNone/>
              <a:tabLst/>
              <a:defRPr>
                <a:solidFill>
                  <a:schemeClr val="bg2">
                    <a:lumMod val="90000"/>
                  </a:schemeClr>
                </a:solidFill>
              </a:defRPr>
            </a:lvl1pPr>
          </a:lstStyle>
          <a:p>
            <a:pPr lvl="0"/>
            <a:r>
              <a:rPr lang="en-US" noProof="0" dirty="0" smtClean="0">
                <a:sym typeface="Arial" charset="0"/>
              </a:rPr>
              <a:t>Click to edit Master text styles</a:t>
            </a:r>
          </a:p>
        </p:txBody>
      </p:sp>
    </p:spTree>
    <p:extLst>
      <p:ext uri="{BB962C8B-B14F-4D97-AF65-F5344CB8AC3E}">
        <p14:creationId xmlns:p14="http://schemas.microsoft.com/office/powerpoint/2010/main" val="3227005929"/>
      </p:ext>
    </p:extLst>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srgbClr val="FFFFFF"/>
              </a:solidFill>
              <a:latin typeface="Arial" charset="0"/>
            </a:endParaRPr>
          </a:p>
        </p:txBody>
      </p:sp>
      <p:sp>
        <p:nvSpPr>
          <p:cNvPr id="5" name="Rectangle 4"/>
          <p:cNvSpPr/>
          <p:nvPr/>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srgbClr val="FFFFFF"/>
              </a:solidFill>
              <a:latin typeface="Arial" charset="0"/>
            </a:endParaRPr>
          </a:p>
        </p:txBody>
      </p:sp>
      <p:pic>
        <p:nvPicPr>
          <p:cNvPr id="6" name="Picture 12" descr="C:\Documents and Settings\Isabelle\Desktop\UNEP\UN-REDD Programme Communication Strategy\UNEP Pictures\High Resolution Images\Low Res iStock_copy.JPG"/>
          <p:cNvPicPr>
            <a:picLocks noChangeAspect="1" noChangeArrowheads="1"/>
          </p:cNvPicPr>
          <p:nvPr/>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6FB609DC-D1B2-BA44-9304-0FC4627C51C1}" type="datetimeFigureOut">
              <a:rPr lang="en-US"/>
              <a:pPr/>
              <a:t>08/11/2012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63D64E-87FB-9B4D-9C0B-4349C00A288F}" type="slidenum">
              <a:rPr lang="en-US"/>
              <a:pPr/>
              <a:t>‹#›</a:t>
            </a:fld>
            <a:endParaRPr lang="en-US"/>
          </a:p>
        </p:txBody>
      </p:sp>
    </p:spTree>
    <p:extLst>
      <p:ext uri="{BB962C8B-B14F-4D97-AF65-F5344CB8AC3E}">
        <p14:creationId xmlns:p14="http://schemas.microsoft.com/office/powerpoint/2010/main" val="2952022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6CCAB8B-E37F-ED45-A813-A3D35FB56012}" type="datetimeFigureOut">
              <a:rPr lang="en-US"/>
              <a:pPr/>
              <a:t>08/11/2012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13C4884-8AF2-9949-A356-078695B933FF}" type="slidenum">
              <a:rPr lang="en-US"/>
              <a:pPr/>
              <a:t>‹#›</a:t>
            </a:fld>
            <a:endParaRPr lang="en-US"/>
          </a:p>
        </p:txBody>
      </p:sp>
    </p:spTree>
    <p:extLst>
      <p:ext uri="{BB962C8B-B14F-4D97-AF65-F5344CB8AC3E}">
        <p14:creationId xmlns:p14="http://schemas.microsoft.com/office/powerpoint/2010/main" val="1863831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4068D9C-90B4-894A-96F0-39C5E0B2B781}" type="datetimeFigureOut">
              <a:rPr lang="en-US"/>
              <a:pPr/>
              <a:t>08/11/2012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EB30863-5082-4D42-AC70-AE5628D955E0}" type="slidenum">
              <a:rPr lang="en-US"/>
              <a:pPr/>
              <a:t>‹#›</a:t>
            </a:fld>
            <a:endParaRPr lang="en-US"/>
          </a:p>
        </p:txBody>
      </p:sp>
    </p:spTree>
    <p:extLst>
      <p:ext uri="{BB962C8B-B14F-4D97-AF65-F5344CB8AC3E}">
        <p14:creationId xmlns:p14="http://schemas.microsoft.com/office/powerpoint/2010/main" val="3329224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88AA0FE7-ECC5-9541-B3FC-56D8F0268636}" type="datetimeFigureOut">
              <a:rPr lang="en-US"/>
              <a:pPr/>
              <a:t>08/11/2012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1B298E6-C21C-9B45-BCBE-F364098CB012}" type="slidenum">
              <a:rPr lang="en-US"/>
              <a:pPr/>
              <a:t>‹#›</a:t>
            </a:fld>
            <a:endParaRPr lang="en-US"/>
          </a:p>
        </p:txBody>
      </p:sp>
    </p:spTree>
    <p:extLst>
      <p:ext uri="{BB962C8B-B14F-4D97-AF65-F5344CB8AC3E}">
        <p14:creationId xmlns:p14="http://schemas.microsoft.com/office/powerpoint/2010/main" val="2681855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DDE29453-9EDC-7146-AE22-046CEA00D2B7}" type="datetimeFigureOut">
              <a:rPr lang="en-US"/>
              <a:pPr/>
              <a:t>08/11/2012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E31BBFEF-D1AA-A842-AC2F-75E0C96B5814}" type="slidenum">
              <a:rPr lang="en-US"/>
              <a:pPr/>
              <a:t>‹#›</a:t>
            </a:fld>
            <a:endParaRPr lang="en-US"/>
          </a:p>
        </p:txBody>
      </p:sp>
    </p:spTree>
    <p:extLst>
      <p:ext uri="{BB962C8B-B14F-4D97-AF65-F5344CB8AC3E}">
        <p14:creationId xmlns:p14="http://schemas.microsoft.com/office/powerpoint/2010/main" val="490640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FF9FCD3-F784-8E4C-A008-1CF9C653E802}" type="datetimeFigureOut">
              <a:rPr lang="en-US"/>
              <a:pPr/>
              <a:t>08/11/2012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B1D27A67-09CE-3C42-A44F-08854B018936}" type="slidenum">
              <a:rPr lang="en-US"/>
              <a:pPr/>
              <a:t>‹#›</a:t>
            </a:fld>
            <a:endParaRPr lang="en-US"/>
          </a:p>
        </p:txBody>
      </p:sp>
    </p:spTree>
    <p:extLst>
      <p:ext uri="{BB962C8B-B14F-4D97-AF65-F5344CB8AC3E}">
        <p14:creationId xmlns:p14="http://schemas.microsoft.com/office/powerpoint/2010/main" val="2013428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704DBA12-38C9-6D49-87CF-204CF3AE2CCE}" type="datetimeFigureOut">
              <a:rPr lang="en-US"/>
              <a:pPr/>
              <a:t>08/11/2012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9016A0A-FE25-8D45-B98C-132652CC9CD6}" type="slidenum">
              <a:rPr lang="en-US"/>
              <a:pPr/>
              <a:t>‹#›</a:t>
            </a:fld>
            <a:endParaRPr lang="en-US"/>
          </a:p>
        </p:txBody>
      </p:sp>
    </p:spTree>
    <p:extLst>
      <p:ext uri="{BB962C8B-B14F-4D97-AF65-F5344CB8AC3E}">
        <p14:creationId xmlns:p14="http://schemas.microsoft.com/office/powerpoint/2010/main" val="1067353275"/>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3.xml"/><Relationship Id="rId12" Type="http://schemas.openxmlformats.org/officeDocument/2006/relationships/slideLayout" Target="../slideLayouts/slideLayout14.xml"/><Relationship Id="rId13" Type="http://schemas.openxmlformats.org/officeDocument/2006/relationships/slideLayout" Target="../slideLayouts/slideLayout15.xml"/><Relationship Id="rId14" Type="http://schemas.openxmlformats.org/officeDocument/2006/relationships/theme" Target="../theme/theme2.xml"/><Relationship Id="rId1" Type="http://schemas.openxmlformats.org/officeDocument/2006/relationships/slideLayout" Target="../slideLayouts/slideLayout3.xml"/><Relationship Id="rId2" Type="http://schemas.openxmlformats.org/officeDocument/2006/relationships/slideLayout" Target="../slideLayouts/slideLayout4.xml"/><Relationship Id="rId3" Type="http://schemas.openxmlformats.org/officeDocument/2006/relationships/slideLayout" Target="../slideLayouts/slideLayout5.xml"/><Relationship Id="rId4" Type="http://schemas.openxmlformats.org/officeDocument/2006/relationships/slideLayout" Target="../slideLayouts/slideLayout6.xml"/><Relationship Id="rId5" Type="http://schemas.openxmlformats.org/officeDocument/2006/relationships/slideLayout" Target="../slideLayouts/slideLayout7.xml"/><Relationship Id="rId6" Type="http://schemas.openxmlformats.org/officeDocument/2006/relationships/slideLayout" Target="../slideLayouts/slideLayout8.xml"/><Relationship Id="rId7" Type="http://schemas.openxmlformats.org/officeDocument/2006/relationships/slideLayout" Target="../slideLayouts/slideLayout9.xml"/><Relationship Id="rId8" Type="http://schemas.openxmlformats.org/officeDocument/2006/relationships/slideLayout" Target="../slideLayouts/slideLayout10.xml"/><Relationship Id="rId9" Type="http://schemas.openxmlformats.org/officeDocument/2006/relationships/slideLayout" Target="../slideLayouts/slideLayout11.xml"/><Relationship Id="rId10"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Lst>
  <p:hf hdr="0" ftr="0" dt="0"/>
  <p:txStyles>
    <p:titleStyle>
      <a:lvl1pPr algn="l" rtl="0" eaLnBrk="0" fontAlgn="base" hangingPunct="0">
        <a:spcBef>
          <a:spcPct val="0"/>
        </a:spcBef>
        <a:spcAft>
          <a:spcPct val="0"/>
        </a:spcAft>
        <a:defRPr sz="4000" b="1" kern="1200">
          <a:solidFill>
            <a:srgbClr val="595959"/>
          </a:solidFill>
          <a:latin typeface="+mj-lt"/>
          <a:ea typeface="+mj-ea"/>
          <a:cs typeface="ＭＳ Ｐゴシック" charset="-128"/>
        </a:defRPr>
      </a:lvl1pPr>
      <a:lvl2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2pPr>
      <a:lvl3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3pPr>
      <a:lvl4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4pPr>
      <a:lvl5pPr algn="l" rtl="0" eaLnBrk="0" fontAlgn="base" hangingPunct="0">
        <a:spcBef>
          <a:spcPct val="0"/>
        </a:spcBef>
        <a:spcAft>
          <a:spcPct val="0"/>
        </a:spcAft>
        <a:defRPr sz="4000" b="1">
          <a:solidFill>
            <a:srgbClr val="595959"/>
          </a:solidFill>
          <a:latin typeface="Arial" charset="0"/>
          <a:ea typeface="ＭＳ Ｐゴシック" charset="-128"/>
          <a:cs typeface="ＭＳ Ｐゴシック" charset="-128"/>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charset="0"/>
        <a:buChar char="•"/>
        <a:defRPr sz="2400" kern="1200">
          <a:solidFill>
            <a:schemeClr val="tx1"/>
          </a:solidFill>
          <a:latin typeface="Arial" charset="0"/>
          <a:ea typeface="+mn-ea"/>
          <a:cs typeface="ＭＳ Ｐゴシック" charset="-128"/>
        </a:defRPr>
      </a:lvl1pPr>
      <a:lvl2pPr marL="742950" indent="-285750" algn="l" rtl="0" eaLnBrk="0" fontAlgn="base" hangingPunct="0">
        <a:spcBef>
          <a:spcPct val="20000"/>
        </a:spcBef>
        <a:spcAft>
          <a:spcPct val="0"/>
        </a:spcAft>
        <a:buClr>
          <a:srgbClr val="C00000"/>
        </a:buClr>
        <a:buFont typeface="Arial" charset="0"/>
        <a:buChar char="–"/>
        <a:defRPr sz="2000" kern="1200">
          <a:solidFill>
            <a:srgbClr val="595959"/>
          </a:solidFill>
          <a:latin typeface="Arial" charset="0"/>
          <a:ea typeface="+mn-ea"/>
          <a:cs typeface="+mn-cs"/>
        </a:defRPr>
      </a:lvl2pPr>
      <a:lvl3pPr marL="1143000" indent="-228600" algn="l" rtl="0" eaLnBrk="0" fontAlgn="base" hangingPunct="0">
        <a:spcBef>
          <a:spcPct val="20000"/>
        </a:spcBef>
        <a:spcAft>
          <a:spcPct val="0"/>
        </a:spcAft>
        <a:buClr>
          <a:srgbClr val="C00000"/>
        </a:buClr>
        <a:buFont typeface="Arial" charset="0"/>
        <a:buChar char="•"/>
        <a:defRPr sz="2400" kern="1200">
          <a:solidFill>
            <a:srgbClr val="7F7F7F"/>
          </a:solidFill>
          <a:latin typeface="Arial"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0779A0DD-5E82-5A49-9A35-D3F2F73F3AB5}" type="datetimeFigureOut">
              <a:rPr lang="en-US" smtClean="0">
                <a:ea typeface="ＭＳ Ｐゴシック" charset="0"/>
              </a:rPr>
              <a:pPr/>
              <a:t>08/11/2012</a:t>
            </a:fld>
            <a:endParaRPr lang="en-US" smtClean="0">
              <a:ea typeface="ＭＳ Ｐゴシック"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Calibri" pitchFamily="34" charset="0"/>
                <a:ea typeface="+mn-ea"/>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6EF78F70-89D9-8741-80B4-7819FBD52182}" type="slidenum">
              <a:rPr lang="en-US" smtClean="0">
                <a:ea typeface="ＭＳ Ｐゴシック" charset="0"/>
              </a:rPr>
              <a:pPr/>
              <a:t>‹#›</a:t>
            </a:fld>
            <a:endParaRPr lang="en-US" smtClean="0">
              <a:ea typeface="ＭＳ Ｐゴシック" charset="0"/>
            </a:endParaRPr>
          </a:p>
        </p:txBody>
      </p:sp>
    </p:spTree>
    <p:extLst>
      <p:ext uri="{BB962C8B-B14F-4D97-AF65-F5344CB8AC3E}">
        <p14:creationId xmlns:p14="http://schemas.microsoft.com/office/powerpoint/2010/main" val="4154961046"/>
      </p:ext>
    </p:extLst>
  </p:cSld>
  <p:clrMap bg1="lt1" tx1="dk1" bg2="lt2" tx2="dk2" accent1="accent1" accent2="accent2" accent3="accent3" accent4="accent4" accent5="accent5" accent6="accent6" hlink="hlink" folHlink="folHlink"/>
  <p:sldLayoutIdLst>
    <p:sldLayoutId id="2147483957" r:id="rId1"/>
    <p:sldLayoutId id="2147483958" r:id="rId2"/>
    <p:sldLayoutId id="2147483959" r:id="rId3"/>
    <p:sldLayoutId id="2147483960" r:id="rId4"/>
    <p:sldLayoutId id="2147483961" r:id="rId5"/>
    <p:sldLayoutId id="2147483962" r:id="rId6"/>
    <p:sldLayoutId id="2147483963" r:id="rId7"/>
    <p:sldLayoutId id="2147483964" r:id="rId8"/>
    <p:sldLayoutId id="2147483965" r:id="rId9"/>
    <p:sldLayoutId id="2147483966" r:id="rId10"/>
    <p:sldLayoutId id="2147483967" r:id="rId11"/>
    <p:sldLayoutId id="2147483968" r:id="rId12"/>
    <p:sldLayoutId id="2147483969" r:id="rId13"/>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522538" y="2060575"/>
            <a:ext cx="6389687" cy="1362075"/>
          </a:xfrm>
        </p:spPr>
        <p:txBody>
          <a:bodyPr/>
          <a:lstStyle/>
          <a:p>
            <a:r>
              <a:rPr lang="en-GB" sz="3200" dirty="0" smtClean="0">
                <a:latin typeface="Calibri" pitchFamily="1" charset="0"/>
              </a:rPr>
              <a:t>National Approaches to Safeguards</a:t>
            </a:r>
          </a:p>
        </p:txBody>
      </p:sp>
      <p:sp>
        <p:nvSpPr>
          <p:cNvPr id="9219" name="Text Box 3"/>
          <p:cNvSpPr txBox="1">
            <a:spLocks noChangeArrowheads="1"/>
          </p:cNvSpPr>
          <p:nvPr/>
        </p:nvSpPr>
        <p:spPr bwMode="auto">
          <a:xfrm>
            <a:off x="2493963" y="3746500"/>
            <a:ext cx="6065837" cy="3139321"/>
          </a:xfrm>
          <a:prstGeom prst="rect">
            <a:avLst/>
          </a:prstGeom>
          <a:noFill/>
          <a:ln w="9525">
            <a:noFill/>
            <a:miter lim="800000"/>
            <a:headEnd/>
            <a:tailEnd/>
          </a:ln>
        </p:spPr>
        <p:txBody>
          <a:bodyPr>
            <a:spAutoFit/>
          </a:bodyPr>
          <a:lstStyle/>
          <a:p>
            <a:r>
              <a:rPr lang="en-US" sz="1800" dirty="0" smtClean="0">
                <a:solidFill>
                  <a:srgbClr val="6B6B6B"/>
                </a:solidFill>
                <a:latin typeface="Calibri" pitchFamily="1" charset="0"/>
              </a:rPr>
              <a:t>Leo Peskett, </a:t>
            </a:r>
            <a:r>
              <a:rPr lang="en-US" sz="1800" dirty="0" smtClean="0">
                <a:solidFill>
                  <a:srgbClr val="6B6B6B"/>
                </a:solidFill>
                <a:latin typeface="Calibri" pitchFamily="1" charset="0"/>
              </a:rPr>
              <a:t>UNDP/UN-REDD</a:t>
            </a:r>
          </a:p>
          <a:p>
            <a:endParaRPr lang="en-US" sz="1800" dirty="0" smtClean="0">
              <a:solidFill>
                <a:srgbClr val="6B6B6B"/>
              </a:solidFill>
              <a:latin typeface="Calibri" pitchFamily="1" charset="0"/>
            </a:endParaRPr>
          </a:p>
          <a:p>
            <a:endParaRPr lang="en-US" sz="1800" dirty="0" smtClean="0">
              <a:solidFill>
                <a:srgbClr val="6B6B6B"/>
              </a:solidFill>
              <a:latin typeface="Calibri" pitchFamily="1" charset="0"/>
            </a:endParaRPr>
          </a:p>
          <a:p>
            <a:endParaRPr lang="en-US" sz="1800" dirty="0" smtClean="0">
              <a:solidFill>
                <a:srgbClr val="6B6B6B"/>
              </a:solidFill>
              <a:latin typeface="Calibri" pitchFamily="1" charset="0"/>
            </a:endParaRPr>
          </a:p>
          <a:p>
            <a:r>
              <a:rPr lang="en-US" sz="1800" b="1" dirty="0" smtClean="0">
                <a:solidFill>
                  <a:srgbClr val="6B6B6B"/>
                </a:solidFill>
                <a:latin typeface="Calibri" pitchFamily="1" charset="0"/>
              </a:rPr>
              <a:t>Safeguards briefing, Bangkok 8 November 2012</a:t>
            </a:r>
            <a:endParaRPr lang="en-US" sz="1800" b="1" dirty="0" smtClean="0">
              <a:solidFill>
                <a:srgbClr val="6B6B6B"/>
              </a:solidFill>
              <a:latin typeface="Calibri" pitchFamily="1" charset="0"/>
            </a:endParaRPr>
          </a:p>
          <a:p>
            <a:endParaRPr lang="en-US" sz="1800" dirty="0">
              <a:solidFill>
                <a:srgbClr val="6B6B6B"/>
              </a:solidFill>
              <a:latin typeface="Calibri" pitchFamily="1" charset="0"/>
            </a:endParaRPr>
          </a:p>
          <a:p>
            <a:endParaRPr lang="en-US" sz="1800" dirty="0">
              <a:solidFill>
                <a:srgbClr val="6B6B6B"/>
              </a:solidFill>
              <a:latin typeface="Calibri" pitchFamily="1" charset="0"/>
            </a:endParaRPr>
          </a:p>
          <a:p>
            <a:endParaRPr lang="en-US" sz="1800" dirty="0">
              <a:solidFill>
                <a:srgbClr val="6B6B6B"/>
              </a:solidFill>
              <a:latin typeface="Calibri" pitchFamily="1" charset="0"/>
            </a:endParaRPr>
          </a:p>
          <a:p>
            <a:endParaRPr lang="en-US" sz="1800" dirty="0">
              <a:solidFill>
                <a:srgbClr val="6B6B6B"/>
              </a:solidFill>
              <a:latin typeface="Calibri" pitchFamily="1" charset="0"/>
            </a:endParaRPr>
          </a:p>
          <a:p>
            <a:r>
              <a:rPr lang="en-US" sz="1800" dirty="0" smtClean="0">
                <a:solidFill>
                  <a:srgbClr val="6B6B6B"/>
                </a:solidFill>
                <a:latin typeface="Calibri" pitchFamily="1" charset="0"/>
              </a:rPr>
              <a:t> </a:t>
            </a:r>
            <a:endParaRPr lang="en-US" sz="1800" dirty="0">
              <a:solidFill>
                <a:srgbClr val="6B6B6B"/>
              </a:solidFill>
              <a:latin typeface="Calibri" pitchFamily="1" charset="0"/>
            </a:endParaRPr>
          </a:p>
          <a:p>
            <a:endParaRPr lang="en-US" sz="1800" dirty="0">
              <a:solidFill>
                <a:srgbClr val="6B6B6B"/>
              </a:solidFill>
              <a:latin typeface="Calibri" pitchFamily="1"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smtClean="0"/>
              <a:t>Clearly define what the safeguards approach is supposed to do:</a:t>
            </a:r>
          </a:p>
          <a:p>
            <a:pPr lvl="0">
              <a:buNone/>
            </a:pPr>
            <a:endParaRPr lang="en-US" dirty="0" smtClean="0"/>
          </a:p>
          <a:p>
            <a:pPr lvl="1"/>
            <a:r>
              <a:rPr lang="en-US" dirty="0" smtClean="0"/>
              <a:t>interpreting what is contained in the UNFCCC decisions from the country perspective</a:t>
            </a:r>
          </a:p>
          <a:p>
            <a:pPr lvl="1">
              <a:buNone/>
            </a:pPr>
            <a:endParaRPr lang="en-US" dirty="0" smtClean="0"/>
          </a:p>
          <a:p>
            <a:pPr lvl="1"/>
            <a:r>
              <a:rPr lang="en-US" dirty="0" smtClean="0"/>
              <a:t>consideration of the specific social and environmental risks as well as benefits that might be associated with REDD+ in the country</a:t>
            </a:r>
          </a:p>
          <a:p>
            <a:pPr lvl="1"/>
            <a:endParaRPr lang="en-US" dirty="0" smtClean="0"/>
          </a:p>
          <a:p>
            <a:pPr lvl="1"/>
            <a:r>
              <a:rPr lang="en-US" dirty="0" smtClean="0"/>
              <a:t>Responding to any other objectives identified by the country</a:t>
            </a:r>
            <a:endParaRPr lang="en-US" dirty="0"/>
          </a:p>
        </p:txBody>
      </p:sp>
      <p:sp>
        <p:nvSpPr>
          <p:cNvPr id="3" name="Title 2"/>
          <p:cNvSpPr>
            <a:spLocks noGrp="1"/>
          </p:cNvSpPr>
          <p:nvPr>
            <p:ph type="title"/>
          </p:nvPr>
        </p:nvSpPr>
        <p:spPr/>
        <p:txBody>
          <a:bodyPr/>
          <a:lstStyle/>
          <a:p>
            <a:pPr algn="l"/>
            <a:r>
              <a:rPr lang="en-US" b="1" dirty="0" smtClean="0"/>
              <a:t>Determining the </a:t>
            </a:r>
            <a:r>
              <a:rPr lang="en-US" b="1" dirty="0" smtClean="0"/>
              <a:t>Goals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76200" y="-304800"/>
            <a:ext cx="9296400" cy="1143000"/>
          </a:xfrm>
        </p:spPr>
        <p:txBody>
          <a:bodyPr/>
          <a:lstStyle/>
          <a:p>
            <a:pPr eaLnBrk="1" hangingPunct="1"/>
            <a:r>
              <a:rPr lang="en-US" sz="2600">
                <a:solidFill>
                  <a:schemeClr val="tx2"/>
                </a:solidFill>
                <a:latin typeface="Calibri" charset="0"/>
              </a:rPr>
              <a:t>Key questions to address in the development of country safeguards</a:t>
            </a:r>
          </a:p>
        </p:txBody>
      </p:sp>
      <p:sp>
        <p:nvSpPr>
          <p:cNvPr id="22" name="Oval Callout 21"/>
          <p:cNvSpPr>
            <a:spLocks noChangeArrowheads="1"/>
          </p:cNvSpPr>
          <p:nvPr/>
        </p:nvSpPr>
        <p:spPr bwMode="auto">
          <a:xfrm>
            <a:off x="7938" y="457200"/>
            <a:ext cx="6781800" cy="3505200"/>
          </a:xfrm>
          <a:prstGeom prst="wedgeEllipseCallout">
            <a:avLst>
              <a:gd name="adj1" fmla="val 9384"/>
              <a:gd name="adj2" fmla="val 58421"/>
            </a:avLst>
          </a:prstGeom>
          <a:gradFill rotWithShape="1">
            <a:gsLst>
              <a:gs pos="0">
                <a:srgbClr val="2C5D98"/>
              </a:gs>
              <a:gs pos="80000">
                <a:srgbClr val="3C7BC7"/>
              </a:gs>
              <a:gs pos="100000">
                <a:srgbClr val="3A7CCB"/>
              </a:gs>
            </a:gsLst>
            <a:lin ang="16200000"/>
          </a:gra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marL="285750" indent="-285750" fontAlgn="auto">
              <a:spcBef>
                <a:spcPts val="0"/>
              </a:spcBef>
              <a:spcAft>
                <a:spcPts val="0"/>
              </a:spcAft>
              <a:buFontTx/>
              <a:buChar char="-"/>
              <a:defRPr/>
            </a:pPr>
            <a:r>
              <a:rPr lang="en-US" sz="1800" dirty="0">
                <a:solidFill>
                  <a:prstClr val="white"/>
                </a:solidFill>
                <a:latin typeface="Calibri"/>
                <a:ea typeface="ＭＳ Ｐゴシック" charset="0"/>
              </a:rPr>
              <a:t>What are the </a:t>
            </a:r>
            <a:r>
              <a:rPr lang="en-US" sz="1800" dirty="0" err="1">
                <a:solidFill>
                  <a:prstClr val="white"/>
                </a:solidFill>
                <a:latin typeface="Calibri"/>
                <a:ea typeface="ＭＳ Ｐゴシック" charset="0"/>
              </a:rPr>
              <a:t>soc</a:t>
            </a:r>
            <a:r>
              <a:rPr lang="en-US" sz="1800" dirty="0">
                <a:solidFill>
                  <a:prstClr val="white"/>
                </a:solidFill>
                <a:latin typeface="Calibri"/>
                <a:ea typeface="ＭＳ Ｐゴシック" charset="0"/>
              </a:rPr>
              <a:t>/</a:t>
            </a:r>
            <a:r>
              <a:rPr lang="en-US" sz="1800" dirty="0" err="1">
                <a:solidFill>
                  <a:prstClr val="white"/>
                </a:solidFill>
                <a:latin typeface="Calibri"/>
                <a:ea typeface="ＭＳ Ｐゴシック" charset="0"/>
              </a:rPr>
              <a:t>env</a:t>
            </a:r>
            <a:r>
              <a:rPr lang="en-US" sz="1800" dirty="0">
                <a:solidFill>
                  <a:prstClr val="white"/>
                </a:solidFill>
                <a:latin typeface="Calibri"/>
                <a:ea typeface="ＭＳ Ｐゴシック" charset="0"/>
              </a:rPr>
              <a:t> risks /opportunities of REDD+ strategy?</a:t>
            </a:r>
          </a:p>
          <a:p>
            <a:pPr marL="285750" indent="-285750" fontAlgn="auto">
              <a:spcBef>
                <a:spcPts val="0"/>
              </a:spcBef>
              <a:spcAft>
                <a:spcPts val="0"/>
              </a:spcAft>
              <a:buFontTx/>
              <a:buChar char="-"/>
              <a:defRPr/>
            </a:pPr>
            <a:r>
              <a:rPr lang="en-US" sz="1800" dirty="0">
                <a:solidFill>
                  <a:prstClr val="white"/>
                </a:solidFill>
                <a:latin typeface="Calibri"/>
                <a:ea typeface="ＭＳ Ｐゴシック" charset="0"/>
              </a:rPr>
              <a:t>Why are the safeguards being developed?</a:t>
            </a:r>
          </a:p>
          <a:p>
            <a:pPr marL="285750" indent="-285750" fontAlgn="auto">
              <a:spcBef>
                <a:spcPts val="0"/>
              </a:spcBef>
              <a:spcAft>
                <a:spcPts val="0"/>
              </a:spcAft>
              <a:buFontTx/>
              <a:buChar char="-"/>
              <a:defRPr/>
            </a:pPr>
            <a:r>
              <a:rPr lang="en-US" sz="1800" dirty="0">
                <a:solidFill>
                  <a:prstClr val="white"/>
                </a:solidFill>
                <a:latin typeface="Calibri"/>
                <a:ea typeface="ＭＳ Ｐゴシック" charset="0"/>
              </a:rPr>
              <a:t> What should be protected or supported when doing REDD+?</a:t>
            </a:r>
          </a:p>
          <a:p>
            <a:pPr marL="285750" indent="-285750" fontAlgn="auto">
              <a:spcBef>
                <a:spcPts val="0"/>
              </a:spcBef>
              <a:spcAft>
                <a:spcPts val="0"/>
              </a:spcAft>
              <a:buFontTx/>
              <a:buChar char="-"/>
              <a:defRPr/>
            </a:pPr>
            <a:r>
              <a:rPr lang="en-US" sz="1800" dirty="0">
                <a:solidFill>
                  <a:prstClr val="white"/>
                </a:solidFill>
                <a:latin typeface="Calibri"/>
                <a:ea typeface="ＭＳ Ｐゴシック" charset="0"/>
              </a:rPr>
              <a:t>What existing PLRs/institutions help to meet REDD+ safeguards</a:t>
            </a:r>
          </a:p>
          <a:p>
            <a:pPr marL="285750" indent="-285750" fontAlgn="auto">
              <a:spcBef>
                <a:spcPts val="0"/>
              </a:spcBef>
              <a:spcAft>
                <a:spcPts val="0"/>
              </a:spcAft>
              <a:buFontTx/>
              <a:buChar char="-"/>
              <a:defRPr/>
            </a:pPr>
            <a:r>
              <a:rPr lang="en-US" sz="1800" dirty="0">
                <a:solidFill>
                  <a:prstClr val="white"/>
                </a:solidFill>
                <a:latin typeface="Calibri"/>
                <a:ea typeface="ＭＳ Ｐゴシック" charset="0"/>
              </a:rPr>
              <a:t>Where are the gaps ?</a:t>
            </a:r>
          </a:p>
          <a:p>
            <a:pPr marL="285750" indent="-285750" fontAlgn="auto">
              <a:spcBef>
                <a:spcPts val="0"/>
              </a:spcBef>
              <a:spcAft>
                <a:spcPts val="0"/>
              </a:spcAft>
              <a:buFontTx/>
              <a:buChar char="-"/>
              <a:defRPr/>
            </a:pPr>
            <a:r>
              <a:rPr lang="en-US" sz="1800" dirty="0">
                <a:solidFill>
                  <a:prstClr val="white"/>
                </a:solidFill>
                <a:latin typeface="Calibri"/>
                <a:ea typeface="ＭＳ Ｐゴシック" charset="0"/>
              </a:rPr>
              <a:t>What PLRs/institutions  are needed to fill gaps?</a:t>
            </a:r>
          </a:p>
        </p:txBody>
      </p:sp>
      <p:sp>
        <p:nvSpPr>
          <p:cNvPr id="25" name="Rectangle 24"/>
          <p:cNvSpPr/>
          <p:nvPr/>
        </p:nvSpPr>
        <p:spPr>
          <a:xfrm>
            <a:off x="4648200" y="4419600"/>
            <a:ext cx="1447800" cy="2057400"/>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800" dirty="0">
                <a:solidFill>
                  <a:prstClr val="white"/>
                </a:solidFill>
                <a:latin typeface="Calibri"/>
              </a:rPr>
              <a:t>3. Creation of new PLRs and procedures (if necessary)</a:t>
            </a:r>
          </a:p>
        </p:txBody>
      </p:sp>
      <p:sp>
        <p:nvSpPr>
          <p:cNvPr id="26" name="Rectangle 25"/>
          <p:cNvSpPr/>
          <p:nvPr/>
        </p:nvSpPr>
        <p:spPr>
          <a:xfrm>
            <a:off x="152400" y="4419600"/>
            <a:ext cx="1600200" cy="2057400"/>
          </a:xfrm>
          <a:prstGeom prst="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800" dirty="0">
                <a:solidFill>
                  <a:prstClr val="white"/>
                </a:solidFill>
                <a:latin typeface="Calibri"/>
              </a:rPr>
              <a:t>1. Definition of goals of the safeguards system</a:t>
            </a:r>
          </a:p>
        </p:txBody>
      </p:sp>
      <p:sp>
        <p:nvSpPr>
          <p:cNvPr id="27" name="Rectangle 26"/>
          <p:cNvSpPr/>
          <p:nvPr/>
        </p:nvSpPr>
        <p:spPr>
          <a:xfrm>
            <a:off x="2514600" y="4419600"/>
            <a:ext cx="1676400" cy="2057400"/>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2. Gap analysis of existing social/ environmental PLRs and procedures</a:t>
            </a:r>
          </a:p>
          <a:p>
            <a:pPr>
              <a:defRPr/>
            </a:pPr>
            <a:endParaRPr lang="en-US" sz="1400">
              <a:solidFill>
                <a:srgbClr val="FFFFFF"/>
              </a:solidFill>
              <a:latin typeface="Calibri"/>
            </a:endParaRPr>
          </a:p>
        </p:txBody>
      </p:sp>
      <p:sp>
        <p:nvSpPr>
          <p:cNvPr id="28" name="Right Arrow 27"/>
          <p:cNvSpPr>
            <a:spLocks noChangeArrowheads="1"/>
          </p:cNvSpPr>
          <p:nvPr/>
        </p:nvSpPr>
        <p:spPr bwMode="auto">
          <a:xfrm rot="-1390282">
            <a:off x="6157913" y="3994150"/>
            <a:ext cx="1447800" cy="609600"/>
          </a:xfrm>
          <a:prstGeom prst="rightArrow">
            <a:avLst>
              <a:gd name="adj1" fmla="val 50000"/>
              <a:gd name="adj2" fmla="val 49996"/>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31" name="Right Arrow 30"/>
          <p:cNvSpPr>
            <a:spLocks noChangeArrowheads="1"/>
          </p:cNvSpPr>
          <p:nvPr/>
        </p:nvSpPr>
        <p:spPr bwMode="auto">
          <a:xfrm>
            <a:off x="4191000" y="5257800"/>
            <a:ext cx="457200" cy="457200"/>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32" name="Right Arrow 31"/>
          <p:cNvSpPr>
            <a:spLocks noChangeArrowheads="1"/>
          </p:cNvSpPr>
          <p:nvPr/>
        </p:nvSpPr>
        <p:spPr bwMode="auto">
          <a:xfrm>
            <a:off x="1752600" y="5334000"/>
            <a:ext cx="762000" cy="457200"/>
          </a:xfrm>
          <a:prstGeom prst="rightArrow">
            <a:avLst>
              <a:gd name="adj1" fmla="val 50000"/>
              <a:gd name="adj2" fmla="val 50000"/>
            </a:avLst>
          </a:prstGeom>
          <a:solidFill>
            <a:srgbClr val="C00000"/>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grpSp>
        <p:nvGrpSpPr>
          <p:cNvPr id="21514" name="Group 22"/>
          <p:cNvGrpSpPr>
            <a:grpSpLocks/>
          </p:cNvGrpSpPr>
          <p:nvPr/>
        </p:nvGrpSpPr>
        <p:grpSpPr bwMode="auto">
          <a:xfrm>
            <a:off x="7543800" y="533400"/>
            <a:ext cx="1600200" cy="6172200"/>
            <a:chOff x="7543800" y="533400"/>
            <a:chExt cx="1600200" cy="6172200"/>
          </a:xfrm>
        </p:grpSpPr>
        <p:sp>
          <p:nvSpPr>
            <p:cNvPr id="21515" name="TextBox 28"/>
            <p:cNvSpPr txBox="1">
              <a:spLocks noChangeArrowheads="1"/>
            </p:cNvSpPr>
            <p:nvPr/>
          </p:nvSpPr>
          <p:spPr bwMode="auto">
            <a:xfrm>
              <a:off x="7788378" y="533400"/>
              <a:ext cx="13556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800" smtClean="0">
                  <a:solidFill>
                    <a:prstClr val="black"/>
                  </a:solidFill>
                  <a:latin typeface="Calibri" charset="0"/>
                </a:rPr>
                <a:t>The </a:t>
              </a:r>
              <a:r>
                <a:rPr lang="ja-JP" altLang="en-US" sz="1800" smtClean="0">
                  <a:solidFill>
                    <a:prstClr val="black"/>
                  </a:solidFill>
                  <a:latin typeface="Calibri" charset="0"/>
                </a:rPr>
                <a:t>‘</a:t>
              </a:r>
              <a:r>
                <a:rPr lang="en-US" sz="1800" smtClean="0">
                  <a:solidFill>
                    <a:prstClr val="black"/>
                  </a:solidFill>
                  <a:latin typeface="Calibri" charset="0"/>
                </a:rPr>
                <a:t>system</a:t>
              </a:r>
              <a:r>
                <a:rPr lang="ja-JP" altLang="en-US" sz="1800" smtClean="0">
                  <a:solidFill>
                    <a:prstClr val="black"/>
                  </a:solidFill>
                  <a:latin typeface="Calibri" charset="0"/>
                </a:rPr>
                <a:t>’</a:t>
              </a:r>
              <a:endParaRPr lang="en-US" sz="1800" smtClean="0">
                <a:solidFill>
                  <a:prstClr val="black"/>
                </a:solidFill>
                <a:latin typeface="Calibri" charset="0"/>
              </a:endParaRPr>
            </a:p>
          </p:txBody>
        </p:sp>
        <p:sp>
          <p:nvSpPr>
            <p:cNvPr id="30" name="Rectangle 29"/>
            <p:cNvSpPr>
              <a:spLocks noChangeArrowheads="1"/>
            </p:cNvSpPr>
            <p:nvPr/>
          </p:nvSpPr>
          <p:spPr bwMode="auto">
            <a:xfrm>
              <a:off x="7543800" y="990600"/>
              <a:ext cx="1524000" cy="5715000"/>
            </a:xfrm>
            <a:prstGeom prst="rect">
              <a:avLst/>
            </a:prstGeom>
            <a:solidFill>
              <a:srgbClr val="C6D9F1"/>
            </a:solidFill>
            <a:ln w="9525">
              <a:solidFill>
                <a:schemeClr val="tx1"/>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600">
                <a:solidFill>
                  <a:srgbClr val="FFFFFF"/>
                </a:solidFill>
                <a:latin typeface="Calibri"/>
                <a:ea typeface="ＭＳ Ｐゴシック" charset="0"/>
              </a:endParaRPr>
            </a:p>
          </p:txBody>
        </p:sp>
        <p:sp>
          <p:nvSpPr>
            <p:cNvPr id="33" name="Rectangle 32"/>
            <p:cNvSpPr/>
            <p:nvPr/>
          </p:nvSpPr>
          <p:spPr>
            <a:xfrm>
              <a:off x="7624763" y="4876800"/>
              <a:ext cx="1316037" cy="1001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endParaRPr lang="en-US" sz="1600">
                <a:solidFill>
                  <a:prstClr val="black"/>
                </a:solidFill>
                <a:latin typeface="Calibri"/>
              </a:endParaRPr>
            </a:p>
          </p:txBody>
        </p:sp>
        <p:sp>
          <p:nvSpPr>
            <p:cNvPr id="36" name="Rectangle 35"/>
            <p:cNvSpPr/>
            <p:nvPr/>
          </p:nvSpPr>
          <p:spPr>
            <a:xfrm>
              <a:off x="7624763" y="3352800"/>
              <a:ext cx="1363662" cy="923925"/>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700" b="1">
                  <a:solidFill>
                    <a:srgbClr val="FFFFFF"/>
                  </a:solidFill>
                  <a:latin typeface="Calibri"/>
                </a:rPr>
                <a:t>Policies, Laws and Regulations </a:t>
              </a:r>
              <a:endParaRPr lang="en-US" sz="1700">
                <a:solidFill>
                  <a:srgbClr val="FFFFFF"/>
                </a:solidFill>
                <a:latin typeface="Calibri"/>
              </a:endParaRPr>
            </a:p>
          </p:txBody>
        </p:sp>
        <p:sp>
          <p:nvSpPr>
            <p:cNvPr id="39" name="Rectangle 38"/>
            <p:cNvSpPr/>
            <p:nvPr/>
          </p:nvSpPr>
          <p:spPr>
            <a:xfrm>
              <a:off x="7624763" y="2209800"/>
              <a:ext cx="1362075" cy="884238"/>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700" b="1">
                  <a:solidFill>
                    <a:srgbClr val="FFFFFF"/>
                  </a:solidFill>
                  <a:latin typeface="Calibri"/>
                </a:rPr>
                <a:t>Safeguard Information System</a:t>
              </a:r>
              <a:endParaRPr lang="en-US" sz="1700">
                <a:solidFill>
                  <a:srgbClr val="FFFFFF"/>
                </a:solidFill>
                <a:latin typeface="Calibri"/>
              </a:endParaRPr>
            </a:p>
          </p:txBody>
        </p:sp>
        <p:sp>
          <p:nvSpPr>
            <p:cNvPr id="43" name="Rectangle 42"/>
            <p:cNvSpPr/>
            <p:nvPr/>
          </p:nvSpPr>
          <p:spPr>
            <a:xfrm>
              <a:off x="7620000" y="1143000"/>
              <a:ext cx="1363663" cy="884238"/>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700" b="1">
                  <a:solidFill>
                    <a:srgbClr val="FFFFFF"/>
                  </a:solidFill>
                  <a:latin typeface="Calibri"/>
                </a:rPr>
                <a:t>Institutions</a:t>
              </a:r>
              <a:endParaRPr lang="en-US" sz="1700">
                <a:solidFill>
                  <a:srgbClr val="FFFFFF"/>
                </a:solidFill>
                <a:latin typeface="Calibri"/>
              </a:endParaRPr>
            </a:p>
          </p:txBody>
        </p:sp>
        <p:sp>
          <p:nvSpPr>
            <p:cNvPr id="44" name="Rectangle 43"/>
            <p:cNvSpPr/>
            <p:nvPr/>
          </p:nvSpPr>
          <p:spPr>
            <a:xfrm>
              <a:off x="7620000" y="4491967"/>
              <a:ext cx="1363663" cy="884238"/>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700" b="1">
                  <a:solidFill>
                    <a:srgbClr val="FFFFFF"/>
                  </a:solidFill>
                  <a:latin typeface="Calibri"/>
                </a:rPr>
                <a:t>Processes and procedures</a:t>
              </a:r>
              <a:endParaRPr lang="en-US" sz="1700">
                <a:solidFill>
                  <a:srgbClr val="FFFFFF"/>
                </a:solidFill>
                <a:latin typeface="Calibri"/>
              </a:endParaRPr>
            </a:p>
          </p:txBody>
        </p:sp>
      </p:grpSp>
    </p:spTree>
    <p:extLst>
      <p:ext uri="{BB962C8B-B14F-4D97-AF65-F5344CB8AC3E}">
        <p14:creationId xmlns:p14="http://schemas.microsoft.com/office/powerpoint/2010/main" val="295350422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tx1"/>
                </a:solidFill>
                <a:latin typeface="Calibri" pitchFamily="28" charset="0"/>
                <a:ea typeface="ＭＳ Ｐゴシック" charset="-128"/>
              </a:rPr>
              <a:t>Gap analysis of existing country PLRs</a:t>
            </a:r>
          </a:p>
          <a:p>
            <a:pPr lvl="1"/>
            <a:r>
              <a:rPr lang="en-US" dirty="0" smtClean="0">
                <a:solidFill>
                  <a:schemeClr val="tx1"/>
                </a:solidFill>
                <a:latin typeface="Calibri" pitchFamily="28" charset="0"/>
                <a:ea typeface="ＭＳ Ｐゴシック" charset="-128"/>
              </a:rPr>
              <a:t>consider what, if any, PLRs need to be in place to achieve the objectives</a:t>
            </a:r>
          </a:p>
          <a:p>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Determine the effectiveness of existing systems</a:t>
            </a:r>
          </a:p>
          <a:p>
            <a:pPr lvl="1"/>
            <a:r>
              <a:rPr lang="en-US" dirty="0" smtClean="0">
                <a:solidFill>
                  <a:schemeClr val="tx1"/>
                </a:solidFill>
                <a:latin typeface="Calibri" pitchFamily="28" charset="0"/>
                <a:ea typeface="ＭＳ Ｐゴシック" charset="-128"/>
              </a:rPr>
              <a:t>Existing tools can be helpful to assess gaps</a:t>
            </a:r>
          </a:p>
          <a:p>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Safeguard policy framework</a:t>
            </a:r>
          </a:p>
          <a:p>
            <a:pPr lvl="1"/>
            <a:r>
              <a:rPr lang="en-US" dirty="0" smtClean="0">
                <a:solidFill>
                  <a:schemeClr val="tx1"/>
                </a:solidFill>
                <a:latin typeface="Calibri" pitchFamily="28" charset="0"/>
                <a:ea typeface="ＭＳ Ｐゴシック" charset="-128"/>
              </a:rPr>
              <a:t>Outlining the set of country REDD+ safeguards developed or defined</a:t>
            </a:r>
          </a:p>
          <a:p>
            <a:pPr lvl="1"/>
            <a:r>
              <a:rPr lang="en-US" dirty="0" smtClean="0">
                <a:solidFill>
                  <a:schemeClr val="tx1"/>
                </a:solidFill>
                <a:latin typeface="Calibri" pitchFamily="28" charset="0"/>
                <a:ea typeface="ＭＳ Ｐゴシック" charset="-128"/>
              </a:rPr>
              <a:t>Provides the basis for the country’s response to UNFCCC and other requirements</a:t>
            </a:r>
          </a:p>
          <a:p>
            <a:endParaRPr lang="en-US" dirty="0"/>
          </a:p>
        </p:txBody>
      </p:sp>
      <p:sp>
        <p:nvSpPr>
          <p:cNvPr id="3" name="Title 2"/>
          <p:cNvSpPr>
            <a:spLocks noGrp="1"/>
          </p:cNvSpPr>
          <p:nvPr>
            <p:ph type="title"/>
          </p:nvPr>
        </p:nvSpPr>
        <p:spPr/>
        <p:txBody>
          <a:bodyPr/>
          <a:lstStyle/>
          <a:p>
            <a:pPr algn="l"/>
            <a:r>
              <a:rPr lang="en-US" b="1" dirty="0" smtClean="0"/>
              <a:t>Developing Safeguard PLRs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val Callout 18"/>
          <p:cNvSpPr>
            <a:spLocks noChangeArrowheads="1"/>
          </p:cNvSpPr>
          <p:nvPr/>
        </p:nvSpPr>
        <p:spPr bwMode="auto">
          <a:xfrm>
            <a:off x="685800" y="3429000"/>
            <a:ext cx="6019800" cy="3124200"/>
          </a:xfrm>
          <a:prstGeom prst="wedgeEllipseCallout">
            <a:avLst>
              <a:gd name="adj1" fmla="val 27986"/>
              <a:gd name="adj2" fmla="val -58801"/>
            </a:avLst>
          </a:prstGeom>
          <a:gradFill rotWithShape="1">
            <a:gsLst>
              <a:gs pos="0">
                <a:srgbClr val="2C5D98"/>
              </a:gs>
              <a:gs pos="80000">
                <a:srgbClr val="3C7BC7"/>
              </a:gs>
              <a:gs pos="100000">
                <a:srgbClr val="3A7CCB"/>
              </a:gs>
            </a:gsLst>
            <a:lin ang="16200000"/>
          </a:gra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marL="285750" indent="-285750">
              <a:buFontTx/>
              <a:buChar char="-"/>
              <a:defRPr/>
            </a:pPr>
            <a:endParaRPr lang="en-US" sz="1800">
              <a:solidFill>
                <a:srgbClr val="FFFFFF"/>
              </a:solidFill>
              <a:latin typeface="Calibri"/>
              <a:ea typeface="ＭＳ Ｐゴシック" charset="0"/>
            </a:endParaRPr>
          </a:p>
          <a:p>
            <a:pPr marL="285750" indent="-285750">
              <a:buFontTx/>
              <a:buChar char="-"/>
              <a:defRPr/>
            </a:pPr>
            <a:r>
              <a:rPr lang="en-US" sz="1800">
                <a:solidFill>
                  <a:srgbClr val="FFFFFF"/>
                </a:solidFill>
                <a:latin typeface="Calibri"/>
                <a:ea typeface="ＭＳ Ｐゴシック" charset="0"/>
              </a:rPr>
              <a:t>What are the key indicators to determine if safeguards are met?</a:t>
            </a:r>
          </a:p>
          <a:p>
            <a:pPr marL="285750" indent="-285750">
              <a:buFontTx/>
              <a:buChar char="-"/>
              <a:defRPr/>
            </a:pPr>
            <a:r>
              <a:rPr lang="en-US" sz="1800">
                <a:solidFill>
                  <a:srgbClr val="FFFFFF"/>
                </a:solidFill>
                <a:latin typeface="Calibri"/>
                <a:ea typeface="ＭＳ Ｐゴシック" charset="0"/>
              </a:rPr>
              <a:t>What are the data needs and gaps?</a:t>
            </a:r>
            <a:endParaRPr lang="en-US" sz="1600">
              <a:solidFill>
                <a:srgbClr val="FFFFFF"/>
              </a:solidFill>
              <a:latin typeface="Calibri"/>
              <a:ea typeface="ＭＳ Ｐゴシック" charset="0"/>
            </a:endParaRPr>
          </a:p>
          <a:p>
            <a:pPr marL="285750" indent="-285750">
              <a:buFontTx/>
              <a:buChar char="-"/>
              <a:defRPr/>
            </a:pPr>
            <a:r>
              <a:rPr lang="en-US" sz="1800">
                <a:solidFill>
                  <a:srgbClr val="FFFFFF"/>
                </a:solidFill>
                <a:latin typeface="Calibri"/>
                <a:ea typeface="ＭＳ Ｐゴシック" charset="0"/>
              </a:rPr>
              <a:t>What methods to be used for  monitoring?</a:t>
            </a:r>
          </a:p>
          <a:p>
            <a:pPr marL="285750" indent="-285750">
              <a:buFontTx/>
              <a:buChar char="-"/>
              <a:defRPr/>
            </a:pPr>
            <a:r>
              <a:rPr lang="en-US" sz="1800">
                <a:solidFill>
                  <a:srgbClr val="FFFFFF"/>
                </a:solidFill>
                <a:latin typeface="Calibri"/>
                <a:ea typeface="ＭＳ Ｐゴシック" charset="0"/>
              </a:rPr>
              <a:t>How will data be reported?</a:t>
            </a:r>
          </a:p>
          <a:p>
            <a:pPr marL="285750" indent="-285750">
              <a:buFontTx/>
              <a:buChar char="-"/>
              <a:defRPr/>
            </a:pPr>
            <a:r>
              <a:rPr lang="en-US" sz="1800">
                <a:solidFill>
                  <a:srgbClr val="FFFFFF"/>
                </a:solidFill>
                <a:latin typeface="Calibri"/>
                <a:ea typeface="ＭＳ Ｐゴシック" charset="0"/>
              </a:rPr>
              <a:t>Which institution(s) should be responsible for managing these systems?</a:t>
            </a:r>
          </a:p>
          <a:p>
            <a:pPr marL="285750" indent="-285750">
              <a:buFontTx/>
              <a:buChar char="-"/>
              <a:defRPr/>
            </a:pPr>
            <a:endParaRPr lang="en-US" sz="1800">
              <a:solidFill>
                <a:srgbClr val="FFFFFF"/>
              </a:solidFill>
              <a:latin typeface="Calibri"/>
              <a:ea typeface="ＭＳ Ｐゴシック" charset="0"/>
            </a:endParaRPr>
          </a:p>
        </p:txBody>
      </p:sp>
      <p:sp>
        <p:nvSpPr>
          <p:cNvPr id="22531" name="Title 1"/>
          <p:cNvSpPr txBox="1">
            <a:spLocks/>
          </p:cNvSpPr>
          <p:nvPr/>
        </p:nvSpPr>
        <p:spPr bwMode="auto">
          <a:xfrm>
            <a:off x="457200" y="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2600" smtClean="0">
                <a:solidFill>
                  <a:srgbClr val="1F497D"/>
                </a:solidFill>
                <a:latin typeface="Calibri" charset="0"/>
              </a:rPr>
              <a:t>Key questions to address in the development of the country safeguard information system</a:t>
            </a:r>
          </a:p>
        </p:txBody>
      </p:sp>
      <p:sp>
        <p:nvSpPr>
          <p:cNvPr id="43" name="Rectangle 42"/>
          <p:cNvSpPr/>
          <p:nvPr/>
        </p:nvSpPr>
        <p:spPr>
          <a:xfrm>
            <a:off x="2895600" y="1295400"/>
            <a:ext cx="1600200" cy="1828800"/>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1.Identification of indicators for REDD+ social/environmental performance </a:t>
            </a:r>
          </a:p>
          <a:p>
            <a:pPr>
              <a:defRPr/>
            </a:pPr>
            <a:endParaRPr lang="en-US" sz="1400">
              <a:solidFill>
                <a:srgbClr val="FFFFFF"/>
              </a:solidFill>
              <a:latin typeface="Calibri"/>
            </a:endParaRPr>
          </a:p>
        </p:txBody>
      </p:sp>
      <p:sp>
        <p:nvSpPr>
          <p:cNvPr id="44" name="Rectangle 43"/>
          <p:cNvSpPr/>
          <p:nvPr/>
        </p:nvSpPr>
        <p:spPr>
          <a:xfrm>
            <a:off x="4648200" y="1295400"/>
            <a:ext cx="1447800" cy="1828800"/>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2.Development of  monitoring methodology and institution</a:t>
            </a:r>
          </a:p>
          <a:p>
            <a:pPr>
              <a:defRPr/>
            </a:pPr>
            <a:endParaRPr lang="en-US" sz="1400">
              <a:solidFill>
                <a:srgbClr val="FFFFFF"/>
              </a:solidFill>
              <a:latin typeface="Calibri"/>
            </a:endParaRPr>
          </a:p>
          <a:p>
            <a:pPr>
              <a:defRPr/>
            </a:pPr>
            <a:endParaRPr lang="en-US" sz="1200">
              <a:solidFill>
                <a:srgbClr val="FFFFFF"/>
              </a:solidFill>
              <a:latin typeface="Calibri"/>
            </a:endParaRPr>
          </a:p>
        </p:txBody>
      </p:sp>
      <p:sp>
        <p:nvSpPr>
          <p:cNvPr id="45" name="Rectangle 44"/>
          <p:cNvSpPr/>
          <p:nvPr/>
        </p:nvSpPr>
        <p:spPr>
          <a:xfrm>
            <a:off x="6248400" y="1295400"/>
            <a:ext cx="1143000" cy="182880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3.Development of  reporting methodology and institution</a:t>
            </a:r>
          </a:p>
          <a:p>
            <a:pPr>
              <a:defRPr/>
            </a:pPr>
            <a:endParaRPr lang="en-US" sz="1400">
              <a:solidFill>
                <a:srgbClr val="FFFFFF"/>
              </a:solidFill>
              <a:latin typeface="Calibri"/>
            </a:endParaRPr>
          </a:p>
          <a:p>
            <a:pPr>
              <a:defRPr/>
            </a:pPr>
            <a:endParaRPr lang="en-US" sz="1200">
              <a:solidFill>
                <a:srgbClr val="FFFFFF"/>
              </a:solidFill>
              <a:latin typeface="Calibri"/>
            </a:endParaRPr>
          </a:p>
        </p:txBody>
      </p:sp>
      <p:sp>
        <p:nvSpPr>
          <p:cNvPr id="46" name="Bent-Up Arrow 45"/>
          <p:cNvSpPr>
            <a:spLocks/>
          </p:cNvSpPr>
          <p:nvPr/>
        </p:nvSpPr>
        <p:spPr bwMode="auto">
          <a:xfrm rot="16200000" flipV="1">
            <a:off x="800100" y="1257300"/>
            <a:ext cx="1524000" cy="2514600"/>
          </a:xfrm>
          <a:custGeom>
            <a:avLst/>
            <a:gdLst>
              <a:gd name="T0" fmla="*/ 1143000 w 1524000"/>
              <a:gd name="T1" fmla="*/ 0 h 2514600"/>
              <a:gd name="T2" fmla="*/ 762000 w 1524000"/>
              <a:gd name="T3" fmla="*/ 381000 h 2514600"/>
              <a:gd name="T4" fmla="*/ 0 w 1524000"/>
              <a:gd name="T5" fmla="*/ 2324099 h 2514600"/>
              <a:gd name="T6" fmla="*/ 666750 w 1524000"/>
              <a:gd name="T7" fmla="*/ 2514600 h 2514600"/>
              <a:gd name="T8" fmla="*/ 1333500 w 1524000"/>
              <a:gd name="T9" fmla="*/ 1447799 h 2514600"/>
              <a:gd name="T10" fmla="*/ 1524000 w 1524000"/>
              <a:gd name="T11" fmla="*/ 381000 h 2514600"/>
              <a:gd name="T12" fmla="*/ 17694720 60000 65536"/>
              <a:gd name="T13" fmla="*/ 11796480 60000 65536"/>
              <a:gd name="T14" fmla="*/ 11796480 60000 65536"/>
              <a:gd name="T15" fmla="*/ 5898240 60000 65536"/>
              <a:gd name="T16" fmla="*/ 0 60000 65536"/>
              <a:gd name="T17" fmla="*/ 0 60000 65536"/>
              <a:gd name="T18" fmla="*/ 0 w 1524000"/>
              <a:gd name="T19" fmla="*/ 2133600 h 2514600"/>
              <a:gd name="T20" fmla="*/ 1333500 w 1524000"/>
              <a:gd name="T21" fmla="*/ 2514600 h 2514600"/>
            </a:gdLst>
            <a:ahLst/>
            <a:cxnLst>
              <a:cxn ang="T12">
                <a:pos x="T0" y="T1"/>
              </a:cxn>
              <a:cxn ang="T13">
                <a:pos x="T2" y="T3"/>
              </a:cxn>
              <a:cxn ang="T14">
                <a:pos x="T4" y="T5"/>
              </a:cxn>
              <a:cxn ang="T15">
                <a:pos x="T6" y="T7"/>
              </a:cxn>
              <a:cxn ang="T16">
                <a:pos x="T8" y="T9"/>
              </a:cxn>
              <a:cxn ang="T17">
                <a:pos x="T10" y="T11"/>
              </a:cxn>
            </a:cxnLst>
            <a:rect l="T18" t="T19" r="T20" b="T21"/>
            <a:pathLst>
              <a:path w="1524000" h="2514600">
                <a:moveTo>
                  <a:pt x="0" y="2133600"/>
                </a:moveTo>
                <a:lnTo>
                  <a:pt x="952500" y="2133600"/>
                </a:lnTo>
                <a:lnTo>
                  <a:pt x="952500" y="381000"/>
                </a:lnTo>
                <a:lnTo>
                  <a:pt x="762000" y="381000"/>
                </a:lnTo>
                <a:lnTo>
                  <a:pt x="1143000" y="0"/>
                </a:lnTo>
                <a:lnTo>
                  <a:pt x="1524000" y="381000"/>
                </a:lnTo>
                <a:lnTo>
                  <a:pt x="1333500" y="381000"/>
                </a:lnTo>
                <a:lnTo>
                  <a:pt x="1333500" y="2514600"/>
                </a:lnTo>
                <a:lnTo>
                  <a:pt x="0" y="2514600"/>
                </a:lnTo>
                <a:close/>
              </a:path>
            </a:pathLst>
          </a:custGeom>
          <a:solidFill>
            <a:srgbClr val="B3A2C7"/>
          </a:solidFill>
          <a:ln w="9525" cap="flat" cmpd="sng">
            <a:solidFill>
              <a:srgbClr val="4A7EBB"/>
            </a:solidFill>
            <a:prstDash val="dash"/>
            <a:round/>
            <a:headEnd/>
            <a:tailEnd/>
          </a:ln>
          <a:effectLst>
            <a:outerShdw blurRad="63500" dist="23000" dir="5400000" rotWithShape="0">
              <a:srgbClr val="000000">
                <a:alpha val="34999"/>
              </a:srgbClr>
            </a:outerShdw>
          </a:effectLst>
        </p:spPr>
        <p:txBody>
          <a:bodyPr anchor="ctr"/>
          <a:lstStyle/>
          <a:p>
            <a:endParaRPr lang="en-US" sz="1800" smtClean="0">
              <a:solidFill>
                <a:prstClr val="black"/>
              </a:solidFill>
              <a:ea typeface="ＭＳ Ｐゴシック" charset="0"/>
            </a:endParaRPr>
          </a:p>
        </p:txBody>
      </p:sp>
      <p:sp>
        <p:nvSpPr>
          <p:cNvPr id="47" name="Right Arrow 46"/>
          <p:cNvSpPr>
            <a:spLocks noChangeArrowheads="1"/>
          </p:cNvSpPr>
          <p:nvPr/>
        </p:nvSpPr>
        <p:spPr bwMode="auto">
          <a:xfrm>
            <a:off x="4419600" y="1981200"/>
            <a:ext cx="228600" cy="457200"/>
          </a:xfrm>
          <a:prstGeom prst="rightArrow">
            <a:avLst>
              <a:gd name="adj1" fmla="val 50000"/>
              <a:gd name="adj2" fmla="val 50000"/>
            </a:avLst>
          </a:prstGeom>
          <a:solidFill>
            <a:srgbClr val="B3A2C7"/>
          </a:solidFill>
          <a:ln w="9525">
            <a:solidFill>
              <a:srgbClr val="B3A2C7"/>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48" name="Right Arrow 47"/>
          <p:cNvSpPr>
            <a:spLocks noChangeArrowheads="1"/>
          </p:cNvSpPr>
          <p:nvPr/>
        </p:nvSpPr>
        <p:spPr bwMode="auto">
          <a:xfrm>
            <a:off x="6019800" y="1981200"/>
            <a:ext cx="228600" cy="457200"/>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50" name="Right Arrow 49"/>
          <p:cNvSpPr>
            <a:spLocks noChangeArrowheads="1"/>
          </p:cNvSpPr>
          <p:nvPr/>
        </p:nvSpPr>
        <p:spPr bwMode="auto">
          <a:xfrm>
            <a:off x="7315200" y="2057400"/>
            <a:ext cx="228600" cy="457200"/>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grpSp>
        <p:nvGrpSpPr>
          <p:cNvPr id="22539" name="Group 22"/>
          <p:cNvGrpSpPr>
            <a:grpSpLocks/>
          </p:cNvGrpSpPr>
          <p:nvPr/>
        </p:nvGrpSpPr>
        <p:grpSpPr bwMode="auto">
          <a:xfrm>
            <a:off x="7543800" y="533400"/>
            <a:ext cx="1600200" cy="6172200"/>
            <a:chOff x="7543800" y="533400"/>
            <a:chExt cx="1600200" cy="6172200"/>
          </a:xfrm>
        </p:grpSpPr>
        <p:sp>
          <p:nvSpPr>
            <p:cNvPr id="22540" name="TextBox 23"/>
            <p:cNvSpPr txBox="1">
              <a:spLocks noChangeArrowheads="1"/>
            </p:cNvSpPr>
            <p:nvPr/>
          </p:nvSpPr>
          <p:spPr bwMode="auto">
            <a:xfrm>
              <a:off x="7788378" y="533400"/>
              <a:ext cx="13556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800" smtClean="0">
                  <a:solidFill>
                    <a:prstClr val="black"/>
                  </a:solidFill>
                  <a:latin typeface="Calibri" charset="0"/>
                </a:rPr>
                <a:t>The </a:t>
              </a:r>
              <a:r>
                <a:rPr lang="ja-JP" altLang="en-US" sz="1800" smtClean="0">
                  <a:solidFill>
                    <a:prstClr val="black"/>
                  </a:solidFill>
                  <a:latin typeface="Calibri" charset="0"/>
                </a:rPr>
                <a:t>‘</a:t>
              </a:r>
              <a:r>
                <a:rPr lang="en-US" sz="1800" smtClean="0">
                  <a:solidFill>
                    <a:prstClr val="black"/>
                  </a:solidFill>
                  <a:latin typeface="Calibri" charset="0"/>
                </a:rPr>
                <a:t>system</a:t>
              </a:r>
              <a:r>
                <a:rPr lang="ja-JP" altLang="en-US" sz="1800" smtClean="0">
                  <a:solidFill>
                    <a:prstClr val="black"/>
                  </a:solidFill>
                  <a:latin typeface="Calibri" charset="0"/>
                </a:rPr>
                <a:t>’</a:t>
              </a:r>
              <a:endParaRPr lang="en-US" sz="1800" smtClean="0">
                <a:solidFill>
                  <a:prstClr val="black"/>
                </a:solidFill>
                <a:latin typeface="Calibri" charset="0"/>
              </a:endParaRPr>
            </a:p>
          </p:txBody>
        </p:sp>
        <p:sp>
          <p:nvSpPr>
            <p:cNvPr id="25" name="Rectangle 24"/>
            <p:cNvSpPr>
              <a:spLocks noChangeArrowheads="1"/>
            </p:cNvSpPr>
            <p:nvPr/>
          </p:nvSpPr>
          <p:spPr bwMode="auto">
            <a:xfrm>
              <a:off x="7543800" y="990600"/>
              <a:ext cx="1524000" cy="5715000"/>
            </a:xfrm>
            <a:prstGeom prst="rect">
              <a:avLst/>
            </a:prstGeom>
            <a:solidFill>
              <a:srgbClr val="C6D9F1"/>
            </a:solidFill>
            <a:ln w="9525">
              <a:solidFill>
                <a:schemeClr val="tx1"/>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600">
                <a:solidFill>
                  <a:srgbClr val="FFFFFF"/>
                </a:solidFill>
                <a:latin typeface="Calibri"/>
                <a:ea typeface="ＭＳ Ｐゴシック" charset="0"/>
              </a:endParaRPr>
            </a:p>
          </p:txBody>
        </p:sp>
        <p:sp>
          <p:nvSpPr>
            <p:cNvPr id="26" name="Rectangle 25"/>
            <p:cNvSpPr/>
            <p:nvPr/>
          </p:nvSpPr>
          <p:spPr>
            <a:xfrm>
              <a:off x="7624763" y="4876800"/>
              <a:ext cx="1316037" cy="1001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endParaRPr lang="en-US" sz="1600">
                <a:solidFill>
                  <a:prstClr val="black"/>
                </a:solidFill>
                <a:latin typeface="Calibri"/>
              </a:endParaRPr>
            </a:p>
          </p:txBody>
        </p:sp>
        <p:sp>
          <p:nvSpPr>
            <p:cNvPr id="29" name="Rectangle 28"/>
            <p:cNvSpPr/>
            <p:nvPr/>
          </p:nvSpPr>
          <p:spPr>
            <a:xfrm>
              <a:off x="7624763" y="3352800"/>
              <a:ext cx="1363662" cy="923925"/>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700" b="1">
                  <a:solidFill>
                    <a:srgbClr val="FFFFFF"/>
                  </a:solidFill>
                  <a:latin typeface="Calibri"/>
                </a:rPr>
                <a:t>Policies, Laws and Regulations </a:t>
              </a:r>
              <a:endParaRPr lang="en-US" sz="1700">
                <a:solidFill>
                  <a:srgbClr val="FFFFFF"/>
                </a:solidFill>
                <a:latin typeface="Calibri"/>
              </a:endParaRPr>
            </a:p>
          </p:txBody>
        </p:sp>
        <p:sp>
          <p:nvSpPr>
            <p:cNvPr id="33" name="Rectangle 32"/>
            <p:cNvSpPr/>
            <p:nvPr/>
          </p:nvSpPr>
          <p:spPr>
            <a:xfrm>
              <a:off x="7624763" y="2209800"/>
              <a:ext cx="1362075" cy="884238"/>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700" b="1" dirty="0">
                  <a:solidFill>
                    <a:srgbClr val="FFFFFF"/>
                  </a:solidFill>
                  <a:latin typeface="Calibri"/>
                </a:rPr>
                <a:t>Safeguards Information System</a:t>
              </a:r>
              <a:endParaRPr lang="en-US" sz="1700" dirty="0">
                <a:solidFill>
                  <a:srgbClr val="FFFFFF"/>
                </a:solidFill>
                <a:latin typeface="Calibri"/>
              </a:endParaRPr>
            </a:p>
          </p:txBody>
        </p:sp>
        <p:sp>
          <p:nvSpPr>
            <p:cNvPr id="35" name="Rectangle 34"/>
            <p:cNvSpPr/>
            <p:nvPr/>
          </p:nvSpPr>
          <p:spPr>
            <a:xfrm>
              <a:off x="7620000" y="1143000"/>
              <a:ext cx="1363663" cy="884238"/>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700" b="1">
                  <a:solidFill>
                    <a:srgbClr val="FFFFFF"/>
                  </a:solidFill>
                  <a:latin typeface="Calibri"/>
                </a:rPr>
                <a:t>Institutions</a:t>
              </a:r>
              <a:endParaRPr lang="en-US" sz="1700">
                <a:solidFill>
                  <a:srgbClr val="FFFFFF"/>
                </a:solidFill>
                <a:latin typeface="Calibri"/>
              </a:endParaRPr>
            </a:p>
          </p:txBody>
        </p:sp>
        <p:sp>
          <p:nvSpPr>
            <p:cNvPr id="38" name="Rectangle 37"/>
            <p:cNvSpPr/>
            <p:nvPr/>
          </p:nvSpPr>
          <p:spPr>
            <a:xfrm>
              <a:off x="7635678" y="4476287"/>
              <a:ext cx="1363663" cy="884238"/>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700" b="1">
                  <a:solidFill>
                    <a:srgbClr val="FFFFFF"/>
                  </a:solidFill>
                  <a:latin typeface="Calibri"/>
                </a:rPr>
                <a:t>Processes and procedures</a:t>
              </a:r>
              <a:endParaRPr lang="en-US" sz="1700">
                <a:solidFill>
                  <a:srgbClr val="FFFFFF"/>
                </a:solidFill>
                <a:latin typeface="Calibri"/>
              </a:endParaRPr>
            </a:p>
          </p:txBody>
        </p:sp>
      </p:grpSp>
    </p:spTree>
    <p:extLst>
      <p:ext uri="{BB962C8B-B14F-4D97-AF65-F5344CB8AC3E}">
        <p14:creationId xmlns:p14="http://schemas.microsoft.com/office/powerpoint/2010/main" val="206836840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786112"/>
            <a:ext cx="8715436" cy="4643470"/>
          </a:xfrm>
        </p:spPr>
        <p:txBody>
          <a:bodyPr/>
          <a:lstStyle/>
          <a:p>
            <a:r>
              <a:rPr lang="en-US" dirty="0" smtClean="0">
                <a:latin typeface="Calibri" pitchFamily="34" charset="0"/>
                <a:cs typeface="Calibri" pitchFamily="34" charset="0"/>
              </a:rPr>
              <a:t>Ideally follows the objective setting and PLR gap analysis</a:t>
            </a:r>
          </a:p>
          <a:p>
            <a:r>
              <a:rPr lang="en-US" dirty="0" smtClean="0">
                <a:latin typeface="Calibri" pitchFamily="34" charset="0"/>
                <a:cs typeface="Calibri" pitchFamily="34" charset="0"/>
              </a:rPr>
              <a:t>National assessment of existing information sources and systems for information-sharing</a:t>
            </a:r>
          </a:p>
          <a:p>
            <a:r>
              <a:rPr lang="en-US" dirty="0" smtClean="0">
                <a:latin typeface="Calibri" pitchFamily="34" charset="0"/>
                <a:cs typeface="Calibri" pitchFamily="34" charset="0"/>
              </a:rPr>
              <a:t>Development of indicators</a:t>
            </a:r>
          </a:p>
          <a:p>
            <a:r>
              <a:rPr lang="en-US" dirty="0" smtClean="0">
                <a:solidFill>
                  <a:schemeClr val="tx1"/>
                </a:solidFill>
                <a:latin typeface="Calibri" pitchFamily="34" charset="0"/>
                <a:ea typeface="ＭＳ Ｐゴシック" charset="-128"/>
                <a:cs typeface="Calibri" pitchFamily="34" charset="0"/>
              </a:rPr>
              <a:t>Information/data methodologies and approaches that address:</a:t>
            </a:r>
          </a:p>
          <a:p>
            <a:pPr lvl="1"/>
            <a:r>
              <a:rPr lang="en-US" dirty="0" smtClean="0">
                <a:solidFill>
                  <a:schemeClr val="tx1"/>
                </a:solidFill>
                <a:latin typeface="Calibri" pitchFamily="34" charset="0"/>
                <a:ea typeface="ＭＳ Ｐゴシック" charset="-128"/>
                <a:cs typeface="Calibri" pitchFamily="34" charset="0"/>
              </a:rPr>
              <a:t>What data is to be collected (e.g. income data)</a:t>
            </a:r>
          </a:p>
          <a:p>
            <a:pPr lvl="1"/>
            <a:r>
              <a:rPr lang="en-US" dirty="0" smtClean="0">
                <a:solidFill>
                  <a:schemeClr val="tx1"/>
                </a:solidFill>
                <a:latin typeface="Calibri" pitchFamily="34" charset="0"/>
                <a:ea typeface="ＭＳ Ｐゴシック" charset="-128"/>
                <a:cs typeface="Calibri" pitchFamily="34" charset="0"/>
              </a:rPr>
              <a:t>Methodologies to be used (e.g. household surveys; participatory approaches, such as participatory biodiversity monitoring)</a:t>
            </a:r>
          </a:p>
          <a:p>
            <a:pPr lvl="1"/>
            <a:r>
              <a:rPr lang="en-US" dirty="0" smtClean="0">
                <a:solidFill>
                  <a:schemeClr val="tx1"/>
                </a:solidFill>
                <a:latin typeface="Calibri" pitchFamily="34" charset="0"/>
                <a:ea typeface="ＭＳ Ｐゴシック" charset="-128"/>
                <a:cs typeface="Calibri" pitchFamily="34" charset="0"/>
              </a:rPr>
              <a:t>Who collects the data</a:t>
            </a:r>
          </a:p>
          <a:p>
            <a:pPr lvl="1"/>
            <a:r>
              <a:rPr lang="en-US" dirty="0" smtClean="0">
                <a:solidFill>
                  <a:schemeClr val="tx1"/>
                </a:solidFill>
                <a:latin typeface="Calibri" pitchFamily="34" charset="0"/>
                <a:ea typeface="ＭＳ Ｐゴシック" charset="-128"/>
                <a:cs typeface="Calibri" pitchFamily="34" charset="0"/>
              </a:rPr>
              <a:t>Frequency of data collection</a:t>
            </a:r>
          </a:p>
          <a:p>
            <a:pPr lvl="1"/>
            <a:r>
              <a:rPr lang="en-US" dirty="0" smtClean="0">
                <a:solidFill>
                  <a:schemeClr val="tx1"/>
                </a:solidFill>
                <a:latin typeface="Calibri" pitchFamily="34" charset="0"/>
                <a:ea typeface="ＭＳ Ｐゴシック" charset="-128"/>
                <a:cs typeface="Calibri" pitchFamily="34" charset="0"/>
              </a:rPr>
              <a:t>The scale at which data is collected (e.g. at the country, local or project level)</a:t>
            </a:r>
          </a:p>
          <a:p>
            <a:endParaRPr lang="en-US" dirty="0"/>
          </a:p>
        </p:txBody>
      </p:sp>
      <p:sp>
        <p:nvSpPr>
          <p:cNvPr id="3" name="Title 2"/>
          <p:cNvSpPr>
            <a:spLocks noGrp="1"/>
          </p:cNvSpPr>
          <p:nvPr>
            <p:ph type="title"/>
          </p:nvPr>
        </p:nvSpPr>
        <p:spPr/>
        <p:txBody>
          <a:bodyPr/>
          <a:lstStyle/>
          <a:p>
            <a:pPr algn="l"/>
            <a:r>
              <a:rPr lang="en-US" b="1" dirty="0" smtClean="0"/>
              <a:t>Developing the SIS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49"/>
          <p:cNvGrpSpPr>
            <a:grpSpLocks/>
          </p:cNvGrpSpPr>
          <p:nvPr/>
        </p:nvGrpSpPr>
        <p:grpSpPr bwMode="auto">
          <a:xfrm>
            <a:off x="2667000" y="2209800"/>
            <a:ext cx="6421438" cy="4445000"/>
            <a:chOff x="152400" y="533400"/>
            <a:chExt cx="8915400" cy="6171259"/>
          </a:xfrm>
        </p:grpSpPr>
        <p:sp>
          <p:nvSpPr>
            <p:cNvPr id="51" name="Rectangle 50"/>
            <p:cNvSpPr/>
            <p:nvPr/>
          </p:nvSpPr>
          <p:spPr>
            <a:xfrm>
              <a:off x="4648671" y="2896110"/>
              <a:ext cx="1448064" cy="2056352"/>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100" dirty="0">
                  <a:solidFill>
                    <a:prstClr val="white"/>
                  </a:solidFill>
                  <a:latin typeface="Calibri"/>
                </a:rPr>
                <a:t>3. Creation of new PLRs and procedures (if necessary)</a:t>
              </a:r>
            </a:p>
          </p:txBody>
        </p:sp>
        <p:sp>
          <p:nvSpPr>
            <p:cNvPr id="52" name="Rectangle 51"/>
            <p:cNvSpPr/>
            <p:nvPr/>
          </p:nvSpPr>
          <p:spPr>
            <a:xfrm>
              <a:off x="152400" y="2896110"/>
              <a:ext cx="1600143" cy="2056352"/>
            </a:xfrm>
            <a:prstGeom prst="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100" dirty="0">
                  <a:solidFill>
                    <a:prstClr val="white"/>
                  </a:solidFill>
                  <a:latin typeface="Calibri"/>
                </a:rPr>
                <a:t>1. Definition of goals of the safeguards system</a:t>
              </a:r>
            </a:p>
          </p:txBody>
        </p:sp>
        <p:sp>
          <p:nvSpPr>
            <p:cNvPr id="56" name="Rectangle 55"/>
            <p:cNvSpPr/>
            <p:nvPr/>
          </p:nvSpPr>
          <p:spPr>
            <a:xfrm>
              <a:off x="2515146" y="2896110"/>
              <a:ext cx="1675081" cy="2056352"/>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2. Gap analysis of existing social/ environmental PLRs and procedures</a:t>
              </a:r>
            </a:p>
            <a:p>
              <a:pPr>
                <a:defRPr/>
              </a:pPr>
              <a:endParaRPr lang="en-US" sz="1100">
                <a:solidFill>
                  <a:srgbClr val="FFFFFF"/>
                </a:solidFill>
                <a:latin typeface="Calibri"/>
              </a:endParaRPr>
            </a:p>
          </p:txBody>
        </p:sp>
        <p:sp>
          <p:nvSpPr>
            <p:cNvPr id="57" name="Rectangle 56"/>
            <p:cNvSpPr/>
            <p:nvPr/>
          </p:nvSpPr>
          <p:spPr>
            <a:xfrm>
              <a:off x="2896448" y="762618"/>
              <a:ext cx="1600143" cy="1827134"/>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1.Identification of indicators for REDD+ social/environmental performance </a:t>
              </a:r>
            </a:p>
            <a:p>
              <a:pPr>
                <a:defRPr/>
              </a:pPr>
              <a:endParaRPr lang="en-US" sz="1100">
                <a:solidFill>
                  <a:srgbClr val="FFFFFF"/>
                </a:solidFill>
                <a:latin typeface="Calibri"/>
              </a:endParaRPr>
            </a:p>
          </p:txBody>
        </p:sp>
        <p:sp>
          <p:nvSpPr>
            <p:cNvPr id="62" name="Rectangle 61"/>
            <p:cNvSpPr/>
            <p:nvPr/>
          </p:nvSpPr>
          <p:spPr>
            <a:xfrm>
              <a:off x="4648671" y="762618"/>
              <a:ext cx="1448064" cy="1827134"/>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2.Development of  monitoring methodology and institution</a:t>
              </a:r>
            </a:p>
            <a:p>
              <a:pPr>
                <a:defRPr/>
              </a:pPr>
              <a:endParaRPr lang="en-US" sz="1100">
                <a:solidFill>
                  <a:srgbClr val="FFFFFF"/>
                </a:solidFill>
                <a:latin typeface="Calibri"/>
              </a:endParaRPr>
            </a:p>
            <a:p>
              <a:pPr>
                <a:defRPr/>
              </a:pPr>
              <a:endParaRPr lang="en-US" sz="1100">
                <a:solidFill>
                  <a:srgbClr val="FFFFFF"/>
                </a:solidFill>
                <a:latin typeface="Calibri"/>
              </a:endParaRPr>
            </a:p>
          </p:txBody>
        </p:sp>
        <p:sp>
          <p:nvSpPr>
            <p:cNvPr id="64" name="Rectangle 63"/>
            <p:cNvSpPr/>
            <p:nvPr/>
          </p:nvSpPr>
          <p:spPr>
            <a:xfrm>
              <a:off x="6248814" y="762618"/>
              <a:ext cx="1141700" cy="1827134"/>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3.Development of  reporting methodology and institution</a:t>
              </a:r>
            </a:p>
            <a:p>
              <a:pPr>
                <a:defRPr/>
              </a:pPr>
              <a:endParaRPr lang="en-US" sz="1100">
                <a:solidFill>
                  <a:srgbClr val="FFFFFF"/>
                </a:solidFill>
                <a:latin typeface="Calibri"/>
              </a:endParaRPr>
            </a:p>
            <a:p>
              <a:pPr>
                <a:defRPr/>
              </a:pPr>
              <a:endParaRPr lang="en-US" sz="1100">
                <a:solidFill>
                  <a:srgbClr val="FFFFFF"/>
                </a:solidFill>
                <a:latin typeface="Calibri"/>
              </a:endParaRPr>
            </a:p>
          </p:txBody>
        </p:sp>
        <p:sp>
          <p:nvSpPr>
            <p:cNvPr id="67" name="Bent-Up Arrow 66"/>
            <p:cNvSpPr>
              <a:spLocks/>
            </p:cNvSpPr>
            <p:nvPr/>
          </p:nvSpPr>
          <p:spPr bwMode="auto">
            <a:xfrm rot="16200000" flipV="1">
              <a:off x="799302" y="724029"/>
              <a:ext cx="1525182" cy="2514825"/>
            </a:xfrm>
            <a:custGeom>
              <a:avLst/>
              <a:gdLst>
                <a:gd name="T0" fmla="*/ 1143887 w 1525182"/>
                <a:gd name="T1" fmla="*/ 0 h 2514825"/>
                <a:gd name="T2" fmla="*/ 762591 w 1525182"/>
                <a:gd name="T3" fmla="*/ 381296 h 2514825"/>
                <a:gd name="T4" fmla="*/ 0 w 1525182"/>
                <a:gd name="T5" fmla="*/ 2324176 h 2514825"/>
                <a:gd name="T6" fmla="*/ 667267 w 1525182"/>
                <a:gd name="T7" fmla="*/ 2514825 h 2514825"/>
                <a:gd name="T8" fmla="*/ 1334534 w 1525182"/>
                <a:gd name="T9" fmla="*/ 1448060 h 2514825"/>
                <a:gd name="T10" fmla="*/ 1525182 w 1525182"/>
                <a:gd name="T11" fmla="*/ 381296 h 2514825"/>
                <a:gd name="T12" fmla="*/ 17694720 60000 65536"/>
                <a:gd name="T13" fmla="*/ 11796480 60000 65536"/>
                <a:gd name="T14" fmla="*/ 11796480 60000 65536"/>
                <a:gd name="T15" fmla="*/ 5898240 60000 65536"/>
                <a:gd name="T16" fmla="*/ 0 60000 65536"/>
                <a:gd name="T17" fmla="*/ 0 60000 65536"/>
                <a:gd name="T18" fmla="*/ 0 w 1525182"/>
                <a:gd name="T19" fmla="*/ 2133530 h 2514825"/>
                <a:gd name="T20" fmla="*/ 1334534 w 1525182"/>
                <a:gd name="T21" fmla="*/ 2514825 h 2514825"/>
              </a:gdLst>
              <a:ahLst/>
              <a:cxnLst>
                <a:cxn ang="T12">
                  <a:pos x="T0" y="T1"/>
                </a:cxn>
                <a:cxn ang="T13">
                  <a:pos x="T2" y="T3"/>
                </a:cxn>
                <a:cxn ang="T14">
                  <a:pos x="T4" y="T5"/>
                </a:cxn>
                <a:cxn ang="T15">
                  <a:pos x="T6" y="T7"/>
                </a:cxn>
                <a:cxn ang="T16">
                  <a:pos x="T8" y="T9"/>
                </a:cxn>
                <a:cxn ang="T17">
                  <a:pos x="T10" y="T11"/>
                </a:cxn>
              </a:cxnLst>
              <a:rect l="T18" t="T19" r="T20" b="T21"/>
              <a:pathLst>
                <a:path w="1525182" h="2514825">
                  <a:moveTo>
                    <a:pt x="0" y="2133530"/>
                  </a:moveTo>
                  <a:lnTo>
                    <a:pt x="953239" y="2133530"/>
                  </a:lnTo>
                  <a:lnTo>
                    <a:pt x="953239" y="381296"/>
                  </a:lnTo>
                  <a:lnTo>
                    <a:pt x="762591" y="381296"/>
                  </a:lnTo>
                  <a:lnTo>
                    <a:pt x="1143887" y="0"/>
                  </a:lnTo>
                  <a:lnTo>
                    <a:pt x="1525182" y="381296"/>
                  </a:lnTo>
                  <a:lnTo>
                    <a:pt x="1334534" y="381296"/>
                  </a:lnTo>
                  <a:lnTo>
                    <a:pt x="1334534" y="2514825"/>
                  </a:lnTo>
                  <a:lnTo>
                    <a:pt x="0" y="2514825"/>
                  </a:lnTo>
                  <a:close/>
                </a:path>
              </a:pathLst>
            </a:custGeom>
            <a:solidFill>
              <a:srgbClr val="B3A2C7"/>
            </a:solidFill>
            <a:ln w="9525" cap="flat" cmpd="sng">
              <a:solidFill>
                <a:srgbClr val="4A7EBB"/>
              </a:solidFill>
              <a:prstDash val="dash"/>
              <a:round/>
              <a:headEnd/>
              <a:tailEnd/>
            </a:ln>
            <a:effectLst>
              <a:outerShdw blurRad="63500" dist="23000" dir="5400000" rotWithShape="0">
                <a:srgbClr val="000000">
                  <a:alpha val="34999"/>
                </a:srgbClr>
              </a:outerShdw>
            </a:effectLst>
          </p:spPr>
          <p:txBody>
            <a:bodyPr anchor="ctr"/>
            <a:lstStyle/>
            <a:p>
              <a:endParaRPr lang="en-US" sz="1800" smtClean="0">
                <a:solidFill>
                  <a:prstClr val="black"/>
                </a:solidFill>
                <a:ea typeface="ＭＳ Ｐゴシック" charset="0"/>
              </a:endParaRPr>
            </a:p>
          </p:txBody>
        </p:sp>
        <p:sp>
          <p:nvSpPr>
            <p:cNvPr id="72" name="Right Arrow 71"/>
            <p:cNvSpPr>
              <a:spLocks noChangeArrowheads="1"/>
            </p:cNvSpPr>
            <p:nvPr/>
          </p:nvSpPr>
          <p:spPr bwMode="auto">
            <a:xfrm>
              <a:off x="4419449" y="2056379"/>
              <a:ext cx="229222" cy="458436"/>
            </a:xfrm>
            <a:prstGeom prst="rightArrow">
              <a:avLst>
                <a:gd name="adj1" fmla="val 50000"/>
                <a:gd name="adj2" fmla="val 50000"/>
              </a:avLst>
            </a:prstGeom>
            <a:solidFill>
              <a:srgbClr val="B3A2C7"/>
            </a:solidFill>
            <a:ln w="9525">
              <a:solidFill>
                <a:srgbClr val="B3A2C7"/>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73" name="Right Arrow 72"/>
            <p:cNvSpPr>
              <a:spLocks noChangeArrowheads="1"/>
            </p:cNvSpPr>
            <p:nvPr/>
          </p:nvSpPr>
          <p:spPr bwMode="auto">
            <a:xfrm>
              <a:off x="6019592" y="2056379"/>
              <a:ext cx="229222" cy="458436"/>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74" name="Right Arrow 73"/>
            <p:cNvSpPr>
              <a:spLocks noChangeArrowheads="1"/>
            </p:cNvSpPr>
            <p:nvPr/>
          </p:nvSpPr>
          <p:spPr bwMode="auto">
            <a:xfrm>
              <a:off x="6096735" y="3658702"/>
              <a:ext cx="1448063" cy="608310"/>
            </a:xfrm>
            <a:prstGeom prst="rightArrow">
              <a:avLst>
                <a:gd name="adj1" fmla="val 50000"/>
                <a:gd name="adj2" fmla="val 50001"/>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75" name="Right Arrow 74"/>
            <p:cNvSpPr>
              <a:spLocks noChangeArrowheads="1"/>
            </p:cNvSpPr>
            <p:nvPr/>
          </p:nvSpPr>
          <p:spPr bwMode="auto">
            <a:xfrm rot="16200000" flipV="1">
              <a:off x="2971388" y="2514812"/>
              <a:ext cx="306358" cy="456239"/>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78" name="Right Arrow 77"/>
            <p:cNvSpPr>
              <a:spLocks noChangeArrowheads="1"/>
            </p:cNvSpPr>
            <p:nvPr/>
          </p:nvSpPr>
          <p:spPr bwMode="auto">
            <a:xfrm rot="5400000">
              <a:off x="2971388" y="4877522"/>
              <a:ext cx="306358" cy="456239"/>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82" name="Right Arrow 81"/>
            <p:cNvSpPr>
              <a:spLocks noChangeArrowheads="1"/>
            </p:cNvSpPr>
            <p:nvPr/>
          </p:nvSpPr>
          <p:spPr bwMode="auto">
            <a:xfrm>
              <a:off x="7315576" y="2056379"/>
              <a:ext cx="229222" cy="458436"/>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24611" name="TextBox 83"/>
            <p:cNvSpPr txBox="1">
              <a:spLocks noChangeArrowheads="1"/>
            </p:cNvSpPr>
            <p:nvPr/>
          </p:nvSpPr>
          <p:spPr bwMode="auto">
            <a:xfrm>
              <a:off x="304800" y="609600"/>
              <a:ext cx="2083472" cy="36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100" smtClean="0">
                  <a:solidFill>
                    <a:prstClr val="black"/>
                  </a:solidFill>
                  <a:latin typeface="Calibri" charset="0"/>
                </a:rPr>
                <a:t>Development </a:t>
              </a:r>
              <a:r>
                <a:rPr lang="ja-JP" altLang="en-US" sz="1100" smtClean="0">
                  <a:solidFill>
                    <a:prstClr val="black"/>
                  </a:solidFill>
                  <a:latin typeface="Calibri" charset="0"/>
                </a:rPr>
                <a:t>‘</a:t>
              </a:r>
              <a:r>
                <a:rPr lang="en-US" sz="1100" smtClean="0">
                  <a:solidFill>
                    <a:prstClr val="black"/>
                  </a:solidFill>
                  <a:latin typeface="Calibri" charset="0"/>
                </a:rPr>
                <a:t>process</a:t>
              </a:r>
              <a:r>
                <a:rPr lang="ja-JP" altLang="en-US" sz="1100" smtClean="0">
                  <a:solidFill>
                    <a:prstClr val="black"/>
                  </a:solidFill>
                  <a:latin typeface="Calibri" charset="0"/>
                </a:rPr>
                <a:t>’</a:t>
              </a:r>
              <a:endParaRPr lang="en-US" sz="1100" smtClean="0">
                <a:solidFill>
                  <a:prstClr val="black"/>
                </a:solidFill>
                <a:latin typeface="Calibri" charset="0"/>
              </a:endParaRPr>
            </a:p>
          </p:txBody>
        </p:sp>
        <p:sp>
          <p:nvSpPr>
            <p:cNvPr id="85" name="Right Arrow 84"/>
            <p:cNvSpPr>
              <a:spLocks noChangeArrowheads="1"/>
            </p:cNvSpPr>
            <p:nvPr/>
          </p:nvSpPr>
          <p:spPr bwMode="auto">
            <a:xfrm>
              <a:off x="4190227" y="3733638"/>
              <a:ext cx="458443" cy="458436"/>
            </a:xfrm>
            <a:prstGeom prst="rightArrow">
              <a:avLst>
                <a:gd name="adj1" fmla="val 50000"/>
                <a:gd name="adj2" fmla="val 50001"/>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86" name="Right Arrow 85"/>
            <p:cNvSpPr>
              <a:spLocks noChangeArrowheads="1"/>
            </p:cNvSpPr>
            <p:nvPr/>
          </p:nvSpPr>
          <p:spPr bwMode="auto">
            <a:xfrm>
              <a:off x="1752543" y="3810780"/>
              <a:ext cx="762603" cy="456232"/>
            </a:xfrm>
            <a:prstGeom prst="rightArrow">
              <a:avLst>
                <a:gd name="adj1" fmla="val 50000"/>
                <a:gd name="adj2" fmla="val 49999"/>
              </a:avLst>
            </a:prstGeom>
            <a:solidFill>
              <a:srgbClr val="C00000"/>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grpSp>
          <p:nvGrpSpPr>
            <p:cNvPr id="24614" name="Group 86"/>
            <p:cNvGrpSpPr>
              <a:grpSpLocks/>
            </p:cNvGrpSpPr>
            <p:nvPr/>
          </p:nvGrpSpPr>
          <p:grpSpPr bwMode="auto">
            <a:xfrm>
              <a:off x="7544798" y="533400"/>
              <a:ext cx="1523002" cy="6171259"/>
              <a:chOff x="7544798" y="533400"/>
              <a:chExt cx="1523002" cy="6171259"/>
            </a:xfrm>
          </p:grpSpPr>
          <p:sp>
            <p:nvSpPr>
              <p:cNvPr id="24615" name="TextBox 87"/>
              <p:cNvSpPr txBox="1">
                <a:spLocks noChangeArrowheads="1"/>
              </p:cNvSpPr>
              <p:nvPr/>
            </p:nvSpPr>
            <p:spPr bwMode="auto">
              <a:xfrm>
                <a:off x="7788378" y="533400"/>
                <a:ext cx="1255400" cy="36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100" smtClean="0">
                    <a:solidFill>
                      <a:prstClr val="black"/>
                    </a:solidFill>
                    <a:latin typeface="Calibri" charset="0"/>
                  </a:rPr>
                  <a:t>The </a:t>
                </a:r>
                <a:r>
                  <a:rPr lang="ja-JP" altLang="en-US" sz="1100" smtClean="0">
                    <a:solidFill>
                      <a:prstClr val="black"/>
                    </a:solidFill>
                    <a:latin typeface="Calibri" charset="0"/>
                  </a:rPr>
                  <a:t>‘</a:t>
                </a:r>
                <a:r>
                  <a:rPr lang="en-US" sz="1100" smtClean="0">
                    <a:solidFill>
                      <a:prstClr val="black"/>
                    </a:solidFill>
                    <a:latin typeface="Calibri" charset="0"/>
                  </a:rPr>
                  <a:t>system</a:t>
                </a:r>
                <a:r>
                  <a:rPr lang="ja-JP" altLang="en-US" sz="1100" smtClean="0">
                    <a:solidFill>
                      <a:prstClr val="black"/>
                    </a:solidFill>
                    <a:latin typeface="Calibri" charset="0"/>
                  </a:rPr>
                  <a:t>’</a:t>
                </a:r>
                <a:endParaRPr lang="en-US" sz="1100" smtClean="0">
                  <a:solidFill>
                    <a:prstClr val="black"/>
                  </a:solidFill>
                  <a:latin typeface="Calibri" charset="0"/>
                </a:endParaRPr>
              </a:p>
            </p:txBody>
          </p:sp>
          <p:sp>
            <p:nvSpPr>
              <p:cNvPr id="89" name="Rectangle 88"/>
              <p:cNvSpPr>
                <a:spLocks noChangeArrowheads="1"/>
              </p:cNvSpPr>
              <p:nvPr/>
            </p:nvSpPr>
            <p:spPr bwMode="auto">
              <a:xfrm>
                <a:off x="7544798" y="989633"/>
                <a:ext cx="1523002" cy="5715026"/>
              </a:xfrm>
              <a:prstGeom prst="rect">
                <a:avLst/>
              </a:prstGeom>
              <a:solidFill>
                <a:srgbClr val="C6D9F1"/>
              </a:solidFill>
              <a:ln w="9525">
                <a:solidFill>
                  <a:schemeClr val="tx1"/>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90" name="Rectangle 89"/>
              <p:cNvSpPr/>
              <p:nvPr/>
            </p:nvSpPr>
            <p:spPr>
              <a:xfrm>
                <a:off x="7624144" y="4875321"/>
                <a:ext cx="1315821" cy="10006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endParaRPr lang="en-US" sz="1100">
                  <a:solidFill>
                    <a:prstClr val="black"/>
                  </a:solidFill>
                  <a:latin typeface="Calibri"/>
                </a:endParaRPr>
              </a:p>
            </p:txBody>
          </p:sp>
          <p:sp>
            <p:nvSpPr>
              <p:cNvPr id="117" name="Rectangle 116"/>
              <p:cNvSpPr/>
              <p:nvPr/>
            </p:nvSpPr>
            <p:spPr>
              <a:xfrm>
                <a:off x="7624144" y="3352344"/>
                <a:ext cx="1364310" cy="923484"/>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100" b="1">
                    <a:solidFill>
                      <a:srgbClr val="FFFFFF"/>
                    </a:solidFill>
                    <a:latin typeface="Calibri"/>
                  </a:rPr>
                  <a:t>Policies, Laws and Regulations </a:t>
                </a:r>
                <a:endParaRPr lang="en-US" sz="1100">
                  <a:solidFill>
                    <a:srgbClr val="FFFFFF"/>
                  </a:solidFill>
                  <a:latin typeface="Calibri"/>
                </a:endParaRPr>
              </a:p>
            </p:txBody>
          </p:sp>
          <p:sp>
            <p:nvSpPr>
              <p:cNvPr id="119" name="Rectangle 118"/>
              <p:cNvSpPr/>
              <p:nvPr/>
            </p:nvSpPr>
            <p:spPr>
              <a:xfrm>
                <a:off x="7624144" y="2208456"/>
                <a:ext cx="1364310" cy="886016"/>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100" b="1" dirty="0">
                    <a:solidFill>
                      <a:srgbClr val="FFFFFF"/>
                    </a:solidFill>
                    <a:latin typeface="Calibri"/>
                  </a:rPr>
                  <a:t>Safeguards Information System</a:t>
                </a:r>
                <a:endParaRPr lang="en-US" sz="1100" dirty="0">
                  <a:solidFill>
                    <a:srgbClr val="FFFFFF"/>
                  </a:solidFill>
                  <a:latin typeface="Calibri"/>
                </a:endParaRPr>
              </a:p>
            </p:txBody>
          </p:sp>
          <p:sp>
            <p:nvSpPr>
              <p:cNvPr id="121" name="Rectangle 120"/>
              <p:cNvSpPr/>
              <p:nvPr/>
            </p:nvSpPr>
            <p:spPr>
              <a:xfrm>
                <a:off x="7621941" y="1143915"/>
                <a:ext cx="1362105" cy="883812"/>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100" b="1">
                    <a:solidFill>
                      <a:srgbClr val="FFFFFF"/>
                    </a:solidFill>
                    <a:latin typeface="Calibri"/>
                  </a:rPr>
                  <a:t>Institutions</a:t>
                </a:r>
                <a:endParaRPr lang="en-US" sz="1100">
                  <a:solidFill>
                    <a:srgbClr val="FFFFFF"/>
                  </a:solidFill>
                  <a:latin typeface="Calibri"/>
                </a:endParaRPr>
              </a:p>
            </p:txBody>
          </p:sp>
          <p:sp>
            <p:nvSpPr>
              <p:cNvPr id="122" name="Rectangle 121"/>
              <p:cNvSpPr/>
              <p:nvPr/>
            </p:nvSpPr>
            <p:spPr>
              <a:xfrm>
                <a:off x="7621941" y="4517740"/>
                <a:ext cx="1362105" cy="883812"/>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100" b="1">
                    <a:solidFill>
                      <a:srgbClr val="FFFFFF"/>
                    </a:solidFill>
                    <a:latin typeface="Calibri"/>
                  </a:rPr>
                  <a:t>Processes and procedures</a:t>
                </a:r>
                <a:endParaRPr lang="en-US" sz="1100">
                  <a:solidFill>
                    <a:srgbClr val="FFFFFF"/>
                  </a:solidFill>
                  <a:latin typeface="Calibri"/>
                </a:endParaRPr>
              </a:p>
            </p:txBody>
          </p:sp>
        </p:grpSp>
      </p:grpSp>
      <p:sp>
        <p:nvSpPr>
          <p:cNvPr id="54" name="Rectangle 53"/>
          <p:cNvSpPr>
            <a:spLocks noChangeArrowheads="1"/>
          </p:cNvSpPr>
          <p:nvPr/>
        </p:nvSpPr>
        <p:spPr bwMode="auto">
          <a:xfrm>
            <a:off x="685800" y="1600200"/>
            <a:ext cx="1447800" cy="1981200"/>
          </a:xfrm>
          <a:prstGeom prst="rect">
            <a:avLst/>
          </a:prstGeom>
          <a:solidFill>
            <a:srgbClr val="4F6228"/>
          </a:solidFill>
          <a:ln>
            <a:noFill/>
          </a:ln>
          <a:effectLst>
            <a:outerShdw blurRad="63500" dist="23000" dir="5400000" rotWithShape="0">
              <a:srgbClr val="000000">
                <a:alpha val="34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sz="1800">
              <a:solidFill>
                <a:srgbClr val="FFFFFF"/>
              </a:solidFill>
              <a:latin typeface="Calibri"/>
              <a:ea typeface="ＭＳ Ｐゴシック" charset="0"/>
            </a:endParaRPr>
          </a:p>
        </p:txBody>
      </p:sp>
      <p:sp>
        <p:nvSpPr>
          <p:cNvPr id="24580" name="Title 1"/>
          <p:cNvSpPr>
            <a:spLocks noGrp="1"/>
          </p:cNvSpPr>
          <p:nvPr>
            <p:ph type="title"/>
          </p:nvPr>
        </p:nvSpPr>
        <p:spPr>
          <a:xfrm>
            <a:off x="457200" y="-152400"/>
            <a:ext cx="8229600" cy="1143000"/>
          </a:xfrm>
        </p:spPr>
        <p:txBody>
          <a:bodyPr/>
          <a:lstStyle/>
          <a:p>
            <a:pPr algn="l" eaLnBrk="1" hangingPunct="1"/>
            <a:r>
              <a:rPr lang="en-US" sz="2600">
                <a:solidFill>
                  <a:schemeClr val="tx2"/>
                </a:solidFill>
                <a:latin typeface="Calibri" charset="0"/>
              </a:rPr>
              <a:t>Potential country inputs into the development of a country safeguards system</a:t>
            </a:r>
          </a:p>
        </p:txBody>
      </p:sp>
      <p:sp>
        <p:nvSpPr>
          <p:cNvPr id="48" name="Rectangle 47"/>
          <p:cNvSpPr/>
          <p:nvPr/>
        </p:nvSpPr>
        <p:spPr>
          <a:xfrm>
            <a:off x="762000" y="1676400"/>
            <a:ext cx="1295400" cy="1828800"/>
          </a:xfrm>
          <a:prstGeom prst="rect">
            <a:avLst/>
          </a:prstGeom>
          <a:solidFill>
            <a:schemeClr val="accent3">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800" dirty="0">
                <a:solidFill>
                  <a:prstClr val="white"/>
                </a:solidFill>
                <a:latin typeface="Calibri"/>
              </a:rPr>
              <a:t>Existing PLRs and institutions (statutory and customary) </a:t>
            </a:r>
          </a:p>
        </p:txBody>
      </p:sp>
      <p:cxnSp>
        <p:nvCxnSpPr>
          <p:cNvPr id="23" name="Straight Arrow Connector 22"/>
          <p:cNvCxnSpPr>
            <a:cxnSpLocks noChangeShapeType="1"/>
          </p:cNvCxnSpPr>
          <p:nvPr/>
        </p:nvCxnSpPr>
        <p:spPr bwMode="auto">
          <a:xfrm>
            <a:off x="6019800" y="2209800"/>
            <a:ext cx="0" cy="304800"/>
          </a:xfrm>
          <a:prstGeom prst="straightConnector1">
            <a:avLst/>
          </a:prstGeom>
          <a:noFill/>
          <a:ln w="25400">
            <a:solidFill>
              <a:schemeClr val="accent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19" name="Oval 18"/>
          <p:cNvSpPr>
            <a:spLocks noChangeArrowheads="1"/>
          </p:cNvSpPr>
          <p:nvPr/>
        </p:nvSpPr>
        <p:spPr bwMode="auto">
          <a:xfrm>
            <a:off x="4495800" y="2438400"/>
            <a:ext cx="3429000" cy="1447800"/>
          </a:xfrm>
          <a:prstGeom prst="ellipse">
            <a:avLst/>
          </a:prstGeom>
          <a:noFill/>
          <a:ln w="9525">
            <a:solidFill>
              <a:schemeClr val="accent2"/>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sz="1200">
              <a:solidFill>
                <a:srgbClr val="FFFFFF"/>
              </a:solidFill>
              <a:latin typeface="Calibri"/>
              <a:ea typeface="ＭＳ Ｐゴシック" charset="0"/>
            </a:endParaRPr>
          </a:p>
        </p:txBody>
      </p:sp>
      <p:cxnSp>
        <p:nvCxnSpPr>
          <p:cNvPr id="55" name="Straight Arrow Connector 54"/>
          <p:cNvCxnSpPr>
            <a:cxnSpLocks noChangeShapeType="1"/>
          </p:cNvCxnSpPr>
          <p:nvPr/>
        </p:nvCxnSpPr>
        <p:spPr bwMode="auto">
          <a:xfrm>
            <a:off x="2057400" y="3581400"/>
            <a:ext cx="2362200" cy="762000"/>
          </a:xfrm>
          <a:prstGeom prst="straightConnector1">
            <a:avLst/>
          </a:prstGeom>
          <a:noFill/>
          <a:ln w="25400">
            <a:solidFill>
              <a:schemeClr val="accent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116" name="Oval 115"/>
          <p:cNvSpPr>
            <a:spLocks noChangeArrowheads="1"/>
          </p:cNvSpPr>
          <p:nvPr/>
        </p:nvSpPr>
        <p:spPr bwMode="auto">
          <a:xfrm>
            <a:off x="4343400" y="3962400"/>
            <a:ext cx="3429000" cy="1447800"/>
          </a:xfrm>
          <a:prstGeom prst="ellipse">
            <a:avLst/>
          </a:prstGeom>
          <a:noFill/>
          <a:ln w="9525">
            <a:solidFill>
              <a:schemeClr val="accent2"/>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sz="1200">
              <a:solidFill>
                <a:srgbClr val="FFFFFF"/>
              </a:solidFill>
              <a:latin typeface="Calibri"/>
              <a:ea typeface="ＭＳ Ｐゴシック" charset="0"/>
            </a:endParaRPr>
          </a:p>
        </p:txBody>
      </p:sp>
      <p:sp>
        <p:nvSpPr>
          <p:cNvPr id="118" name="Rectangle 117"/>
          <p:cNvSpPr/>
          <p:nvPr/>
        </p:nvSpPr>
        <p:spPr>
          <a:xfrm>
            <a:off x="4953000" y="533400"/>
            <a:ext cx="2362200" cy="1600200"/>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sz="1400">
              <a:solidFill>
                <a:srgbClr val="FFFFFF"/>
              </a:solidFill>
              <a:latin typeface="Calibri"/>
            </a:endParaRPr>
          </a:p>
        </p:txBody>
      </p:sp>
      <p:sp>
        <p:nvSpPr>
          <p:cNvPr id="3" name="Rectangle 2"/>
          <p:cNvSpPr>
            <a:spLocks noChangeArrowheads="1"/>
          </p:cNvSpPr>
          <p:nvPr/>
        </p:nvSpPr>
        <p:spPr bwMode="auto">
          <a:xfrm>
            <a:off x="5029200" y="609600"/>
            <a:ext cx="2209800" cy="1447800"/>
          </a:xfrm>
          <a:prstGeom prst="rect">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lstStyle/>
          <a:p>
            <a:pPr>
              <a:defRPr/>
            </a:pPr>
            <a:r>
              <a:rPr lang="en-US" sz="1800">
                <a:solidFill>
                  <a:srgbClr val="FFFFFF"/>
                </a:solidFill>
                <a:latin typeface="Calibri"/>
                <a:ea typeface="ＭＳ Ｐゴシック" charset="0"/>
              </a:rPr>
              <a:t>Existing biodiversity, social and forest indicators, monitoring and reporting systems</a:t>
            </a:r>
          </a:p>
          <a:p>
            <a:pPr>
              <a:defRPr/>
            </a:pPr>
            <a:endParaRPr lang="en-US" sz="1800">
              <a:solidFill>
                <a:srgbClr val="FFFFFF"/>
              </a:solidFill>
              <a:latin typeface="Calibri"/>
              <a:ea typeface="ＭＳ Ｐゴシック" charset="0"/>
            </a:endParaRPr>
          </a:p>
        </p:txBody>
      </p:sp>
    </p:spTree>
    <p:extLst>
      <p:ext uri="{BB962C8B-B14F-4D97-AF65-F5344CB8AC3E}">
        <p14:creationId xmlns:p14="http://schemas.microsoft.com/office/powerpoint/2010/main" val="16003905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linds(horizontal)">
                                      <p:cBhvr>
                                        <p:cTn id="7" dur="500"/>
                                        <p:tgtEl>
                                          <p:spTgt spid="4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4"/>
                                        </p:tgtEl>
                                        <p:attrNameLst>
                                          <p:attrName>style.visibility</p:attrName>
                                        </p:attrNameLst>
                                      </p:cBhvr>
                                      <p:to>
                                        <p:strVal val="visible"/>
                                      </p:to>
                                    </p:set>
                                    <p:animEffect transition="in" filter="blinds(horizontal)">
                                      <p:cBhvr>
                                        <p:cTn id="10" dur="500"/>
                                        <p:tgtEl>
                                          <p:spTgt spid="54"/>
                                        </p:tgtEl>
                                      </p:cBhvr>
                                    </p:animEffect>
                                  </p:childTnLst>
                                </p:cTn>
                              </p:par>
                              <p:par>
                                <p:cTn id="11" presetID="3" presetClass="entr" presetSubtype="10" fill="hold" nodeType="with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blinds(horizontal)">
                                      <p:cBhvr>
                                        <p:cTn id="13" dur="500"/>
                                        <p:tgtEl>
                                          <p:spTgt spid="5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16"/>
                                        </p:tgtEl>
                                        <p:attrNameLst>
                                          <p:attrName>style.visibility</p:attrName>
                                        </p:attrNameLst>
                                      </p:cBhvr>
                                      <p:to>
                                        <p:strVal val="visible"/>
                                      </p:to>
                                    </p:set>
                                    <p:animEffect transition="in" filter="blinds(horizontal)">
                                      <p:cBhvr>
                                        <p:cTn id="16" dur="500"/>
                                        <p:tgtEl>
                                          <p:spTgt spid="11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18"/>
                                        </p:tgtEl>
                                        <p:attrNameLst>
                                          <p:attrName>style.visibility</p:attrName>
                                        </p:attrNameLst>
                                      </p:cBhvr>
                                      <p:to>
                                        <p:strVal val="visible"/>
                                      </p:to>
                                    </p:set>
                                    <p:animEffect transition="in" filter="blinds(horizontal)">
                                      <p:cBhvr>
                                        <p:cTn id="21" dur="500"/>
                                        <p:tgtEl>
                                          <p:spTgt spid="11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blinds(horizontal)">
                                      <p:cBhvr>
                                        <p:cTn id="24" dur="500"/>
                                        <p:tgtEl>
                                          <p:spTgt spid="3"/>
                                        </p:tgtEl>
                                      </p:cBhvr>
                                    </p:animEffect>
                                  </p:childTnLst>
                                </p:cTn>
                              </p:par>
                              <p:par>
                                <p:cTn id="25" presetID="3" presetClass="entr" presetSubtype="10" fill="hold" nodeType="with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blinds(horizontal)">
                                      <p:cBhvr>
                                        <p:cTn id="27" dur="500"/>
                                        <p:tgtEl>
                                          <p:spTgt spid="23"/>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linds(horizontal)">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48" grpId="0" animBg="1"/>
      <p:bldP spid="19" grpId="0" animBg="1"/>
      <p:bldP spid="116" grpId="0" animBg="1"/>
      <p:bldP spid="118" grpId="0"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61"/>
          <p:cNvGrpSpPr>
            <a:grpSpLocks/>
          </p:cNvGrpSpPr>
          <p:nvPr/>
        </p:nvGrpSpPr>
        <p:grpSpPr bwMode="auto">
          <a:xfrm>
            <a:off x="3536950" y="2738438"/>
            <a:ext cx="5551488" cy="3843337"/>
            <a:chOff x="152400" y="533400"/>
            <a:chExt cx="8915400" cy="6171921"/>
          </a:xfrm>
        </p:grpSpPr>
        <p:sp>
          <p:nvSpPr>
            <p:cNvPr id="64" name="Rectangle 63"/>
            <p:cNvSpPr/>
            <p:nvPr/>
          </p:nvSpPr>
          <p:spPr>
            <a:xfrm>
              <a:off x="4647067" y="2896625"/>
              <a:ext cx="1448083" cy="2057308"/>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100" dirty="0">
                  <a:solidFill>
                    <a:prstClr val="white"/>
                  </a:solidFill>
                  <a:latin typeface="Calibri"/>
                </a:rPr>
                <a:t>3. Creation of new PLRs and procedures (if necessary)</a:t>
              </a:r>
            </a:p>
          </p:txBody>
        </p:sp>
        <p:sp>
          <p:nvSpPr>
            <p:cNvPr id="70" name="Rectangle 69"/>
            <p:cNvSpPr/>
            <p:nvPr/>
          </p:nvSpPr>
          <p:spPr>
            <a:xfrm>
              <a:off x="152400" y="2896625"/>
              <a:ext cx="1601050" cy="2057308"/>
            </a:xfrm>
            <a:prstGeom prst="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100" dirty="0">
                  <a:solidFill>
                    <a:prstClr val="white"/>
                  </a:solidFill>
                  <a:latin typeface="Calibri"/>
                </a:rPr>
                <a:t>1. Definition of goals of the safeguards system</a:t>
              </a:r>
            </a:p>
          </p:txBody>
        </p:sp>
        <p:sp>
          <p:nvSpPr>
            <p:cNvPr id="74" name="Rectangle 73"/>
            <p:cNvSpPr/>
            <p:nvPr/>
          </p:nvSpPr>
          <p:spPr>
            <a:xfrm>
              <a:off x="2515734" y="2896625"/>
              <a:ext cx="1674983" cy="2057308"/>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2. Gap analysis of existing social/ environmental PLRs and procedures</a:t>
              </a:r>
            </a:p>
            <a:p>
              <a:pPr>
                <a:defRPr/>
              </a:pPr>
              <a:endParaRPr lang="en-US" sz="1100">
                <a:solidFill>
                  <a:srgbClr val="FFFFFF"/>
                </a:solidFill>
                <a:latin typeface="Calibri"/>
              </a:endParaRPr>
            </a:p>
          </p:txBody>
        </p:sp>
        <p:sp>
          <p:nvSpPr>
            <p:cNvPr id="75" name="Rectangle 74"/>
            <p:cNvSpPr/>
            <p:nvPr/>
          </p:nvSpPr>
          <p:spPr>
            <a:xfrm>
              <a:off x="2895600" y="762839"/>
              <a:ext cx="1601050" cy="1827867"/>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1.Identification of indicators for REDD+ social/environmental performance </a:t>
              </a:r>
            </a:p>
            <a:p>
              <a:pPr>
                <a:defRPr/>
              </a:pPr>
              <a:endParaRPr lang="en-US" sz="1100">
                <a:solidFill>
                  <a:srgbClr val="FFFFFF"/>
                </a:solidFill>
                <a:latin typeface="Calibri"/>
              </a:endParaRPr>
            </a:p>
          </p:txBody>
        </p:sp>
        <p:sp>
          <p:nvSpPr>
            <p:cNvPr id="76" name="Rectangle 75"/>
            <p:cNvSpPr/>
            <p:nvPr/>
          </p:nvSpPr>
          <p:spPr>
            <a:xfrm>
              <a:off x="4647067" y="762839"/>
              <a:ext cx="1448083" cy="1827867"/>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2.Development of  monitoring methodology and institution</a:t>
              </a:r>
            </a:p>
            <a:p>
              <a:pPr>
                <a:defRPr/>
              </a:pPr>
              <a:endParaRPr lang="en-US" sz="1100">
                <a:solidFill>
                  <a:srgbClr val="FFFFFF"/>
                </a:solidFill>
                <a:latin typeface="Calibri"/>
              </a:endParaRPr>
            </a:p>
            <a:p>
              <a:pPr>
                <a:defRPr/>
              </a:pPr>
              <a:endParaRPr lang="en-US" sz="1100">
                <a:solidFill>
                  <a:srgbClr val="FFFFFF"/>
                </a:solidFill>
                <a:latin typeface="Calibri"/>
              </a:endParaRPr>
            </a:p>
          </p:txBody>
        </p:sp>
        <p:sp>
          <p:nvSpPr>
            <p:cNvPr id="80" name="Rectangle 79"/>
            <p:cNvSpPr/>
            <p:nvPr/>
          </p:nvSpPr>
          <p:spPr>
            <a:xfrm>
              <a:off x="6248117" y="762839"/>
              <a:ext cx="1142150" cy="1827867"/>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100">
                  <a:solidFill>
                    <a:srgbClr val="FFFFFF"/>
                  </a:solidFill>
                  <a:latin typeface="Calibri"/>
                </a:rPr>
                <a:t>3.Development of  reporting methodology and institution</a:t>
              </a:r>
            </a:p>
            <a:p>
              <a:pPr>
                <a:defRPr/>
              </a:pPr>
              <a:endParaRPr lang="en-US" sz="1100">
                <a:solidFill>
                  <a:srgbClr val="FFFFFF"/>
                </a:solidFill>
                <a:latin typeface="Calibri"/>
              </a:endParaRPr>
            </a:p>
            <a:p>
              <a:pPr>
                <a:defRPr/>
              </a:pPr>
              <a:endParaRPr lang="en-US" sz="1100">
                <a:solidFill>
                  <a:srgbClr val="FFFFFF"/>
                </a:solidFill>
                <a:latin typeface="Calibri"/>
              </a:endParaRPr>
            </a:p>
          </p:txBody>
        </p:sp>
        <p:sp>
          <p:nvSpPr>
            <p:cNvPr id="81" name="Bent-Up Arrow 80"/>
            <p:cNvSpPr>
              <a:spLocks/>
            </p:cNvSpPr>
            <p:nvPr/>
          </p:nvSpPr>
          <p:spPr bwMode="auto">
            <a:xfrm rot="16200000" flipV="1">
              <a:off x="799993" y="724542"/>
              <a:ext cx="1524498" cy="2513750"/>
            </a:xfrm>
            <a:custGeom>
              <a:avLst/>
              <a:gdLst>
                <a:gd name="T0" fmla="*/ 1143374 w 1524498"/>
                <a:gd name="T1" fmla="*/ 0 h 2513750"/>
                <a:gd name="T2" fmla="*/ 762249 w 1524498"/>
                <a:gd name="T3" fmla="*/ 381125 h 2513750"/>
                <a:gd name="T4" fmla="*/ 0 w 1524498"/>
                <a:gd name="T5" fmla="*/ 2323187 h 2513750"/>
                <a:gd name="T6" fmla="*/ 666968 w 1524498"/>
                <a:gd name="T7" fmla="*/ 2513750 h 2513750"/>
                <a:gd name="T8" fmla="*/ 1333936 w 1524498"/>
                <a:gd name="T9" fmla="*/ 1447437 h 2513750"/>
                <a:gd name="T10" fmla="*/ 1524498 w 1524498"/>
                <a:gd name="T11" fmla="*/ 381125 h 2513750"/>
                <a:gd name="T12" fmla="*/ 17694720 60000 65536"/>
                <a:gd name="T13" fmla="*/ 11796480 60000 65536"/>
                <a:gd name="T14" fmla="*/ 11796480 60000 65536"/>
                <a:gd name="T15" fmla="*/ 5898240 60000 65536"/>
                <a:gd name="T16" fmla="*/ 0 60000 65536"/>
                <a:gd name="T17" fmla="*/ 0 60000 65536"/>
                <a:gd name="T18" fmla="*/ 0 w 1524498"/>
                <a:gd name="T19" fmla="*/ 2132626 h 2513750"/>
                <a:gd name="T20" fmla="*/ 1333936 w 1524498"/>
                <a:gd name="T21" fmla="*/ 2513750 h 2513750"/>
              </a:gdLst>
              <a:ahLst/>
              <a:cxnLst>
                <a:cxn ang="T12">
                  <a:pos x="T0" y="T1"/>
                </a:cxn>
                <a:cxn ang="T13">
                  <a:pos x="T2" y="T3"/>
                </a:cxn>
                <a:cxn ang="T14">
                  <a:pos x="T4" y="T5"/>
                </a:cxn>
                <a:cxn ang="T15">
                  <a:pos x="T6" y="T7"/>
                </a:cxn>
                <a:cxn ang="T16">
                  <a:pos x="T8" y="T9"/>
                </a:cxn>
                <a:cxn ang="T17">
                  <a:pos x="T10" y="T11"/>
                </a:cxn>
              </a:cxnLst>
              <a:rect l="T18" t="T19" r="T20" b="T21"/>
              <a:pathLst>
                <a:path w="1524498" h="2513750">
                  <a:moveTo>
                    <a:pt x="0" y="2132626"/>
                  </a:moveTo>
                  <a:lnTo>
                    <a:pt x="952811" y="2132626"/>
                  </a:lnTo>
                  <a:lnTo>
                    <a:pt x="952811" y="381125"/>
                  </a:lnTo>
                  <a:lnTo>
                    <a:pt x="762249" y="381125"/>
                  </a:lnTo>
                  <a:lnTo>
                    <a:pt x="1143374" y="0"/>
                  </a:lnTo>
                  <a:lnTo>
                    <a:pt x="1524498" y="381125"/>
                  </a:lnTo>
                  <a:lnTo>
                    <a:pt x="1333936" y="381125"/>
                  </a:lnTo>
                  <a:lnTo>
                    <a:pt x="1333936" y="2513750"/>
                  </a:lnTo>
                  <a:lnTo>
                    <a:pt x="0" y="2513750"/>
                  </a:lnTo>
                  <a:close/>
                </a:path>
              </a:pathLst>
            </a:custGeom>
            <a:solidFill>
              <a:srgbClr val="B3A2C7"/>
            </a:solidFill>
            <a:ln w="9525" cap="flat" cmpd="sng">
              <a:solidFill>
                <a:srgbClr val="4A7EBB"/>
              </a:solidFill>
              <a:prstDash val="dash"/>
              <a:round/>
              <a:headEnd/>
              <a:tailEnd/>
            </a:ln>
            <a:effectLst>
              <a:outerShdw blurRad="63500" dist="23000" dir="5400000" rotWithShape="0">
                <a:srgbClr val="000000">
                  <a:alpha val="34999"/>
                </a:srgbClr>
              </a:outerShdw>
            </a:effectLst>
          </p:spPr>
          <p:txBody>
            <a:bodyPr anchor="ctr"/>
            <a:lstStyle/>
            <a:p>
              <a:endParaRPr lang="en-US" sz="1800" smtClean="0">
                <a:solidFill>
                  <a:prstClr val="black"/>
                </a:solidFill>
                <a:ea typeface="ＭＳ Ｐゴシック" charset="0"/>
              </a:endParaRPr>
            </a:p>
          </p:txBody>
        </p:sp>
        <p:sp>
          <p:nvSpPr>
            <p:cNvPr id="82" name="Right Arrow 81"/>
            <p:cNvSpPr>
              <a:spLocks noChangeArrowheads="1"/>
            </p:cNvSpPr>
            <p:nvPr/>
          </p:nvSpPr>
          <p:spPr bwMode="auto">
            <a:xfrm>
              <a:off x="4420166" y="2057898"/>
              <a:ext cx="226901" cy="456329"/>
            </a:xfrm>
            <a:prstGeom prst="rightArrow">
              <a:avLst>
                <a:gd name="adj1" fmla="val 50000"/>
                <a:gd name="adj2" fmla="val 50000"/>
              </a:avLst>
            </a:prstGeom>
            <a:solidFill>
              <a:srgbClr val="B3A2C7"/>
            </a:solidFill>
            <a:ln w="9525">
              <a:solidFill>
                <a:srgbClr val="B3A2C7"/>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110" name="Right Arrow 109"/>
            <p:cNvSpPr>
              <a:spLocks noChangeArrowheads="1"/>
            </p:cNvSpPr>
            <p:nvPr/>
          </p:nvSpPr>
          <p:spPr bwMode="auto">
            <a:xfrm>
              <a:off x="6018667" y="2057898"/>
              <a:ext cx="229450" cy="456329"/>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112" name="Right Arrow 111"/>
            <p:cNvSpPr>
              <a:spLocks noChangeArrowheads="1"/>
            </p:cNvSpPr>
            <p:nvPr/>
          </p:nvSpPr>
          <p:spPr bwMode="auto">
            <a:xfrm>
              <a:off x="6095150" y="3658875"/>
              <a:ext cx="1448083" cy="609288"/>
            </a:xfrm>
            <a:prstGeom prst="rightArrow">
              <a:avLst>
                <a:gd name="adj1" fmla="val 50000"/>
                <a:gd name="adj2" fmla="val 49998"/>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113" name="Right Arrow 112"/>
            <p:cNvSpPr>
              <a:spLocks noChangeArrowheads="1"/>
            </p:cNvSpPr>
            <p:nvPr/>
          </p:nvSpPr>
          <p:spPr bwMode="auto">
            <a:xfrm rot="16200000" flipV="1">
              <a:off x="2970816" y="2515490"/>
              <a:ext cx="305919" cy="456351"/>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118" name="Right Arrow 117"/>
            <p:cNvSpPr>
              <a:spLocks noChangeArrowheads="1"/>
            </p:cNvSpPr>
            <p:nvPr/>
          </p:nvSpPr>
          <p:spPr bwMode="auto">
            <a:xfrm rot="5400000">
              <a:off x="2972091" y="4877442"/>
              <a:ext cx="303369" cy="456351"/>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121" name="Right Arrow 120"/>
            <p:cNvSpPr>
              <a:spLocks noChangeArrowheads="1"/>
            </p:cNvSpPr>
            <p:nvPr/>
          </p:nvSpPr>
          <p:spPr bwMode="auto">
            <a:xfrm>
              <a:off x="7316332" y="2057898"/>
              <a:ext cx="226901" cy="456329"/>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25645" name="TextBox 122"/>
            <p:cNvSpPr txBox="1">
              <a:spLocks noChangeArrowheads="1"/>
            </p:cNvSpPr>
            <p:nvPr/>
          </p:nvSpPr>
          <p:spPr bwMode="auto">
            <a:xfrm>
              <a:off x="304800" y="609600"/>
              <a:ext cx="2083472" cy="36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100" smtClean="0">
                  <a:solidFill>
                    <a:prstClr val="black"/>
                  </a:solidFill>
                  <a:latin typeface="Calibri" charset="0"/>
                </a:rPr>
                <a:t>Development </a:t>
              </a:r>
              <a:r>
                <a:rPr lang="ja-JP" altLang="en-US" sz="1100" smtClean="0">
                  <a:solidFill>
                    <a:prstClr val="black"/>
                  </a:solidFill>
                  <a:latin typeface="Calibri" charset="0"/>
                </a:rPr>
                <a:t>‘</a:t>
              </a:r>
              <a:r>
                <a:rPr lang="en-US" sz="1100" smtClean="0">
                  <a:solidFill>
                    <a:prstClr val="black"/>
                  </a:solidFill>
                  <a:latin typeface="Calibri" charset="0"/>
                </a:rPr>
                <a:t>process</a:t>
              </a:r>
              <a:r>
                <a:rPr lang="ja-JP" altLang="en-US" sz="1100" smtClean="0">
                  <a:solidFill>
                    <a:prstClr val="black"/>
                  </a:solidFill>
                  <a:latin typeface="Calibri" charset="0"/>
                </a:rPr>
                <a:t>’</a:t>
              </a:r>
              <a:endParaRPr lang="en-US" sz="1100" smtClean="0">
                <a:solidFill>
                  <a:prstClr val="black"/>
                </a:solidFill>
                <a:latin typeface="Calibri" charset="0"/>
              </a:endParaRPr>
            </a:p>
          </p:txBody>
        </p:sp>
        <p:sp>
          <p:nvSpPr>
            <p:cNvPr id="124" name="Right Arrow 123"/>
            <p:cNvSpPr>
              <a:spLocks noChangeArrowheads="1"/>
            </p:cNvSpPr>
            <p:nvPr/>
          </p:nvSpPr>
          <p:spPr bwMode="auto">
            <a:xfrm>
              <a:off x="4190716" y="3732805"/>
              <a:ext cx="456351" cy="458879"/>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125" name="Right Arrow 124"/>
            <p:cNvSpPr>
              <a:spLocks noChangeArrowheads="1"/>
            </p:cNvSpPr>
            <p:nvPr/>
          </p:nvSpPr>
          <p:spPr bwMode="auto">
            <a:xfrm>
              <a:off x="1753450" y="3809285"/>
              <a:ext cx="762284" cy="458879"/>
            </a:xfrm>
            <a:prstGeom prst="rightArrow">
              <a:avLst>
                <a:gd name="adj1" fmla="val 50000"/>
                <a:gd name="adj2" fmla="val 49997"/>
              </a:avLst>
            </a:prstGeom>
            <a:solidFill>
              <a:srgbClr val="C00000"/>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grpSp>
          <p:nvGrpSpPr>
            <p:cNvPr id="25648" name="Group 127"/>
            <p:cNvGrpSpPr>
              <a:grpSpLocks/>
            </p:cNvGrpSpPr>
            <p:nvPr/>
          </p:nvGrpSpPr>
          <p:grpSpPr bwMode="auto">
            <a:xfrm>
              <a:off x="7543233" y="533400"/>
              <a:ext cx="1524567" cy="6171921"/>
              <a:chOff x="7543233" y="533400"/>
              <a:chExt cx="1524567" cy="6171921"/>
            </a:xfrm>
          </p:grpSpPr>
          <p:sp>
            <p:nvSpPr>
              <p:cNvPr id="25649" name="TextBox 128"/>
              <p:cNvSpPr txBox="1">
                <a:spLocks noChangeArrowheads="1"/>
              </p:cNvSpPr>
              <p:nvPr/>
            </p:nvSpPr>
            <p:spPr bwMode="auto">
              <a:xfrm>
                <a:off x="7788378" y="533400"/>
                <a:ext cx="1255400" cy="36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100" smtClean="0">
                    <a:solidFill>
                      <a:prstClr val="black"/>
                    </a:solidFill>
                    <a:latin typeface="Calibri" charset="0"/>
                  </a:rPr>
                  <a:t>The </a:t>
                </a:r>
                <a:r>
                  <a:rPr lang="ja-JP" altLang="en-US" sz="1100" smtClean="0">
                    <a:solidFill>
                      <a:prstClr val="black"/>
                    </a:solidFill>
                    <a:latin typeface="Calibri" charset="0"/>
                  </a:rPr>
                  <a:t>‘</a:t>
                </a:r>
                <a:r>
                  <a:rPr lang="en-US" sz="1100" smtClean="0">
                    <a:solidFill>
                      <a:prstClr val="black"/>
                    </a:solidFill>
                    <a:latin typeface="Calibri" charset="0"/>
                  </a:rPr>
                  <a:t>system</a:t>
                </a:r>
                <a:r>
                  <a:rPr lang="ja-JP" altLang="en-US" sz="1100" smtClean="0">
                    <a:solidFill>
                      <a:prstClr val="black"/>
                    </a:solidFill>
                    <a:latin typeface="Calibri" charset="0"/>
                  </a:rPr>
                  <a:t>’</a:t>
                </a:r>
                <a:endParaRPr lang="en-US" sz="1100" smtClean="0">
                  <a:solidFill>
                    <a:prstClr val="black"/>
                  </a:solidFill>
                  <a:latin typeface="Calibri" charset="0"/>
                </a:endParaRPr>
              </a:p>
            </p:txBody>
          </p:sp>
          <p:sp>
            <p:nvSpPr>
              <p:cNvPr id="130" name="Rectangle 129"/>
              <p:cNvSpPr>
                <a:spLocks noChangeArrowheads="1"/>
              </p:cNvSpPr>
              <p:nvPr/>
            </p:nvSpPr>
            <p:spPr bwMode="auto">
              <a:xfrm>
                <a:off x="7543233" y="989729"/>
                <a:ext cx="1524567" cy="5715592"/>
              </a:xfrm>
              <a:prstGeom prst="rect">
                <a:avLst/>
              </a:prstGeom>
              <a:solidFill>
                <a:srgbClr val="C6D9F1"/>
              </a:solidFill>
              <a:ln w="9525">
                <a:solidFill>
                  <a:schemeClr val="tx1"/>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100">
                  <a:solidFill>
                    <a:srgbClr val="FFFFFF"/>
                  </a:solidFill>
                  <a:latin typeface="Calibri"/>
                  <a:ea typeface="ＭＳ Ｐゴシック" charset="0"/>
                </a:endParaRPr>
              </a:p>
            </p:txBody>
          </p:sp>
          <p:sp>
            <p:nvSpPr>
              <p:cNvPr id="131" name="Rectangle 130"/>
              <p:cNvSpPr/>
              <p:nvPr/>
            </p:nvSpPr>
            <p:spPr>
              <a:xfrm>
                <a:off x="7622265" y="4877454"/>
                <a:ext cx="1318063" cy="9993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endParaRPr lang="en-US" sz="1100">
                  <a:solidFill>
                    <a:prstClr val="black"/>
                  </a:solidFill>
                  <a:latin typeface="Calibri"/>
                </a:endParaRPr>
              </a:p>
            </p:txBody>
          </p:sp>
          <p:sp>
            <p:nvSpPr>
              <p:cNvPr id="132" name="Rectangle 131"/>
              <p:cNvSpPr/>
              <p:nvPr/>
            </p:nvSpPr>
            <p:spPr>
              <a:xfrm>
                <a:off x="7622265" y="3352956"/>
                <a:ext cx="1366501" cy="922856"/>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100" b="1" dirty="0">
                    <a:solidFill>
                      <a:srgbClr val="FFFFFF"/>
                    </a:solidFill>
                    <a:latin typeface="Calibri"/>
                  </a:rPr>
                  <a:t>Policies, Laws and Regulations </a:t>
                </a:r>
                <a:endParaRPr lang="en-US" sz="1100" dirty="0">
                  <a:solidFill>
                    <a:srgbClr val="FFFFFF"/>
                  </a:solidFill>
                  <a:latin typeface="Calibri"/>
                </a:endParaRPr>
              </a:p>
            </p:txBody>
          </p:sp>
          <p:sp>
            <p:nvSpPr>
              <p:cNvPr id="133" name="Rectangle 132"/>
              <p:cNvSpPr/>
              <p:nvPr/>
            </p:nvSpPr>
            <p:spPr>
              <a:xfrm>
                <a:off x="7622265" y="2210857"/>
                <a:ext cx="1366501" cy="882067"/>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050" b="1" dirty="0">
                    <a:solidFill>
                      <a:srgbClr val="FFFFFF"/>
                    </a:solidFill>
                    <a:latin typeface="Calibri"/>
                  </a:rPr>
                  <a:t>Safeguards Information System</a:t>
                </a:r>
                <a:endParaRPr lang="en-US" sz="1050" dirty="0">
                  <a:solidFill>
                    <a:srgbClr val="FFFFFF"/>
                  </a:solidFill>
                  <a:latin typeface="Calibri"/>
                </a:endParaRPr>
              </a:p>
            </p:txBody>
          </p:sp>
          <p:sp>
            <p:nvSpPr>
              <p:cNvPr id="135" name="Rectangle 134"/>
              <p:cNvSpPr/>
              <p:nvPr/>
            </p:nvSpPr>
            <p:spPr>
              <a:xfrm>
                <a:off x="7619716" y="1142688"/>
                <a:ext cx="1363951" cy="884617"/>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100" b="1">
                    <a:solidFill>
                      <a:srgbClr val="FFFFFF"/>
                    </a:solidFill>
                    <a:latin typeface="Calibri"/>
                  </a:rPr>
                  <a:t>Institutions</a:t>
                </a:r>
                <a:endParaRPr lang="en-US" sz="1100">
                  <a:solidFill>
                    <a:srgbClr val="FFFFFF"/>
                  </a:solidFill>
                  <a:latin typeface="Calibri"/>
                </a:endParaRPr>
              </a:p>
            </p:txBody>
          </p:sp>
          <p:sp>
            <p:nvSpPr>
              <p:cNvPr id="136" name="Rectangle 135"/>
              <p:cNvSpPr/>
              <p:nvPr/>
            </p:nvSpPr>
            <p:spPr>
              <a:xfrm>
                <a:off x="7619718" y="4555354"/>
                <a:ext cx="1363951" cy="884616"/>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100" b="1">
                    <a:solidFill>
                      <a:srgbClr val="FFFFFF"/>
                    </a:solidFill>
                    <a:latin typeface="Calibri"/>
                  </a:rPr>
                  <a:t>Processes and procedures</a:t>
                </a:r>
                <a:endParaRPr lang="en-US" sz="1100">
                  <a:solidFill>
                    <a:srgbClr val="FFFFFF"/>
                  </a:solidFill>
                  <a:latin typeface="Calibri"/>
                </a:endParaRPr>
              </a:p>
            </p:txBody>
          </p:sp>
        </p:grpSp>
      </p:grpSp>
      <p:sp>
        <p:nvSpPr>
          <p:cNvPr id="157" name="Oval 156"/>
          <p:cNvSpPr>
            <a:spLocks noChangeArrowheads="1"/>
          </p:cNvSpPr>
          <p:nvPr/>
        </p:nvSpPr>
        <p:spPr bwMode="auto">
          <a:xfrm flipH="1">
            <a:off x="6248400" y="3962400"/>
            <a:ext cx="1143000" cy="1524000"/>
          </a:xfrm>
          <a:prstGeom prst="ellipse">
            <a:avLst/>
          </a:prstGeom>
          <a:noFill/>
          <a:ln w="9525">
            <a:solidFill>
              <a:srgbClr val="F79646"/>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sz="1800">
              <a:solidFill>
                <a:srgbClr val="FFFFFF"/>
              </a:solidFill>
              <a:latin typeface="Calibri"/>
              <a:ea typeface="ＭＳ Ｐゴシック" charset="0"/>
            </a:endParaRPr>
          </a:p>
        </p:txBody>
      </p:sp>
      <p:sp>
        <p:nvSpPr>
          <p:cNvPr id="127" name="Rectangle 126"/>
          <p:cNvSpPr/>
          <p:nvPr/>
        </p:nvSpPr>
        <p:spPr>
          <a:xfrm>
            <a:off x="4800600" y="533400"/>
            <a:ext cx="3810000" cy="1981200"/>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sz="1400">
              <a:solidFill>
                <a:srgbClr val="FFFFFF"/>
              </a:solidFill>
              <a:latin typeface="Calibri"/>
            </a:endParaRPr>
          </a:p>
        </p:txBody>
      </p:sp>
      <p:sp>
        <p:nvSpPr>
          <p:cNvPr id="65" name="Rectangle 64"/>
          <p:cNvSpPr>
            <a:spLocks noChangeArrowheads="1"/>
          </p:cNvSpPr>
          <p:nvPr/>
        </p:nvSpPr>
        <p:spPr bwMode="auto">
          <a:xfrm>
            <a:off x="381000" y="3505200"/>
            <a:ext cx="3048000" cy="2057400"/>
          </a:xfrm>
          <a:prstGeom prst="rect">
            <a:avLst/>
          </a:prstGeom>
          <a:solidFill>
            <a:srgbClr val="4F6228"/>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54" name="Rectangle 53"/>
          <p:cNvSpPr>
            <a:spLocks noChangeArrowheads="1"/>
          </p:cNvSpPr>
          <p:nvPr/>
        </p:nvSpPr>
        <p:spPr bwMode="auto">
          <a:xfrm>
            <a:off x="381000" y="457200"/>
            <a:ext cx="2590800" cy="3048000"/>
          </a:xfrm>
          <a:prstGeom prst="rect">
            <a:avLst/>
          </a:prstGeom>
          <a:solidFill>
            <a:srgbClr val="FF0000"/>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25607" name="Title 1"/>
          <p:cNvSpPr>
            <a:spLocks noGrp="1"/>
          </p:cNvSpPr>
          <p:nvPr>
            <p:ph type="title"/>
          </p:nvPr>
        </p:nvSpPr>
        <p:spPr>
          <a:xfrm>
            <a:off x="0" y="-381000"/>
            <a:ext cx="9448800" cy="1143000"/>
          </a:xfrm>
        </p:spPr>
        <p:txBody>
          <a:bodyPr/>
          <a:lstStyle/>
          <a:p>
            <a:pPr eaLnBrk="1" hangingPunct="1"/>
            <a:r>
              <a:rPr lang="en-US" sz="2000">
                <a:solidFill>
                  <a:schemeClr val="tx2"/>
                </a:solidFill>
                <a:latin typeface="Calibri" charset="0"/>
              </a:rPr>
              <a:t>Potential international inputs into the development of a country safeguards system</a:t>
            </a:r>
          </a:p>
        </p:txBody>
      </p:sp>
      <p:sp>
        <p:nvSpPr>
          <p:cNvPr id="48" name="Rectangle 47"/>
          <p:cNvSpPr/>
          <p:nvPr/>
        </p:nvSpPr>
        <p:spPr>
          <a:xfrm>
            <a:off x="457200" y="533400"/>
            <a:ext cx="2438400" cy="2895600"/>
          </a:xfrm>
          <a:prstGeom prst="rect">
            <a:avLst/>
          </a:prstGeom>
          <a:solidFill>
            <a:srgbClr val="FF8989"/>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indent="-242888"/>
            <a:r>
              <a:rPr lang="en-US" sz="1800" smtClean="0">
                <a:solidFill>
                  <a:srgbClr val="FFFFFF"/>
                </a:solidFill>
                <a:latin typeface="Calibri" charset="0"/>
                <a:ea typeface="ＭＳ Ｐゴシック" charset="0"/>
              </a:rPr>
              <a:t>Cancun safeguards</a:t>
            </a:r>
          </a:p>
          <a:p>
            <a:pPr indent="-242888"/>
            <a:r>
              <a:rPr lang="en-US" sz="1800" smtClean="0">
                <a:solidFill>
                  <a:srgbClr val="FFFFFF"/>
                </a:solidFill>
                <a:latin typeface="Calibri" charset="0"/>
                <a:ea typeface="ＭＳ Ｐゴシック" charset="0"/>
              </a:rPr>
              <a:t>Internati</a:t>
            </a:r>
            <a:r>
              <a:rPr lang="ja-JP" altLang="en-US" sz="1800" smtClean="0">
                <a:solidFill>
                  <a:srgbClr val="FFFFFF"/>
                </a:solidFill>
                <a:latin typeface="Calibri" charset="0"/>
                <a:ea typeface="ＭＳ Ｐゴシック" charset="0"/>
              </a:rPr>
              <a:t>’</a:t>
            </a:r>
            <a:r>
              <a:rPr lang="en-US" sz="1800" smtClean="0">
                <a:solidFill>
                  <a:srgbClr val="FFFFFF"/>
                </a:solidFill>
                <a:latin typeface="Calibri" charset="0"/>
                <a:ea typeface="ＭＳ Ｐゴシック" charset="0"/>
              </a:rPr>
              <a:t>l conventions agreements</a:t>
            </a:r>
          </a:p>
          <a:p>
            <a:pPr indent="-242888"/>
            <a:r>
              <a:rPr lang="en-US" sz="1800" smtClean="0">
                <a:solidFill>
                  <a:srgbClr val="FFFFFF"/>
                </a:solidFill>
                <a:latin typeface="Calibri" charset="0"/>
                <a:ea typeface="ＭＳ Ｐゴシック" charset="0"/>
              </a:rPr>
              <a:t>Donor Operational Policies </a:t>
            </a:r>
          </a:p>
          <a:p>
            <a:pPr indent="-242888"/>
            <a:r>
              <a:rPr lang="en-US" sz="1800" smtClean="0">
                <a:solidFill>
                  <a:srgbClr val="FFFFFF"/>
                </a:solidFill>
                <a:latin typeface="Calibri" charset="0"/>
                <a:ea typeface="ＭＳ Ｐゴシック" charset="0"/>
              </a:rPr>
              <a:t>UN-REDD SEPC</a:t>
            </a:r>
          </a:p>
          <a:p>
            <a:pPr indent="-242888"/>
            <a:r>
              <a:rPr lang="en-US" sz="1800" smtClean="0">
                <a:solidFill>
                  <a:srgbClr val="FFFFFF"/>
                </a:solidFill>
                <a:latin typeface="Calibri" charset="0"/>
                <a:ea typeface="ＭＳ Ｐゴシック" charset="0"/>
              </a:rPr>
              <a:t>REDD+ SES</a:t>
            </a:r>
          </a:p>
          <a:p>
            <a:pPr indent="-242888"/>
            <a:r>
              <a:rPr lang="en-US" sz="1800" smtClean="0">
                <a:solidFill>
                  <a:srgbClr val="FFFFFF"/>
                </a:solidFill>
                <a:latin typeface="Calibri" charset="0"/>
                <a:ea typeface="ＭＳ Ｐゴシック" charset="0"/>
              </a:rPr>
              <a:t>FCPF SESA (for risks/ opportunities)</a:t>
            </a:r>
          </a:p>
          <a:p>
            <a:pPr indent="-242888"/>
            <a:endParaRPr lang="en-US" sz="1800" smtClean="0">
              <a:solidFill>
                <a:srgbClr val="FFFFFF"/>
              </a:solidFill>
              <a:latin typeface="Calibri" charset="0"/>
              <a:ea typeface="ＭＳ Ｐゴシック" charset="0"/>
            </a:endParaRPr>
          </a:p>
        </p:txBody>
      </p:sp>
      <p:sp>
        <p:nvSpPr>
          <p:cNvPr id="50" name="Rectangle 49"/>
          <p:cNvSpPr/>
          <p:nvPr/>
        </p:nvSpPr>
        <p:spPr>
          <a:xfrm>
            <a:off x="4876800" y="609600"/>
            <a:ext cx="2133600" cy="1828800"/>
          </a:xfrm>
          <a:prstGeom prst="rect">
            <a:avLst/>
          </a:prstGeom>
          <a:solidFill>
            <a:srgbClr val="B3A2C7"/>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800" dirty="0">
                <a:solidFill>
                  <a:prstClr val="white"/>
                </a:solidFill>
                <a:latin typeface="Calibri"/>
              </a:rPr>
              <a:t>REDD+ SES</a:t>
            </a:r>
          </a:p>
          <a:p>
            <a:pPr marL="41914" indent="-285750" fontAlgn="auto">
              <a:spcBef>
                <a:spcPts val="0"/>
              </a:spcBef>
              <a:spcAft>
                <a:spcPts val="0"/>
              </a:spcAft>
              <a:defRPr/>
            </a:pPr>
            <a:r>
              <a:rPr lang="en-US" sz="1800" dirty="0">
                <a:solidFill>
                  <a:prstClr val="white"/>
                </a:solidFill>
                <a:latin typeface="Calibri"/>
              </a:rPr>
              <a:t>UN-REDD PGA (for governance)</a:t>
            </a:r>
          </a:p>
          <a:p>
            <a:pPr marL="41914" indent="-285750" fontAlgn="auto">
              <a:spcBef>
                <a:spcPts val="0"/>
              </a:spcBef>
              <a:spcAft>
                <a:spcPts val="0"/>
              </a:spcAft>
              <a:defRPr/>
            </a:pPr>
            <a:r>
              <a:rPr lang="en-US" sz="1800" dirty="0">
                <a:solidFill>
                  <a:prstClr val="white"/>
                </a:solidFill>
                <a:latin typeface="Calibri"/>
              </a:rPr>
              <a:t>WRI Governance of Forests Initiative (for governance) </a:t>
            </a:r>
          </a:p>
        </p:txBody>
      </p:sp>
      <p:cxnSp>
        <p:nvCxnSpPr>
          <p:cNvPr id="23" name="Straight Arrow Connector 22"/>
          <p:cNvCxnSpPr>
            <a:cxnSpLocks noChangeShapeType="1"/>
          </p:cNvCxnSpPr>
          <p:nvPr/>
        </p:nvCxnSpPr>
        <p:spPr bwMode="auto">
          <a:xfrm>
            <a:off x="5791200" y="2362200"/>
            <a:ext cx="38100" cy="381000"/>
          </a:xfrm>
          <a:prstGeom prst="straightConnector1">
            <a:avLst/>
          </a:prstGeom>
          <a:noFill/>
          <a:ln w="25400">
            <a:solidFill>
              <a:srgbClr val="F79646"/>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63" name="Rectangle 62"/>
          <p:cNvSpPr/>
          <p:nvPr/>
        </p:nvSpPr>
        <p:spPr>
          <a:xfrm>
            <a:off x="7086600" y="609600"/>
            <a:ext cx="1447800" cy="838200"/>
          </a:xfrm>
          <a:prstGeom prst="rect">
            <a:avLst/>
          </a:prstGeom>
          <a:solidFill>
            <a:srgbClr val="B3A2C7"/>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800" dirty="0">
                <a:solidFill>
                  <a:prstClr val="white"/>
                </a:solidFill>
                <a:latin typeface="Calibri"/>
              </a:rPr>
              <a:t> REDD+ SES</a:t>
            </a:r>
          </a:p>
        </p:txBody>
      </p:sp>
      <p:cxnSp>
        <p:nvCxnSpPr>
          <p:cNvPr id="66" name="Straight Arrow Connector 65"/>
          <p:cNvCxnSpPr>
            <a:cxnSpLocks noChangeShapeType="1"/>
          </p:cNvCxnSpPr>
          <p:nvPr/>
        </p:nvCxnSpPr>
        <p:spPr bwMode="auto">
          <a:xfrm flipH="1">
            <a:off x="7162800" y="1447800"/>
            <a:ext cx="228600" cy="1295400"/>
          </a:xfrm>
          <a:prstGeom prst="straightConnector1">
            <a:avLst/>
          </a:prstGeom>
          <a:noFill/>
          <a:ln w="25400">
            <a:solidFill>
              <a:srgbClr val="F79646"/>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71" name="Rectangle 70"/>
          <p:cNvSpPr/>
          <p:nvPr/>
        </p:nvSpPr>
        <p:spPr>
          <a:xfrm>
            <a:off x="457200" y="3505200"/>
            <a:ext cx="2895600" cy="1219200"/>
          </a:xfrm>
          <a:prstGeom prst="rect">
            <a:avLst/>
          </a:prstGeom>
          <a:solidFill>
            <a:schemeClr val="accent3">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FCPF SESA</a:t>
            </a:r>
          </a:p>
          <a:p>
            <a:pPr>
              <a:defRPr/>
            </a:pPr>
            <a:r>
              <a:rPr lang="en-US" sz="1800">
                <a:solidFill>
                  <a:srgbClr val="FFFFFF"/>
                </a:solidFill>
                <a:latin typeface="Calibri"/>
              </a:rPr>
              <a:t>UN-REDD BeRT</a:t>
            </a:r>
          </a:p>
          <a:p>
            <a:pPr>
              <a:defRPr/>
            </a:pPr>
            <a:r>
              <a:rPr lang="en-US" sz="1800">
                <a:solidFill>
                  <a:srgbClr val="FFFFFF"/>
                </a:solidFill>
                <a:latin typeface="Calibri"/>
              </a:rPr>
              <a:t>UN-REDD  PGA (for governance)</a:t>
            </a:r>
            <a:endParaRPr lang="en-US" sz="1600">
              <a:solidFill>
                <a:srgbClr val="FFFFFF"/>
              </a:solidFill>
              <a:latin typeface="Calibri"/>
            </a:endParaRPr>
          </a:p>
          <a:p>
            <a:pPr>
              <a:defRPr/>
            </a:pPr>
            <a:endParaRPr lang="en-US" sz="1800">
              <a:solidFill>
                <a:srgbClr val="FFFFFF"/>
              </a:solidFill>
              <a:latin typeface="Calibri"/>
            </a:endParaRPr>
          </a:p>
        </p:txBody>
      </p:sp>
      <p:sp>
        <p:nvSpPr>
          <p:cNvPr id="77" name="Rectangle 76"/>
          <p:cNvSpPr/>
          <p:nvPr/>
        </p:nvSpPr>
        <p:spPr>
          <a:xfrm>
            <a:off x="457200" y="4800600"/>
            <a:ext cx="2895600" cy="685800"/>
          </a:xfrm>
          <a:prstGeom prst="rect">
            <a:avLst/>
          </a:prstGeom>
          <a:solidFill>
            <a:schemeClr val="accent3">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FCPF ESMF </a:t>
            </a:r>
          </a:p>
          <a:p>
            <a:pPr>
              <a:defRPr/>
            </a:pPr>
            <a:r>
              <a:rPr lang="en-US" sz="1800">
                <a:solidFill>
                  <a:srgbClr val="FFFFFF"/>
                </a:solidFill>
                <a:latin typeface="Calibri"/>
              </a:rPr>
              <a:t>UN-REDD FPIC guidelines</a:t>
            </a:r>
            <a:endParaRPr lang="en-US" sz="1600">
              <a:solidFill>
                <a:srgbClr val="FFFFFF"/>
              </a:solidFill>
              <a:latin typeface="Calibri"/>
            </a:endParaRPr>
          </a:p>
          <a:p>
            <a:pPr>
              <a:defRPr/>
            </a:pPr>
            <a:endParaRPr lang="en-US" sz="1800">
              <a:solidFill>
                <a:srgbClr val="FFFFFF"/>
              </a:solidFill>
              <a:latin typeface="Calibri"/>
            </a:endParaRPr>
          </a:p>
        </p:txBody>
      </p:sp>
      <p:sp>
        <p:nvSpPr>
          <p:cNvPr id="79" name="Arc 78"/>
          <p:cNvSpPr>
            <a:spLocks/>
          </p:cNvSpPr>
          <p:nvPr/>
        </p:nvSpPr>
        <p:spPr bwMode="auto">
          <a:xfrm rot="7610522">
            <a:off x="2546351" y="1614487"/>
            <a:ext cx="4051300" cy="4391025"/>
          </a:xfrm>
          <a:custGeom>
            <a:avLst/>
            <a:gdLst>
              <a:gd name="T0" fmla="*/ 2035973 w 4051300"/>
              <a:gd name="T1" fmla="*/ 29 h 4391025"/>
              <a:gd name="T2" fmla="*/ 2025650 w 4051300"/>
              <a:gd name="T3" fmla="*/ 2195513 h 4391025"/>
              <a:gd name="T4" fmla="*/ 4051300 w 4051300"/>
              <a:gd name="T5" fmla="*/ 2195513 h 4391025"/>
              <a:gd name="T6" fmla="*/ 11796480 60000 65536"/>
              <a:gd name="T7" fmla="*/ 11796480 60000 65536"/>
              <a:gd name="T8" fmla="*/ 5898240 60000 65536"/>
              <a:gd name="T9" fmla="*/ 2035973 w 4051300"/>
              <a:gd name="T10" fmla="*/ 29 h 4391025"/>
              <a:gd name="T11" fmla="*/ 4051300 w 4051300"/>
              <a:gd name="T12" fmla="*/ 2195513 h 4391025"/>
            </a:gdLst>
            <a:ahLst/>
            <a:cxnLst>
              <a:cxn ang="T6">
                <a:pos x="T0" y="T1"/>
              </a:cxn>
              <a:cxn ang="T7">
                <a:pos x="T2" y="T3"/>
              </a:cxn>
              <a:cxn ang="T8">
                <a:pos x="T4" y="T5"/>
              </a:cxn>
            </a:cxnLst>
            <a:rect l="T9" t="T10" r="T11" b="T12"/>
            <a:pathLst>
              <a:path w="4051300" h="4391025" stroke="0">
                <a:moveTo>
                  <a:pt x="2035973" y="29"/>
                </a:moveTo>
                <a:lnTo>
                  <a:pt x="2035973" y="28"/>
                </a:lnTo>
                <a:cubicBezTo>
                  <a:pt x="3150664" y="6185"/>
                  <a:pt x="4051300" y="987331"/>
                  <a:pt x="4051300" y="2195513"/>
                </a:cubicBezTo>
                <a:cubicBezTo>
                  <a:pt x="4051300" y="2195514"/>
                  <a:pt x="4051299" y="2195516"/>
                  <a:pt x="4051299" y="2195517"/>
                </a:cubicBezTo>
                <a:lnTo>
                  <a:pt x="2025650" y="2195513"/>
                </a:lnTo>
                <a:close/>
              </a:path>
              <a:path w="4051300" h="4391025" fill="none">
                <a:moveTo>
                  <a:pt x="2035973" y="29"/>
                </a:moveTo>
                <a:lnTo>
                  <a:pt x="2035973" y="28"/>
                </a:lnTo>
                <a:cubicBezTo>
                  <a:pt x="3150664" y="6185"/>
                  <a:pt x="4051300" y="987331"/>
                  <a:pt x="4051300" y="2195513"/>
                </a:cubicBezTo>
                <a:cubicBezTo>
                  <a:pt x="4051300" y="2195514"/>
                  <a:pt x="4051299" y="2195516"/>
                  <a:pt x="4051299" y="2195517"/>
                </a:cubicBezTo>
              </a:path>
            </a:pathLst>
          </a:custGeom>
          <a:noFill/>
          <a:ln w="25400" cap="flat" cmpd="sng">
            <a:solidFill>
              <a:srgbClr val="F79646"/>
            </a:solidFill>
            <a:prstDash val="solid"/>
            <a:round/>
            <a:headEnd type="triangle" w="med" len="med"/>
            <a:tailEnd type="none" w="med" len="med"/>
          </a:ln>
          <a:effectLst>
            <a:outerShdw blurRad="63500" dist="20000" dir="5400000" rotWithShape="0">
              <a:srgbClr val="000000">
                <a:alpha val="37999"/>
              </a:srgbClr>
            </a:outerShdw>
          </a:effectLst>
          <a:extLst>
            <a:ext uri="{909E8E84-426E-40dd-AFC4-6F175D3DCCD1}">
              <a14:hiddenFill xmlns:a14="http://schemas.microsoft.com/office/drawing/2010/main">
                <a:solidFill>
                  <a:srgbClr val="FFFFFF"/>
                </a:solidFill>
              </a14:hiddenFill>
            </a:ext>
          </a:extLst>
        </p:spPr>
        <p:txBody>
          <a:bodyPr anchor="ctr"/>
          <a:lstStyle/>
          <a:p>
            <a:endParaRPr lang="en-US" sz="1800" smtClean="0">
              <a:solidFill>
                <a:prstClr val="black"/>
              </a:solidFill>
              <a:ea typeface="ＭＳ Ｐゴシック" charset="0"/>
            </a:endParaRPr>
          </a:p>
        </p:txBody>
      </p:sp>
      <p:sp>
        <p:nvSpPr>
          <p:cNvPr id="151" name="Oval 150"/>
          <p:cNvSpPr>
            <a:spLocks noChangeArrowheads="1"/>
          </p:cNvSpPr>
          <p:nvPr/>
        </p:nvSpPr>
        <p:spPr bwMode="auto">
          <a:xfrm flipH="1">
            <a:off x="5105400" y="2743200"/>
            <a:ext cx="1143000" cy="1295400"/>
          </a:xfrm>
          <a:prstGeom prst="ellipse">
            <a:avLst/>
          </a:prstGeom>
          <a:noFill/>
          <a:ln w="9525">
            <a:solidFill>
              <a:srgbClr val="F79646"/>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sz="1800">
              <a:solidFill>
                <a:srgbClr val="FFFFFF"/>
              </a:solidFill>
              <a:latin typeface="Calibri"/>
              <a:ea typeface="ＭＳ Ｐゴシック" charset="0"/>
            </a:endParaRPr>
          </a:p>
        </p:txBody>
      </p:sp>
      <p:sp>
        <p:nvSpPr>
          <p:cNvPr id="154" name="Oval 153"/>
          <p:cNvSpPr>
            <a:spLocks noChangeArrowheads="1"/>
          </p:cNvSpPr>
          <p:nvPr/>
        </p:nvSpPr>
        <p:spPr bwMode="auto">
          <a:xfrm flipH="1">
            <a:off x="6248400" y="2743200"/>
            <a:ext cx="1828800" cy="1295400"/>
          </a:xfrm>
          <a:prstGeom prst="ellipse">
            <a:avLst/>
          </a:prstGeom>
          <a:noFill/>
          <a:ln w="9525">
            <a:solidFill>
              <a:srgbClr val="F79646"/>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sz="1800">
              <a:solidFill>
                <a:srgbClr val="FFFFFF"/>
              </a:solidFill>
              <a:latin typeface="Calibri"/>
              <a:ea typeface="ＭＳ Ｐゴシック" charset="0"/>
            </a:endParaRPr>
          </a:p>
        </p:txBody>
      </p:sp>
      <p:sp>
        <p:nvSpPr>
          <p:cNvPr id="156" name="Oval 155"/>
          <p:cNvSpPr>
            <a:spLocks noChangeArrowheads="1"/>
          </p:cNvSpPr>
          <p:nvPr/>
        </p:nvSpPr>
        <p:spPr bwMode="auto">
          <a:xfrm flipH="1">
            <a:off x="5029200" y="4038600"/>
            <a:ext cx="1143000" cy="1524000"/>
          </a:xfrm>
          <a:prstGeom prst="ellipse">
            <a:avLst/>
          </a:prstGeom>
          <a:noFill/>
          <a:ln w="9525">
            <a:solidFill>
              <a:srgbClr val="F79646"/>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sz="1800">
              <a:solidFill>
                <a:srgbClr val="FFFFFF"/>
              </a:solidFill>
              <a:latin typeface="Calibri"/>
              <a:ea typeface="ＭＳ Ｐゴシック" charset="0"/>
            </a:endParaRPr>
          </a:p>
        </p:txBody>
      </p:sp>
      <p:sp>
        <p:nvSpPr>
          <p:cNvPr id="126" name="Arc 125"/>
          <p:cNvSpPr>
            <a:spLocks/>
          </p:cNvSpPr>
          <p:nvPr/>
        </p:nvSpPr>
        <p:spPr bwMode="auto">
          <a:xfrm rot="7610522">
            <a:off x="2911476" y="2179637"/>
            <a:ext cx="1644650" cy="3717925"/>
          </a:xfrm>
          <a:custGeom>
            <a:avLst/>
            <a:gdLst>
              <a:gd name="T0" fmla="*/ 1007602 w 1644650"/>
              <a:gd name="T1" fmla="*/ 47799 h 3717925"/>
              <a:gd name="T2" fmla="*/ 822325 w 1644650"/>
              <a:gd name="T3" fmla="*/ 1858963 h 3717925"/>
              <a:gd name="T4" fmla="*/ 1644650 w 1644650"/>
              <a:gd name="T5" fmla="*/ 1858963 h 3717925"/>
              <a:gd name="T6" fmla="*/ 11796480 60000 65536"/>
              <a:gd name="T7" fmla="*/ 11796480 60000 65536"/>
              <a:gd name="T8" fmla="*/ 5898240 60000 65536"/>
              <a:gd name="T9" fmla="*/ 1007602 w 1644650"/>
              <a:gd name="T10" fmla="*/ 47799 h 3717925"/>
              <a:gd name="T11" fmla="*/ 1644650 w 1644650"/>
              <a:gd name="T12" fmla="*/ 1858963 h 3717925"/>
            </a:gdLst>
            <a:ahLst/>
            <a:cxnLst>
              <a:cxn ang="T6">
                <a:pos x="T0" y="T1"/>
              </a:cxn>
              <a:cxn ang="T7">
                <a:pos x="T2" y="T3"/>
              </a:cxn>
              <a:cxn ang="T8">
                <a:pos x="T4" y="T5"/>
              </a:cxn>
            </a:cxnLst>
            <a:rect l="T9" t="T10" r="T11" b="T12"/>
            <a:pathLst>
              <a:path w="1644650" h="3717925" stroke="0">
                <a:moveTo>
                  <a:pt x="1007602" y="47799"/>
                </a:moveTo>
                <a:lnTo>
                  <a:pt x="1007602" y="47798"/>
                </a:lnTo>
                <a:cubicBezTo>
                  <a:pt x="1380538" y="242762"/>
                  <a:pt x="1644650" y="993646"/>
                  <a:pt x="1644650" y="1858963"/>
                </a:cubicBezTo>
                <a:cubicBezTo>
                  <a:pt x="1644650" y="1858963"/>
                  <a:pt x="1644649" y="1858964"/>
                  <a:pt x="1644649" y="1858964"/>
                </a:cubicBezTo>
                <a:lnTo>
                  <a:pt x="822325" y="1858963"/>
                </a:lnTo>
                <a:close/>
              </a:path>
              <a:path w="1644650" h="3717925" fill="none">
                <a:moveTo>
                  <a:pt x="1007602" y="47799"/>
                </a:moveTo>
                <a:lnTo>
                  <a:pt x="1007602" y="47798"/>
                </a:lnTo>
                <a:cubicBezTo>
                  <a:pt x="1380538" y="242762"/>
                  <a:pt x="1644650" y="993646"/>
                  <a:pt x="1644650" y="1858963"/>
                </a:cubicBezTo>
                <a:cubicBezTo>
                  <a:pt x="1644650" y="1858963"/>
                  <a:pt x="1644649" y="1858964"/>
                  <a:pt x="1644649" y="1858964"/>
                </a:cubicBezTo>
              </a:path>
            </a:pathLst>
          </a:custGeom>
          <a:noFill/>
          <a:ln w="25400" cap="flat" cmpd="sng">
            <a:solidFill>
              <a:srgbClr val="F79646"/>
            </a:solidFill>
            <a:prstDash val="solid"/>
            <a:round/>
            <a:headEnd type="triangle" w="med" len="med"/>
            <a:tailEnd type="none" w="med" len="med"/>
          </a:ln>
          <a:effectLst>
            <a:outerShdw blurRad="63500" dist="20000" dir="5400000" rotWithShape="0">
              <a:srgbClr val="000000">
                <a:alpha val="37999"/>
              </a:srgbClr>
            </a:outerShdw>
          </a:effectLst>
          <a:extLst>
            <a:ext uri="{909E8E84-426E-40dd-AFC4-6F175D3DCCD1}">
              <a14:hiddenFill xmlns:a14="http://schemas.microsoft.com/office/drawing/2010/main">
                <a:solidFill>
                  <a:srgbClr val="FFFFFF"/>
                </a:solidFill>
              </a14:hiddenFill>
            </a:ext>
          </a:extLst>
        </p:spPr>
        <p:txBody>
          <a:bodyPr anchor="ctr"/>
          <a:lstStyle/>
          <a:p>
            <a:endParaRPr lang="en-US" sz="1800" smtClean="0">
              <a:solidFill>
                <a:prstClr val="black"/>
              </a:solidFill>
              <a:ea typeface="ＭＳ Ｐゴシック" charset="0"/>
            </a:endParaRPr>
          </a:p>
        </p:txBody>
      </p:sp>
      <p:cxnSp>
        <p:nvCxnSpPr>
          <p:cNvPr id="116" name="Straight Arrow Connector 115"/>
          <p:cNvCxnSpPr>
            <a:cxnSpLocks noChangeShapeType="1"/>
            <a:endCxn id="158" idx="0"/>
          </p:cNvCxnSpPr>
          <p:nvPr/>
        </p:nvCxnSpPr>
        <p:spPr bwMode="auto">
          <a:xfrm>
            <a:off x="2895600" y="3048000"/>
            <a:ext cx="1104900" cy="990600"/>
          </a:xfrm>
          <a:prstGeom prst="straightConnector1">
            <a:avLst/>
          </a:prstGeom>
          <a:noFill/>
          <a:ln w="25400">
            <a:solidFill>
              <a:srgbClr val="F79646"/>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158" name="Oval 157"/>
          <p:cNvSpPr>
            <a:spLocks noChangeArrowheads="1"/>
          </p:cNvSpPr>
          <p:nvPr/>
        </p:nvSpPr>
        <p:spPr bwMode="auto">
          <a:xfrm flipH="1">
            <a:off x="3429000" y="4038600"/>
            <a:ext cx="1143000" cy="1524000"/>
          </a:xfrm>
          <a:prstGeom prst="ellipse">
            <a:avLst/>
          </a:prstGeom>
          <a:noFill/>
          <a:ln w="9525">
            <a:solidFill>
              <a:srgbClr val="F79646"/>
            </a:solidFill>
            <a:round/>
            <a:headEnd/>
            <a:tailEnd/>
          </a:ln>
          <a:effectLst>
            <a:outerShdw blurRad="635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sz="1800">
              <a:solidFill>
                <a:srgbClr val="FFFFFF"/>
              </a:solidFill>
              <a:latin typeface="Calibri"/>
              <a:ea typeface="ＭＳ Ｐゴシック" charset="0"/>
            </a:endParaRPr>
          </a:p>
        </p:txBody>
      </p:sp>
    </p:spTree>
    <p:extLst>
      <p:ext uri="{BB962C8B-B14F-4D97-AF65-F5344CB8AC3E}">
        <p14:creationId xmlns:p14="http://schemas.microsoft.com/office/powerpoint/2010/main" val="9325266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linds(horizontal)">
                                      <p:cBhvr>
                                        <p:cTn id="7" dur="500"/>
                                        <p:tgtEl>
                                          <p:spTgt spid="4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4"/>
                                        </p:tgtEl>
                                        <p:attrNameLst>
                                          <p:attrName>style.visibility</p:attrName>
                                        </p:attrNameLst>
                                      </p:cBhvr>
                                      <p:to>
                                        <p:strVal val="visible"/>
                                      </p:to>
                                    </p:set>
                                    <p:animEffect transition="in" filter="blinds(horizontal)">
                                      <p:cBhvr>
                                        <p:cTn id="10" dur="500"/>
                                        <p:tgtEl>
                                          <p:spTgt spid="54"/>
                                        </p:tgtEl>
                                      </p:cBhvr>
                                    </p:animEffect>
                                  </p:childTnLst>
                                </p:cTn>
                              </p:par>
                              <p:par>
                                <p:cTn id="11" presetID="3" presetClass="entr" presetSubtype="10" fill="hold" nodeType="withEffect">
                                  <p:stCondLst>
                                    <p:cond delay="0"/>
                                  </p:stCondLst>
                                  <p:childTnLst>
                                    <p:set>
                                      <p:cBhvr>
                                        <p:cTn id="12" dur="1" fill="hold">
                                          <p:stCondLst>
                                            <p:cond delay="0"/>
                                          </p:stCondLst>
                                        </p:cTn>
                                        <p:tgtEl>
                                          <p:spTgt spid="116"/>
                                        </p:tgtEl>
                                        <p:attrNameLst>
                                          <p:attrName>style.visibility</p:attrName>
                                        </p:attrNameLst>
                                      </p:cBhvr>
                                      <p:to>
                                        <p:strVal val="visible"/>
                                      </p:to>
                                    </p:set>
                                    <p:animEffect transition="in" filter="blinds(horizontal)">
                                      <p:cBhvr>
                                        <p:cTn id="13" dur="500"/>
                                        <p:tgtEl>
                                          <p:spTgt spid="116"/>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58"/>
                                        </p:tgtEl>
                                        <p:attrNameLst>
                                          <p:attrName>style.visibility</p:attrName>
                                        </p:attrNameLst>
                                      </p:cBhvr>
                                      <p:to>
                                        <p:strVal val="visible"/>
                                      </p:to>
                                    </p:set>
                                    <p:animEffect transition="in" filter="blinds(horizontal)">
                                      <p:cBhvr>
                                        <p:cTn id="16" dur="500"/>
                                        <p:tgtEl>
                                          <p:spTgt spid="15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blinds(horizontal)">
                                      <p:cBhvr>
                                        <p:cTn id="21" dur="500"/>
                                        <p:tgtEl>
                                          <p:spTgt spid="71"/>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65"/>
                                        </p:tgtEl>
                                        <p:attrNameLst>
                                          <p:attrName>style.visibility</p:attrName>
                                        </p:attrNameLst>
                                      </p:cBhvr>
                                      <p:to>
                                        <p:strVal val="visible"/>
                                      </p:to>
                                    </p:set>
                                    <p:animEffect transition="in" filter="blinds(horizontal)">
                                      <p:cBhvr>
                                        <p:cTn id="24" dur="500"/>
                                        <p:tgtEl>
                                          <p:spTgt spid="65"/>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77"/>
                                        </p:tgtEl>
                                        <p:attrNameLst>
                                          <p:attrName>style.visibility</p:attrName>
                                        </p:attrNameLst>
                                      </p:cBhvr>
                                      <p:to>
                                        <p:strVal val="visible"/>
                                      </p:to>
                                    </p:set>
                                    <p:animEffect transition="in" filter="blinds(horizontal)">
                                      <p:cBhvr>
                                        <p:cTn id="27" dur="500"/>
                                        <p:tgtEl>
                                          <p:spTgt spid="77"/>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26"/>
                                        </p:tgtEl>
                                        <p:attrNameLst>
                                          <p:attrName>style.visibility</p:attrName>
                                        </p:attrNameLst>
                                      </p:cBhvr>
                                      <p:to>
                                        <p:strVal val="visible"/>
                                      </p:to>
                                    </p:set>
                                    <p:animEffect transition="in" filter="blinds(horizontal)">
                                      <p:cBhvr>
                                        <p:cTn id="30" dur="500"/>
                                        <p:tgtEl>
                                          <p:spTgt spid="126"/>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79"/>
                                        </p:tgtEl>
                                        <p:attrNameLst>
                                          <p:attrName>style.visibility</p:attrName>
                                        </p:attrNameLst>
                                      </p:cBhvr>
                                      <p:to>
                                        <p:strVal val="visible"/>
                                      </p:to>
                                    </p:set>
                                    <p:animEffect transition="in" filter="blinds(horizontal)">
                                      <p:cBhvr>
                                        <p:cTn id="33" dur="500"/>
                                        <p:tgtEl>
                                          <p:spTgt spid="79"/>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56"/>
                                        </p:tgtEl>
                                        <p:attrNameLst>
                                          <p:attrName>style.visibility</p:attrName>
                                        </p:attrNameLst>
                                      </p:cBhvr>
                                      <p:to>
                                        <p:strVal val="visible"/>
                                      </p:to>
                                    </p:set>
                                    <p:animEffect transition="in" filter="blinds(horizontal)">
                                      <p:cBhvr>
                                        <p:cTn id="36" dur="500"/>
                                        <p:tgtEl>
                                          <p:spTgt spid="156"/>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57"/>
                                        </p:tgtEl>
                                        <p:attrNameLst>
                                          <p:attrName>style.visibility</p:attrName>
                                        </p:attrNameLst>
                                      </p:cBhvr>
                                      <p:to>
                                        <p:strVal val="visible"/>
                                      </p:to>
                                    </p:set>
                                    <p:animEffect transition="in" filter="blinds(horizontal)">
                                      <p:cBhvr>
                                        <p:cTn id="39" dur="500"/>
                                        <p:tgtEl>
                                          <p:spTgt spid="15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50"/>
                                        </p:tgtEl>
                                        <p:attrNameLst>
                                          <p:attrName>style.visibility</p:attrName>
                                        </p:attrNameLst>
                                      </p:cBhvr>
                                      <p:to>
                                        <p:strVal val="visible"/>
                                      </p:to>
                                    </p:set>
                                    <p:animEffect transition="in" filter="blinds(horizontal)">
                                      <p:cBhvr>
                                        <p:cTn id="44" dur="500"/>
                                        <p:tgtEl>
                                          <p:spTgt spid="50"/>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63"/>
                                        </p:tgtEl>
                                        <p:attrNameLst>
                                          <p:attrName>style.visibility</p:attrName>
                                        </p:attrNameLst>
                                      </p:cBhvr>
                                      <p:to>
                                        <p:strVal val="visible"/>
                                      </p:to>
                                    </p:set>
                                    <p:animEffect transition="in" filter="blinds(horizontal)">
                                      <p:cBhvr>
                                        <p:cTn id="47" dur="500"/>
                                        <p:tgtEl>
                                          <p:spTgt spid="63"/>
                                        </p:tgtEl>
                                      </p:cBhvr>
                                    </p:animEffect>
                                  </p:childTnLst>
                                </p:cTn>
                              </p:par>
                              <p:par>
                                <p:cTn id="48" presetID="3" presetClass="entr" presetSubtype="10" fill="hold" nodeType="withEffect">
                                  <p:stCondLst>
                                    <p:cond delay="0"/>
                                  </p:stCondLst>
                                  <p:childTnLst>
                                    <p:set>
                                      <p:cBhvr>
                                        <p:cTn id="49" dur="1" fill="hold">
                                          <p:stCondLst>
                                            <p:cond delay="0"/>
                                          </p:stCondLst>
                                        </p:cTn>
                                        <p:tgtEl>
                                          <p:spTgt spid="66"/>
                                        </p:tgtEl>
                                        <p:attrNameLst>
                                          <p:attrName>style.visibility</p:attrName>
                                        </p:attrNameLst>
                                      </p:cBhvr>
                                      <p:to>
                                        <p:strVal val="visible"/>
                                      </p:to>
                                    </p:set>
                                    <p:animEffect transition="in" filter="blinds(horizontal)">
                                      <p:cBhvr>
                                        <p:cTn id="50" dur="500"/>
                                        <p:tgtEl>
                                          <p:spTgt spid="66"/>
                                        </p:tgtEl>
                                      </p:cBhvr>
                                    </p:animEffect>
                                  </p:childTnLst>
                                </p:cTn>
                              </p:par>
                              <p:par>
                                <p:cTn id="51" presetID="3" presetClass="entr" presetSubtype="10" fill="hold"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blinds(horizontal)">
                                      <p:cBhvr>
                                        <p:cTn id="53" dur="500"/>
                                        <p:tgtEl>
                                          <p:spTgt spid="23"/>
                                        </p:tgtEl>
                                      </p:cBhvr>
                                    </p:animEffect>
                                  </p:childTnLst>
                                </p:cTn>
                              </p:par>
                              <p:par>
                                <p:cTn id="54" presetID="3" presetClass="entr" presetSubtype="10" fill="hold" nodeType="withEffect">
                                  <p:stCondLst>
                                    <p:cond delay="0"/>
                                  </p:stCondLst>
                                  <p:childTnLst>
                                    <p:set>
                                      <p:cBhvr>
                                        <p:cTn id="55" dur="1" fill="hold">
                                          <p:stCondLst>
                                            <p:cond delay="0"/>
                                          </p:stCondLst>
                                        </p:cTn>
                                        <p:tgtEl>
                                          <p:spTgt spid="66"/>
                                        </p:tgtEl>
                                        <p:attrNameLst>
                                          <p:attrName>style.visibility</p:attrName>
                                        </p:attrNameLst>
                                      </p:cBhvr>
                                      <p:to>
                                        <p:strVal val="visible"/>
                                      </p:to>
                                    </p:set>
                                    <p:animEffect transition="in" filter="blinds(horizontal)">
                                      <p:cBhvr>
                                        <p:cTn id="56" dur="500"/>
                                        <p:tgtEl>
                                          <p:spTgt spid="66"/>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151"/>
                                        </p:tgtEl>
                                        <p:attrNameLst>
                                          <p:attrName>style.visibility</p:attrName>
                                        </p:attrNameLst>
                                      </p:cBhvr>
                                      <p:to>
                                        <p:strVal val="visible"/>
                                      </p:to>
                                    </p:set>
                                    <p:animEffect transition="in" filter="blinds(horizontal)">
                                      <p:cBhvr>
                                        <p:cTn id="59" dur="500"/>
                                        <p:tgtEl>
                                          <p:spTgt spid="151"/>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154"/>
                                        </p:tgtEl>
                                        <p:attrNameLst>
                                          <p:attrName>style.visibility</p:attrName>
                                        </p:attrNameLst>
                                      </p:cBhvr>
                                      <p:to>
                                        <p:strVal val="visible"/>
                                      </p:to>
                                    </p:set>
                                    <p:animEffect transition="in" filter="blinds(horizontal)">
                                      <p:cBhvr>
                                        <p:cTn id="62" dur="500"/>
                                        <p:tgtEl>
                                          <p:spTgt spid="154"/>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127"/>
                                        </p:tgtEl>
                                        <p:attrNameLst>
                                          <p:attrName>style.visibility</p:attrName>
                                        </p:attrNameLst>
                                      </p:cBhvr>
                                      <p:to>
                                        <p:strVal val="visible"/>
                                      </p:to>
                                    </p:set>
                                    <p:animEffect transition="in" filter="blinds(horizontal)">
                                      <p:cBhvr>
                                        <p:cTn id="65" dur="5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0" animBg="1"/>
      <p:bldP spid="127" grpId="0" animBg="1"/>
      <p:bldP spid="65" grpId="0" animBg="1"/>
      <p:bldP spid="54" grpId="0" animBg="1"/>
      <p:bldP spid="48" grpId="0" animBg="1"/>
      <p:bldP spid="50" grpId="0" animBg="1"/>
      <p:bldP spid="63" grpId="0" animBg="1"/>
      <p:bldP spid="71" grpId="0" animBg="1"/>
      <p:bldP spid="77" grpId="0" animBg="1"/>
      <p:bldP spid="79" grpId="0" animBg="1"/>
      <p:bldP spid="151" grpId="0" animBg="1"/>
      <p:bldP spid="154" grpId="0" animBg="1"/>
      <p:bldP spid="156" grpId="0" animBg="1"/>
      <p:bldP spid="126" grpId="0" animBg="1"/>
      <p:bldP spid="15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0716" y="1914048"/>
          <a:ext cx="8781394" cy="4739000"/>
        </p:xfrm>
        <a:graphic>
          <a:graphicData uri="http://schemas.openxmlformats.org/drawingml/2006/table">
            <a:tbl>
              <a:tblPr firstRow="1" bandRow="1">
                <a:tableStyleId>{5C22544A-7EE6-4342-B048-85BDC9FD1C3A}</a:tableStyleId>
              </a:tblPr>
              <a:tblGrid>
                <a:gridCol w="1737922"/>
                <a:gridCol w="2723720"/>
                <a:gridCol w="2230821"/>
                <a:gridCol w="2088931"/>
              </a:tblGrid>
              <a:tr h="768931">
                <a:tc>
                  <a:txBody>
                    <a:bodyPr/>
                    <a:lstStyle/>
                    <a:p>
                      <a:pPr marL="0" marR="0">
                        <a:spcBef>
                          <a:spcPts val="0"/>
                        </a:spcBef>
                        <a:spcAft>
                          <a:spcPts val="0"/>
                        </a:spcAft>
                      </a:pPr>
                      <a:r>
                        <a:rPr lang="en-US" sz="1600" b="1" dirty="0">
                          <a:latin typeface="Times New Roman"/>
                          <a:ea typeface="Times New Roman"/>
                          <a:cs typeface="Times New Roman"/>
                        </a:rPr>
                        <a:t>Step</a:t>
                      </a:r>
                      <a:endParaRPr lang="en-US" sz="1600" dirty="0">
                        <a:latin typeface="Times New Roman"/>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600" b="1" dirty="0">
                          <a:latin typeface="Times New Roman"/>
                          <a:ea typeface="Times New Roman"/>
                          <a:cs typeface="Times New Roman"/>
                        </a:rPr>
                        <a:t>Detailed activities</a:t>
                      </a:r>
                      <a:endParaRPr lang="en-US" sz="16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600" b="1" dirty="0">
                          <a:latin typeface="Times New Roman"/>
                          <a:ea typeface="Times New Roman"/>
                          <a:cs typeface="Times New Roman"/>
                        </a:rPr>
                        <a:t>UN-REDD tools</a:t>
                      </a:r>
                      <a:endParaRPr lang="en-US" sz="16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600" b="1" dirty="0">
                          <a:latin typeface="Times New Roman"/>
                          <a:ea typeface="Times New Roman"/>
                          <a:cs typeface="Times New Roman"/>
                        </a:rPr>
                        <a:t>Explanation of how the tools contribute to the activity</a:t>
                      </a:r>
                      <a:endParaRPr lang="en-US" sz="1600" dirty="0">
                        <a:latin typeface="Times New Roman"/>
                        <a:ea typeface="Calibri"/>
                        <a:cs typeface="Times New Roman"/>
                      </a:endParaRPr>
                    </a:p>
                  </a:txBody>
                  <a:tcPr marL="68580" marR="68580" marT="0" marB="0"/>
                </a:tc>
              </a:tr>
              <a:tr h="1150653">
                <a:tc rowSpan="2">
                  <a:txBody>
                    <a:bodyPr/>
                    <a:lstStyle/>
                    <a:p>
                      <a:pPr marL="0" marR="0">
                        <a:spcBef>
                          <a:spcPts val="0"/>
                        </a:spcBef>
                        <a:spcAft>
                          <a:spcPts val="0"/>
                        </a:spcAft>
                      </a:pPr>
                      <a:r>
                        <a:rPr lang="en-US" sz="1600" b="1" dirty="0" smtClean="0">
                          <a:latin typeface="Times New Roman"/>
                          <a:ea typeface="Times New Roman"/>
                          <a:cs typeface="Times New Roman"/>
                        </a:rPr>
                        <a:t>Objective </a:t>
                      </a:r>
                      <a:r>
                        <a:rPr lang="en-US" sz="1600" b="1" dirty="0">
                          <a:latin typeface="Times New Roman"/>
                          <a:ea typeface="Times New Roman"/>
                          <a:cs typeface="Times New Roman"/>
                        </a:rPr>
                        <a:t>setting</a:t>
                      </a:r>
                      <a:endParaRPr lang="en-US" sz="1600" dirty="0">
                        <a:latin typeface="Times New Roman"/>
                        <a:ea typeface="Calibri"/>
                        <a:cs typeface="Times New Roman"/>
                      </a:endParaRPr>
                    </a:p>
                  </a:txBody>
                  <a:tcPr marL="68580" marR="68580" marT="0" marB="0"/>
                </a:tc>
                <a:tc rowSpan="2">
                  <a:txBody>
                    <a:bodyPr/>
                    <a:lstStyle/>
                    <a:p>
                      <a:pPr marL="0" marR="0">
                        <a:spcBef>
                          <a:spcPts val="0"/>
                        </a:spcBef>
                        <a:spcAft>
                          <a:spcPts val="0"/>
                        </a:spcAft>
                      </a:pPr>
                      <a:r>
                        <a:rPr lang="en-US" sz="1600" dirty="0">
                          <a:latin typeface="Times New Roman"/>
                          <a:ea typeface="Times New Roman"/>
                          <a:cs typeface="Times New Roman"/>
                        </a:rPr>
                        <a:t>Defining goals of the country safeguards approach</a:t>
                      </a:r>
                      <a:endParaRPr lang="en-US" sz="1600" dirty="0">
                        <a:latin typeface="Times New Roman"/>
                        <a:ea typeface="Calibri"/>
                        <a:cs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1600" dirty="0">
                          <a:latin typeface="Times New Roman"/>
                          <a:ea typeface="Times New Roman"/>
                          <a:cs typeface="Times New Roman"/>
                        </a:rPr>
                        <a:t>SEPC</a:t>
                      </a:r>
                      <a:endParaRPr lang="en-US" sz="16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600">
                          <a:latin typeface="Times New Roman"/>
                          <a:ea typeface="Times New Roman"/>
                          <a:cs typeface="Times New Roman"/>
                        </a:rPr>
                        <a:t>Provides more detailed criteria that can be used to ‘unpack’ the Cancun safeguards</a:t>
                      </a:r>
                      <a:endParaRPr lang="en-US" sz="1600">
                        <a:latin typeface="Times New Roman"/>
                        <a:ea typeface="Calibri"/>
                        <a:cs typeface="Times New Roman"/>
                      </a:endParaRPr>
                    </a:p>
                  </a:txBody>
                  <a:tcPr marL="68580" marR="68580" marT="0" marB="0"/>
                </a:tc>
              </a:tr>
              <a:tr h="2819416">
                <a:tc vMerge="1">
                  <a:txBody>
                    <a:bodyPr/>
                    <a:lstStyle/>
                    <a:p>
                      <a:endParaRPr lang="en-US"/>
                    </a:p>
                  </a:txBody>
                  <a:tcPr/>
                </a:tc>
                <a:tc vMerge="1">
                  <a:txBody>
                    <a:bodyPr/>
                    <a:lstStyle/>
                    <a:p>
                      <a:endParaRPr lang="en-US" dirty="0"/>
                    </a:p>
                  </a:txBody>
                  <a:tcPr/>
                </a:tc>
                <a:tc>
                  <a:txBody>
                    <a:bodyPr/>
                    <a:lstStyle/>
                    <a:p>
                      <a:pPr marL="342900" marR="0" lvl="0" indent="-342900">
                        <a:spcBef>
                          <a:spcPts val="0"/>
                        </a:spcBef>
                        <a:spcAft>
                          <a:spcPts val="0"/>
                        </a:spcAft>
                        <a:buFont typeface="Symbol"/>
                        <a:buChar char=""/>
                      </a:pPr>
                      <a:r>
                        <a:rPr lang="en-US" sz="1600" dirty="0">
                          <a:latin typeface="Times New Roman"/>
                          <a:ea typeface="Times New Roman"/>
                          <a:cs typeface="Times New Roman"/>
                        </a:rPr>
                        <a:t>UN-REDD/FCPF Stakeholder Engagement Guidelines and UN-REDD FPIC Guidelines</a:t>
                      </a:r>
                      <a:endParaRPr lang="en-US" sz="1600" dirty="0">
                        <a:latin typeface="Times New Roman"/>
                        <a:ea typeface="Calibri"/>
                        <a:cs typeface="Times New Roman"/>
                      </a:endParaRPr>
                    </a:p>
                  </a:txBody>
                  <a:tcPr marL="68580" marR="68580" marT="0" marB="0"/>
                </a:tc>
                <a:tc>
                  <a:txBody>
                    <a:bodyPr/>
                    <a:lstStyle/>
                    <a:p>
                      <a:pPr marL="0" marR="0">
                        <a:spcBef>
                          <a:spcPts val="0"/>
                        </a:spcBef>
                        <a:spcAft>
                          <a:spcPts val="0"/>
                        </a:spcAft>
                      </a:pPr>
                      <a:r>
                        <a:rPr lang="en-US" sz="1600" dirty="0">
                          <a:latin typeface="Times New Roman"/>
                          <a:ea typeface="Times New Roman"/>
                          <a:cs typeface="Times New Roman"/>
                        </a:rPr>
                        <a:t>Provides guidance on how participation of IPs and other forest dependent communities can be ensured in REDD+ schemes, including how to apply the principle of FPIC; could help countries to define such goals in their approaches </a:t>
                      </a:r>
                      <a:endParaRPr lang="en-US" sz="1600" dirty="0">
                        <a:latin typeface="Times New Roman"/>
                        <a:ea typeface="Calibri"/>
                        <a:cs typeface="Times New Roman"/>
                      </a:endParaRPr>
                    </a:p>
                  </a:txBody>
                  <a:tcPr marL="68580" marR="68580" marT="0" marB="0"/>
                </a:tc>
              </a:tr>
            </a:tbl>
          </a:graphicData>
        </a:graphic>
      </p:graphicFrame>
      <p:sp>
        <p:nvSpPr>
          <p:cNvPr id="5" name="Title 4"/>
          <p:cNvSpPr>
            <a:spLocks noGrp="1"/>
          </p:cNvSpPr>
          <p:nvPr>
            <p:ph type="title"/>
          </p:nvPr>
        </p:nvSpPr>
        <p:spPr>
          <a:xfrm>
            <a:off x="2380593" y="662152"/>
            <a:ext cx="6574221" cy="391886"/>
          </a:xfrm>
        </p:spPr>
        <p:txBody>
          <a:bodyPr/>
          <a:lstStyle/>
          <a:p>
            <a:pPr algn="l"/>
            <a:r>
              <a:rPr lang="en-US" sz="3200" b="1" dirty="0" smtClean="0"/>
              <a:t>UN-REDD Tools to Support National Approaches to Safeguards (1)</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20718" y="1464607"/>
          <a:ext cx="8685815" cy="5218505"/>
        </p:xfrm>
        <a:graphic>
          <a:graphicData uri="http://schemas.openxmlformats.org/drawingml/2006/table">
            <a:tbl>
              <a:tblPr firstRow="1" bandRow="1">
                <a:tableStyleId>{5C22544A-7EE6-4342-B048-85BDC9FD1C3A}</a:tableStyleId>
              </a:tblPr>
              <a:tblGrid>
                <a:gridCol w="2149283"/>
                <a:gridCol w="1902454"/>
                <a:gridCol w="2191407"/>
                <a:gridCol w="2442671"/>
              </a:tblGrid>
              <a:tr h="491058">
                <a:tc>
                  <a:txBody>
                    <a:bodyPr/>
                    <a:lstStyle/>
                    <a:p>
                      <a:pPr marL="0" marR="0">
                        <a:spcBef>
                          <a:spcPts val="0"/>
                        </a:spcBef>
                        <a:spcAft>
                          <a:spcPts val="0"/>
                        </a:spcAft>
                      </a:pPr>
                      <a:r>
                        <a:rPr lang="en-US" sz="1400" b="1" dirty="0">
                          <a:latin typeface="Calibri" pitchFamily="34" charset="0"/>
                          <a:ea typeface="Times New Roman"/>
                          <a:cs typeface="Calibri" pitchFamily="34" charset="0"/>
                        </a:rPr>
                        <a:t>Step</a:t>
                      </a:r>
                      <a:endParaRPr lang="en-US" sz="1400" dirty="0">
                        <a:latin typeface="Calibri" pitchFamily="34" charset="0"/>
                        <a:ea typeface="Calibri"/>
                        <a:cs typeface="Calibri" pitchFamily="34" charset="0"/>
                      </a:endParaRPr>
                    </a:p>
                  </a:txBody>
                  <a:tcPr marL="68580" marR="68580" marT="0" marB="0"/>
                </a:tc>
                <a:tc>
                  <a:txBody>
                    <a:bodyPr/>
                    <a:lstStyle/>
                    <a:p>
                      <a:pPr marL="0" marR="0">
                        <a:lnSpc>
                          <a:spcPct val="115000"/>
                        </a:lnSpc>
                        <a:spcBef>
                          <a:spcPts val="0"/>
                        </a:spcBef>
                        <a:spcAft>
                          <a:spcPts val="1000"/>
                        </a:spcAft>
                      </a:pPr>
                      <a:r>
                        <a:rPr lang="en-US" sz="1400" b="1" dirty="0">
                          <a:latin typeface="Calibri" pitchFamily="34" charset="0"/>
                          <a:ea typeface="Times New Roman"/>
                          <a:cs typeface="Calibri" pitchFamily="34" charset="0"/>
                        </a:rPr>
                        <a:t>Detailed activities</a:t>
                      </a:r>
                      <a:endParaRPr lang="en-US" sz="1400" dirty="0">
                        <a:latin typeface="Calibri" pitchFamily="34" charset="0"/>
                        <a:ea typeface="Calibri"/>
                        <a:cs typeface="Calibri" pitchFamily="34" charset="0"/>
                      </a:endParaRPr>
                    </a:p>
                  </a:txBody>
                  <a:tcPr marL="68580" marR="68580" marT="0" marB="0"/>
                </a:tc>
                <a:tc>
                  <a:txBody>
                    <a:bodyPr/>
                    <a:lstStyle/>
                    <a:p>
                      <a:pPr marL="0" marR="0">
                        <a:spcBef>
                          <a:spcPts val="0"/>
                        </a:spcBef>
                        <a:spcAft>
                          <a:spcPts val="0"/>
                        </a:spcAft>
                      </a:pPr>
                      <a:r>
                        <a:rPr lang="en-US" sz="1400" b="1" dirty="0">
                          <a:latin typeface="Calibri" pitchFamily="34" charset="0"/>
                          <a:ea typeface="Times New Roman"/>
                          <a:cs typeface="Calibri" pitchFamily="34" charset="0"/>
                        </a:rPr>
                        <a:t>UN-REDD tools</a:t>
                      </a:r>
                      <a:endParaRPr lang="en-US" sz="1400" dirty="0">
                        <a:latin typeface="Calibri" pitchFamily="34" charset="0"/>
                        <a:ea typeface="Calibri"/>
                        <a:cs typeface="Calibri" pitchFamily="34" charset="0"/>
                      </a:endParaRPr>
                    </a:p>
                  </a:txBody>
                  <a:tcPr marL="68580" marR="68580" marT="0" marB="0"/>
                </a:tc>
                <a:tc>
                  <a:txBody>
                    <a:bodyPr/>
                    <a:lstStyle/>
                    <a:p>
                      <a:pPr marL="0" marR="0">
                        <a:spcBef>
                          <a:spcPts val="0"/>
                        </a:spcBef>
                        <a:spcAft>
                          <a:spcPts val="0"/>
                        </a:spcAft>
                      </a:pPr>
                      <a:r>
                        <a:rPr lang="en-US" sz="1400" b="1" dirty="0">
                          <a:latin typeface="Calibri" pitchFamily="34" charset="0"/>
                          <a:ea typeface="Times New Roman"/>
                          <a:cs typeface="Calibri" pitchFamily="34" charset="0"/>
                        </a:rPr>
                        <a:t>Explanation of how the tools contribute to the activity</a:t>
                      </a:r>
                      <a:endParaRPr lang="en-US" sz="1400" dirty="0">
                        <a:latin typeface="Calibri" pitchFamily="34" charset="0"/>
                        <a:ea typeface="Calibri"/>
                        <a:cs typeface="Calibri" pitchFamily="34" charset="0"/>
                      </a:endParaRPr>
                    </a:p>
                  </a:txBody>
                  <a:tcPr marL="68580" marR="68580" marT="0" marB="0"/>
                </a:tc>
              </a:tr>
              <a:tr h="617197">
                <a:tc rowSpan="6">
                  <a:txBody>
                    <a:bodyPr/>
                    <a:lstStyle/>
                    <a:p>
                      <a:pPr marL="0" marR="0">
                        <a:lnSpc>
                          <a:spcPct val="115000"/>
                        </a:lnSpc>
                        <a:spcBef>
                          <a:spcPts val="0"/>
                        </a:spcBef>
                        <a:spcAft>
                          <a:spcPts val="0"/>
                        </a:spcAft>
                      </a:pPr>
                      <a:r>
                        <a:rPr lang="en-US" sz="1200" b="1" dirty="0" smtClean="0">
                          <a:solidFill>
                            <a:schemeClr val="tx1"/>
                          </a:solidFill>
                          <a:latin typeface="Calibri"/>
                          <a:ea typeface="Calibri"/>
                          <a:cs typeface="Times New Roman"/>
                        </a:rPr>
                        <a:t>Defining </a:t>
                      </a:r>
                      <a:r>
                        <a:rPr lang="en-US" sz="1200" b="1" dirty="0">
                          <a:solidFill>
                            <a:schemeClr val="tx1"/>
                          </a:solidFill>
                          <a:latin typeface="Calibri"/>
                          <a:ea typeface="Calibri"/>
                          <a:cs typeface="Times New Roman"/>
                        </a:rPr>
                        <a:t>or developing safeguard policies, laws and regulations</a:t>
                      </a:r>
                      <a:endParaRPr lang="en-US" sz="1200" dirty="0">
                        <a:solidFill>
                          <a:schemeClr val="tx1"/>
                        </a:solidFill>
                        <a:latin typeface="Calibri"/>
                        <a:ea typeface="Calibri"/>
                        <a:cs typeface="Times New Roman"/>
                      </a:endParaRPr>
                    </a:p>
                  </a:txBody>
                  <a:tcPr marL="68580" marR="68580" marT="0" marB="0"/>
                </a:tc>
                <a:tc rowSpan="3">
                  <a:txBody>
                    <a:bodyPr/>
                    <a:lstStyle/>
                    <a:p>
                      <a:pPr marL="0" marR="0">
                        <a:lnSpc>
                          <a:spcPct val="115000"/>
                        </a:lnSpc>
                        <a:spcBef>
                          <a:spcPts val="0"/>
                        </a:spcBef>
                        <a:spcAft>
                          <a:spcPts val="0"/>
                        </a:spcAft>
                      </a:pPr>
                      <a:r>
                        <a:rPr lang="en-US" sz="1200">
                          <a:solidFill>
                            <a:schemeClr val="tx1"/>
                          </a:solidFill>
                          <a:latin typeface="Calibri"/>
                          <a:ea typeface="Calibri"/>
                          <a:cs typeface="Times New Roman"/>
                        </a:rPr>
                        <a:t>Gap analysis of existing PLRs</a:t>
                      </a:r>
                    </a:p>
                  </a:txBody>
                  <a:tcPr marL="68580" marR="68580" marT="0" marB="0"/>
                </a:tc>
                <a:tc>
                  <a:txBody>
                    <a:bodyPr/>
                    <a:lstStyle/>
                    <a:p>
                      <a:pPr marL="342900" marR="0" lvl="0" indent="-342900">
                        <a:spcBef>
                          <a:spcPts val="0"/>
                        </a:spcBef>
                        <a:spcAft>
                          <a:spcPts val="0"/>
                        </a:spcAft>
                        <a:buFont typeface="Symbol"/>
                        <a:buChar char=""/>
                      </a:pPr>
                      <a:r>
                        <a:rPr lang="en-US" sz="1200">
                          <a:solidFill>
                            <a:schemeClr val="tx1"/>
                          </a:solidFill>
                          <a:latin typeface="Calibri"/>
                          <a:ea typeface="Calibri"/>
                          <a:cs typeface="Times New Roman"/>
                        </a:rPr>
                        <a:t>BeRT</a:t>
                      </a:r>
                    </a:p>
                  </a:txBody>
                  <a:tcPr marL="68580" marR="68580" marT="0" marB="0"/>
                </a:tc>
                <a:tc>
                  <a:txBody>
                    <a:bodyPr/>
                    <a:lstStyle/>
                    <a:p>
                      <a:pPr marL="0" marR="0">
                        <a:lnSpc>
                          <a:spcPct val="115000"/>
                        </a:lnSpc>
                        <a:spcBef>
                          <a:spcPts val="0"/>
                        </a:spcBef>
                        <a:spcAft>
                          <a:spcPts val="0"/>
                        </a:spcAft>
                      </a:pPr>
                      <a:r>
                        <a:rPr lang="en-US" sz="1200">
                          <a:solidFill>
                            <a:schemeClr val="tx1"/>
                          </a:solidFill>
                          <a:latin typeface="Calibri"/>
                          <a:ea typeface="Calibri"/>
                          <a:cs typeface="Times New Roman"/>
                        </a:rPr>
                        <a:t>Provides a list of questions across a broad range of issues in order to assess existing PLRs</a:t>
                      </a:r>
                    </a:p>
                  </a:txBody>
                  <a:tcPr marL="68580" marR="68580" marT="0" marB="0"/>
                </a:tc>
              </a:tr>
              <a:tr h="617197">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dirty="0">
                          <a:solidFill>
                            <a:schemeClr val="tx1"/>
                          </a:solidFill>
                          <a:latin typeface="Calibri"/>
                          <a:ea typeface="Calibri"/>
                          <a:cs typeface="Times New Roman"/>
                        </a:rPr>
                        <a:t>PGA</a:t>
                      </a:r>
                    </a:p>
                  </a:txBody>
                  <a:tcPr marL="68580" marR="68580" marT="0" marB="0"/>
                </a:tc>
                <a:tc>
                  <a:txBody>
                    <a:bodyPr/>
                    <a:lstStyle/>
                    <a:p>
                      <a:pPr marL="0" marR="0">
                        <a:lnSpc>
                          <a:spcPct val="115000"/>
                        </a:lnSpc>
                        <a:spcBef>
                          <a:spcPts val="0"/>
                        </a:spcBef>
                        <a:spcAft>
                          <a:spcPts val="0"/>
                        </a:spcAft>
                      </a:pPr>
                      <a:r>
                        <a:rPr lang="en-US" sz="1200">
                          <a:solidFill>
                            <a:schemeClr val="tx1"/>
                          </a:solidFill>
                          <a:latin typeface="Calibri"/>
                          <a:ea typeface="Calibri"/>
                          <a:cs typeface="Times New Roman"/>
                        </a:rPr>
                        <a:t>Provides a process for participatory evaluation of governance systems relevant to REDD+</a:t>
                      </a:r>
                    </a:p>
                  </a:txBody>
                  <a:tcPr marL="68580" marR="68580" marT="0" marB="0"/>
                </a:tc>
              </a:tr>
              <a:tr h="617197">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dirty="0">
                          <a:solidFill>
                            <a:schemeClr val="tx1"/>
                          </a:solidFill>
                          <a:latin typeface="Calibri"/>
                          <a:ea typeface="Calibri"/>
                          <a:cs typeface="Times New Roman"/>
                        </a:rPr>
                        <a:t>Draft Guidance on Conducting REDD+ Corruption Risk Assessment </a:t>
                      </a:r>
                    </a:p>
                  </a:txBody>
                  <a:tcPr marL="68580" marR="68580" marT="0" marB="0"/>
                </a:tc>
                <a:tc>
                  <a:txBody>
                    <a:bodyPr/>
                    <a:lstStyle/>
                    <a:p>
                      <a:pPr marL="0" marR="0">
                        <a:lnSpc>
                          <a:spcPct val="115000"/>
                        </a:lnSpc>
                        <a:spcBef>
                          <a:spcPts val="0"/>
                        </a:spcBef>
                        <a:spcAft>
                          <a:spcPts val="0"/>
                        </a:spcAft>
                      </a:pPr>
                      <a:r>
                        <a:rPr lang="en-US" sz="1200">
                          <a:solidFill>
                            <a:schemeClr val="tx1"/>
                          </a:solidFill>
                          <a:latin typeface="Calibri"/>
                          <a:ea typeface="Calibri"/>
                          <a:cs typeface="Times New Roman"/>
                        </a:rPr>
                        <a:t>Provides a more detailed framework (compared to BeRT) for assessing corruption risks in REDD+</a:t>
                      </a:r>
                    </a:p>
                  </a:txBody>
                  <a:tcPr marL="68580" marR="68580" marT="0" marB="0"/>
                </a:tc>
              </a:tr>
              <a:tr h="1028662">
                <a:tc vMerge="1">
                  <a:txBody>
                    <a:bodyPr/>
                    <a:lstStyle/>
                    <a:p>
                      <a:endParaRPr lang="en-US"/>
                    </a:p>
                  </a:txBody>
                  <a:tcPr/>
                </a:tc>
                <a:tc rowSpan="3">
                  <a:txBody>
                    <a:bodyPr/>
                    <a:lstStyle/>
                    <a:p>
                      <a:pPr marL="0" marR="0">
                        <a:lnSpc>
                          <a:spcPct val="115000"/>
                        </a:lnSpc>
                        <a:spcBef>
                          <a:spcPts val="0"/>
                        </a:spcBef>
                        <a:spcAft>
                          <a:spcPts val="0"/>
                        </a:spcAft>
                      </a:pPr>
                      <a:r>
                        <a:rPr lang="en-US" sz="1200">
                          <a:solidFill>
                            <a:schemeClr val="tx1"/>
                          </a:solidFill>
                          <a:latin typeface="Calibri"/>
                          <a:ea typeface="Calibri"/>
                          <a:cs typeface="Times New Roman"/>
                        </a:rPr>
                        <a:t>Development of new PLRs (if necessary)</a:t>
                      </a:r>
                    </a:p>
                  </a:txBody>
                  <a:tcPr marL="68580" marR="68580" marT="0" marB="0"/>
                </a:tc>
                <a:tc>
                  <a:txBody>
                    <a:bodyPr/>
                    <a:lstStyle/>
                    <a:p>
                      <a:pPr marL="342900" marR="0" lvl="0" indent="-342900">
                        <a:spcBef>
                          <a:spcPts val="0"/>
                        </a:spcBef>
                        <a:spcAft>
                          <a:spcPts val="0"/>
                        </a:spcAft>
                        <a:buFont typeface="Symbol"/>
                        <a:buChar char=""/>
                      </a:pPr>
                      <a:r>
                        <a:rPr lang="en-US" sz="1200">
                          <a:solidFill>
                            <a:schemeClr val="tx1"/>
                          </a:solidFill>
                          <a:latin typeface="Calibri"/>
                          <a:ea typeface="Calibri"/>
                          <a:cs typeface="Times New Roman"/>
                        </a:rPr>
                        <a:t>FPIC Guidelines</a:t>
                      </a:r>
                    </a:p>
                  </a:txBody>
                  <a:tcPr marL="68580" marR="68580" marT="0" marB="0"/>
                </a:tc>
                <a:tc>
                  <a:txBody>
                    <a:bodyPr/>
                    <a:lstStyle/>
                    <a:p>
                      <a:pPr marL="0" marR="0">
                        <a:lnSpc>
                          <a:spcPct val="115000"/>
                        </a:lnSpc>
                        <a:spcBef>
                          <a:spcPts val="0"/>
                        </a:spcBef>
                        <a:spcAft>
                          <a:spcPts val="0"/>
                        </a:spcAft>
                      </a:pPr>
                      <a:r>
                        <a:rPr lang="en-US" sz="1200">
                          <a:solidFill>
                            <a:schemeClr val="tx1"/>
                          </a:solidFill>
                          <a:latin typeface="Calibri"/>
                          <a:ea typeface="Calibri"/>
                          <a:cs typeface="Times New Roman"/>
                        </a:rPr>
                        <a:t>Provides a framework for applying the principle of FPIC at community and national levels; could be adopted in REDD+ PLRs and adapted to national context</a:t>
                      </a:r>
                    </a:p>
                  </a:txBody>
                  <a:tcPr marL="68580" marR="68580" marT="0" marB="0"/>
                </a:tc>
              </a:tr>
              <a:tr h="822930">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a:solidFill>
                            <a:schemeClr val="tx1"/>
                          </a:solidFill>
                          <a:latin typeface="Calibri"/>
                          <a:ea typeface="Calibri"/>
                          <a:cs typeface="Times New Roman"/>
                        </a:rPr>
                        <a:t>Guidelines on Strengthening/Establishing National-Level Grievance Mechanisms</a:t>
                      </a:r>
                    </a:p>
                  </a:txBody>
                  <a:tcPr marL="68580" marR="68580" marT="0" marB="0"/>
                </a:tc>
                <a:tc>
                  <a:txBody>
                    <a:bodyPr/>
                    <a:lstStyle/>
                    <a:p>
                      <a:pPr marL="0" marR="0">
                        <a:lnSpc>
                          <a:spcPct val="115000"/>
                        </a:lnSpc>
                        <a:spcBef>
                          <a:spcPts val="0"/>
                        </a:spcBef>
                        <a:spcAft>
                          <a:spcPts val="0"/>
                        </a:spcAft>
                      </a:pPr>
                      <a:r>
                        <a:rPr lang="en-US" sz="1200">
                          <a:solidFill>
                            <a:schemeClr val="tx1"/>
                          </a:solidFill>
                          <a:latin typeface="Calibri"/>
                          <a:ea typeface="Calibri"/>
                          <a:cs typeface="Times New Roman"/>
                        </a:rPr>
                        <a:t>Provides guidance on how to assess and strengthen existing PLRs and institutional capacity to address REDD+ related grievances </a:t>
                      </a:r>
                    </a:p>
                  </a:txBody>
                  <a:tcPr marL="68580" marR="68580" marT="0" marB="0"/>
                </a:tc>
              </a:tr>
              <a:tr h="617197">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200">
                          <a:solidFill>
                            <a:schemeClr val="tx1"/>
                          </a:solidFill>
                          <a:latin typeface="Calibri"/>
                          <a:ea typeface="Calibri"/>
                          <a:cs typeface="Times New Roman"/>
                        </a:rPr>
                        <a:t>Participatory Law Development (LEG-REDD+)</a:t>
                      </a:r>
                    </a:p>
                  </a:txBody>
                  <a:tcPr marL="68580" marR="68580" marT="0" marB="0"/>
                </a:tc>
                <a:tc>
                  <a:txBody>
                    <a:bodyPr/>
                    <a:lstStyle/>
                    <a:p>
                      <a:pPr marL="0" marR="0">
                        <a:lnSpc>
                          <a:spcPct val="115000"/>
                        </a:lnSpc>
                        <a:spcBef>
                          <a:spcPts val="0"/>
                        </a:spcBef>
                        <a:spcAft>
                          <a:spcPts val="0"/>
                        </a:spcAft>
                      </a:pPr>
                      <a:r>
                        <a:rPr lang="en-US" sz="1200" dirty="0">
                          <a:solidFill>
                            <a:schemeClr val="tx1"/>
                          </a:solidFill>
                          <a:latin typeface="Calibri"/>
                          <a:ea typeface="Calibri"/>
                          <a:cs typeface="Times New Roman"/>
                        </a:rPr>
                        <a:t>Provides a participatory approach for formulating legal &amp; policy reforms and drafting new PLRs in response to REDD+</a:t>
                      </a:r>
                    </a:p>
                  </a:txBody>
                  <a:tcPr marL="68580" marR="68580" marT="0" marB="0"/>
                </a:tc>
              </a:tr>
            </a:tbl>
          </a:graphicData>
        </a:graphic>
      </p:graphicFrame>
      <p:sp>
        <p:nvSpPr>
          <p:cNvPr id="4" name="Title 4"/>
          <p:cNvSpPr>
            <a:spLocks noGrp="1"/>
          </p:cNvSpPr>
          <p:nvPr>
            <p:ph type="title"/>
          </p:nvPr>
        </p:nvSpPr>
        <p:spPr>
          <a:xfrm>
            <a:off x="2599981" y="0"/>
            <a:ext cx="6544019" cy="1531345"/>
          </a:xfrm>
        </p:spPr>
        <p:txBody>
          <a:bodyPr/>
          <a:lstStyle/>
          <a:p>
            <a:pPr algn="l"/>
            <a:r>
              <a:rPr lang="en-US" sz="2800" b="1" dirty="0" smtClean="0"/>
              <a:t>UN-REDD Tools to Support National Approaches to Safeguards (2)</a:t>
            </a:r>
            <a:endParaRPr lang="en-US" sz="2800" b="1"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36483" y="1721871"/>
          <a:ext cx="8715376" cy="4961357"/>
        </p:xfrm>
        <a:graphic>
          <a:graphicData uri="http://schemas.openxmlformats.org/drawingml/2006/table">
            <a:tbl>
              <a:tblPr firstRow="1" bandRow="1">
                <a:tableStyleId>{5C22544A-7EE6-4342-B048-85BDC9FD1C3A}</a:tableStyleId>
              </a:tblPr>
              <a:tblGrid>
                <a:gridCol w="660181"/>
                <a:gridCol w="1671145"/>
                <a:gridCol w="3342290"/>
                <a:gridCol w="3041760"/>
              </a:tblGrid>
              <a:tr h="801049">
                <a:tc>
                  <a:txBody>
                    <a:bodyPr/>
                    <a:lstStyle/>
                    <a:p>
                      <a:pPr marL="0" marR="0">
                        <a:spcBef>
                          <a:spcPts val="0"/>
                        </a:spcBef>
                        <a:spcAft>
                          <a:spcPts val="0"/>
                        </a:spcAft>
                      </a:pPr>
                      <a:r>
                        <a:rPr lang="en-US" sz="1400" b="1" dirty="0">
                          <a:latin typeface="Calibri" pitchFamily="34" charset="0"/>
                          <a:ea typeface="Times New Roman"/>
                          <a:cs typeface="Calibri" pitchFamily="34" charset="0"/>
                        </a:rPr>
                        <a:t>Step</a:t>
                      </a:r>
                      <a:endParaRPr lang="en-US" sz="1400" dirty="0">
                        <a:latin typeface="Calibri" pitchFamily="34" charset="0"/>
                        <a:ea typeface="Calibri"/>
                        <a:cs typeface="Calibri" pitchFamily="34" charset="0"/>
                      </a:endParaRPr>
                    </a:p>
                  </a:txBody>
                  <a:tcPr marL="68580" marR="68580" marT="0" marB="0"/>
                </a:tc>
                <a:tc>
                  <a:txBody>
                    <a:bodyPr/>
                    <a:lstStyle/>
                    <a:p>
                      <a:pPr marL="0" marR="0">
                        <a:lnSpc>
                          <a:spcPct val="115000"/>
                        </a:lnSpc>
                        <a:spcBef>
                          <a:spcPts val="0"/>
                        </a:spcBef>
                        <a:spcAft>
                          <a:spcPts val="1000"/>
                        </a:spcAft>
                      </a:pPr>
                      <a:r>
                        <a:rPr lang="en-US" sz="1400" b="1" dirty="0">
                          <a:latin typeface="Calibri" pitchFamily="34" charset="0"/>
                          <a:ea typeface="Times New Roman"/>
                          <a:cs typeface="Calibri" pitchFamily="34" charset="0"/>
                        </a:rPr>
                        <a:t>Detailed activities</a:t>
                      </a:r>
                      <a:endParaRPr lang="en-US" sz="1400" dirty="0">
                        <a:latin typeface="Calibri" pitchFamily="34" charset="0"/>
                        <a:ea typeface="Calibri"/>
                        <a:cs typeface="Calibri" pitchFamily="34" charset="0"/>
                      </a:endParaRPr>
                    </a:p>
                  </a:txBody>
                  <a:tcPr marL="68580" marR="68580" marT="0" marB="0"/>
                </a:tc>
                <a:tc>
                  <a:txBody>
                    <a:bodyPr/>
                    <a:lstStyle/>
                    <a:p>
                      <a:pPr marL="0" marR="0">
                        <a:spcBef>
                          <a:spcPts val="0"/>
                        </a:spcBef>
                        <a:spcAft>
                          <a:spcPts val="0"/>
                        </a:spcAft>
                      </a:pPr>
                      <a:r>
                        <a:rPr lang="en-US" sz="1400" b="1" dirty="0">
                          <a:latin typeface="Calibri" pitchFamily="34" charset="0"/>
                          <a:ea typeface="Times New Roman"/>
                          <a:cs typeface="Calibri" pitchFamily="34" charset="0"/>
                        </a:rPr>
                        <a:t>UN-REDD tools</a:t>
                      </a:r>
                      <a:endParaRPr lang="en-US" sz="1400" dirty="0">
                        <a:latin typeface="Calibri" pitchFamily="34" charset="0"/>
                        <a:ea typeface="Calibri"/>
                        <a:cs typeface="Calibri" pitchFamily="34" charset="0"/>
                      </a:endParaRPr>
                    </a:p>
                  </a:txBody>
                  <a:tcPr marL="68580" marR="68580" marT="0" marB="0"/>
                </a:tc>
                <a:tc>
                  <a:txBody>
                    <a:bodyPr/>
                    <a:lstStyle/>
                    <a:p>
                      <a:pPr marL="0" marR="0">
                        <a:spcBef>
                          <a:spcPts val="0"/>
                        </a:spcBef>
                        <a:spcAft>
                          <a:spcPts val="0"/>
                        </a:spcAft>
                      </a:pPr>
                      <a:r>
                        <a:rPr lang="en-US" sz="1400" b="1" dirty="0">
                          <a:latin typeface="Calibri" pitchFamily="34" charset="0"/>
                          <a:ea typeface="Times New Roman"/>
                          <a:cs typeface="Calibri" pitchFamily="34" charset="0"/>
                        </a:rPr>
                        <a:t>Explanation of how the tools contribute to the activity</a:t>
                      </a:r>
                      <a:endParaRPr lang="en-US" sz="1400" dirty="0">
                        <a:latin typeface="Calibri" pitchFamily="34" charset="0"/>
                        <a:ea typeface="Calibri"/>
                        <a:cs typeface="Calibri" pitchFamily="34" charset="0"/>
                      </a:endParaRPr>
                    </a:p>
                  </a:txBody>
                  <a:tcPr marL="68580" marR="68580" marT="0" marB="0"/>
                </a:tc>
              </a:tr>
              <a:tr h="815774">
                <a:tc rowSpan="4">
                  <a:txBody>
                    <a:bodyPr/>
                    <a:lstStyle/>
                    <a:p>
                      <a:pPr marL="0" marR="0">
                        <a:lnSpc>
                          <a:spcPct val="115000"/>
                        </a:lnSpc>
                        <a:spcBef>
                          <a:spcPts val="0"/>
                        </a:spcBef>
                        <a:spcAft>
                          <a:spcPts val="0"/>
                        </a:spcAft>
                      </a:pPr>
                      <a:r>
                        <a:rPr lang="en-US" sz="1400" b="1" dirty="0" smtClean="0">
                          <a:latin typeface="Calibri"/>
                          <a:ea typeface="Calibri"/>
                          <a:cs typeface="Times New Roman"/>
                        </a:rPr>
                        <a:t> </a:t>
                      </a:r>
                      <a:r>
                        <a:rPr lang="en-US" sz="1400" b="1" dirty="0">
                          <a:latin typeface="Calibri"/>
                          <a:ea typeface="Calibri"/>
                          <a:cs typeface="Times New Roman"/>
                        </a:rPr>
                        <a:t>SIS</a:t>
                      </a:r>
                      <a:endParaRPr lang="en-US" sz="1400" dirty="0">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r>
                        <a:rPr lang="en-US" sz="1400" dirty="0">
                          <a:latin typeface="Calibri"/>
                          <a:ea typeface="Calibri"/>
                          <a:cs typeface="Times New Roman"/>
                        </a:rPr>
                        <a:t>Indicators</a:t>
                      </a:r>
                    </a:p>
                  </a:txBody>
                  <a:tcPr marL="68580" marR="68580" marT="0" marB="0"/>
                </a:tc>
                <a:tc>
                  <a:txBody>
                    <a:bodyPr/>
                    <a:lstStyle/>
                    <a:p>
                      <a:pPr marL="342900" marR="0" lvl="0" indent="-342900">
                        <a:spcBef>
                          <a:spcPts val="0"/>
                        </a:spcBef>
                        <a:spcAft>
                          <a:spcPts val="0"/>
                        </a:spcAft>
                        <a:buFont typeface="Symbol"/>
                        <a:buChar char=""/>
                      </a:pPr>
                      <a:r>
                        <a:rPr lang="en-US" sz="1400" dirty="0">
                          <a:latin typeface="Calibri"/>
                          <a:ea typeface="Calibri"/>
                          <a:cs typeface="Times New Roman"/>
                        </a:rPr>
                        <a:t>PGAs</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Provides an overall approach for developing governance indicators for REDD+ schemes through a participatory approach</a:t>
                      </a:r>
                    </a:p>
                  </a:txBody>
                  <a:tcPr marL="68580" marR="68580" marT="0" marB="0"/>
                </a:tc>
              </a:tr>
              <a:tr h="866960">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400" dirty="0">
                          <a:latin typeface="Calibri"/>
                          <a:ea typeface="Calibri"/>
                          <a:cs typeface="Times New Roman"/>
                        </a:rPr>
                        <a:t>Framework for assessing and monitoring forest governance</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Provides a tool for designing robust and comprehensive sets of governance indicators</a:t>
                      </a:r>
                    </a:p>
                  </a:txBody>
                  <a:tcPr marL="68580" marR="68580" marT="0" marB="0"/>
                </a:tc>
              </a:tr>
              <a:tr h="1155946">
                <a:tc vMerge="1">
                  <a:txBody>
                    <a:bodyPr/>
                    <a:lstStyle/>
                    <a:p>
                      <a:endParaRPr lang="en-US"/>
                    </a:p>
                  </a:txBody>
                  <a:tcPr/>
                </a:tc>
                <a:tc rowSpan="2">
                  <a:txBody>
                    <a:bodyPr/>
                    <a:lstStyle/>
                    <a:p>
                      <a:pPr marL="0" marR="0">
                        <a:lnSpc>
                          <a:spcPct val="115000"/>
                        </a:lnSpc>
                        <a:spcBef>
                          <a:spcPts val="0"/>
                        </a:spcBef>
                        <a:spcAft>
                          <a:spcPts val="0"/>
                        </a:spcAft>
                      </a:pPr>
                      <a:r>
                        <a:rPr lang="en-US" sz="1400">
                          <a:latin typeface="Calibri"/>
                          <a:ea typeface="Calibri"/>
                          <a:cs typeface="Times New Roman"/>
                        </a:rPr>
                        <a:t>Methodologies for collection of information</a:t>
                      </a:r>
                    </a:p>
                  </a:txBody>
                  <a:tcPr marL="68580" marR="68580" marT="0" marB="0"/>
                </a:tc>
                <a:tc>
                  <a:txBody>
                    <a:bodyPr/>
                    <a:lstStyle/>
                    <a:p>
                      <a:pPr marL="342900" marR="0" lvl="0" indent="-342900">
                        <a:spcBef>
                          <a:spcPts val="0"/>
                        </a:spcBef>
                        <a:spcAft>
                          <a:spcPts val="0"/>
                        </a:spcAft>
                        <a:buFont typeface="Symbol"/>
                        <a:buChar char=""/>
                      </a:pPr>
                      <a:r>
                        <a:rPr lang="en-US" sz="1400" dirty="0">
                          <a:latin typeface="Calibri"/>
                          <a:ea typeface="Calibri"/>
                          <a:cs typeface="Times New Roman"/>
                        </a:rPr>
                        <a:t>Draft Guidelines for monitoring the impacts of REDD+ on biodiversity and ecosystem services</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Provides draft guidelines that could be used by government in establishing aspects of the SIS that are relevant to biodiversity</a:t>
                      </a:r>
                    </a:p>
                  </a:txBody>
                  <a:tcPr marL="68580" marR="68580" marT="0" marB="0"/>
                </a:tc>
              </a:tr>
              <a:tr h="1155946">
                <a:tc vMerge="1">
                  <a:txBody>
                    <a:bodyPr/>
                    <a:lstStyle/>
                    <a:p>
                      <a:endParaRPr lang="en-US"/>
                    </a:p>
                  </a:txBody>
                  <a:tcPr/>
                </a:tc>
                <a:tc vMerge="1">
                  <a:txBody>
                    <a:bodyPr/>
                    <a:lstStyle/>
                    <a:p>
                      <a:endParaRPr lang="en-US"/>
                    </a:p>
                  </a:txBody>
                  <a:tcPr/>
                </a:tc>
                <a:tc>
                  <a:txBody>
                    <a:bodyPr/>
                    <a:lstStyle/>
                    <a:p>
                      <a:pPr marL="342900" marR="0" lvl="0" indent="-342900">
                        <a:spcBef>
                          <a:spcPts val="0"/>
                        </a:spcBef>
                        <a:spcAft>
                          <a:spcPts val="0"/>
                        </a:spcAft>
                        <a:buFont typeface="Symbol"/>
                        <a:buChar char=""/>
                      </a:pPr>
                      <a:r>
                        <a:rPr lang="en-US" sz="1400">
                          <a:latin typeface="Calibri"/>
                          <a:ea typeface="Calibri"/>
                          <a:cs typeface="Times New Roman"/>
                        </a:rPr>
                        <a:t>Draft manual on the collection of forest governance data</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Provides a range of practical considerations, methods and available resources for collecting governance data</a:t>
                      </a:r>
                    </a:p>
                  </a:txBody>
                  <a:tcPr marL="68580" marR="68580" marT="0" marB="0"/>
                </a:tc>
              </a:tr>
            </a:tbl>
          </a:graphicData>
        </a:graphic>
      </p:graphicFrame>
      <p:sp>
        <p:nvSpPr>
          <p:cNvPr id="4" name="Title 4"/>
          <p:cNvSpPr>
            <a:spLocks noGrp="1"/>
          </p:cNvSpPr>
          <p:nvPr>
            <p:ph type="title"/>
          </p:nvPr>
        </p:nvSpPr>
        <p:spPr/>
        <p:txBody>
          <a:bodyPr/>
          <a:lstStyle/>
          <a:p>
            <a:pPr algn="l"/>
            <a:r>
              <a:rPr lang="en-US" sz="2800" b="1" dirty="0" smtClean="0"/>
              <a:t>UN-REDD Tools to Support National Approaches to Safeguards (3)</a:t>
            </a:r>
            <a:endParaRPr lang="en-US" sz="2800" b="1"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857363"/>
            <a:ext cx="8715436" cy="4769067"/>
          </a:xfrm>
        </p:spPr>
        <p:txBody>
          <a:bodyPr/>
          <a:lstStyle/>
          <a:p>
            <a:r>
              <a:rPr lang="en-US" dirty="0" smtClean="0"/>
              <a:t>UN-REDD activity on safeguards in Global </a:t>
            </a:r>
            <a:r>
              <a:rPr lang="en-US" dirty="0" err="1" smtClean="0"/>
              <a:t>Programme</a:t>
            </a:r>
            <a:endParaRPr lang="en-US" dirty="0" smtClean="0"/>
          </a:p>
          <a:p>
            <a:pPr marL="0" indent="0">
              <a:buNone/>
            </a:pPr>
            <a:endParaRPr lang="en-US" dirty="0" smtClean="0"/>
          </a:p>
          <a:p>
            <a:r>
              <a:rPr lang="en-US" dirty="0" smtClean="0"/>
              <a:t>Core </a:t>
            </a:r>
            <a:r>
              <a:rPr lang="en-US" dirty="0" smtClean="0"/>
              <a:t>elements of a national approach to safeguards</a:t>
            </a:r>
          </a:p>
          <a:p>
            <a:endParaRPr lang="en-US" dirty="0" smtClean="0"/>
          </a:p>
          <a:p>
            <a:r>
              <a:rPr lang="en-US" dirty="0" smtClean="0"/>
              <a:t>Key features of national approaches to safeguards</a:t>
            </a:r>
          </a:p>
          <a:p>
            <a:endParaRPr lang="en-US" dirty="0" smtClean="0"/>
          </a:p>
          <a:p>
            <a:r>
              <a:rPr lang="en-US" dirty="0" smtClean="0"/>
              <a:t>Development of a national approach to safeguards</a:t>
            </a:r>
          </a:p>
          <a:p>
            <a:endParaRPr lang="en-US" dirty="0" smtClean="0"/>
          </a:p>
          <a:p>
            <a:r>
              <a:rPr lang="en-US" dirty="0" smtClean="0"/>
              <a:t>UN-REDD Tools to Support National Approaches to Safeguards</a:t>
            </a:r>
            <a:endParaRPr lang="en-US" dirty="0"/>
          </a:p>
        </p:txBody>
      </p:sp>
      <p:sp>
        <p:nvSpPr>
          <p:cNvPr id="3" name="Title 2"/>
          <p:cNvSpPr>
            <a:spLocks noGrp="1"/>
          </p:cNvSpPr>
          <p:nvPr>
            <p:ph type="title"/>
          </p:nvPr>
        </p:nvSpPr>
        <p:spPr/>
        <p:txBody>
          <a:bodyPr/>
          <a:lstStyle/>
          <a:p>
            <a:pPr algn="l"/>
            <a:r>
              <a:rPr lang="en-US" b="1" dirty="0" smtClean="0"/>
              <a:t>Outline</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b="1" dirty="0" smtClean="0"/>
              <a:t>Planning tool</a:t>
            </a:r>
          </a:p>
          <a:p>
            <a:endParaRPr lang="en-US" dirty="0" smtClean="0"/>
          </a:p>
          <a:p>
            <a:r>
              <a:rPr lang="en-US" dirty="0" smtClean="0"/>
              <a:t>The </a:t>
            </a:r>
            <a:r>
              <a:rPr lang="en-US" dirty="0"/>
              <a:t>framework can also be used as a tool in itself, which can help design a comprehensive package of activities on safeguards at the country level. For example, it could be used to develop work plans for the sequence of activities needed to implement the safeguards sections of National </a:t>
            </a:r>
            <a:r>
              <a:rPr lang="en-US" dirty="0" err="1"/>
              <a:t>Programme</a:t>
            </a:r>
            <a:r>
              <a:rPr lang="en-US" dirty="0"/>
              <a:t> </a:t>
            </a:r>
            <a:r>
              <a:rPr lang="en-US" dirty="0" smtClean="0"/>
              <a:t>Documents.</a:t>
            </a:r>
            <a:endParaRPr lang="en-GB" dirty="0"/>
          </a:p>
          <a:p>
            <a:pPr marL="0" indent="0">
              <a:buNone/>
            </a:pPr>
            <a:endParaRPr lang="en-GB" b="1" dirty="0"/>
          </a:p>
          <a:p>
            <a:pPr marL="0" indent="0">
              <a:buNone/>
            </a:pPr>
            <a:r>
              <a:rPr lang="en-US" b="1" dirty="0" smtClean="0"/>
              <a:t>Guiding </a:t>
            </a:r>
            <a:r>
              <a:rPr lang="en-US" b="1" dirty="0"/>
              <a:t>the development or reform of UN-REDD </a:t>
            </a:r>
            <a:r>
              <a:rPr lang="en-US" b="1" dirty="0" smtClean="0"/>
              <a:t>tools</a:t>
            </a:r>
            <a:endParaRPr lang="en-GB" dirty="0"/>
          </a:p>
          <a:p>
            <a:pPr marL="0" indent="0">
              <a:buNone/>
            </a:pPr>
            <a:endParaRPr lang="en-GB" dirty="0"/>
          </a:p>
          <a:p>
            <a:pPr lvl="0"/>
            <a:r>
              <a:rPr lang="en-US" dirty="0"/>
              <a:t>Reform existing tools so they help to better fulfill the functions described in the framework (e.g. the SEPC)</a:t>
            </a:r>
            <a:endParaRPr lang="en-GB" dirty="0"/>
          </a:p>
          <a:p>
            <a:pPr lvl="0"/>
            <a:r>
              <a:rPr lang="en-US" dirty="0"/>
              <a:t>Develop new tools to fill gaps (e.g. data collection and measurement approaches on social and governance information)</a:t>
            </a:r>
            <a:endParaRPr lang="en-GB" dirty="0"/>
          </a:p>
          <a:p>
            <a:pPr lvl="0"/>
            <a:r>
              <a:rPr lang="en-US" dirty="0"/>
              <a:t>Better understand how UN-REDD tools link to instruments used by countries or other agencies (e.g. World Bank and REDD+ SES), in order not to duplicate efforts during further development/reform of tools</a:t>
            </a:r>
            <a:endParaRPr lang="en-GB" dirty="0"/>
          </a:p>
          <a:p>
            <a:endParaRPr lang="en-US" dirty="0"/>
          </a:p>
        </p:txBody>
      </p:sp>
      <p:sp>
        <p:nvSpPr>
          <p:cNvPr id="3" name="Title 2"/>
          <p:cNvSpPr>
            <a:spLocks noGrp="1"/>
          </p:cNvSpPr>
          <p:nvPr>
            <p:ph type="title"/>
          </p:nvPr>
        </p:nvSpPr>
        <p:spPr/>
        <p:txBody>
          <a:bodyPr/>
          <a:lstStyle/>
          <a:p>
            <a:r>
              <a:rPr lang="en-US" dirty="0" smtClean="0"/>
              <a:t>Next steps for UN-REDD</a:t>
            </a:r>
            <a:endParaRPr lang="en-US" dirty="0"/>
          </a:p>
        </p:txBody>
      </p:sp>
    </p:spTree>
    <p:extLst>
      <p:ext uri="{BB962C8B-B14F-4D97-AF65-F5344CB8AC3E}">
        <p14:creationId xmlns:p14="http://schemas.microsoft.com/office/powerpoint/2010/main" val="3977212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522538" y="2060575"/>
            <a:ext cx="6389687" cy="1362075"/>
          </a:xfrm>
        </p:spPr>
        <p:txBody>
          <a:bodyPr/>
          <a:lstStyle/>
          <a:p>
            <a:r>
              <a:rPr lang="en-GB" sz="3200" dirty="0" smtClean="0">
                <a:solidFill>
                  <a:srgbClr val="000000"/>
                </a:solidFill>
                <a:latin typeface="Calibri" pitchFamily="1" charset="0"/>
              </a:rPr>
              <a:t>Thank you for listening!</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Interagency safeguards group established (August 2012)</a:t>
            </a:r>
          </a:p>
          <a:p>
            <a:pPr lvl="1"/>
            <a:r>
              <a:rPr lang="en-US" dirty="0" smtClean="0"/>
              <a:t>Broadening focus on safeguards beyond SEPC and </a:t>
            </a:r>
            <a:r>
              <a:rPr lang="en-US" dirty="0" err="1" smtClean="0"/>
              <a:t>BeRT</a:t>
            </a:r>
            <a:endParaRPr lang="en-US" dirty="0" smtClean="0"/>
          </a:p>
          <a:p>
            <a:pPr lvl="1"/>
            <a:r>
              <a:rPr lang="en-US" dirty="0" smtClean="0"/>
              <a:t>2 representatives from each agency</a:t>
            </a:r>
          </a:p>
          <a:p>
            <a:pPr lvl="1"/>
            <a:r>
              <a:rPr lang="en-US" dirty="0" smtClean="0"/>
              <a:t>Implementing 2 aspects of UN-REDD work on safeguards:1)  UN-REDD </a:t>
            </a:r>
            <a:r>
              <a:rPr lang="en-US" dirty="0" err="1" smtClean="0"/>
              <a:t>Programme</a:t>
            </a:r>
            <a:r>
              <a:rPr lang="en-US" dirty="0" smtClean="0"/>
              <a:t> management; 2) supporting countries</a:t>
            </a:r>
          </a:p>
          <a:p>
            <a:r>
              <a:rPr lang="en-US" dirty="0" smtClean="0"/>
              <a:t>Activities:</a:t>
            </a:r>
          </a:p>
          <a:p>
            <a:pPr lvl="1"/>
            <a:r>
              <a:rPr lang="en-US" dirty="0" smtClean="0"/>
              <a:t>TORs for the group established: who is involved; responsibilities; different groups responsible for three areas: overall concept, safeguards and SIS.</a:t>
            </a:r>
          </a:p>
          <a:p>
            <a:pPr lvl="1"/>
            <a:r>
              <a:rPr lang="en-US" dirty="0" smtClean="0"/>
              <a:t>Work plan developed for 2012-2013</a:t>
            </a:r>
          </a:p>
          <a:p>
            <a:pPr lvl="1"/>
            <a:r>
              <a:rPr lang="en-US" dirty="0" smtClean="0"/>
              <a:t>Conceptual framework to guide work of all groups and reform of UN-REDD tools</a:t>
            </a:r>
          </a:p>
          <a:p>
            <a:pPr lvl="1"/>
            <a:r>
              <a:rPr lang="en-US" dirty="0" smtClean="0"/>
              <a:t>Policy brief drafted (Nov 2012) </a:t>
            </a:r>
          </a:p>
          <a:p>
            <a:pPr lvl="1"/>
            <a:r>
              <a:rPr lang="en-US" dirty="0" smtClean="0"/>
              <a:t>Detailed slides and guidance (developed with REDD+ SES and World Bank, but not yet endorsed by safeguards group)</a:t>
            </a:r>
          </a:p>
          <a:p>
            <a:pPr lvl="1"/>
            <a:endParaRPr lang="en-US" dirty="0" smtClean="0"/>
          </a:p>
          <a:p>
            <a:endParaRPr lang="en-US" dirty="0"/>
          </a:p>
        </p:txBody>
      </p:sp>
      <p:sp>
        <p:nvSpPr>
          <p:cNvPr id="3" name="Title 2"/>
          <p:cNvSpPr>
            <a:spLocks noGrp="1"/>
          </p:cNvSpPr>
          <p:nvPr>
            <p:ph type="title"/>
          </p:nvPr>
        </p:nvSpPr>
        <p:spPr/>
        <p:txBody>
          <a:bodyPr/>
          <a:lstStyle/>
          <a:p>
            <a:r>
              <a:rPr lang="en-US" dirty="0" smtClean="0"/>
              <a:t>UN-REDD activity on safeguards (global)</a:t>
            </a:r>
            <a:endParaRPr lang="en-US" dirty="0"/>
          </a:p>
        </p:txBody>
      </p:sp>
    </p:spTree>
    <p:extLst>
      <p:ext uri="{BB962C8B-B14F-4D97-AF65-F5344CB8AC3E}">
        <p14:creationId xmlns:p14="http://schemas.microsoft.com/office/powerpoint/2010/main" val="3222954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9382" y="1983180"/>
            <a:ext cx="8668987" cy="4655126"/>
          </a:xfrm>
        </p:spPr>
        <p:style>
          <a:lnRef idx="2">
            <a:schemeClr val="dk1"/>
          </a:lnRef>
          <a:fillRef idx="1">
            <a:schemeClr val="lt1"/>
          </a:fillRef>
          <a:effectRef idx="0">
            <a:schemeClr val="dk1"/>
          </a:effectRef>
          <a:fontRef idx="minor">
            <a:schemeClr val="dk1"/>
          </a:fontRef>
        </p:style>
        <p:txBody>
          <a:bodyPr/>
          <a:lstStyle/>
          <a:p>
            <a:pPr marL="0" marR="0" algn="ctr">
              <a:lnSpc>
                <a:spcPct val="115000"/>
              </a:lnSpc>
              <a:spcBef>
                <a:spcPts val="0"/>
              </a:spcBef>
              <a:spcAft>
                <a:spcPts val="1000"/>
              </a:spcAft>
              <a:buNone/>
            </a:pPr>
            <a:r>
              <a:rPr lang="en-US" dirty="0" smtClean="0">
                <a:latin typeface="Calibri"/>
                <a:ea typeface="Calibri"/>
                <a:cs typeface="Times New Roman"/>
              </a:rPr>
              <a:t>Institutions</a:t>
            </a: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endParaRPr lang="en-US" dirty="0" smtClean="0">
              <a:latin typeface="Calibri"/>
              <a:ea typeface="Calibri"/>
              <a:cs typeface="Times New Roman"/>
            </a:endParaRPr>
          </a:p>
          <a:p>
            <a:pPr marL="0" marR="0" algn="ctr">
              <a:lnSpc>
                <a:spcPct val="115000"/>
              </a:lnSpc>
              <a:spcBef>
                <a:spcPts val="0"/>
              </a:spcBef>
              <a:spcAft>
                <a:spcPts val="1000"/>
              </a:spcAft>
              <a:buNone/>
            </a:pPr>
            <a:r>
              <a:rPr lang="en-US" dirty="0" smtClean="0">
                <a:latin typeface="Calibri"/>
                <a:ea typeface="Calibri"/>
                <a:cs typeface="Times New Roman"/>
              </a:rPr>
              <a:t>Processes and Procedures</a:t>
            </a:r>
          </a:p>
          <a:p>
            <a:pPr marL="0" marR="0" algn="ctr">
              <a:lnSpc>
                <a:spcPct val="115000"/>
              </a:lnSpc>
              <a:spcBef>
                <a:spcPts val="0"/>
              </a:spcBef>
              <a:spcAft>
                <a:spcPts val="1000"/>
              </a:spcAft>
              <a:buNone/>
            </a:pPr>
            <a:endParaRPr lang="en-US" dirty="0" smtClean="0">
              <a:latin typeface="Calibri"/>
              <a:ea typeface="Calibri"/>
              <a:cs typeface="Times New Roman"/>
            </a:endParaRPr>
          </a:p>
        </p:txBody>
      </p:sp>
      <p:sp>
        <p:nvSpPr>
          <p:cNvPr id="3" name="Title 2"/>
          <p:cNvSpPr>
            <a:spLocks noGrp="1"/>
          </p:cNvSpPr>
          <p:nvPr>
            <p:ph type="title"/>
          </p:nvPr>
        </p:nvSpPr>
        <p:spPr/>
        <p:txBody>
          <a:bodyPr/>
          <a:lstStyle/>
          <a:p>
            <a:pPr algn="l"/>
            <a:r>
              <a:rPr lang="en-US" b="1" dirty="0" smtClean="0"/>
              <a:t>Core Elements of a National Approach to Safeguards</a:t>
            </a:r>
            <a:endParaRPr lang="en-US" b="1" dirty="0"/>
          </a:p>
        </p:txBody>
      </p:sp>
      <p:sp>
        <p:nvSpPr>
          <p:cNvPr id="6" name="Rectangle 5"/>
          <p:cNvSpPr/>
          <p:nvPr/>
        </p:nvSpPr>
        <p:spPr>
          <a:xfrm>
            <a:off x="5497454" y="3031074"/>
            <a:ext cx="2664373" cy="209681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2. Safeguard Information System (SIS):</a:t>
            </a:r>
          </a:p>
          <a:p>
            <a:pPr algn="ctr"/>
            <a:r>
              <a:rPr lang="en-US" sz="1600" dirty="0" smtClean="0">
                <a:solidFill>
                  <a:schemeClr val="tx1"/>
                </a:solidFill>
              </a:rPr>
              <a:t> Existing or new indicators, methodologies for collecting information, and framework for provision of information</a:t>
            </a:r>
          </a:p>
          <a:p>
            <a:pPr algn="ctr"/>
            <a:endParaRPr lang="en-US" sz="1600" dirty="0">
              <a:solidFill>
                <a:schemeClr val="tx1"/>
              </a:solidFill>
            </a:endParaRPr>
          </a:p>
        </p:txBody>
      </p:sp>
      <p:sp>
        <p:nvSpPr>
          <p:cNvPr id="11" name="Rectangle 10"/>
          <p:cNvSpPr/>
          <p:nvPr/>
        </p:nvSpPr>
        <p:spPr>
          <a:xfrm>
            <a:off x="804109" y="3015308"/>
            <a:ext cx="2664373" cy="2065283"/>
          </a:xfrm>
          <a:prstGeom prst="rect">
            <a:avLst/>
          </a:prstGeom>
          <a:solidFill>
            <a:srgbClr val="528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1.Identification and development of relevant safeguards</a:t>
            </a:r>
            <a:r>
              <a:rPr lang="en-US" sz="1600" dirty="0" smtClean="0">
                <a:solidFill>
                  <a:schemeClr val="tx1"/>
                </a:solidFill>
              </a:rPr>
              <a:t>:</a:t>
            </a:r>
          </a:p>
          <a:p>
            <a:pPr algn="ctr"/>
            <a:r>
              <a:rPr lang="en-US" sz="1600" dirty="0" smtClean="0">
                <a:solidFill>
                  <a:schemeClr val="tx1"/>
                </a:solidFill>
              </a:rPr>
              <a:t> Policies, laws and regulations, either existing or those created for REDD+ </a:t>
            </a:r>
          </a:p>
          <a:p>
            <a:pPr algn="ctr"/>
            <a:endParaRPr lang="en-US" sz="1600" dirty="0">
              <a:solidFill>
                <a:schemeClr val="tx1"/>
              </a:solidFill>
            </a:endParaRPr>
          </a:p>
        </p:txBody>
      </p:sp>
      <p:sp>
        <p:nvSpPr>
          <p:cNvPr id="13" name="Right Arrow 12"/>
          <p:cNvSpPr/>
          <p:nvPr/>
        </p:nvSpPr>
        <p:spPr>
          <a:xfrm>
            <a:off x="4058085" y="325506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eft Arrow 13"/>
          <p:cNvSpPr/>
          <p:nvPr/>
        </p:nvSpPr>
        <p:spPr>
          <a:xfrm>
            <a:off x="4030444" y="3980486"/>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Establish what safeguards are going to be adhered to</a:t>
            </a:r>
          </a:p>
          <a:p>
            <a:pPr lvl="1"/>
            <a:r>
              <a:rPr lang="en-US" dirty="0" smtClean="0"/>
              <a:t>Considering the specific potential REDD+ risks and benefits in the country</a:t>
            </a:r>
          </a:p>
          <a:p>
            <a:pPr>
              <a:buNone/>
            </a:pPr>
            <a:r>
              <a:rPr lang="en-US" dirty="0" smtClean="0"/>
              <a:t> </a:t>
            </a:r>
          </a:p>
          <a:p>
            <a:r>
              <a:rPr lang="en-US" dirty="0" smtClean="0"/>
              <a:t>May already exist or need to be created</a:t>
            </a:r>
          </a:p>
          <a:p>
            <a:pPr lvl="1"/>
            <a:r>
              <a:rPr lang="en-US" dirty="0" smtClean="0"/>
              <a:t>Depends on the country-defined objectives</a:t>
            </a:r>
          </a:p>
          <a:p>
            <a:endParaRPr lang="en-US" dirty="0" smtClean="0"/>
          </a:p>
          <a:p>
            <a:r>
              <a:rPr lang="en-US" dirty="0" smtClean="0"/>
              <a:t>Legal framework may not be required</a:t>
            </a:r>
          </a:p>
          <a:p>
            <a:pPr lvl="1"/>
            <a:r>
              <a:rPr lang="en-US" dirty="0" smtClean="0"/>
              <a:t>E.g., national-level guidelines to promote/support a safeguard as opposed to a policy/law</a:t>
            </a:r>
            <a:endParaRPr lang="en-US" dirty="0"/>
          </a:p>
        </p:txBody>
      </p:sp>
      <p:sp>
        <p:nvSpPr>
          <p:cNvPr id="3" name="Title 2"/>
          <p:cNvSpPr>
            <a:spLocks noGrp="1"/>
          </p:cNvSpPr>
          <p:nvPr>
            <p:ph type="title"/>
          </p:nvPr>
        </p:nvSpPr>
        <p:spPr/>
        <p:txBody>
          <a:bodyPr/>
          <a:lstStyle/>
          <a:p>
            <a:pPr algn="l"/>
            <a:r>
              <a:rPr lang="en-US" b="1" dirty="0" smtClean="0"/>
              <a:t>Safeguard Policies, Laws, Regulations (PLRs)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tx1"/>
                </a:solidFill>
                <a:latin typeface="Calibri" pitchFamily="28" charset="0"/>
                <a:ea typeface="ＭＳ Ｐゴシック" charset="-128"/>
              </a:rPr>
              <a:t>approach for collecting and providing information on how REDD+ safeguards are being addressed and respected throughout REDD+ implementation</a:t>
            </a:r>
          </a:p>
          <a:p>
            <a:pPr>
              <a:buNone/>
            </a:pPr>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Likely components:</a:t>
            </a:r>
          </a:p>
          <a:p>
            <a:pPr lvl="1"/>
            <a:r>
              <a:rPr lang="en-US" dirty="0" smtClean="0">
                <a:solidFill>
                  <a:schemeClr val="tx1"/>
                </a:solidFill>
                <a:latin typeface="Calibri" pitchFamily="28" charset="0"/>
                <a:ea typeface="ＭＳ Ｐゴシック" charset="-128"/>
              </a:rPr>
              <a:t>Indicators </a:t>
            </a:r>
          </a:p>
          <a:p>
            <a:pPr lvl="1"/>
            <a:r>
              <a:rPr lang="en-US" dirty="0" smtClean="0">
                <a:solidFill>
                  <a:schemeClr val="tx1"/>
                </a:solidFill>
                <a:latin typeface="Calibri" pitchFamily="28" charset="0"/>
                <a:ea typeface="ＭＳ Ｐゴシック" charset="-128"/>
              </a:rPr>
              <a:t>Methodologies for collection of information (e.g., household surveys, participatory monitoring of biodiversity)</a:t>
            </a:r>
          </a:p>
          <a:p>
            <a:pPr lvl="1"/>
            <a:r>
              <a:rPr lang="en-US" dirty="0" smtClean="0">
                <a:solidFill>
                  <a:schemeClr val="tx1"/>
                </a:solidFill>
                <a:latin typeface="Calibri" pitchFamily="28" charset="0"/>
                <a:ea typeface="ＭＳ Ｐゴシック" charset="-128"/>
              </a:rPr>
              <a:t>Framework for provision of information</a:t>
            </a:r>
          </a:p>
          <a:p>
            <a:pPr lvl="1"/>
            <a:endParaRPr lang="en-US" dirty="0" smtClean="0">
              <a:solidFill>
                <a:schemeClr val="tx1"/>
              </a:solidFill>
              <a:latin typeface="Calibri" pitchFamily="28" charset="0"/>
              <a:ea typeface="ＭＳ Ｐゴシック" charset="-128"/>
            </a:endParaRPr>
          </a:p>
          <a:p>
            <a:r>
              <a:rPr lang="en-US" dirty="0" smtClean="0">
                <a:solidFill>
                  <a:schemeClr val="tx1"/>
                </a:solidFill>
                <a:latin typeface="Calibri" pitchFamily="28" charset="0"/>
                <a:ea typeface="ＭＳ Ｐゴシック" charset="-128"/>
              </a:rPr>
              <a:t>Should build on existing systems to the extent possible</a:t>
            </a:r>
            <a:endParaRPr lang="en-US" dirty="0"/>
          </a:p>
        </p:txBody>
      </p:sp>
      <p:sp>
        <p:nvSpPr>
          <p:cNvPr id="3" name="Title 2"/>
          <p:cNvSpPr>
            <a:spLocks noGrp="1"/>
          </p:cNvSpPr>
          <p:nvPr>
            <p:ph type="title"/>
          </p:nvPr>
        </p:nvSpPr>
        <p:spPr/>
        <p:txBody>
          <a:bodyPr/>
          <a:lstStyle/>
          <a:p>
            <a:pPr algn="l"/>
            <a:r>
              <a:rPr lang="en-US" b="1" dirty="0" smtClean="0"/>
              <a:t>Safeguard Information Systems (SIS)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Developing standards, policies, etc. for promoting and supporting safeguards</a:t>
            </a:r>
          </a:p>
          <a:p>
            <a:pPr>
              <a:buNone/>
            </a:pPr>
            <a:r>
              <a:rPr lang="en-US" dirty="0" smtClean="0"/>
              <a:t> Conducting preliminary assessments of:</a:t>
            </a:r>
          </a:p>
          <a:p>
            <a:pPr lvl="1"/>
            <a:r>
              <a:rPr lang="en-US" dirty="0" smtClean="0"/>
              <a:t>the potential social and environmental risks of REDD+</a:t>
            </a:r>
          </a:p>
          <a:p>
            <a:pPr lvl="1"/>
            <a:r>
              <a:rPr lang="en-US" dirty="0" smtClean="0"/>
              <a:t>existing safeguards in order to understand what additional safeguards are needed in responding to Cancun</a:t>
            </a:r>
          </a:p>
          <a:p>
            <a:pPr lvl="0"/>
            <a:r>
              <a:rPr lang="en-US" dirty="0" smtClean="0"/>
              <a:t>Holding multi-stakeholder consultations to assess the risks of REDD+ and to develop safeguards</a:t>
            </a:r>
          </a:p>
          <a:p>
            <a:pPr lvl="0"/>
            <a:r>
              <a:rPr lang="en-US" dirty="0" smtClean="0"/>
              <a:t>Defining the overall approach to implementing safeguards in a strategic plan or draft policy</a:t>
            </a:r>
          </a:p>
          <a:p>
            <a:pPr lvl="0"/>
            <a:r>
              <a:rPr lang="en-US" dirty="0" smtClean="0"/>
              <a:t>Establishing a governance system (e.g. a working group) to oversee work on safeguards</a:t>
            </a:r>
          </a:p>
          <a:p>
            <a:pPr lvl="0"/>
            <a:endParaRPr lang="en-US" dirty="0" smtClean="0"/>
          </a:p>
          <a:p>
            <a:endParaRPr lang="en-US" dirty="0"/>
          </a:p>
        </p:txBody>
      </p:sp>
      <p:sp>
        <p:nvSpPr>
          <p:cNvPr id="3" name="Title 2"/>
          <p:cNvSpPr>
            <a:spLocks noGrp="1"/>
          </p:cNvSpPr>
          <p:nvPr>
            <p:ph type="title"/>
          </p:nvPr>
        </p:nvSpPr>
        <p:spPr/>
        <p:txBody>
          <a:bodyPr/>
          <a:lstStyle/>
          <a:p>
            <a:pPr algn="l"/>
            <a:r>
              <a:rPr lang="en-US" b="1" dirty="0" smtClean="0"/>
              <a:t>Key features of national approaches to safeguards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3845" y="1952367"/>
            <a:ext cx="8715436" cy="4643470"/>
          </a:xfrm>
        </p:spPr>
        <p:txBody>
          <a:bodyPr/>
          <a:lstStyle/>
          <a:p>
            <a:r>
              <a:rPr lang="en-US" sz="2800" dirty="0" smtClean="0"/>
              <a:t>Not a fixed, linear path for design</a:t>
            </a:r>
          </a:p>
          <a:p>
            <a:endParaRPr lang="en-US" sz="2800" dirty="0" smtClean="0"/>
          </a:p>
          <a:p>
            <a:r>
              <a:rPr lang="en-US" sz="2800" dirty="0" smtClean="0"/>
              <a:t>Will depend on what’s in place and the objectives defined by that country</a:t>
            </a:r>
          </a:p>
          <a:p>
            <a:endParaRPr lang="en-US" sz="2800" dirty="0" smtClean="0"/>
          </a:p>
          <a:p>
            <a:r>
              <a:rPr lang="en-US" sz="2800" dirty="0" smtClean="0"/>
              <a:t>Throughout the process, effective participation will be essential</a:t>
            </a:r>
            <a:endParaRPr lang="en-US" sz="2800" dirty="0"/>
          </a:p>
        </p:txBody>
      </p:sp>
      <p:sp>
        <p:nvSpPr>
          <p:cNvPr id="3" name="Title 2"/>
          <p:cNvSpPr>
            <a:spLocks noGrp="1"/>
          </p:cNvSpPr>
          <p:nvPr>
            <p:ph type="title"/>
          </p:nvPr>
        </p:nvSpPr>
        <p:spPr/>
        <p:txBody>
          <a:bodyPr/>
          <a:lstStyle/>
          <a:p>
            <a:pPr algn="l"/>
            <a:r>
              <a:rPr lang="en-US" b="1" dirty="0" smtClean="0"/>
              <a:t>Development of a National approach to safeguards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304800"/>
            <a:ext cx="8229600" cy="1143000"/>
          </a:xfrm>
        </p:spPr>
        <p:txBody>
          <a:bodyPr/>
          <a:lstStyle/>
          <a:p>
            <a:pPr eaLnBrk="1" hangingPunct="1"/>
            <a:r>
              <a:rPr lang="en-US" sz="2600">
                <a:solidFill>
                  <a:schemeClr val="tx2"/>
                </a:solidFill>
                <a:latin typeface="Calibri" charset="0"/>
              </a:rPr>
              <a:t>Main steps for development of a country safeguards system</a:t>
            </a:r>
          </a:p>
        </p:txBody>
      </p:sp>
      <p:sp>
        <p:nvSpPr>
          <p:cNvPr id="31" name="Rectangle 30"/>
          <p:cNvSpPr/>
          <p:nvPr/>
        </p:nvSpPr>
        <p:spPr>
          <a:xfrm>
            <a:off x="4648200" y="2895600"/>
            <a:ext cx="1447800" cy="2057400"/>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800" dirty="0">
                <a:solidFill>
                  <a:prstClr val="white"/>
                </a:solidFill>
                <a:latin typeface="Calibri"/>
              </a:rPr>
              <a:t>3. Creation of new PLRs and procedures (if necessary)</a:t>
            </a:r>
          </a:p>
        </p:txBody>
      </p:sp>
      <p:sp>
        <p:nvSpPr>
          <p:cNvPr id="10" name="Rectangle 9"/>
          <p:cNvSpPr/>
          <p:nvPr/>
        </p:nvSpPr>
        <p:spPr>
          <a:xfrm>
            <a:off x="152400" y="2895600"/>
            <a:ext cx="1600200" cy="2057400"/>
          </a:xfrm>
          <a:prstGeom prst="rect">
            <a:avLst/>
          </a:prstGeom>
          <a:solidFill>
            <a:srgbClr val="C000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sz="1800" dirty="0">
                <a:solidFill>
                  <a:prstClr val="white"/>
                </a:solidFill>
                <a:latin typeface="Calibri"/>
              </a:rPr>
              <a:t>1. Definition of goals of the safeguards system</a:t>
            </a:r>
          </a:p>
        </p:txBody>
      </p:sp>
      <p:sp>
        <p:nvSpPr>
          <p:cNvPr id="11" name="Rectangle 10"/>
          <p:cNvSpPr/>
          <p:nvPr/>
        </p:nvSpPr>
        <p:spPr>
          <a:xfrm>
            <a:off x="2514600" y="2895600"/>
            <a:ext cx="1676400" cy="2057400"/>
          </a:xfrm>
          <a:prstGeom prst="rect">
            <a:avLst/>
          </a:prstGeom>
          <a:solidFill>
            <a:schemeClr val="accent3">
              <a:lumMod val="5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2. Gap analysis of existing social/ environmental PLRs and procedures</a:t>
            </a:r>
          </a:p>
          <a:p>
            <a:pPr>
              <a:defRPr/>
            </a:pPr>
            <a:endParaRPr lang="en-US" sz="1400">
              <a:solidFill>
                <a:srgbClr val="FFFFFF"/>
              </a:solidFill>
              <a:latin typeface="Calibri"/>
            </a:endParaRPr>
          </a:p>
        </p:txBody>
      </p:sp>
      <p:sp>
        <p:nvSpPr>
          <p:cNvPr id="13" name="Rectangle 12"/>
          <p:cNvSpPr/>
          <p:nvPr/>
        </p:nvSpPr>
        <p:spPr>
          <a:xfrm>
            <a:off x="2895600" y="762000"/>
            <a:ext cx="1600200" cy="1828800"/>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1.Identification of indicators for REDD+ social/environmental performance </a:t>
            </a:r>
          </a:p>
          <a:p>
            <a:pPr>
              <a:defRPr/>
            </a:pPr>
            <a:endParaRPr lang="en-US" sz="1400">
              <a:solidFill>
                <a:srgbClr val="FFFFFF"/>
              </a:solidFill>
              <a:latin typeface="Calibri"/>
            </a:endParaRPr>
          </a:p>
        </p:txBody>
      </p:sp>
      <p:sp>
        <p:nvSpPr>
          <p:cNvPr id="15" name="Rectangle 14"/>
          <p:cNvSpPr/>
          <p:nvPr/>
        </p:nvSpPr>
        <p:spPr>
          <a:xfrm>
            <a:off x="4648200" y="762000"/>
            <a:ext cx="1447800" cy="1828800"/>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2.Development of  monitoring methodology and institution</a:t>
            </a:r>
          </a:p>
          <a:p>
            <a:pPr>
              <a:defRPr/>
            </a:pPr>
            <a:endParaRPr lang="en-US" sz="1400">
              <a:solidFill>
                <a:srgbClr val="FFFFFF"/>
              </a:solidFill>
              <a:latin typeface="Calibri"/>
            </a:endParaRPr>
          </a:p>
          <a:p>
            <a:pPr>
              <a:defRPr/>
            </a:pPr>
            <a:endParaRPr lang="en-US" sz="1200">
              <a:solidFill>
                <a:srgbClr val="FFFFFF"/>
              </a:solidFill>
              <a:latin typeface="Calibri"/>
            </a:endParaRPr>
          </a:p>
        </p:txBody>
      </p:sp>
      <p:sp>
        <p:nvSpPr>
          <p:cNvPr id="29" name="Rectangle 28"/>
          <p:cNvSpPr/>
          <p:nvPr/>
        </p:nvSpPr>
        <p:spPr>
          <a:xfrm>
            <a:off x="6248400" y="762000"/>
            <a:ext cx="1143000" cy="1828800"/>
          </a:xfrm>
          <a:prstGeom prst="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1800">
                <a:solidFill>
                  <a:srgbClr val="FFFFFF"/>
                </a:solidFill>
                <a:latin typeface="Calibri"/>
              </a:rPr>
              <a:t>3.Development of  reporting methodology and institution</a:t>
            </a:r>
          </a:p>
          <a:p>
            <a:pPr>
              <a:defRPr/>
            </a:pPr>
            <a:endParaRPr lang="en-US" sz="1400">
              <a:solidFill>
                <a:srgbClr val="FFFFFF"/>
              </a:solidFill>
              <a:latin typeface="Calibri"/>
            </a:endParaRPr>
          </a:p>
          <a:p>
            <a:pPr>
              <a:defRPr/>
            </a:pPr>
            <a:endParaRPr lang="en-US" sz="1200">
              <a:solidFill>
                <a:srgbClr val="FFFFFF"/>
              </a:solidFill>
              <a:latin typeface="Calibri"/>
            </a:endParaRPr>
          </a:p>
        </p:txBody>
      </p:sp>
      <p:sp>
        <p:nvSpPr>
          <p:cNvPr id="3" name="Bent-Up Arrow 2"/>
          <p:cNvSpPr>
            <a:spLocks/>
          </p:cNvSpPr>
          <p:nvPr/>
        </p:nvSpPr>
        <p:spPr bwMode="auto">
          <a:xfrm rot="16200000" flipV="1">
            <a:off x="800100" y="723900"/>
            <a:ext cx="1524000" cy="2514600"/>
          </a:xfrm>
          <a:custGeom>
            <a:avLst/>
            <a:gdLst>
              <a:gd name="T0" fmla="*/ 1143000 w 1524000"/>
              <a:gd name="T1" fmla="*/ 0 h 2514600"/>
              <a:gd name="T2" fmla="*/ 762000 w 1524000"/>
              <a:gd name="T3" fmla="*/ 381000 h 2514600"/>
              <a:gd name="T4" fmla="*/ 0 w 1524000"/>
              <a:gd name="T5" fmla="*/ 2324099 h 2514600"/>
              <a:gd name="T6" fmla="*/ 666750 w 1524000"/>
              <a:gd name="T7" fmla="*/ 2514600 h 2514600"/>
              <a:gd name="T8" fmla="*/ 1333500 w 1524000"/>
              <a:gd name="T9" fmla="*/ 1447799 h 2514600"/>
              <a:gd name="T10" fmla="*/ 1524000 w 1524000"/>
              <a:gd name="T11" fmla="*/ 381000 h 2514600"/>
              <a:gd name="T12" fmla="*/ 17694720 60000 65536"/>
              <a:gd name="T13" fmla="*/ 11796480 60000 65536"/>
              <a:gd name="T14" fmla="*/ 11796480 60000 65536"/>
              <a:gd name="T15" fmla="*/ 5898240 60000 65536"/>
              <a:gd name="T16" fmla="*/ 0 60000 65536"/>
              <a:gd name="T17" fmla="*/ 0 60000 65536"/>
              <a:gd name="T18" fmla="*/ 0 w 1524000"/>
              <a:gd name="T19" fmla="*/ 2133600 h 2514600"/>
              <a:gd name="T20" fmla="*/ 1333500 w 1524000"/>
              <a:gd name="T21" fmla="*/ 2514600 h 2514600"/>
            </a:gdLst>
            <a:ahLst/>
            <a:cxnLst>
              <a:cxn ang="T12">
                <a:pos x="T0" y="T1"/>
              </a:cxn>
              <a:cxn ang="T13">
                <a:pos x="T2" y="T3"/>
              </a:cxn>
              <a:cxn ang="T14">
                <a:pos x="T4" y="T5"/>
              </a:cxn>
              <a:cxn ang="T15">
                <a:pos x="T6" y="T7"/>
              </a:cxn>
              <a:cxn ang="T16">
                <a:pos x="T8" y="T9"/>
              </a:cxn>
              <a:cxn ang="T17">
                <a:pos x="T10" y="T11"/>
              </a:cxn>
            </a:cxnLst>
            <a:rect l="T18" t="T19" r="T20" b="T21"/>
            <a:pathLst>
              <a:path w="1524000" h="2514600">
                <a:moveTo>
                  <a:pt x="0" y="2133600"/>
                </a:moveTo>
                <a:lnTo>
                  <a:pt x="952500" y="2133600"/>
                </a:lnTo>
                <a:lnTo>
                  <a:pt x="952500" y="381000"/>
                </a:lnTo>
                <a:lnTo>
                  <a:pt x="762000" y="381000"/>
                </a:lnTo>
                <a:lnTo>
                  <a:pt x="1143000" y="0"/>
                </a:lnTo>
                <a:lnTo>
                  <a:pt x="1524000" y="381000"/>
                </a:lnTo>
                <a:lnTo>
                  <a:pt x="1333500" y="381000"/>
                </a:lnTo>
                <a:lnTo>
                  <a:pt x="1333500" y="2514600"/>
                </a:lnTo>
                <a:lnTo>
                  <a:pt x="0" y="2514600"/>
                </a:lnTo>
                <a:close/>
              </a:path>
            </a:pathLst>
          </a:custGeom>
          <a:solidFill>
            <a:srgbClr val="B3A2C7"/>
          </a:solidFill>
          <a:ln w="9525" cap="flat" cmpd="sng">
            <a:solidFill>
              <a:srgbClr val="4A7EBB"/>
            </a:solidFill>
            <a:prstDash val="dash"/>
            <a:round/>
            <a:headEnd/>
            <a:tailEnd/>
          </a:ln>
          <a:effectLst>
            <a:outerShdw blurRad="63500" dist="23000" dir="5400000" rotWithShape="0">
              <a:srgbClr val="000000">
                <a:alpha val="34999"/>
              </a:srgbClr>
            </a:outerShdw>
          </a:effectLst>
        </p:spPr>
        <p:txBody>
          <a:bodyPr anchor="ctr"/>
          <a:lstStyle/>
          <a:p>
            <a:endParaRPr lang="en-US" sz="1800" smtClean="0">
              <a:solidFill>
                <a:prstClr val="black"/>
              </a:solidFill>
              <a:ea typeface="ＭＳ Ｐゴシック" charset="0"/>
            </a:endParaRPr>
          </a:p>
        </p:txBody>
      </p:sp>
      <p:sp>
        <p:nvSpPr>
          <p:cNvPr id="33" name="Right Arrow 32"/>
          <p:cNvSpPr>
            <a:spLocks noChangeArrowheads="1"/>
          </p:cNvSpPr>
          <p:nvPr/>
        </p:nvSpPr>
        <p:spPr bwMode="auto">
          <a:xfrm>
            <a:off x="4419600" y="2057400"/>
            <a:ext cx="228600" cy="457200"/>
          </a:xfrm>
          <a:prstGeom prst="rightArrow">
            <a:avLst>
              <a:gd name="adj1" fmla="val 50000"/>
              <a:gd name="adj2" fmla="val 50000"/>
            </a:avLst>
          </a:prstGeom>
          <a:solidFill>
            <a:srgbClr val="B3A2C7"/>
          </a:solidFill>
          <a:ln w="9525">
            <a:solidFill>
              <a:srgbClr val="B3A2C7"/>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34" name="Right Arrow 33"/>
          <p:cNvSpPr>
            <a:spLocks noChangeArrowheads="1"/>
          </p:cNvSpPr>
          <p:nvPr/>
        </p:nvSpPr>
        <p:spPr bwMode="auto">
          <a:xfrm>
            <a:off x="6019800" y="2057400"/>
            <a:ext cx="228600" cy="457200"/>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35" name="Right Arrow 34"/>
          <p:cNvSpPr>
            <a:spLocks noChangeArrowheads="1"/>
          </p:cNvSpPr>
          <p:nvPr/>
        </p:nvSpPr>
        <p:spPr bwMode="auto">
          <a:xfrm>
            <a:off x="6096000" y="3657600"/>
            <a:ext cx="1447800" cy="609600"/>
          </a:xfrm>
          <a:prstGeom prst="rightArrow">
            <a:avLst>
              <a:gd name="adj1" fmla="val 50000"/>
              <a:gd name="adj2" fmla="val 49996"/>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37" name="Right Arrow 36"/>
          <p:cNvSpPr>
            <a:spLocks noChangeArrowheads="1"/>
          </p:cNvSpPr>
          <p:nvPr/>
        </p:nvSpPr>
        <p:spPr bwMode="auto">
          <a:xfrm rot="16200000" flipV="1">
            <a:off x="2971800" y="2514600"/>
            <a:ext cx="304800" cy="457200"/>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46" name="Right Arrow 45"/>
          <p:cNvSpPr>
            <a:spLocks noChangeArrowheads="1"/>
          </p:cNvSpPr>
          <p:nvPr/>
        </p:nvSpPr>
        <p:spPr bwMode="auto">
          <a:xfrm>
            <a:off x="7315200" y="2057400"/>
            <a:ext cx="228600" cy="457200"/>
          </a:xfrm>
          <a:prstGeom prst="rightArrow">
            <a:avLst>
              <a:gd name="adj1" fmla="val 50000"/>
              <a:gd name="adj2" fmla="val 50000"/>
            </a:avLst>
          </a:prstGeom>
          <a:solidFill>
            <a:srgbClr val="B3A2C7"/>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20502" name="TextBox 52"/>
          <p:cNvSpPr txBox="1">
            <a:spLocks noChangeArrowheads="1"/>
          </p:cNvSpPr>
          <p:nvPr/>
        </p:nvSpPr>
        <p:spPr bwMode="auto">
          <a:xfrm>
            <a:off x="304800" y="609600"/>
            <a:ext cx="23320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800" smtClean="0">
                <a:solidFill>
                  <a:prstClr val="black"/>
                </a:solidFill>
                <a:latin typeface="Calibri" charset="0"/>
              </a:rPr>
              <a:t>Development </a:t>
            </a:r>
            <a:r>
              <a:rPr lang="ja-JP" altLang="en-US" sz="1800" smtClean="0">
                <a:solidFill>
                  <a:prstClr val="black"/>
                </a:solidFill>
                <a:latin typeface="Calibri" charset="0"/>
              </a:rPr>
              <a:t>‘</a:t>
            </a:r>
            <a:r>
              <a:rPr lang="en-US" sz="1800" smtClean="0">
                <a:solidFill>
                  <a:prstClr val="black"/>
                </a:solidFill>
                <a:latin typeface="Calibri" charset="0"/>
              </a:rPr>
              <a:t>process</a:t>
            </a:r>
            <a:r>
              <a:rPr lang="ja-JP" altLang="en-US" sz="1800" smtClean="0">
                <a:solidFill>
                  <a:prstClr val="black"/>
                </a:solidFill>
                <a:latin typeface="Calibri" charset="0"/>
              </a:rPr>
              <a:t>’</a:t>
            </a:r>
            <a:endParaRPr lang="en-US" sz="1800" smtClean="0">
              <a:solidFill>
                <a:prstClr val="black"/>
              </a:solidFill>
              <a:latin typeface="Calibri" charset="0"/>
            </a:endParaRPr>
          </a:p>
        </p:txBody>
      </p:sp>
      <p:sp>
        <p:nvSpPr>
          <p:cNvPr id="63" name="Right Arrow 62"/>
          <p:cNvSpPr>
            <a:spLocks noChangeArrowheads="1"/>
          </p:cNvSpPr>
          <p:nvPr/>
        </p:nvSpPr>
        <p:spPr bwMode="auto">
          <a:xfrm>
            <a:off x="4191000" y="3733800"/>
            <a:ext cx="457200" cy="457200"/>
          </a:xfrm>
          <a:prstGeom prst="rightArrow">
            <a:avLst>
              <a:gd name="adj1" fmla="val 50000"/>
              <a:gd name="adj2" fmla="val 50000"/>
            </a:avLst>
          </a:prstGeom>
          <a:solidFill>
            <a:srgbClr val="77933C"/>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sp>
        <p:nvSpPr>
          <p:cNvPr id="60" name="Right Arrow 59"/>
          <p:cNvSpPr>
            <a:spLocks noChangeArrowheads="1"/>
          </p:cNvSpPr>
          <p:nvPr/>
        </p:nvSpPr>
        <p:spPr bwMode="auto">
          <a:xfrm>
            <a:off x="1752600" y="3810000"/>
            <a:ext cx="762000" cy="457200"/>
          </a:xfrm>
          <a:prstGeom prst="rightArrow">
            <a:avLst>
              <a:gd name="adj1" fmla="val 50000"/>
              <a:gd name="adj2" fmla="val 50000"/>
            </a:avLst>
          </a:prstGeom>
          <a:solidFill>
            <a:srgbClr val="C00000"/>
          </a:solidFill>
          <a:ln w="9525">
            <a:solidFill>
              <a:srgbClr val="4A7EBB"/>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800">
              <a:solidFill>
                <a:srgbClr val="FFFFFF"/>
              </a:solidFill>
              <a:latin typeface="Calibri"/>
              <a:ea typeface="ＭＳ Ｐゴシック" charset="0"/>
            </a:endParaRPr>
          </a:p>
        </p:txBody>
      </p:sp>
      <p:grpSp>
        <p:nvGrpSpPr>
          <p:cNvPr id="20505" name="Group 3"/>
          <p:cNvGrpSpPr>
            <a:grpSpLocks/>
          </p:cNvGrpSpPr>
          <p:nvPr/>
        </p:nvGrpSpPr>
        <p:grpSpPr bwMode="auto">
          <a:xfrm>
            <a:off x="7543800" y="407959"/>
            <a:ext cx="1600200" cy="6287361"/>
            <a:chOff x="7543800" y="533400"/>
            <a:chExt cx="1600200" cy="6172200"/>
          </a:xfrm>
        </p:grpSpPr>
        <p:sp>
          <p:nvSpPr>
            <p:cNvPr id="20506" name="TextBox 38"/>
            <p:cNvSpPr txBox="1">
              <a:spLocks noChangeArrowheads="1"/>
            </p:cNvSpPr>
            <p:nvPr/>
          </p:nvSpPr>
          <p:spPr bwMode="auto">
            <a:xfrm>
              <a:off x="7788378" y="533400"/>
              <a:ext cx="13556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en-US" sz="1800" smtClean="0">
                  <a:solidFill>
                    <a:prstClr val="black"/>
                  </a:solidFill>
                  <a:latin typeface="Calibri" charset="0"/>
                </a:rPr>
                <a:t>The </a:t>
              </a:r>
              <a:r>
                <a:rPr lang="ja-JP" altLang="en-US" sz="1800" smtClean="0">
                  <a:solidFill>
                    <a:prstClr val="black"/>
                  </a:solidFill>
                  <a:latin typeface="Calibri" charset="0"/>
                </a:rPr>
                <a:t>‘</a:t>
              </a:r>
              <a:r>
                <a:rPr lang="en-US" sz="1800" smtClean="0">
                  <a:solidFill>
                    <a:prstClr val="black"/>
                  </a:solidFill>
                  <a:latin typeface="Calibri" charset="0"/>
                </a:rPr>
                <a:t>system</a:t>
              </a:r>
              <a:r>
                <a:rPr lang="ja-JP" altLang="en-US" sz="1800" smtClean="0">
                  <a:solidFill>
                    <a:prstClr val="black"/>
                  </a:solidFill>
                  <a:latin typeface="Calibri" charset="0"/>
                </a:rPr>
                <a:t>’</a:t>
              </a:r>
              <a:endParaRPr lang="en-US" sz="1800" smtClean="0">
                <a:solidFill>
                  <a:prstClr val="black"/>
                </a:solidFill>
                <a:latin typeface="Calibri" charset="0"/>
              </a:endParaRPr>
            </a:p>
          </p:txBody>
        </p:sp>
        <p:sp>
          <p:nvSpPr>
            <p:cNvPr id="41" name="Rectangle 40"/>
            <p:cNvSpPr>
              <a:spLocks noChangeArrowheads="1"/>
            </p:cNvSpPr>
            <p:nvPr/>
          </p:nvSpPr>
          <p:spPr bwMode="auto">
            <a:xfrm>
              <a:off x="7543800" y="990600"/>
              <a:ext cx="1524000" cy="5715000"/>
            </a:xfrm>
            <a:prstGeom prst="rect">
              <a:avLst/>
            </a:prstGeom>
            <a:solidFill>
              <a:srgbClr val="C6D9F1"/>
            </a:solidFill>
            <a:ln w="9525">
              <a:solidFill>
                <a:schemeClr val="tx1"/>
              </a:solidFill>
              <a:miter lim="800000"/>
              <a:headEnd/>
              <a:tailEnd/>
            </a:ln>
            <a:effectLst>
              <a:outerShdw blurRad="63500" dist="23000" dir="5400000" rotWithShape="0">
                <a:srgbClr val="000000">
                  <a:alpha val="34999"/>
                </a:srgbClr>
              </a:outerShdw>
            </a:effectLst>
          </p:spPr>
          <p:txBody>
            <a:bodyPr anchor="ctr"/>
            <a:lstStyle/>
            <a:p>
              <a:pPr algn="ctr">
                <a:defRPr/>
              </a:pPr>
              <a:endParaRPr lang="en-US" sz="1600">
                <a:solidFill>
                  <a:srgbClr val="FFFFFF"/>
                </a:solidFill>
                <a:latin typeface="Calibri"/>
                <a:ea typeface="ＭＳ Ｐゴシック" charset="0"/>
              </a:endParaRPr>
            </a:p>
          </p:txBody>
        </p:sp>
        <p:sp>
          <p:nvSpPr>
            <p:cNvPr id="48" name="Rectangle 47"/>
            <p:cNvSpPr/>
            <p:nvPr/>
          </p:nvSpPr>
          <p:spPr>
            <a:xfrm>
              <a:off x="7624763" y="4876800"/>
              <a:ext cx="1316037" cy="10017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endParaRPr lang="en-US" sz="1600">
                <a:solidFill>
                  <a:prstClr val="black"/>
                </a:solidFill>
                <a:latin typeface="Calibri"/>
              </a:endParaRPr>
            </a:p>
          </p:txBody>
        </p:sp>
        <p:sp>
          <p:nvSpPr>
            <p:cNvPr id="49" name="Rectangle 48"/>
            <p:cNvSpPr/>
            <p:nvPr/>
          </p:nvSpPr>
          <p:spPr>
            <a:xfrm>
              <a:off x="7624763" y="3352800"/>
              <a:ext cx="1363662" cy="923925"/>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700" b="1">
                  <a:solidFill>
                    <a:srgbClr val="FFFFFF"/>
                  </a:solidFill>
                  <a:latin typeface="Calibri"/>
                </a:rPr>
                <a:t>Policies, Laws and Regulations </a:t>
              </a:r>
              <a:endParaRPr lang="en-US" sz="1700">
                <a:solidFill>
                  <a:srgbClr val="FFFFFF"/>
                </a:solidFill>
                <a:latin typeface="Calibri"/>
              </a:endParaRPr>
            </a:p>
          </p:txBody>
        </p:sp>
        <p:sp>
          <p:nvSpPr>
            <p:cNvPr id="50" name="Rectangle 49"/>
            <p:cNvSpPr/>
            <p:nvPr/>
          </p:nvSpPr>
          <p:spPr>
            <a:xfrm>
              <a:off x="7624763" y="2209800"/>
              <a:ext cx="1362075" cy="884238"/>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lstStyle/>
            <a:p>
              <a:pPr>
                <a:defRPr/>
              </a:pPr>
              <a:r>
                <a:rPr lang="en-US" sz="1700" b="1" dirty="0">
                  <a:solidFill>
                    <a:srgbClr val="FFFFFF"/>
                  </a:solidFill>
                  <a:latin typeface="Calibri"/>
                </a:rPr>
                <a:t>Safeguards Information System</a:t>
              </a:r>
              <a:endParaRPr lang="en-US" sz="1700" dirty="0">
                <a:solidFill>
                  <a:srgbClr val="FFFFFF"/>
                </a:solidFill>
                <a:latin typeface="Calibri"/>
              </a:endParaRPr>
            </a:p>
          </p:txBody>
        </p:sp>
        <p:sp>
          <p:nvSpPr>
            <p:cNvPr id="54" name="Rectangle 53"/>
            <p:cNvSpPr/>
            <p:nvPr/>
          </p:nvSpPr>
          <p:spPr>
            <a:xfrm>
              <a:off x="7620000" y="1143000"/>
              <a:ext cx="1363663" cy="884238"/>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700" b="1">
                  <a:solidFill>
                    <a:srgbClr val="FFFFFF"/>
                  </a:solidFill>
                  <a:latin typeface="Calibri"/>
                </a:rPr>
                <a:t>Institutions</a:t>
              </a:r>
              <a:endParaRPr lang="en-US" sz="1700">
                <a:solidFill>
                  <a:srgbClr val="FFFFFF"/>
                </a:solidFill>
                <a:latin typeface="Calibri"/>
              </a:endParaRPr>
            </a:p>
          </p:txBody>
        </p:sp>
        <p:sp>
          <p:nvSpPr>
            <p:cNvPr id="56" name="Rectangle 55"/>
            <p:cNvSpPr/>
            <p:nvPr/>
          </p:nvSpPr>
          <p:spPr>
            <a:xfrm>
              <a:off x="7620000" y="4444928"/>
              <a:ext cx="1363663" cy="884238"/>
            </a:xfrm>
            <a:prstGeom prst="rect">
              <a:avLst/>
            </a:prstGeom>
            <a:solidFill>
              <a:schemeClr val="tx2">
                <a:lumMod val="40000"/>
                <a:lumOff val="60000"/>
              </a:schemeClr>
            </a:solidFill>
            <a:ln>
              <a:solidFill>
                <a:schemeClr val="tx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lIns="91435" tIns="45718" rIns="91435" bIns="45718" anchor="ctr"/>
            <a:lstStyle/>
            <a:p>
              <a:pPr>
                <a:defRPr/>
              </a:pPr>
              <a:r>
                <a:rPr lang="en-US" sz="1700" b="1">
                  <a:solidFill>
                    <a:srgbClr val="FFFFFF"/>
                  </a:solidFill>
                  <a:latin typeface="Calibri"/>
                </a:rPr>
                <a:t>Processes and procedures</a:t>
              </a:r>
              <a:endParaRPr lang="en-US" sz="1700">
                <a:solidFill>
                  <a:srgbClr val="FFFFFF"/>
                </a:solidFill>
                <a:latin typeface="Calibri"/>
              </a:endParaRPr>
            </a:p>
          </p:txBody>
        </p:sp>
      </p:grpSp>
    </p:spTree>
    <p:extLst>
      <p:ext uri="{BB962C8B-B14F-4D97-AF65-F5344CB8AC3E}">
        <p14:creationId xmlns:p14="http://schemas.microsoft.com/office/powerpoint/2010/main" val="162656705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10_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10_Office Theme">
      <a:majorFont>
        <a:latin typeface="Arial"/>
        <a:ea typeface="ＭＳ Ｐゴシック"/>
        <a:cs typeface=""/>
      </a:majorFont>
      <a:minorFont>
        <a:latin typeface=""/>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5520</TotalTime>
  <Words>6705</Words>
  <Application>Microsoft Macintosh PowerPoint</Application>
  <PresentationFormat>On-screen Show (4:3)</PresentationFormat>
  <Paragraphs>426</Paragraphs>
  <Slides>21</Slides>
  <Notes>17</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10_Office Theme</vt:lpstr>
      <vt:lpstr>Office Theme</vt:lpstr>
      <vt:lpstr>National Approaches to Safeguards</vt:lpstr>
      <vt:lpstr>Outline</vt:lpstr>
      <vt:lpstr>UN-REDD activity on safeguards (global)</vt:lpstr>
      <vt:lpstr>Core Elements of a National Approach to Safeguards</vt:lpstr>
      <vt:lpstr>Safeguard Policies, Laws, Regulations (PLRs)</vt:lpstr>
      <vt:lpstr>Safeguard Information Systems (SIS)</vt:lpstr>
      <vt:lpstr>Key features of national approaches to safeguards</vt:lpstr>
      <vt:lpstr>Development of a National approach to safeguards</vt:lpstr>
      <vt:lpstr>Main steps for development of a country safeguards system</vt:lpstr>
      <vt:lpstr>Determining the Goals</vt:lpstr>
      <vt:lpstr>Key questions to address in the development of country safeguards</vt:lpstr>
      <vt:lpstr>Developing Safeguard PLRs</vt:lpstr>
      <vt:lpstr>PowerPoint Presentation</vt:lpstr>
      <vt:lpstr>Developing the SIS</vt:lpstr>
      <vt:lpstr>Potential country inputs into the development of a country safeguards system</vt:lpstr>
      <vt:lpstr>Potential international inputs into the development of a country safeguards system</vt:lpstr>
      <vt:lpstr>UN-REDD Tools to Support National Approaches to Safeguards (1)</vt:lpstr>
      <vt:lpstr>UN-REDD Tools to Support National Approaches to Safeguards (2)</vt:lpstr>
      <vt:lpstr>UN-REDD Tools to Support National Approaches to Safeguards (3)</vt:lpstr>
      <vt:lpstr>Next steps for UN-REDD</vt:lpstr>
      <vt:lpstr>Thank you for listening!</vt:lpstr>
    </vt:vector>
  </TitlesOfParts>
  <Company>S 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Engagement of Indigenous Peoples and Civil Society</dc:title>
  <dc:creator>S V</dc:creator>
  <cp:lastModifiedBy>Leo Peskett</cp:lastModifiedBy>
  <cp:revision>151</cp:revision>
  <cp:lastPrinted>2009-09-11T19:08:30Z</cp:lastPrinted>
  <dcterms:created xsi:type="dcterms:W3CDTF">2012-08-30T23:13:23Z</dcterms:created>
  <dcterms:modified xsi:type="dcterms:W3CDTF">2012-11-08T02:53:13Z</dcterms:modified>
</cp:coreProperties>
</file>