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8" r:id="rId3"/>
    <p:sldId id="260" r:id="rId4"/>
    <p:sldId id="266" r:id="rId5"/>
    <p:sldId id="280" r:id="rId6"/>
    <p:sldId id="282" r:id="rId7"/>
    <p:sldId id="279" r:id="rId8"/>
    <p:sldId id="274" r:id="rId9"/>
    <p:sldId id="275" r:id="rId10"/>
    <p:sldId id="276" r:id="rId11"/>
    <p:sldId id="277" r:id="rId12"/>
    <p:sldId id="267" r:id="rId13"/>
    <p:sldId id="281" r:id="rId14"/>
    <p:sldId id="271" r:id="rId15"/>
    <p:sldId id="283" r:id="rId16"/>
    <p:sldId id="284" r:id="rId17"/>
    <p:sldId id="28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5324" autoAdjust="0"/>
  </p:normalViewPr>
  <p:slideViewPr>
    <p:cSldViewPr snapToGrid="0">
      <p:cViewPr varScale="1">
        <p:scale>
          <a:sx n="78" d="100"/>
          <a:sy n="78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32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AD7E7-FF87-4C5A-B787-1CE1F6B097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FDA50B-E0CC-4A74-8CCB-08CEC383D5DE}">
      <dgm:prSet phldrT="[Texto]" custT="1"/>
      <dgm:spPr/>
      <dgm:t>
        <a:bodyPr/>
        <a:lstStyle/>
        <a:p>
          <a:r>
            <a:rPr lang="en-US" sz="1200" noProof="0" dirty="0" smtClean="0"/>
            <a:t>Approval and monitoring of projects</a:t>
          </a:r>
        </a:p>
        <a:p>
          <a:r>
            <a:rPr lang="en-US" sz="1200" b="1" noProof="0" dirty="0" smtClean="0"/>
            <a:t>BNDES</a:t>
          </a:r>
          <a:endParaRPr lang="en-US" sz="1200" b="1" noProof="0" dirty="0"/>
        </a:p>
      </dgm:t>
    </dgm:pt>
    <dgm:pt modelId="{FEE745D6-E360-4D45-8786-2AFE499890B5}" type="parTrans" cxnId="{A869A6D7-8F8A-4695-8C82-6E4F2DA51F42}">
      <dgm:prSet/>
      <dgm:spPr/>
      <dgm:t>
        <a:bodyPr/>
        <a:lstStyle/>
        <a:p>
          <a:endParaRPr lang="pt-BR"/>
        </a:p>
      </dgm:t>
    </dgm:pt>
    <dgm:pt modelId="{3A5E4A38-6EDA-4DA1-82F2-E486B85E4CE6}" type="sibTrans" cxnId="{A869A6D7-8F8A-4695-8C82-6E4F2DA51F42}">
      <dgm:prSet/>
      <dgm:spPr/>
      <dgm:t>
        <a:bodyPr/>
        <a:lstStyle/>
        <a:p>
          <a:endParaRPr lang="pt-BR"/>
        </a:p>
      </dgm:t>
    </dgm:pt>
    <dgm:pt modelId="{14BC8B02-76AC-491D-B520-EFD10068C979}">
      <dgm:prSet custT="1"/>
      <dgm:spPr/>
      <dgm:t>
        <a:bodyPr/>
        <a:lstStyle/>
        <a:p>
          <a:r>
            <a:rPr lang="en-US" sz="1200" dirty="0" smtClean="0"/>
            <a:t>Calculation of deforestation rates  </a:t>
          </a:r>
        </a:p>
        <a:p>
          <a:r>
            <a:rPr lang="en-US" sz="1200" b="1" dirty="0" smtClean="0"/>
            <a:t>INPE</a:t>
          </a:r>
          <a:endParaRPr lang="pt-BR" sz="1200" b="1" dirty="0"/>
        </a:p>
      </dgm:t>
    </dgm:pt>
    <dgm:pt modelId="{3AEB5FAC-FC15-4FF5-A4A9-D36DEA25B506}" type="parTrans" cxnId="{3F38A4D8-0DE7-4BE6-B641-5DC0BAD7CF87}">
      <dgm:prSet/>
      <dgm:spPr/>
      <dgm:t>
        <a:bodyPr/>
        <a:lstStyle/>
        <a:p>
          <a:endParaRPr lang="pt-BR"/>
        </a:p>
      </dgm:t>
    </dgm:pt>
    <dgm:pt modelId="{1FEAB73C-B749-4D74-80B8-8D764617D32E}" type="sibTrans" cxnId="{3F38A4D8-0DE7-4BE6-B641-5DC0BAD7CF87}">
      <dgm:prSet/>
      <dgm:spPr/>
      <dgm:t>
        <a:bodyPr/>
        <a:lstStyle/>
        <a:p>
          <a:endParaRPr lang="pt-BR"/>
        </a:p>
      </dgm:t>
    </dgm:pt>
    <dgm:pt modelId="{68172756-9EF4-4960-9E44-D0662867B83F}">
      <dgm:prSet custT="1"/>
      <dgm:spPr/>
      <dgm:t>
        <a:bodyPr/>
        <a:lstStyle/>
        <a:p>
          <a:r>
            <a:rPr lang="en-US" sz="1200" noProof="0" dirty="0" smtClean="0"/>
            <a:t>Independent</a:t>
          </a:r>
          <a:r>
            <a:rPr lang="en-US" sz="1200" baseline="0" noProof="0" dirty="0" smtClean="0"/>
            <a:t> Audit</a:t>
          </a:r>
          <a:endParaRPr lang="en-US" sz="1200" noProof="0" dirty="0"/>
        </a:p>
      </dgm:t>
    </dgm:pt>
    <dgm:pt modelId="{968D593E-9CA7-467B-B203-A4B9FF2AAEF0}" type="parTrans" cxnId="{FEAEF133-BD2F-450A-92FA-7FE7E818258E}">
      <dgm:prSet/>
      <dgm:spPr/>
      <dgm:t>
        <a:bodyPr/>
        <a:lstStyle/>
        <a:p>
          <a:endParaRPr lang="pt-BR"/>
        </a:p>
      </dgm:t>
    </dgm:pt>
    <dgm:pt modelId="{DAB7D4AB-651B-46B4-ABAF-44E8B3EB5B38}" type="sibTrans" cxnId="{FEAEF133-BD2F-450A-92FA-7FE7E818258E}">
      <dgm:prSet/>
      <dgm:spPr/>
      <dgm:t>
        <a:bodyPr/>
        <a:lstStyle/>
        <a:p>
          <a:endParaRPr lang="pt-BR"/>
        </a:p>
      </dgm:t>
    </dgm:pt>
    <dgm:pt modelId="{DA94896B-64A9-420B-806F-A25C1C68D22D}">
      <dgm:prSet custT="1"/>
      <dgm:spPr/>
      <dgm:t>
        <a:bodyPr/>
        <a:lstStyle/>
        <a:p>
          <a:r>
            <a:rPr lang="en-US" sz="1200" dirty="0" smtClean="0">
              <a:solidFill>
                <a:srgbClr val="FFFFFF"/>
              </a:solidFill>
              <a:cs typeface="Arial" pitchFamily="34" charset="0"/>
            </a:rPr>
            <a:t>Emissions reductions accounting </a:t>
          </a:r>
        </a:p>
        <a:p>
          <a:r>
            <a:rPr lang="en-US" sz="1200" b="1" dirty="0" smtClean="0">
              <a:solidFill>
                <a:srgbClr val="FFFFFF"/>
              </a:solidFill>
              <a:cs typeface="Arial" pitchFamily="34" charset="0"/>
            </a:rPr>
            <a:t>Ministry of Environment</a:t>
          </a:r>
          <a:endParaRPr lang="en-US" sz="1200" b="1" dirty="0">
            <a:solidFill>
              <a:srgbClr val="FFFFFF"/>
            </a:solidFill>
            <a:cs typeface="Arial" pitchFamily="34" charset="0"/>
          </a:endParaRPr>
        </a:p>
      </dgm:t>
    </dgm:pt>
    <dgm:pt modelId="{F9AB13A0-087F-46EE-9129-8B81186057CB}" type="parTrans" cxnId="{44FDAAEA-C46E-4D2A-BB41-FB78EE54A551}">
      <dgm:prSet/>
      <dgm:spPr/>
      <dgm:t>
        <a:bodyPr/>
        <a:lstStyle/>
        <a:p>
          <a:endParaRPr lang="pt-BR"/>
        </a:p>
      </dgm:t>
    </dgm:pt>
    <dgm:pt modelId="{C8FC1430-89E3-4834-A495-0FCA39D1F143}" type="sibTrans" cxnId="{44FDAAEA-C46E-4D2A-BB41-FB78EE54A551}">
      <dgm:prSet/>
      <dgm:spPr/>
      <dgm:t>
        <a:bodyPr/>
        <a:lstStyle/>
        <a:p>
          <a:endParaRPr lang="pt-BR"/>
        </a:p>
      </dgm:t>
    </dgm:pt>
    <dgm:pt modelId="{6F625D09-02DF-41D3-87EF-2721ACD8420E}">
      <dgm:prSet custT="1"/>
      <dgm:spPr/>
      <dgm:t>
        <a:bodyPr/>
        <a:lstStyle/>
        <a:p>
          <a:r>
            <a:rPr lang="en-US" sz="1200" i="0" dirty="0" smtClean="0">
              <a:solidFill>
                <a:srgbClr val="FFFFFF"/>
              </a:solidFill>
              <a:cs typeface="Arial" pitchFamily="34" charset="0"/>
            </a:rPr>
            <a:t>Validation of the accounting</a:t>
          </a:r>
        </a:p>
        <a:p>
          <a:r>
            <a:rPr lang="en-US" sz="1200" b="1" i="0" dirty="0" smtClean="0">
              <a:solidFill>
                <a:srgbClr val="FFFFFF"/>
              </a:solidFill>
              <a:cs typeface="Arial" pitchFamily="34" charset="0"/>
            </a:rPr>
            <a:t>CTFA</a:t>
          </a:r>
          <a:endParaRPr lang="en-US" sz="1200" b="1" i="0" dirty="0">
            <a:solidFill>
              <a:srgbClr val="FFFFFF"/>
            </a:solidFill>
            <a:cs typeface="Arial" pitchFamily="34" charset="0"/>
          </a:endParaRPr>
        </a:p>
      </dgm:t>
    </dgm:pt>
    <dgm:pt modelId="{8C2425D6-A3E8-404D-8D28-0D07C8EA204E}" type="parTrans" cxnId="{685D3665-2051-405D-9EED-FDA1233CAB04}">
      <dgm:prSet/>
      <dgm:spPr/>
      <dgm:t>
        <a:bodyPr/>
        <a:lstStyle/>
        <a:p>
          <a:endParaRPr lang="pt-BR"/>
        </a:p>
      </dgm:t>
    </dgm:pt>
    <dgm:pt modelId="{7140C3B9-B763-4572-A1AA-10909B4C2B6B}" type="sibTrans" cxnId="{685D3665-2051-405D-9EED-FDA1233CAB04}">
      <dgm:prSet/>
      <dgm:spPr/>
      <dgm:t>
        <a:bodyPr/>
        <a:lstStyle/>
        <a:p>
          <a:endParaRPr lang="pt-BR"/>
        </a:p>
      </dgm:t>
    </dgm:pt>
    <dgm:pt modelId="{5AD93EEA-4BB5-4932-AF42-78996D69E916}">
      <dgm:prSet custT="1"/>
      <dgm:spPr/>
      <dgm:t>
        <a:bodyPr/>
        <a:lstStyle/>
        <a:p>
          <a:r>
            <a:rPr lang="en-US" sz="1200" dirty="0" smtClean="0"/>
            <a:t>Fundraising based on the limits defined</a:t>
          </a:r>
          <a:endParaRPr lang="pt-BR" sz="1200" dirty="0"/>
        </a:p>
      </dgm:t>
    </dgm:pt>
    <dgm:pt modelId="{89CA4030-3FA3-4150-916F-DFD5765D1F93}" type="parTrans" cxnId="{4AC67828-7FDB-4CDC-A06C-31353028BE6E}">
      <dgm:prSet/>
      <dgm:spPr/>
      <dgm:t>
        <a:bodyPr/>
        <a:lstStyle/>
        <a:p>
          <a:endParaRPr lang="pt-BR"/>
        </a:p>
      </dgm:t>
    </dgm:pt>
    <dgm:pt modelId="{589904EB-C13D-4217-BAD9-9FC257A1522C}" type="sibTrans" cxnId="{4AC67828-7FDB-4CDC-A06C-31353028BE6E}">
      <dgm:prSet/>
      <dgm:spPr/>
      <dgm:t>
        <a:bodyPr/>
        <a:lstStyle/>
        <a:p>
          <a:endParaRPr lang="pt-BR"/>
        </a:p>
      </dgm:t>
    </dgm:pt>
    <dgm:pt modelId="{7B9F9961-349E-43BE-B829-3DBE472D3A02}">
      <dgm:prSet custT="1"/>
      <dgm:spPr/>
      <dgm:t>
        <a:bodyPr/>
        <a:lstStyle/>
        <a:p>
          <a:r>
            <a:rPr lang="pt-BR" sz="1200" dirty="0" smtClean="0"/>
            <a:t>Project implemen-tation</a:t>
          </a:r>
        </a:p>
      </dgm:t>
    </dgm:pt>
    <dgm:pt modelId="{6EBFEEC9-C4F8-418C-8573-43B9769017FE}" type="sibTrans" cxnId="{72CD56D0-B27A-4B8A-949A-CB7364133F03}">
      <dgm:prSet/>
      <dgm:spPr/>
      <dgm:t>
        <a:bodyPr/>
        <a:lstStyle/>
        <a:p>
          <a:endParaRPr lang="pt-BR"/>
        </a:p>
      </dgm:t>
    </dgm:pt>
    <dgm:pt modelId="{1B299067-CDF1-4BB5-BE40-113CB70BFBDC}" type="parTrans" cxnId="{72CD56D0-B27A-4B8A-949A-CB7364133F03}">
      <dgm:prSet/>
      <dgm:spPr/>
      <dgm:t>
        <a:bodyPr/>
        <a:lstStyle/>
        <a:p>
          <a:endParaRPr lang="pt-BR"/>
        </a:p>
      </dgm:t>
    </dgm:pt>
    <dgm:pt modelId="{08ECD7F5-DB7A-40DB-9A50-AF7026B3272E}" type="pres">
      <dgm:prSet presAssocID="{DF7AD7E7-FF87-4C5A-B787-1CE1F6B09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9D2788-9173-4325-BC2E-2DFDA3268A2A}" type="pres">
      <dgm:prSet presAssocID="{14BC8B02-76AC-491D-B520-EFD10068C979}" presName="node" presStyleLbl="node1" presStyleIdx="0" presStyleCnt="7" custRadScaleRad="101035" custRadScaleInc="-22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C4D4F1-6A31-4A9E-A3AE-528781528FF9}" type="pres">
      <dgm:prSet presAssocID="{1FEAB73C-B749-4D74-80B8-8D764617D32E}" presName="sibTrans" presStyleLbl="sibTrans2D1" presStyleIdx="0" presStyleCnt="7"/>
      <dgm:spPr/>
      <dgm:t>
        <a:bodyPr/>
        <a:lstStyle/>
        <a:p>
          <a:endParaRPr lang="pt-BR"/>
        </a:p>
      </dgm:t>
    </dgm:pt>
    <dgm:pt modelId="{A3778FB2-D055-4C49-BCDD-842DB55A5F09}" type="pres">
      <dgm:prSet presAssocID="{1FEAB73C-B749-4D74-80B8-8D764617D32E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7700FD70-B387-4CE8-A6B9-A16D7FEC3112}" type="pres">
      <dgm:prSet presAssocID="{DA94896B-64A9-420B-806F-A25C1C68D22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B6D9BF-A252-4A80-9557-9E0B072CF362}" type="pres">
      <dgm:prSet presAssocID="{C8FC1430-89E3-4834-A495-0FCA39D1F143}" presName="sibTrans" presStyleLbl="sibTrans2D1" presStyleIdx="1" presStyleCnt="7"/>
      <dgm:spPr/>
      <dgm:t>
        <a:bodyPr/>
        <a:lstStyle/>
        <a:p>
          <a:endParaRPr lang="pt-BR"/>
        </a:p>
      </dgm:t>
    </dgm:pt>
    <dgm:pt modelId="{B6390D1B-657A-429F-9562-40FF55A04DDF}" type="pres">
      <dgm:prSet presAssocID="{C8FC1430-89E3-4834-A495-0FCA39D1F143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89139CB5-5327-4B71-B7B0-203FA53777ED}" type="pres">
      <dgm:prSet presAssocID="{6F625D09-02DF-41D3-87EF-2721ACD8420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C6DF6-547F-4976-8783-6F44992317BB}" type="pres">
      <dgm:prSet presAssocID="{7140C3B9-B763-4572-A1AA-10909B4C2B6B}" presName="sibTrans" presStyleLbl="sibTrans2D1" presStyleIdx="2" presStyleCnt="7"/>
      <dgm:spPr/>
      <dgm:t>
        <a:bodyPr/>
        <a:lstStyle/>
        <a:p>
          <a:endParaRPr lang="pt-BR"/>
        </a:p>
      </dgm:t>
    </dgm:pt>
    <dgm:pt modelId="{89061DF8-E447-42D3-A738-2FD63A9A2B71}" type="pres">
      <dgm:prSet presAssocID="{7140C3B9-B763-4572-A1AA-10909B4C2B6B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E669E51A-48C4-4CA7-9A7C-0C47C0E135A0}" type="pres">
      <dgm:prSet presAssocID="{5AD93EEA-4BB5-4932-AF42-78996D69E91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66806B-E27A-497D-85B7-127E5F8F767D}" type="pres">
      <dgm:prSet presAssocID="{589904EB-C13D-4217-BAD9-9FC257A1522C}" presName="sibTrans" presStyleLbl="sibTrans2D1" presStyleIdx="3" presStyleCnt="7"/>
      <dgm:spPr/>
      <dgm:t>
        <a:bodyPr/>
        <a:lstStyle/>
        <a:p>
          <a:endParaRPr lang="pt-BR"/>
        </a:p>
      </dgm:t>
    </dgm:pt>
    <dgm:pt modelId="{9EA00E30-BF99-4772-91A6-17A7C2DC996F}" type="pres">
      <dgm:prSet presAssocID="{589904EB-C13D-4217-BAD9-9FC257A1522C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9357708E-7A63-4895-A259-387485701D65}" type="pres">
      <dgm:prSet presAssocID="{43FDA50B-E0CC-4A74-8CCB-08CEC383D5D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63631D-7A9F-4296-B6FA-316801926DAB}" type="pres">
      <dgm:prSet presAssocID="{3A5E4A38-6EDA-4DA1-82F2-E486B85E4CE6}" presName="sibTrans" presStyleLbl="sibTrans2D1" presStyleIdx="4" presStyleCnt="7"/>
      <dgm:spPr/>
      <dgm:t>
        <a:bodyPr/>
        <a:lstStyle/>
        <a:p>
          <a:endParaRPr lang="pt-BR"/>
        </a:p>
      </dgm:t>
    </dgm:pt>
    <dgm:pt modelId="{D4617B83-553E-4D8C-95A4-960410763E22}" type="pres">
      <dgm:prSet presAssocID="{3A5E4A38-6EDA-4DA1-82F2-E486B85E4CE6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D05D69E5-DFCE-46D1-8F4D-C8F93F587209}" type="pres">
      <dgm:prSet presAssocID="{7B9F9961-349E-43BE-B829-3DBE472D3A0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8E46F-B519-4B32-ADF2-F1471C2D29C0}" type="pres">
      <dgm:prSet presAssocID="{6EBFEEC9-C4F8-418C-8573-43B9769017FE}" presName="sibTrans" presStyleLbl="sibTrans2D1" presStyleIdx="5" presStyleCnt="7"/>
      <dgm:spPr/>
      <dgm:t>
        <a:bodyPr/>
        <a:lstStyle/>
        <a:p>
          <a:endParaRPr lang="pt-BR"/>
        </a:p>
      </dgm:t>
    </dgm:pt>
    <dgm:pt modelId="{6AF80A6D-1032-4D3A-93E5-757BD0BA8C4A}" type="pres">
      <dgm:prSet presAssocID="{6EBFEEC9-C4F8-418C-8573-43B9769017FE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548C63F5-6695-4780-9AF3-A3A70F25BB0B}" type="pres">
      <dgm:prSet presAssocID="{68172756-9EF4-4960-9E44-D0662867B83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A158FF-BA5E-49A8-B589-12F4B747838F}" type="pres">
      <dgm:prSet presAssocID="{DAB7D4AB-651B-46B4-ABAF-44E8B3EB5B38}" presName="sibTrans" presStyleLbl="sibTrans2D1" presStyleIdx="6" presStyleCnt="7"/>
      <dgm:spPr/>
      <dgm:t>
        <a:bodyPr/>
        <a:lstStyle/>
        <a:p>
          <a:endParaRPr lang="pt-BR"/>
        </a:p>
      </dgm:t>
    </dgm:pt>
    <dgm:pt modelId="{3D6B86AE-0866-4FEF-A744-6F932E3C4958}" type="pres">
      <dgm:prSet presAssocID="{DAB7D4AB-651B-46B4-ABAF-44E8B3EB5B38}" presName="connectorText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551B00D4-A0DE-4187-A55E-326C408383AC}" type="presOf" srcId="{C8FC1430-89E3-4834-A495-0FCA39D1F143}" destId="{F4B6D9BF-A252-4A80-9557-9E0B072CF362}" srcOrd="0" destOrd="0" presId="urn:microsoft.com/office/officeart/2005/8/layout/cycle2"/>
    <dgm:cxn modelId="{4AC67828-7FDB-4CDC-A06C-31353028BE6E}" srcId="{DF7AD7E7-FF87-4C5A-B787-1CE1F6B09792}" destId="{5AD93EEA-4BB5-4932-AF42-78996D69E916}" srcOrd="3" destOrd="0" parTransId="{89CA4030-3FA3-4150-916F-DFD5765D1F93}" sibTransId="{589904EB-C13D-4217-BAD9-9FC257A1522C}"/>
    <dgm:cxn modelId="{5C4DA4F1-9574-4F12-9991-96875C8DF376}" type="presOf" srcId="{1FEAB73C-B749-4D74-80B8-8D764617D32E}" destId="{83C4D4F1-6A31-4A9E-A3AE-528781528FF9}" srcOrd="0" destOrd="0" presId="urn:microsoft.com/office/officeart/2005/8/layout/cycle2"/>
    <dgm:cxn modelId="{70926700-722A-4740-9A18-DE063DACBCAB}" type="presOf" srcId="{3A5E4A38-6EDA-4DA1-82F2-E486B85E4CE6}" destId="{DE63631D-7A9F-4296-B6FA-316801926DAB}" srcOrd="0" destOrd="0" presId="urn:microsoft.com/office/officeart/2005/8/layout/cycle2"/>
    <dgm:cxn modelId="{C66C6EAE-EB8B-478E-A2DD-39A6F9E7AC02}" type="presOf" srcId="{589904EB-C13D-4217-BAD9-9FC257A1522C}" destId="{5466806B-E27A-497D-85B7-127E5F8F767D}" srcOrd="0" destOrd="0" presId="urn:microsoft.com/office/officeart/2005/8/layout/cycle2"/>
    <dgm:cxn modelId="{6B48BB0B-1E02-461B-B08B-311F1736D001}" type="presOf" srcId="{43FDA50B-E0CC-4A74-8CCB-08CEC383D5DE}" destId="{9357708E-7A63-4895-A259-387485701D65}" srcOrd="0" destOrd="0" presId="urn:microsoft.com/office/officeart/2005/8/layout/cycle2"/>
    <dgm:cxn modelId="{B82067DD-27E3-466B-B7F6-FE69D4F3FCE0}" type="presOf" srcId="{7B9F9961-349E-43BE-B829-3DBE472D3A02}" destId="{D05D69E5-DFCE-46D1-8F4D-C8F93F587209}" srcOrd="0" destOrd="0" presId="urn:microsoft.com/office/officeart/2005/8/layout/cycle2"/>
    <dgm:cxn modelId="{D967AF00-4644-4BFD-A446-FEBF36DB9BDC}" type="presOf" srcId="{1FEAB73C-B749-4D74-80B8-8D764617D32E}" destId="{A3778FB2-D055-4C49-BCDD-842DB55A5F09}" srcOrd="1" destOrd="0" presId="urn:microsoft.com/office/officeart/2005/8/layout/cycle2"/>
    <dgm:cxn modelId="{B0BF7CE4-264C-434A-AF91-FE4A0EAB95B9}" type="presOf" srcId="{6EBFEEC9-C4F8-418C-8573-43B9769017FE}" destId="{1BC8E46F-B519-4B32-ADF2-F1471C2D29C0}" srcOrd="0" destOrd="0" presId="urn:microsoft.com/office/officeart/2005/8/layout/cycle2"/>
    <dgm:cxn modelId="{E2A59F60-D360-4F3B-80F3-9CA1AA40E675}" type="presOf" srcId="{6F625D09-02DF-41D3-87EF-2721ACD8420E}" destId="{89139CB5-5327-4B71-B7B0-203FA53777ED}" srcOrd="0" destOrd="0" presId="urn:microsoft.com/office/officeart/2005/8/layout/cycle2"/>
    <dgm:cxn modelId="{2FB91794-EC59-4895-BD60-8D4A5A13901B}" type="presOf" srcId="{7140C3B9-B763-4572-A1AA-10909B4C2B6B}" destId="{A29C6DF6-547F-4976-8783-6F44992317BB}" srcOrd="0" destOrd="0" presId="urn:microsoft.com/office/officeart/2005/8/layout/cycle2"/>
    <dgm:cxn modelId="{424AAEFB-70D3-448B-A1A7-E5C826E1B7BB}" type="presOf" srcId="{3A5E4A38-6EDA-4DA1-82F2-E486B85E4CE6}" destId="{D4617B83-553E-4D8C-95A4-960410763E22}" srcOrd="1" destOrd="0" presId="urn:microsoft.com/office/officeart/2005/8/layout/cycle2"/>
    <dgm:cxn modelId="{D7A23E1F-10BA-4AD1-A2F4-A32015C7238B}" type="presOf" srcId="{DAB7D4AB-651B-46B4-ABAF-44E8B3EB5B38}" destId="{AAA158FF-BA5E-49A8-B589-12F4B747838F}" srcOrd="0" destOrd="0" presId="urn:microsoft.com/office/officeart/2005/8/layout/cycle2"/>
    <dgm:cxn modelId="{993D16CB-C3A7-4769-BC43-825345E04C7F}" type="presOf" srcId="{14BC8B02-76AC-491D-B520-EFD10068C979}" destId="{F29D2788-9173-4325-BC2E-2DFDA3268A2A}" srcOrd="0" destOrd="0" presId="urn:microsoft.com/office/officeart/2005/8/layout/cycle2"/>
    <dgm:cxn modelId="{6DA40A9F-6D91-4853-A0C7-CD6E5457FB3C}" type="presOf" srcId="{6EBFEEC9-C4F8-418C-8573-43B9769017FE}" destId="{6AF80A6D-1032-4D3A-93E5-757BD0BA8C4A}" srcOrd="1" destOrd="0" presId="urn:microsoft.com/office/officeart/2005/8/layout/cycle2"/>
    <dgm:cxn modelId="{0EF8D9CB-AF3B-42C6-9F30-AF52AE47FF40}" type="presOf" srcId="{DF7AD7E7-FF87-4C5A-B787-1CE1F6B09792}" destId="{08ECD7F5-DB7A-40DB-9A50-AF7026B3272E}" srcOrd="0" destOrd="0" presId="urn:microsoft.com/office/officeart/2005/8/layout/cycle2"/>
    <dgm:cxn modelId="{5502D73D-3E8C-4767-81BA-0DFBE7DF7856}" type="presOf" srcId="{DA94896B-64A9-420B-806F-A25C1C68D22D}" destId="{7700FD70-B387-4CE8-A6B9-A16D7FEC3112}" srcOrd="0" destOrd="0" presId="urn:microsoft.com/office/officeart/2005/8/layout/cycle2"/>
    <dgm:cxn modelId="{BFC2B8D6-408F-43B1-AF76-83C5DD9A3AFA}" type="presOf" srcId="{DAB7D4AB-651B-46B4-ABAF-44E8B3EB5B38}" destId="{3D6B86AE-0866-4FEF-A744-6F932E3C4958}" srcOrd="1" destOrd="0" presId="urn:microsoft.com/office/officeart/2005/8/layout/cycle2"/>
    <dgm:cxn modelId="{A869A6D7-8F8A-4695-8C82-6E4F2DA51F42}" srcId="{DF7AD7E7-FF87-4C5A-B787-1CE1F6B09792}" destId="{43FDA50B-E0CC-4A74-8CCB-08CEC383D5DE}" srcOrd="4" destOrd="0" parTransId="{FEE745D6-E360-4D45-8786-2AFE499890B5}" sibTransId="{3A5E4A38-6EDA-4DA1-82F2-E486B85E4CE6}"/>
    <dgm:cxn modelId="{FEAEF133-BD2F-450A-92FA-7FE7E818258E}" srcId="{DF7AD7E7-FF87-4C5A-B787-1CE1F6B09792}" destId="{68172756-9EF4-4960-9E44-D0662867B83F}" srcOrd="6" destOrd="0" parTransId="{968D593E-9CA7-467B-B203-A4B9FF2AAEF0}" sibTransId="{DAB7D4AB-651B-46B4-ABAF-44E8B3EB5B38}"/>
    <dgm:cxn modelId="{D46CBE08-7BB0-4EDC-979D-BEFD3F4C121B}" type="presOf" srcId="{68172756-9EF4-4960-9E44-D0662867B83F}" destId="{548C63F5-6695-4780-9AF3-A3A70F25BB0B}" srcOrd="0" destOrd="0" presId="urn:microsoft.com/office/officeart/2005/8/layout/cycle2"/>
    <dgm:cxn modelId="{C288DD2B-28FF-450A-9E22-39A46E421DB0}" type="presOf" srcId="{C8FC1430-89E3-4834-A495-0FCA39D1F143}" destId="{B6390D1B-657A-429F-9562-40FF55A04DDF}" srcOrd="1" destOrd="0" presId="urn:microsoft.com/office/officeart/2005/8/layout/cycle2"/>
    <dgm:cxn modelId="{685D3665-2051-405D-9EED-FDA1233CAB04}" srcId="{DF7AD7E7-FF87-4C5A-B787-1CE1F6B09792}" destId="{6F625D09-02DF-41D3-87EF-2721ACD8420E}" srcOrd="2" destOrd="0" parTransId="{8C2425D6-A3E8-404D-8D28-0D07C8EA204E}" sibTransId="{7140C3B9-B763-4572-A1AA-10909B4C2B6B}"/>
    <dgm:cxn modelId="{72CD56D0-B27A-4B8A-949A-CB7364133F03}" srcId="{DF7AD7E7-FF87-4C5A-B787-1CE1F6B09792}" destId="{7B9F9961-349E-43BE-B829-3DBE472D3A02}" srcOrd="5" destOrd="0" parTransId="{1B299067-CDF1-4BB5-BE40-113CB70BFBDC}" sibTransId="{6EBFEEC9-C4F8-418C-8573-43B9769017FE}"/>
    <dgm:cxn modelId="{58B77D5D-A06D-4F5B-B808-5EE3C585DFC4}" type="presOf" srcId="{7140C3B9-B763-4572-A1AA-10909B4C2B6B}" destId="{89061DF8-E447-42D3-A738-2FD63A9A2B71}" srcOrd="1" destOrd="0" presId="urn:microsoft.com/office/officeart/2005/8/layout/cycle2"/>
    <dgm:cxn modelId="{3F38A4D8-0DE7-4BE6-B641-5DC0BAD7CF87}" srcId="{DF7AD7E7-FF87-4C5A-B787-1CE1F6B09792}" destId="{14BC8B02-76AC-491D-B520-EFD10068C979}" srcOrd="0" destOrd="0" parTransId="{3AEB5FAC-FC15-4FF5-A4A9-D36DEA25B506}" sibTransId="{1FEAB73C-B749-4D74-80B8-8D764617D32E}"/>
    <dgm:cxn modelId="{44FDAAEA-C46E-4D2A-BB41-FB78EE54A551}" srcId="{DF7AD7E7-FF87-4C5A-B787-1CE1F6B09792}" destId="{DA94896B-64A9-420B-806F-A25C1C68D22D}" srcOrd="1" destOrd="0" parTransId="{F9AB13A0-087F-46EE-9129-8B81186057CB}" sibTransId="{C8FC1430-89E3-4834-A495-0FCA39D1F143}"/>
    <dgm:cxn modelId="{FB6C2374-9F5A-40FA-8C95-B8A21EC0A7D9}" type="presOf" srcId="{589904EB-C13D-4217-BAD9-9FC257A1522C}" destId="{9EA00E30-BF99-4772-91A6-17A7C2DC996F}" srcOrd="1" destOrd="0" presId="urn:microsoft.com/office/officeart/2005/8/layout/cycle2"/>
    <dgm:cxn modelId="{446F945F-AD22-4474-8CBE-4DAE0375FC66}" type="presOf" srcId="{5AD93EEA-4BB5-4932-AF42-78996D69E916}" destId="{E669E51A-48C4-4CA7-9A7C-0C47C0E135A0}" srcOrd="0" destOrd="0" presId="urn:microsoft.com/office/officeart/2005/8/layout/cycle2"/>
    <dgm:cxn modelId="{95AF51CF-B086-4C65-BF8A-9AF07DD5D2EE}" type="presParOf" srcId="{08ECD7F5-DB7A-40DB-9A50-AF7026B3272E}" destId="{F29D2788-9173-4325-BC2E-2DFDA3268A2A}" srcOrd="0" destOrd="0" presId="urn:microsoft.com/office/officeart/2005/8/layout/cycle2"/>
    <dgm:cxn modelId="{70AD8D9B-1CE4-408C-BF2B-269B9202DFDC}" type="presParOf" srcId="{08ECD7F5-DB7A-40DB-9A50-AF7026B3272E}" destId="{83C4D4F1-6A31-4A9E-A3AE-528781528FF9}" srcOrd="1" destOrd="0" presId="urn:microsoft.com/office/officeart/2005/8/layout/cycle2"/>
    <dgm:cxn modelId="{23570D3A-CF74-433E-B7B1-32EB876F0D7F}" type="presParOf" srcId="{83C4D4F1-6A31-4A9E-A3AE-528781528FF9}" destId="{A3778FB2-D055-4C49-BCDD-842DB55A5F09}" srcOrd="0" destOrd="0" presId="urn:microsoft.com/office/officeart/2005/8/layout/cycle2"/>
    <dgm:cxn modelId="{AF92007F-5909-4C4E-9047-94D5DB217732}" type="presParOf" srcId="{08ECD7F5-DB7A-40DB-9A50-AF7026B3272E}" destId="{7700FD70-B387-4CE8-A6B9-A16D7FEC3112}" srcOrd="2" destOrd="0" presId="urn:microsoft.com/office/officeart/2005/8/layout/cycle2"/>
    <dgm:cxn modelId="{95BCC3AA-06C7-45E3-A7EF-961B585652F8}" type="presParOf" srcId="{08ECD7F5-DB7A-40DB-9A50-AF7026B3272E}" destId="{F4B6D9BF-A252-4A80-9557-9E0B072CF362}" srcOrd="3" destOrd="0" presId="urn:microsoft.com/office/officeart/2005/8/layout/cycle2"/>
    <dgm:cxn modelId="{E256B025-AECE-4139-95CE-8A7F9CDDD425}" type="presParOf" srcId="{F4B6D9BF-A252-4A80-9557-9E0B072CF362}" destId="{B6390D1B-657A-429F-9562-40FF55A04DDF}" srcOrd="0" destOrd="0" presId="urn:microsoft.com/office/officeart/2005/8/layout/cycle2"/>
    <dgm:cxn modelId="{CAB5BC9B-BD5A-4601-A117-1F54DA7EF585}" type="presParOf" srcId="{08ECD7F5-DB7A-40DB-9A50-AF7026B3272E}" destId="{89139CB5-5327-4B71-B7B0-203FA53777ED}" srcOrd="4" destOrd="0" presId="urn:microsoft.com/office/officeart/2005/8/layout/cycle2"/>
    <dgm:cxn modelId="{F67B3E9A-2572-4605-B5F2-9EC695C7C049}" type="presParOf" srcId="{08ECD7F5-DB7A-40DB-9A50-AF7026B3272E}" destId="{A29C6DF6-547F-4976-8783-6F44992317BB}" srcOrd="5" destOrd="0" presId="urn:microsoft.com/office/officeart/2005/8/layout/cycle2"/>
    <dgm:cxn modelId="{29ACA50D-DBDB-48E9-8FB7-52A4191D55F0}" type="presParOf" srcId="{A29C6DF6-547F-4976-8783-6F44992317BB}" destId="{89061DF8-E447-42D3-A738-2FD63A9A2B71}" srcOrd="0" destOrd="0" presId="urn:microsoft.com/office/officeart/2005/8/layout/cycle2"/>
    <dgm:cxn modelId="{9B1DEFCC-D023-4CDB-98E2-328C10D016E8}" type="presParOf" srcId="{08ECD7F5-DB7A-40DB-9A50-AF7026B3272E}" destId="{E669E51A-48C4-4CA7-9A7C-0C47C0E135A0}" srcOrd="6" destOrd="0" presId="urn:microsoft.com/office/officeart/2005/8/layout/cycle2"/>
    <dgm:cxn modelId="{B253B220-57A3-4005-8705-98C2EA4D10F5}" type="presParOf" srcId="{08ECD7F5-DB7A-40DB-9A50-AF7026B3272E}" destId="{5466806B-E27A-497D-85B7-127E5F8F767D}" srcOrd="7" destOrd="0" presId="urn:microsoft.com/office/officeart/2005/8/layout/cycle2"/>
    <dgm:cxn modelId="{9FDDAE5C-06BF-454A-A683-EF206F2DB995}" type="presParOf" srcId="{5466806B-E27A-497D-85B7-127E5F8F767D}" destId="{9EA00E30-BF99-4772-91A6-17A7C2DC996F}" srcOrd="0" destOrd="0" presId="urn:microsoft.com/office/officeart/2005/8/layout/cycle2"/>
    <dgm:cxn modelId="{4039D2C2-B53A-4DA4-95DF-DCAA89A9B545}" type="presParOf" srcId="{08ECD7F5-DB7A-40DB-9A50-AF7026B3272E}" destId="{9357708E-7A63-4895-A259-387485701D65}" srcOrd="8" destOrd="0" presId="urn:microsoft.com/office/officeart/2005/8/layout/cycle2"/>
    <dgm:cxn modelId="{0441C60F-9717-4B17-B8EF-28FFF190848F}" type="presParOf" srcId="{08ECD7F5-DB7A-40DB-9A50-AF7026B3272E}" destId="{DE63631D-7A9F-4296-B6FA-316801926DAB}" srcOrd="9" destOrd="0" presId="urn:microsoft.com/office/officeart/2005/8/layout/cycle2"/>
    <dgm:cxn modelId="{937BE98B-D203-43EA-9997-19CE318515FC}" type="presParOf" srcId="{DE63631D-7A9F-4296-B6FA-316801926DAB}" destId="{D4617B83-553E-4D8C-95A4-960410763E22}" srcOrd="0" destOrd="0" presId="urn:microsoft.com/office/officeart/2005/8/layout/cycle2"/>
    <dgm:cxn modelId="{65F06EA0-8C3C-4075-BA7F-A3014248AB93}" type="presParOf" srcId="{08ECD7F5-DB7A-40DB-9A50-AF7026B3272E}" destId="{D05D69E5-DFCE-46D1-8F4D-C8F93F587209}" srcOrd="10" destOrd="0" presId="urn:microsoft.com/office/officeart/2005/8/layout/cycle2"/>
    <dgm:cxn modelId="{9C5AD215-3C19-4DA9-9C8A-A5F4BC7C8B79}" type="presParOf" srcId="{08ECD7F5-DB7A-40DB-9A50-AF7026B3272E}" destId="{1BC8E46F-B519-4B32-ADF2-F1471C2D29C0}" srcOrd="11" destOrd="0" presId="urn:microsoft.com/office/officeart/2005/8/layout/cycle2"/>
    <dgm:cxn modelId="{48F0ED76-F7DC-45CA-BD7F-FB858AC070D6}" type="presParOf" srcId="{1BC8E46F-B519-4B32-ADF2-F1471C2D29C0}" destId="{6AF80A6D-1032-4D3A-93E5-757BD0BA8C4A}" srcOrd="0" destOrd="0" presId="urn:microsoft.com/office/officeart/2005/8/layout/cycle2"/>
    <dgm:cxn modelId="{433491B6-A272-4B6D-95A4-FA3D9A69EB04}" type="presParOf" srcId="{08ECD7F5-DB7A-40DB-9A50-AF7026B3272E}" destId="{548C63F5-6695-4780-9AF3-A3A70F25BB0B}" srcOrd="12" destOrd="0" presId="urn:microsoft.com/office/officeart/2005/8/layout/cycle2"/>
    <dgm:cxn modelId="{6E6C471C-0F9E-4A98-8297-32515BB76930}" type="presParOf" srcId="{08ECD7F5-DB7A-40DB-9A50-AF7026B3272E}" destId="{AAA158FF-BA5E-49A8-B589-12F4B747838F}" srcOrd="13" destOrd="0" presId="urn:microsoft.com/office/officeart/2005/8/layout/cycle2"/>
    <dgm:cxn modelId="{0CD6B89D-6993-4BF3-B3E4-5A128B9C1115}" type="presParOf" srcId="{AAA158FF-BA5E-49A8-B589-12F4B747838F}" destId="{3D6B86AE-0866-4FEF-A744-6F932E3C49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78342-23C4-403D-8AB6-662F99A16E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974A4E-1C06-4441-8B49-284AFF372174}">
      <dgm:prSet/>
      <dgm:spPr/>
      <dgm:t>
        <a:bodyPr/>
        <a:lstStyle/>
        <a:p>
          <a:r>
            <a:rPr lang="en-US" dirty="0" smtClean="0"/>
            <a:t>Effectiveness</a:t>
          </a:r>
          <a:endParaRPr lang="pt-BR" dirty="0"/>
        </a:p>
      </dgm:t>
    </dgm:pt>
    <dgm:pt modelId="{7D45A4BF-8CF9-440B-BB60-48EF6752EF04}" type="parTrans" cxnId="{B3F3CAD9-E8DA-4E2E-BD9A-05534E18823D}">
      <dgm:prSet/>
      <dgm:spPr/>
      <dgm:t>
        <a:bodyPr/>
        <a:lstStyle/>
        <a:p>
          <a:endParaRPr lang="pt-BR"/>
        </a:p>
      </dgm:t>
    </dgm:pt>
    <dgm:pt modelId="{12C49062-4552-46F2-ABB7-F638359A5942}" type="sibTrans" cxnId="{B3F3CAD9-E8DA-4E2E-BD9A-05534E18823D}">
      <dgm:prSet/>
      <dgm:spPr/>
      <dgm:t>
        <a:bodyPr/>
        <a:lstStyle/>
        <a:p>
          <a:endParaRPr lang="pt-BR"/>
        </a:p>
      </dgm:t>
    </dgm:pt>
    <dgm:pt modelId="{0CE990E4-791C-420C-9DDB-13096095ED6B}">
      <dgm:prSet/>
      <dgm:spPr/>
      <dgm:t>
        <a:bodyPr/>
        <a:lstStyle/>
        <a:p>
          <a:r>
            <a:rPr lang="en-US" dirty="0" smtClean="0"/>
            <a:t>Efficiency</a:t>
          </a:r>
          <a:endParaRPr lang="pt-BR" dirty="0"/>
        </a:p>
      </dgm:t>
    </dgm:pt>
    <dgm:pt modelId="{688F9813-019F-4721-A926-4F19F1178AFB}" type="parTrans" cxnId="{D9B4D93C-6087-4FA3-8657-703F817486F8}">
      <dgm:prSet/>
      <dgm:spPr/>
      <dgm:t>
        <a:bodyPr/>
        <a:lstStyle/>
        <a:p>
          <a:endParaRPr lang="pt-BR"/>
        </a:p>
      </dgm:t>
    </dgm:pt>
    <dgm:pt modelId="{F95ABB57-CB39-4E09-8B4C-6D885248640F}" type="sibTrans" cxnId="{D9B4D93C-6087-4FA3-8657-703F817486F8}">
      <dgm:prSet/>
      <dgm:spPr/>
      <dgm:t>
        <a:bodyPr/>
        <a:lstStyle/>
        <a:p>
          <a:endParaRPr lang="pt-BR"/>
        </a:p>
      </dgm:t>
    </dgm:pt>
    <dgm:pt modelId="{5AADDE2D-7152-46F5-8346-CD4B570293CC}">
      <dgm:prSet/>
      <dgm:spPr/>
      <dgm:t>
        <a:bodyPr/>
        <a:lstStyle/>
        <a:p>
          <a:r>
            <a:rPr lang="en-US" dirty="0" smtClean="0"/>
            <a:t>Equity</a:t>
          </a:r>
          <a:endParaRPr lang="pt-BR" dirty="0"/>
        </a:p>
      </dgm:t>
    </dgm:pt>
    <dgm:pt modelId="{72E1A489-B164-4333-9FF2-C243D289A2BA}" type="parTrans" cxnId="{C216874C-6FCB-4B1B-B055-65A81354A6FE}">
      <dgm:prSet/>
      <dgm:spPr/>
      <dgm:t>
        <a:bodyPr/>
        <a:lstStyle/>
        <a:p>
          <a:endParaRPr lang="pt-BR"/>
        </a:p>
      </dgm:t>
    </dgm:pt>
    <dgm:pt modelId="{629006FD-9F2D-42CD-A585-15F7D5329558}" type="sibTrans" cxnId="{C216874C-6FCB-4B1B-B055-65A81354A6FE}">
      <dgm:prSet/>
      <dgm:spPr/>
      <dgm:t>
        <a:bodyPr/>
        <a:lstStyle/>
        <a:p>
          <a:endParaRPr lang="pt-BR"/>
        </a:p>
      </dgm:t>
    </dgm:pt>
    <dgm:pt modelId="{A75DECB0-D047-482A-AC21-CF82B0D9B571}">
      <dgm:prSet/>
      <dgm:spPr/>
      <dgm:t>
        <a:bodyPr/>
        <a:lstStyle/>
        <a:p>
          <a:r>
            <a:rPr lang="en-US" dirty="0" smtClean="0"/>
            <a:t>E.g. Initiatives' contribution for the implementation of public policies </a:t>
          </a:r>
          <a:endParaRPr lang="pt-BR" dirty="0"/>
        </a:p>
      </dgm:t>
    </dgm:pt>
    <dgm:pt modelId="{60E3079D-94D9-4567-A836-6EFF49B710E7}" type="parTrans" cxnId="{6E1BB660-25C6-47C0-9E8F-3BA87C0B85AD}">
      <dgm:prSet/>
      <dgm:spPr/>
      <dgm:t>
        <a:bodyPr/>
        <a:lstStyle/>
        <a:p>
          <a:endParaRPr lang="pt-BR"/>
        </a:p>
      </dgm:t>
    </dgm:pt>
    <dgm:pt modelId="{585BBBE7-7415-433C-B8BA-9836191BEE1A}" type="sibTrans" cxnId="{6E1BB660-25C6-47C0-9E8F-3BA87C0B85AD}">
      <dgm:prSet/>
      <dgm:spPr/>
      <dgm:t>
        <a:bodyPr/>
        <a:lstStyle/>
        <a:p>
          <a:endParaRPr lang="pt-BR"/>
        </a:p>
      </dgm:t>
    </dgm:pt>
    <dgm:pt modelId="{5CA9F1BE-6BF3-455F-87DB-6B35658C47A6}">
      <dgm:prSet/>
      <dgm:spPr/>
      <dgm:t>
        <a:bodyPr/>
        <a:lstStyle/>
        <a:p>
          <a:endParaRPr lang="pt-BR"/>
        </a:p>
      </dgm:t>
    </dgm:pt>
    <dgm:pt modelId="{A7F6B32F-FA1B-457F-B678-5D3F02EAD99B}" type="parTrans" cxnId="{05A7AB06-6F36-4BB6-9B39-EAA6CC08E1AA}">
      <dgm:prSet/>
      <dgm:spPr/>
      <dgm:t>
        <a:bodyPr/>
        <a:lstStyle/>
        <a:p>
          <a:endParaRPr lang="pt-BR"/>
        </a:p>
      </dgm:t>
    </dgm:pt>
    <dgm:pt modelId="{470F5F5B-0550-4CBA-BB2D-D5B5EF255FDE}" type="sibTrans" cxnId="{05A7AB06-6F36-4BB6-9B39-EAA6CC08E1AA}">
      <dgm:prSet/>
      <dgm:spPr/>
      <dgm:t>
        <a:bodyPr/>
        <a:lstStyle/>
        <a:p>
          <a:endParaRPr lang="pt-BR"/>
        </a:p>
      </dgm:t>
    </dgm:pt>
    <dgm:pt modelId="{24FAC35C-210B-4958-AF2D-DC2019D53E3D}">
      <dgm:prSet/>
      <dgm:spPr/>
      <dgm:t>
        <a:bodyPr/>
        <a:lstStyle/>
        <a:p>
          <a:r>
            <a:rPr lang="en-US" dirty="0" smtClean="0"/>
            <a:t>E.g. Average time spent for the approval of a project and/or initiative</a:t>
          </a:r>
          <a:endParaRPr lang="pt-BR" dirty="0"/>
        </a:p>
      </dgm:t>
    </dgm:pt>
    <dgm:pt modelId="{2997151A-6EE4-4962-915B-370260447CF2}" type="parTrans" cxnId="{038CE316-13B7-4B60-86FB-43F357230C9B}">
      <dgm:prSet/>
      <dgm:spPr/>
      <dgm:t>
        <a:bodyPr/>
        <a:lstStyle/>
        <a:p>
          <a:endParaRPr lang="pt-BR"/>
        </a:p>
      </dgm:t>
    </dgm:pt>
    <dgm:pt modelId="{43A8E387-C0D7-4307-8C06-C4DFAA7A69F4}" type="sibTrans" cxnId="{038CE316-13B7-4B60-86FB-43F357230C9B}">
      <dgm:prSet/>
      <dgm:spPr/>
      <dgm:t>
        <a:bodyPr/>
        <a:lstStyle/>
        <a:p>
          <a:endParaRPr lang="pt-BR"/>
        </a:p>
      </dgm:t>
    </dgm:pt>
    <dgm:pt modelId="{10057C13-9715-4A32-AB0E-27798F8DA7A6}">
      <dgm:prSet/>
      <dgm:spPr/>
      <dgm:t>
        <a:bodyPr/>
        <a:lstStyle/>
        <a:p>
          <a:endParaRPr lang="pt-BR"/>
        </a:p>
      </dgm:t>
    </dgm:pt>
    <dgm:pt modelId="{39612851-F78D-464A-8FBD-52390B3505DA}" type="parTrans" cxnId="{44E136F6-5F79-4F01-BA5C-EC8A3542A78D}">
      <dgm:prSet/>
      <dgm:spPr/>
      <dgm:t>
        <a:bodyPr/>
        <a:lstStyle/>
        <a:p>
          <a:endParaRPr lang="pt-BR"/>
        </a:p>
      </dgm:t>
    </dgm:pt>
    <dgm:pt modelId="{A400DD54-D9A9-4542-9929-56F37CE98A4D}" type="sibTrans" cxnId="{44E136F6-5F79-4F01-BA5C-EC8A3542A78D}">
      <dgm:prSet/>
      <dgm:spPr/>
      <dgm:t>
        <a:bodyPr/>
        <a:lstStyle/>
        <a:p>
          <a:endParaRPr lang="pt-BR"/>
        </a:p>
      </dgm:t>
    </dgm:pt>
    <dgm:pt modelId="{48458C1D-CDB0-4C8C-843E-69FF5A6507AA}">
      <dgm:prSet/>
      <dgm:spPr/>
      <dgm:t>
        <a:bodyPr/>
        <a:lstStyle/>
        <a:p>
          <a:r>
            <a:rPr lang="en-US" dirty="0" smtClean="0"/>
            <a:t>E.g. Geographic and social distribution (by area and proponent type) of investments made</a:t>
          </a:r>
          <a:endParaRPr lang="pt-BR" dirty="0"/>
        </a:p>
      </dgm:t>
    </dgm:pt>
    <dgm:pt modelId="{E4655C4F-EBA2-4771-9501-5C73BA16D198}" type="parTrans" cxnId="{79372251-5B4D-46DC-B3D3-AEA0691BF73E}">
      <dgm:prSet/>
      <dgm:spPr/>
      <dgm:t>
        <a:bodyPr/>
        <a:lstStyle/>
        <a:p>
          <a:endParaRPr lang="pt-BR"/>
        </a:p>
      </dgm:t>
    </dgm:pt>
    <dgm:pt modelId="{59582D8D-4E2D-4C56-B13D-29B1210A378E}" type="sibTrans" cxnId="{79372251-5B4D-46DC-B3D3-AEA0691BF73E}">
      <dgm:prSet/>
      <dgm:spPr/>
      <dgm:t>
        <a:bodyPr/>
        <a:lstStyle/>
        <a:p>
          <a:endParaRPr lang="pt-BR"/>
        </a:p>
      </dgm:t>
    </dgm:pt>
    <dgm:pt modelId="{ED90AE00-DF92-48EC-93B3-4470AC58D66A}">
      <dgm:prSet/>
      <dgm:spPr/>
      <dgm:t>
        <a:bodyPr/>
        <a:lstStyle/>
        <a:p>
          <a:endParaRPr lang="pt-BR"/>
        </a:p>
      </dgm:t>
    </dgm:pt>
    <dgm:pt modelId="{E3FA6792-DB20-4B92-8D6B-402C756D86A3}" type="parTrans" cxnId="{2A24462E-74A3-4E6D-A5CF-C5ABC376896A}">
      <dgm:prSet/>
      <dgm:spPr/>
      <dgm:t>
        <a:bodyPr/>
        <a:lstStyle/>
        <a:p>
          <a:endParaRPr lang="pt-BR"/>
        </a:p>
      </dgm:t>
    </dgm:pt>
    <dgm:pt modelId="{EB9E7EF2-7156-492D-BB11-33608B1F6CFB}" type="sibTrans" cxnId="{2A24462E-74A3-4E6D-A5CF-C5ABC376896A}">
      <dgm:prSet/>
      <dgm:spPr/>
      <dgm:t>
        <a:bodyPr/>
        <a:lstStyle/>
        <a:p>
          <a:endParaRPr lang="pt-BR"/>
        </a:p>
      </dgm:t>
    </dgm:pt>
    <dgm:pt modelId="{BAD34B8E-4771-426C-9DA7-382C96F5F8D3}" type="pres">
      <dgm:prSet presAssocID="{38978342-23C4-403D-8AB6-662F99A16E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9E850E-ED66-4EFD-B4AA-6048EACBA4F0}" type="pres">
      <dgm:prSet presAssocID="{4A974A4E-1C06-4441-8B49-284AFF372174}" presName="composite" presStyleCnt="0"/>
      <dgm:spPr/>
    </dgm:pt>
    <dgm:pt modelId="{04FD0E5F-C41A-47A9-8599-406248EB0D46}" type="pres">
      <dgm:prSet presAssocID="{4A974A4E-1C06-4441-8B49-284AFF37217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547289-8890-435C-8C04-813F29917070}" type="pres">
      <dgm:prSet presAssocID="{4A974A4E-1C06-4441-8B49-284AFF37217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EB6A1B-D788-4ECD-9316-F2E5EC681C5F}" type="pres">
      <dgm:prSet presAssocID="{12C49062-4552-46F2-ABB7-F638359A5942}" presName="space" presStyleCnt="0"/>
      <dgm:spPr/>
    </dgm:pt>
    <dgm:pt modelId="{69159BE3-3B82-4FF3-9EA4-0C688FF87B66}" type="pres">
      <dgm:prSet presAssocID="{0CE990E4-791C-420C-9DDB-13096095ED6B}" presName="composite" presStyleCnt="0"/>
      <dgm:spPr/>
    </dgm:pt>
    <dgm:pt modelId="{62DD2716-965F-4B9A-8C78-9416F67CC9F4}" type="pres">
      <dgm:prSet presAssocID="{0CE990E4-791C-420C-9DDB-13096095ED6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BC4810-6F5E-45DA-BECA-40CC0675F2A2}" type="pres">
      <dgm:prSet presAssocID="{0CE990E4-791C-420C-9DDB-13096095ED6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763A1B-9539-44CA-A3F6-540F2F01ADEC}" type="pres">
      <dgm:prSet presAssocID="{F95ABB57-CB39-4E09-8B4C-6D885248640F}" presName="space" presStyleCnt="0"/>
      <dgm:spPr/>
    </dgm:pt>
    <dgm:pt modelId="{181D6B8F-6AE6-4527-9004-B675436FB29A}" type="pres">
      <dgm:prSet presAssocID="{5AADDE2D-7152-46F5-8346-CD4B570293CC}" presName="composite" presStyleCnt="0"/>
      <dgm:spPr/>
    </dgm:pt>
    <dgm:pt modelId="{D1C3273D-793F-4B99-B8A8-159DC9C3F429}" type="pres">
      <dgm:prSet presAssocID="{5AADDE2D-7152-46F5-8346-CD4B570293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8FB2F-3AB0-4818-B61D-FC146DCE42EE}" type="pres">
      <dgm:prSet presAssocID="{5AADDE2D-7152-46F5-8346-CD4B570293C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E136F6-5F79-4F01-BA5C-EC8A3542A78D}" srcId="{0CE990E4-791C-420C-9DDB-13096095ED6B}" destId="{10057C13-9715-4A32-AB0E-27798F8DA7A6}" srcOrd="1" destOrd="0" parTransId="{39612851-F78D-464A-8FBD-52390B3505DA}" sibTransId="{A400DD54-D9A9-4542-9929-56F37CE98A4D}"/>
    <dgm:cxn modelId="{B3F3CAD9-E8DA-4E2E-BD9A-05534E18823D}" srcId="{38978342-23C4-403D-8AB6-662F99A16E73}" destId="{4A974A4E-1C06-4441-8B49-284AFF372174}" srcOrd="0" destOrd="0" parTransId="{7D45A4BF-8CF9-440B-BB60-48EF6752EF04}" sibTransId="{12C49062-4552-46F2-ABB7-F638359A5942}"/>
    <dgm:cxn modelId="{6E1BB660-25C6-47C0-9E8F-3BA87C0B85AD}" srcId="{4A974A4E-1C06-4441-8B49-284AFF372174}" destId="{A75DECB0-D047-482A-AC21-CF82B0D9B571}" srcOrd="0" destOrd="0" parTransId="{60E3079D-94D9-4567-A836-6EFF49B710E7}" sibTransId="{585BBBE7-7415-433C-B8BA-9836191BEE1A}"/>
    <dgm:cxn modelId="{CCAEF3EF-4C7C-48A1-A48F-FDC8FB951331}" type="presOf" srcId="{24FAC35C-210B-4958-AF2D-DC2019D53E3D}" destId="{FABC4810-6F5E-45DA-BECA-40CC0675F2A2}" srcOrd="0" destOrd="0" presId="urn:microsoft.com/office/officeart/2005/8/layout/hList1"/>
    <dgm:cxn modelId="{67BBE00A-D441-40A5-AEC9-5FDFB916423F}" type="presOf" srcId="{48458C1D-CDB0-4C8C-843E-69FF5A6507AA}" destId="{7A08FB2F-3AB0-4818-B61D-FC146DCE42EE}" srcOrd="0" destOrd="0" presId="urn:microsoft.com/office/officeart/2005/8/layout/hList1"/>
    <dgm:cxn modelId="{781A35D8-E7B2-45B2-AB8A-093D4FED7076}" type="presOf" srcId="{38978342-23C4-403D-8AB6-662F99A16E73}" destId="{BAD34B8E-4771-426C-9DA7-382C96F5F8D3}" srcOrd="0" destOrd="0" presId="urn:microsoft.com/office/officeart/2005/8/layout/hList1"/>
    <dgm:cxn modelId="{2A24462E-74A3-4E6D-A5CF-C5ABC376896A}" srcId="{5AADDE2D-7152-46F5-8346-CD4B570293CC}" destId="{ED90AE00-DF92-48EC-93B3-4470AC58D66A}" srcOrd="1" destOrd="0" parTransId="{E3FA6792-DB20-4B92-8D6B-402C756D86A3}" sibTransId="{EB9E7EF2-7156-492D-BB11-33608B1F6CFB}"/>
    <dgm:cxn modelId="{1EFAD35B-B2A8-4731-89CB-9C72D33A281D}" type="presOf" srcId="{A75DECB0-D047-482A-AC21-CF82B0D9B571}" destId="{D6547289-8890-435C-8C04-813F29917070}" srcOrd="0" destOrd="0" presId="urn:microsoft.com/office/officeart/2005/8/layout/hList1"/>
    <dgm:cxn modelId="{7388E6B5-6313-47FC-B13F-C9DDF58A73EE}" type="presOf" srcId="{4A974A4E-1C06-4441-8B49-284AFF372174}" destId="{04FD0E5F-C41A-47A9-8599-406248EB0D46}" srcOrd="0" destOrd="0" presId="urn:microsoft.com/office/officeart/2005/8/layout/hList1"/>
    <dgm:cxn modelId="{79372251-5B4D-46DC-B3D3-AEA0691BF73E}" srcId="{5AADDE2D-7152-46F5-8346-CD4B570293CC}" destId="{48458C1D-CDB0-4C8C-843E-69FF5A6507AA}" srcOrd="0" destOrd="0" parTransId="{E4655C4F-EBA2-4771-9501-5C73BA16D198}" sibTransId="{59582D8D-4E2D-4C56-B13D-29B1210A378E}"/>
    <dgm:cxn modelId="{05A7AB06-6F36-4BB6-9B39-EAA6CC08E1AA}" srcId="{4A974A4E-1C06-4441-8B49-284AFF372174}" destId="{5CA9F1BE-6BF3-455F-87DB-6B35658C47A6}" srcOrd="1" destOrd="0" parTransId="{A7F6B32F-FA1B-457F-B678-5D3F02EAD99B}" sibTransId="{470F5F5B-0550-4CBA-BB2D-D5B5EF255FDE}"/>
    <dgm:cxn modelId="{038CE316-13B7-4B60-86FB-43F357230C9B}" srcId="{0CE990E4-791C-420C-9DDB-13096095ED6B}" destId="{24FAC35C-210B-4958-AF2D-DC2019D53E3D}" srcOrd="0" destOrd="0" parTransId="{2997151A-6EE4-4962-915B-370260447CF2}" sibTransId="{43A8E387-C0D7-4307-8C06-C4DFAA7A69F4}"/>
    <dgm:cxn modelId="{375575A1-771F-4CD0-B3D9-F83180084BB6}" type="presOf" srcId="{5AADDE2D-7152-46F5-8346-CD4B570293CC}" destId="{D1C3273D-793F-4B99-B8A8-159DC9C3F429}" srcOrd="0" destOrd="0" presId="urn:microsoft.com/office/officeart/2005/8/layout/hList1"/>
    <dgm:cxn modelId="{CBCABB2C-D0CB-4F67-A2DC-585D48DFB9D7}" type="presOf" srcId="{0CE990E4-791C-420C-9DDB-13096095ED6B}" destId="{62DD2716-965F-4B9A-8C78-9416F67CC9F4}" srcOrd="0" destOrd="0" presId="urn:microsoft.com/office/officeart/2005/8/layout/hList1"/>
    <dgm:cxn modelId="{D9B4D93C-6087-4FA3-8657-703F817486F8}" srcId="{38978342-23C4-403D-8AB6-662F99A16E73}" destId="{0CE990E4-791C-420C-9DDB-13096095ED6B}" srcOrd="1" destOrd="0" parTransId="{688F9813-019F-4721-A926-4F19F1178AFB}" sibTransId="{F95ABB57-CB39-4E09-8B4C-6D885248640F}"/>
    <dgm:cxn modelId="{9A7A8748-4745-4012-9489-2E310B06F794}" type="presOf" srcId="{5CA9F1BE-6BF3-455F-87DB-6B35658C47A6}" destId="{D6547289-8890-435C-8C04-813F29917070}" srcOrd="0" destOrd="1" presId="urn:microsoft.com/office/officeart/2005/8/layout/hList1"/>
    <dgm:cxn modelId="{C216874C-6FCB-4B1B-B055-65A81354A6FE}" srcId="{38978342-23C4-403D-8AB6-662F99A16E73}" destId="{5AADDE2D-7152-46F5-8346-CD4B570293CC}" srcOrd="2" destOrd="0" parTransId="{72E1A489-B164-4333-9FF2-C243D289A2BA}" sibTransId="{629006FD-9F2D-42CD-A585-15F7D5329558}"/>
    <dgm:cxn modelId="{787A16C8-6455-4551-8D11-0FCD1B4F3F57}" type="presOf" srcId="{ED90AE00-DF92-48EC-93B3-4470AC58D66A}" destId="{7A08FB2F-3AB0-4818-B61D-FC146DCE42EE}" srcOrd="0" destOrd="1" presId="urn:microsoft.com/office/officeart/2005/8/layout/hList1"/>
    <dgm:cxn modelId="{C1732044-22D8-4A26-A9B8-E0702646DC2F}" type="presOf" srcId="{10057C13-9715-4A32-AB0E-27798F8DA7A6}" destId="{FABC4810-6F5E-45DA-BECA-40CC0675F2A2}" srcOrd="0" destOrd="1" presId="urn:microsoft.com/office/officeart/2005/8/layout/hList1"/>
    <dgm:cxn modelId="{701EF24B-FFC3-4718-B39C-B1DE4DB188AC}" type="presParOf" srcId="{BAD34B8E-4771-426C-9DA7-382C96F5F8D3}" destId="{8D9E850E-ED66-4EFD-B4AA-6048EACBA4F0}" srcOrd="0" destOrd="0" presId="urn:microsoft.com/office/officeart/2005/8/layout/hList1"/>
    <dgm:cxn modelId="{5F837C35-EB05-4BF3-A4FE-704330C6C2E2}" type="presParOf" srcId="{8D9E850E-ED66-4EFD-B4AA-6048EACBA4F0}" destId="{04FD0E5F-C41A-47A9-8599-406248EB0D46}" srcOrd="0" destOrd="0" presId="urn:microsoft.com/office/officeart/2005/8/layout/hList1"/>
    <dgm:cxn modelId="{ACFBB44D-E62A-4422-9491-26068F95CE3B}" type="presParOf" srcId="{8D9E850E-ED66-4EFD-B4AA-6048EACBA4F0}" destId="{D6547289-8890-435C-8C04-813F29917070}" srcOrd="1" destOrd="0" presId="urn:microsoft.com/office/officeart/2005/8/layout/hList1"/>
    <dgm:cxn modelId="{3E4072B5-5BA0-4A93-BA14-1ACBDD115742}" type="presParOf" srcId="{BAD34B8E-4771-426C-9DA7-382C96F5F8D3}" destId="{BCEB6A1B-D788-4ECD-9316-F2E5EC681C5F}" srcOrd="1" destOrd="0" presId="urn:microsoft.com/office/officeart/2005/8/layout/hList1"/>
    <dgm:cxn modelId="{28B57721-AF72-4AD6-9328-D69FA7E3447F}" type="presParOf" srcId="{BAD34B8E-4771-426C-9DA7-382C96F5F8D3}" destId="{69159BE3-3B82-4FF3-9EA4-0C688FF87B66}" srcOrd="2" destOrd="0" presId="urn:microsoft.com/office/officeart/2005/8/layout/hList1"/>
    <dgm:cxn modelId="{EAC6002F-9B53-4E49-A357-1CB4FDBC9049}" type="presParOf" srcId="{69159BE3-3B82-4FF3-9EA4-0C688FF87B66}" destId="{62DD2716-965F-4B9A-8C78-9416F67CC9F4}" srcOrd="0" destOrd="0" presId="urn:microsoft.com/office/officeart/2005/8/layout/hList1"/>
    <dgm:cxn modelId="{6AAA852B-4F50-40EE-9287-397FA946F28D}" type="presParOf" srcId="{69159BE3-3B82-4FF3-9EA4-0C688FF87B66}" destId="{FABC4810-6F5E-45DA-BECA-40CC0675F2A2}" srcOrd="1" destOrd="0" presId="urn:microsoft.com/office/officeart/2005/8/layout/hList1"/>
    <dgm:cxn modelId="{6CB73D47-6A17-4342-99AE-9E1498CD399E}" type="presParOf" srcId="{BAD34B8E-4771-426C-9DA7-382C96F5F8D3}" destId="{A7763A1B-9539-44CA-A3F6-540F2F01ADEC}" srcOrd="3" destOrd="0" presId="urn:microsoft.com/office/officeart/2005/8/layout/hList1"/>
    <dgm:cxn modelId="{5B165E1B-11E5-4FE0-BA31-1749AC3BA058}" type="presParOf" srcId="{BAD34B8E-4771-426C-9DA7-382C96F5F8D3}" destId="{181D6B8F-6AE6-4527-9004-B675436FB29A}" srcOrd="4" destOrd="0" presId="urn:microsoft.com/office/officeart/2005/8/layout/hList1"/>
    <dgm:cxn modelId="{59908FC4-6229-4DC3-A38E-2D9D949FC14F}" type="presParOf" srcId="{181D6B8F-6AE6-4527-9004-B675436FB29A}" destId="{D1C3273D-793F-4B99-B8A8-159DC9C3F429}" srcOrd="0" destOrd="0" presId="urn:microsoft.com/office/officeart/2005/8/layout/hList1"/>
    <dgm:cxn modelId="{9970C3EE-11B9-4FA0-8B65-2E011D119725}" type="presParOf" srcId="{181D6B8F-6AE6-4527-9004-B675436FB29A}" destId="{7A08FB2F-3AB0-4818-B61D-FC146DCE42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D2788-9173-4325-BC2E-2DFDA3268A2A}">
      <dsp:nvSpPr>
        <dsp:cNvPr id="0" name=""/>
        <dsp:cNvSpPr/>
      </dsp:nvSpPr>
      <dsp:spPr>
        <a:xfrm>
          <a:off x="2589310" y="0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Calculation of deforestation rates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INPE</a:t>
          </a:r>
          <a:endParaRPr lang="pt-BR" sz="1200" b="1" kern="1200" dirty="0"/>
        </a:p>
      </dsp:txBody>
      <dsp:txXfrm>
        <a:off x="2782028" y="192718"/>
        <a:ext cx="930525" cy="930525"/>
      </dsp:txXfrm>
    </dsp:sp>
    <dsp:sp modelId="{83C4D4F1-6A31-4A9E-A3AE-528781528FF9}">
      <dsp:nvSpPr>
        <dsp:cNvPr id="0" name=""/>
        <dsp:cNvSpPr/>
      </dsp:nvSpPr>
      <dsp:spPr>
        <a:xfrm rot="1528061">
          <a:off x="3959048" y="860854"/>
          <a:ext cx="360894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3964308" y="926403"/>
        <a:ext cx="252626" cy="266482"/>
      </dsp:txXfrm>
    </dsp:sp>
    <dsp:sp modelId="{7700FD70-B387-4CE8-A6B9-A16D7FEC3112}">
      <dsp:nvSpPr>
        <dsp:cNvPr id="0" name=""/>
        <dsp:cNvSpPr/>
      </dsp:nvSpPr>
      <dsp:spPr>
        <a:xfrm>
          <a:off x="4392162" y="858668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cs typeface="Arial" pitchFamily="34" charset="0"/>
            </a:rPr>
            <a:t>Emissions reductions accounting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cs typeface="Arial" pitchFamily="34" charset="0"/>
            </a:rPr>
            <a:t>Ministry of Environment</a:t>
          </a:r>
          <a:endParaRPr lang="en-US" sz="1200" b="1" kern="1200" dirty="0">
            <a:solidFill>
              <a:srgbClr val="FFFFFF"/>
            </a:solidFill>
            <a:cs typeface="Arial" pitchFamily="34" charset="0"/>
          </a:endParaRPr>
        </a:p>
      </dsp:txBody>
      <dsp:txXfrm>
        <a:off x="4584880" y="1051386"/>
        <a:ext cx="930525" cy="930525"/>
      </dsp:txXfrm>
    </dsp:sp>
    <dsp:sp modelId="{F4B6D9BF-A252-4A80-9557-9E0B072CF362}">
      <dsp:nvSpPr>
        <dsp:cNvPr id="0" name=""/>
        <dsp:cNvSpPr/>
      </dsp:nvSpPr>
      <dsp:spPr>
        <a:xfrm rot="4628571">
          <a:off x="5093039" y="2247679"/>
          <a:ext cx="349285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5133773" y="2285427"/>
        <a:ext cx="244500" cy="266482"/>
      </dsp:txXfrm>
    </dsp:sp>
    <dsp:sp modelId="{89139CB5-5327-4B71-B7B0-203FA53777ED}">
      <dsp:nvSpPr>
        <dsp:cNvPr id="0" name=""/>
        <dsp:cNvSpPr/>
      </dsp:nvSpPr>
      <dsp:spPr>
        <a:xfrm>
          <a:off x="4831639" y="2784141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rgbClr val="FFFFFF"/>
              </a:solidFill>
              <a:cs typeface="Arial" pitchFamily="34" charset="0"/>
            </a:rPr>
            <a:t>Validation of the accounting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rgbClr val="FFFFFF"/>
              </a:solidFill>
              <a:cs typeface="Arial" pitchFamily="34" charset="0"/>
            </a:rPr>
            <a:t>CTFA</a:t>
          </a:r>
          <a:endParaRPr lang="en-US" sz="1200" b="1" i="0" kern="1200" dirty="0">
            <a:solidFill>
              <a:srgbClr val="FFFFFF"/>
            </a:solidFill>
            <a:cs typeface="Arial" pitchFamily="34" charset="0"/>
          </a:endParaRPr>
        </a:p>
      </dsp:txBody>
      <dsp:txXfrm>
        <a:off x="5024357" y="2976859"/>
        <a:ext cx="930525" cy="930525"/>
      </dsp:txXfrm>
    </dsp:sp>
    <dsp:sp modelId="{A29C6DF6-547F-4976-8783-6F44992317BB}">
      <dsp:nvSpPr>
        <dsp:cNvPr id="0" name=""/>
        <dsp:cNvSpPr/>
      </dsp:nvSpPr>
      <dsp:spPr>
        <a:xfrm rot="7714286">
          <a:off x="4705447" y="3984380"/>
          <a:ext cx="349285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4790506" y="4032245"/>
        <a:ext cx="244500" cy="266482"/>
      </dsp:txXfrm>
    </dsp:sp>
    <dsp:sp modelId="{E669E51A-48C4-4CA7-9A7C-0C47C0E135A0}">
      <dsp:nvSpPr>
        <dsp:cNvPr id="0" name=""/>
        <dsp:cNvSpPr/>
      </dsp:nvSpPr>
      <dsp:spPr>
        <a:xfrm>
          <a:off x="3600253" y="4328251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Fundraising based on the limits defined</a:t>
          </a:r>
          <a:endParaRPr lang="pt-BR" sz="1200" kern="1200" dirty="0"/>
        </a:p>
      </dsp:txBody>
      <dsp:txXfrm>
        <a:off x="3792971" y="4520969"/>
        <a:ext cx="930525" cy="930525"/>
      </dsp:txXfrm>
    </dsp:sp>
    <dsp:sp modelId="{5466806B-E27A-497D-85B7-127E5F8F767D}">
      <dsp:nvSpPr>
        <dsp:cNvPr id="0" name=""/>
        <dsp:cNvSpPr/>
      </dsp:nvSpPr>
      <dsp:spPr>
        <a:xfrm rot="10800000">
          <a:off x="3105981" y="4764163"/>
          <a:ext cx="349285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210766" y="4852990"/>
        <a:ext cx="244500" cy="266482"/>
      </dsp:txXfrm>
    </dsp:sp>
    <dsp:sp modelId="{9357708E-7A63-4895-A259-387485701D65}">
      <dsp:nvSpPr>
        <dsp:cNvPr id="0" name=""/>
        <dsp:cNvSpPr/>
      </dsp:nvSpPr>
      <dsp:spPr>
        <a:xfrm>
          <a:off x="1625262" y="4328251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Approval and monitoring of projects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BNDES</a:t>
          </a:r>
          <a:endParaRPr lang="en-US" sz="1200" b="1" kern="1200" noProof="0" dirty="0"/>
        </a:p>
      </dsp:txBody>
      <dsp:txXfrm>
        <a:off x="1817980" y="4520969"/>
        <a:ext cx="930525" cy="930525"/>
      </dsp:txXfrm>
    </dsp:sp>
    <dsp:sp modelId="{DE63631D-7A9F-4296-B6FA-316801926DAB}">
      <dsp:nvSpPr>
        <dsp:cNvPr id="0" name=""/>
        <dsp:cNvSpPr/>
      </dsp:nvSpPr>
      <dsp:spPr>
        <a:xfrm rot="13885714">
          <a:off x="1499070" y="3999837"/>
          <a:ext cx="349285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1584129" y="4129626"/>
        <a:ext cx="244500" cy="266482"/>
      </dsp:txXfrm>
    </dsp:sp>
    <dsp:sp modelId="{D05D69E5-DFCE-46D1-8F4D-C8F93F587209}">
      <dsp:nvSpPr>
        <dsp:cNvPr id="0" name=""/>
        <dsp:cNvSpPr/>
      </dsp:nvSpPr>
      <dsp:spPr>
        <a:xfrm>
          <a:off x="393876" y="2784141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Project implemen-tation</a:t>
          </a:r>
        </a:p>
      </dsp:txBody>
      <dsp:txXfrm>
        <a:off x="586594" y="2976859"/>
        <a:ext cx="930525" cy="930525"/>
      </dsp:txXfrm>
    </dsp:sp>
    <dsp:sp modelId="{1BC8E46F-B519-4B32-ADF2-F1471C2D29C0}">
      <dsp:nvSpPr>
        <dsp:cNvPr id="0" name=""/>
        <dsp:cNvSpPr/>
      </dsp:nvSpPr>
      <dsp:spPr>
        <a:xfrm rot="16971429">
          <a:off x="1094752" y="2266954"/>
          <a:ext cx="349285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1135486" y="2406860"/>
        <a:ext cx="244500" cy="266482"/>
      </dsp:txXfrm>
    </dsp:sp>
    <dsp:sp modelId="{548C63F5-6695-4780-9AF3-A3A70F25BB0B}">
      <dsp:nvSpPr>
        <dsp:cNvPr id="0" name=""/>
        <dsp:cNvSpPr/>
      </dsp:nvSpPr>
      <dsp:spPr>
        <a:xfrm>
          <a:off x="833352" y="858668"/>
          <a:ext cx="1315961" cy="13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Independent</a:t>
          </a:r>
          <a:r>
            <a:rPr lang="en-US" sz="1200" kern="1200" baseline="0" noProof="0" dirty="0" smtClean="0"/>
            <a:t> Audit</a:t>
          </a:r>
          <a:endParaRPr lang="en-US" sz="1200" kern="1200" noProof="0" dirty="0"/>
        </a:p>
      </dsp:txBody>
      <dsp:txXfrm>
        <a:off x="1026070" y="1051386"/>
        <a:ext cx="930525" cy="930525"/>
      </dsp:txXfrm>
    </dsp:sp>
    <dsp:sp modelId="{AAA158FF-BA5E-49A8-B589-12F4B747838F}">
      <dsp:nvSpPr>
        <dsp:cNvPr id="0" name=""/>
        <dsp:cNvSpPr/>
      </dsp:nvSpPr>
      <dsp:spPr>
        <a:xfrm rot="20036474">
          <a:off x="2191450" y="869455"/>
          <a:ext cx="338510" cy="44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196612" y="980588"/>
        <a:ext cx="236957" cy="266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pt-BR" smtClean="0"/>
              <a:pPr/>
              <a:t>23/10/2013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pt-BR" smtClean="0"/>
              <a:pPr/>
              <a:t>23/10/2013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uvens brancas e fofas no céu azu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Close-up de um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Imagem 10" descr="Close-up de plantas verd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Texto do rodapé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fund.gov.br/FundoAmazonia/fam/site_e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doamazonia.gov.br/FundoAmazonia/export/sites/default/site_pt/Galerias/Arquivos/Boletins/36bol_mar2013.pdf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1231" y="1601213"/>
            <a:ext cx="4956866" cy="2387600"/>
          </a:xfrm>
        </p:spPr>
        <p:txBody>
          <a:bodyPr/>
          <a:lstStyle/>
          <a:p>
            <a:r>
              <a:rPr lang="en-US" dirty="0" smtClean="0"/>
              <a:t>Amazon Fund: Disbursement Modalities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1231" y="4759569"/>
            <a:ext cx="4956866" cy="10703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Leticia Guimarães</a:t>
            </a:r>
          </a:p>
          <a:p>
            <a:r>
              <a:rPr lang="en-US" dirty="0" smtClean="0"/>
              <a:t>REDD+ Focal Point</a:t>
            </a:r>
          </a:p>
          <a:p>
            <a:r>
              <a:rPr lang="en-US" dirty="0" smtClean="0"/>
              <a:t>Ministry of Environment, Brazil</a:t>
            </a:r>
          </a:p>
          <a:p>
            <a:r>
              <a:rPr lang="en-US" dirty="0" smtClean="0"/>
              <a:t>South-South Knowledge Exchange on National REDD+ Funds Architecture</a:t>
            </a:r>
          </a:p>
          <a:p>
            <a:r>
              <a:rPr lang="en-US" dirty="0" smtClean="0"/>
              <a:t>Oslo, Norway, 28 October,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16241" y="2315902"/>
            <a:ext cx="9371949" cy="1183566"/>
          </a:xfrm>
        </p:spPr>
        <p:txBody>
          <a:bodyPr/>
          <a:lstStyle/>
          <a:p>
            <a:pPr algn="ctr"/>
            <a:r>
              <a:rPr lang="en-US" dirty="0" smtClean="0"/>
              <a:t>You should foster the active participation of stakeholders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1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651321"/>
            <a:ext cx="9371949" cy="714548"/>
          </a:xfrm>
        </p:spPr>
        <p:txBody>
          <a:bodyPr>
            <a:normAutofit/>
          </a:bodyPr>
          <a:lstStyle/>
          <a:p>
            <a:r>
              <a:rPr lang="en-US" dirty="0" smtClean="0"/>
              <a:t>Amazon </a:t>
            </a:r>
            <a:r>
              <a:rPr lang="en-US" dirty="0"/>
              <a:t>Fund Guidance Committee - </a:t>
            </a:r>
            <a:r>
              <a:rPr lang="en-US" dirty="0" smtClean="0"/>
              <a:t>COFA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1773073"/>
          </a:xfrm>
        </p:spPr>
        <p:txBody>
          <a:bodyPr/>
          <a:lstStyle/>
          <a:p>
            <a:r>
              <a:rPr lang="en-US" dirty="0"/>
              <a:t>Define guidelines, criteria and priorities to apply resources</a:t>
            </a:r>
          </a:p>
          <a:p>
            <a:r>
              <a:rPr lang="en-US" dirty="0"/>
              <a:t>Approve account rendering and Annual Report (financial and compliance audit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79" y="1455584"/>
            <a:ext cx="4639458" cy="35237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79" y="3612164"/>
            <a:ext cx="2261812" cy="183505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038" y="3587260"/>
            <a:ext cx="3054361" cy="2462997"/>
          </a:xfrm>
          <a:prstGeom prst="rect">
            <a:avLst/>
          </a:prstGeom>
        </p:spPr>
      </p:pic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1096479" y="5790553"/>
            <a:ext cx="10167958" cy="549275"/>
          </a:xfrm>
          <a:prstGeom prst="rect">
            <a:avLst/>
          </a:prstGeom>
          <a:solidFill>
            <a:srgbClr val="FFFF99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i="1">
                <a:solidFill>
                  <a:srgbClr val="004A00"/>
                </a:solidFill>
              </a:rPr>
              <a:t> </a:t>
            </a:r>
            <a:r>
              <a:rPr lang="pt-BR" sz="2800" i="1">
                <a:solidFill>
                  <a:srgbClr val="004A00"/>
                </a:solidFill>
              </a:rPr>
              <a:t>Participative Governance</a:t>
            </a:r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16241" y="1524001"/>
            <a:ext cx="9371949" cy="3188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should have effective and transparent forest monitoring and MRV systems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Based on this information, you </a:t>
            </a:r>
            <a:r>
              <a:rPr lang="en-US" dirty="0"/>
              <a:t>should create a simple system </a:t>
            </a:r>
            <a:r>
              <a:rPr lang="en-US" dirty="0" smtClean="0"/>
              <a:t>for Fund operations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4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43" y="0"/>
            <a:ext cx="8580204" cy="64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984250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You should periodically revise your Guidelines and Investment Criteria 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410027" y="1828799"/>
            <a:ext cx="9371948" cy="43578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time to time, it is recommended that the Fund goes through a technical analysis to assess the effectiveness, efficiency and equity of the disbursement of resources: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October 28th, 2013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South-South Knowledge Exchange on National REDD+ Funds Architecture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26672120"/>
              </p:ext>
            </p:extLst>
          </p:nvPr>
        </p:nvGraphicFramePr>
        <p:xfrm>
          <a:off x="2032000" y="3094892"/>
          <a:ext cx="8128000" cy="275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5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 need to develop an effective fundraising strategy!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October</a:t>
            </a:r>
            <a:r>
              <a:rPr lang="pt-BR" dirty="0" smtClean="0"/>
              <a:t> 28th, 2013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61" y="2321928"/>
            <a:ext cx="9205758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0027" y="2004645"/>
            <a:ext cx="9371948" cy="4182037"/>
          </a:xfrm>
        </p:spPr>
        <p:txBody>
          <a:bodyPr/>
          <a:lstStyle/>
          <a:p>
            <a:r>
              <a:rPr lang="en-US" dirty="0" smtClean="0"/>
              <a:t>Does your fund allow for investments in projects from the private sector?  Is sustainable development the main goal of your fund? How do you ensure the long-term effectiveness of the initiatives that are financed by your fund?</a:t>
            </a:r>
          </a:p>
          <a:p>
            <a:endParaRPr lang="en-US" dirty="0"/>
          </a:p>
          <a:p>
            <a:r>
              <a:rPr lang="en-US" dirty="0" smtClean="0"/>
              <a:t>Most countries that are now creating their own national funds are also part of initiatives from multilateral organizations (UN-REDD and FCPF). Will national funds compete </a:t>
            </a:r>
            <a:r>
              <a:rPr lang="en-US" dirty="0"/>
              <a:t>with multilateral funds for REDD+ </a:t>
            </a:r>
            <a:r>
              <a:rPr lang="en-US" dirty="0" smtClean="0"/>
              <a:t>resources? </a:t>
            </a:r>
            <a:r>
              <a:rPr lang="en-US" dirty="0"/>
              <a:t>What will be the relationship between </a:t>
            </a:r>
            <a:r>
              <a:rPr lang="en-US" dirty="0" smtClean="0"/>
              <a:t>these entities after national funds become </a:t>
            </a:r>
            <a:r>
              <a:rPr lang="en-US" dirty="0"/>
              <a:t>fully operational?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October</a:t>
            </a:r>
            <a:r>
              <a:rPr lang="pt-BR" dirty="0" smtClean="0"/>
              <a:t> 28th, 2013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For more information: </a:t>
            </a:r>
            <a:r>
              <a:rPr lang="en-US" sz="4000" dirty="0" smtClean="0">
                <a:hlinkClick r:id="rId2"/>
              </a:rPr>
              <a:t>http://www.amazonfund.gov.br/FundoAmazonia/fam/site_en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</a:t>
            </a:r>
            <a:r>
              <a:rPr lang="pt-BR" dirty="0" smtClean="0"/>
              <a:t>eticia.guimaraes@mma.gov.br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0027" y="2203937"/>
            <a:ext cx="9371948" cy="3982745"/>
          </a:xfrm>
        </p:spPr>
        <p:txBody>
          <a:bodyPr/>
          <a:lstStyle/>
          <a:p>
            <a:r>
              <a:rPr lang="en-US" dirty="0" smtClean="0"/>
              <a:t>Amazon Fund: Overview</a:t>
            </a:r>
          </a:p>
          <a:p>
            <a:r>
              <a:rPr lang="en-US" dirty="0" smtClean="0"/>
              <a:t>Disbursement Modalities (2009-2012)</a:t>
            </a:r>
          </a:p>
          <a:p>
            <a:r>
              <a:rPr lang="en-US" dirty="0" smtClean="0"/>
              <a:t>Disbursement Modalities (2013 – 2014)</a:t>
            </a:r>
          </a:p>
          <a:p>
            <a:r>
              <a:rPr lang="en-US" dirty="0" smtClean="0"/>
              <a:t>Lessons Learnt</a:t>
            </a:r>
          </a:p>
          <a:p>
            <a:r>
              <a:rPr lang="en-US" dirty="0" smtClean="0"/>
              <a:t>Next Step</a:t>
            </a:r>
          </a:p>
          <a:p>
            <a:r>
              <a:rPr lang="en-US" dirty="0" smtClean="0"/>
              <a:t>Questions for Discussion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101" y="276087"/>
            <a:ext cx="9371949" cy="1183566"/>
          </a:xfrm>
        </p:spPr>
        <p:txBody>
          <a:bodyPr/>
          <a:lstStyle/>
          <a:p>
            <a:r>
              <a:rPr lang="en-US" dirty="0" smtClean="0"/>
              <a:t>The Amazon Fund - Overview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</a:t>
            </a:r>
            <a:r>
              <a:rPr lang="pt-BR" dirty="0" smtClean="0"/>
              <a:t> 28th, 2013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7539" y="1566001"/>
            <a:ext cx="4853354" cy="4620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Aimed </a:t>
            </a:r>
            <a:r>
              <a:rPr lang="en-US" dirty="0"/>
              <a:t>at raising donations for non-reimbursable investments in efforts to prevent, monitor and combat deforestation, as well as to promote the preservation and sustainable use of forests in the Amazon </a:t>
            </a:r>
            <a:r>
              <a:rPr lang="en-US" dirty="0" smtClean="0"/>
              <a:t>Biome.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to 20% of the Amazon Fund’s resources can be used to develop </a:t>
            </a:r>
            <a:r>
              <a:rPr lang="en-US" dirty="0" smtClean="0"/>
              <a:t>deforestation monitoring </a:t>
            </a:r>
            <a:r>
              <a:rPr lang="en-US" dirty="0"/>
              <a:t>and control systems in other Brazilian biomes and in tropical forests in other </a:t>
            </a:r>
            <a:r>
              <a:rPr lang="en-US" dirty="0" smtClean="0"/>
              <a:t>countries.</a:t>
            </a:r>
          </a:p>
          <a:p>
            <a:endParaRPr lang="en-US" dirty="0"/>
          </a:p>
          <a:p>
            <a:r>
              <a:rPr lang="en-US" dirty="0" smtClean="0"/>
              <a:t>Guidelines and investment criteria defined periodically by the Guidance Committee of the Amazon Fund (COFA)</a:t>
            </a:r>
            <a:endParaRPr lang="en-US" dirty="0"/>
          </a:p>
          <a:p>
            <a:endParaRPr lang="en-US" dirty="0" smtClean="0"/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5737894"/>
              </p:ext>
            </p:extLst>
          </p:nvPr>
        </p:nvGraphicFramePr>
        <p:xfrm>
          <a:off x="5310553" y="719666"/>
          <a:ext cx="6541477" cy="564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 Modalities (2009-2012)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3014" y="1566001"/>
            <a:ext cx="555335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Projects </a:t>
            </a:r>
            <a:r>
              <a:rPr lang="en-US" sz="2400" dirty="0"/>
              <a:t>in the following </a:t>
            </a:r>
            <a:r>
              <a:rPr lang="en-US" sz="2400" dirty="0" smtClean="0"/>
              <a:t>thematic areas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Management of public forests and protected areas; </a:t>
            </a:r>
          </a:p>
          <a:p>
            <a:pPr lvl="1"/>
            <a:r>
              <a:rPr lang="en-US" sz="2000" dirty="0"/>
              <a:t>Environmental control, monitoring and inspection; </a:t>
            </a:r>
          </a:p>
          <a:p>
            <a:pPr lvl="1"/>
            <a:r>
              <a:rPr lang="en-US" sz="2000" dirty="0"/>
              <a:t>Sustainable forest management; </a:t>
            </a:r>
          </a:p>
          <a:p>
            <a:pPr lvl="1"/>
            <a:r>
              <a:rPr lang="en-US" sz="2000" dirty="0"/>
              <a:t>Economic activities created with sustainable use of forests; </a:t>
            </a:r>
          </a:p>
          <a:p>
            <a:pPr lvl="1"/>
            <a:r>
              <a:rPr lang="en-US" sz="2000" dirty="0"/>
              <a:t>Ecological and economic zoning, territorial arrangement and agricultural regulation; </a:t>
            </a:r>
          </a:p>
          <a:p>
            <a:pPr lvl="1"/>
            <a:r>
              <a:rPr lang="en-US" sz="2000" dirty="0"/>
              <a:t>Preservation and sustainable use of biodiversity; and </a:t>
            </a:r>
          </a:p>
          <a:p>
            <a:pPr lvl="1"/>
            <a:r>
              <a:rPr lang="en-US" sz="2000" dirty="0"/>
              <a:t>Recovery of deforested areas.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66" y="1459653"/>
            <a:ext cx="5639289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30" name="Imagem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10" y="408170"/>
            <a:ext cx="9169179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7"/>
          <p:cNvSpPr txBox="1">
            <a:spLocks noChangeArrowheads="1"/>
          </p:cNvSpPr>
          <p:nvPr/>
        </p:nvSpPr>
        <p:spPr bwMode="auto">
          <a:xfrm>
            <a:off x="2028826" y="2768601"/>
            <a:ext cx="392271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6400" indent="-4064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90588" indent="-3048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rgbClr val="006600"/>
              </a:buClr>
              <a:buFont typeface="Wingdings" panose="05000000000000000000" pitchFamily="2" charset="2"/>
              <a:buAutoNum type="romanUcPeriod"/>
            </a:pPr>
            <a:r>
              <a:rPr lang="en-US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Call-to-Submission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006600"/>
              </a:buClr>
              <a:buFont typeface="Wingdings" panose="05000000000000000000" pitchFamily="2" charset="2"/>
              <a:buAutoNum type="romanUcPeriod"/>
            </a:pPr>
            <a:r>
              <a:rPr lang="en-US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Structuring projects: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rgbClr val="80808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Contribute for the implementation of a public policy.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rgbClr val="80808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Resolve the diagnosed problem-situation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rgbClr val="80808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Meet the territorial scale where efforts will be developed</a:t>
            </a:r>
            <a:endParaRPr lang="en-US" sz="16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847850" y="1989138"/>
            <a:ext cx="4248150" cy="3816350"/>
          </a:xfrm>
          <a:prstGeom prst="rect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096000" y="1989138"/>
            <a:ext cx="4248150" cy="3816350"/>
          </a:xfrm>
          <a:prstGeom prst="rect">
            <a:avLst/>
          </a:prstGeom>
          <a:solidFill>
            <a:srgbClr val="CAF2CA">
              <a:alpha val="12157"/>
            </a:srgbClr>
          </a:solidFill>
          <a:ln w="28575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1749" name="CaixaDeTexto 7"/>
          <p:cNvSpPr txBox="1">
            <a:spLocks noChangeArrowheads="1"/>
          </p:cNvSpPr>
          <p:nvPr/>
        </p:nvSpPr>
        <p:spPr bwMode="auto">
          <a:xfrm>
            <a:off x="6276975" y="2768601"/>
            <a:ext cx="39957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7188" indent="-35718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rgbClr val="006600"/>
              </a:buClr>
              <a:buFont typeface="Wingdings" panose="05000000000000000000" pitchFamily="2" charset="2"/>
              <a:buAutoNum type="romanUcPeriod"/>
            </a:pPr>
            <a:r>
              <a:rPr lang="en-US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Fostering conservation and  sustainable production activities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006600"/>
              </a:buClr>
              <a:buFont typeface="Wingdings" panose="05000000000000000000" pitchFamily="2" charset="2"/>
              <a:buAutoNum type="romanUcPeriod"/>
            </a:pPr>
            <a:r>
              <a:rPr lang="en-US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Structuring and integrating environmental monitoring and control systems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006600"/>
              </a:buClr>
              <a:buFont typeface="Wingdings" panose="05000000000000000000" pitchFamily="2" charset="2"/>
              <a:buAutoNum type="romanUcPeriod"/>
            </a:pPr>
            <a:r>
              <a:rPr lang="en-US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Land-use planning and land tenure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006600"/>
              </a:buClr>
              <a:buFont typeface="Wingdings" panose="05000000000000000000" pitchFamily="2" charset="2"/>
              <a:buAutoNum type="romanUcPeriod"/>
            </a:pPr>
            <a:r>
              <a:rPr lang="en-US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Scientific and technological development</a:t>
            </a:r>
            <a:endParaRPr lang="en-US" sz="18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6311900" y="2068513"/>
            <a:ext cx="38544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8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Modalities of Projects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63750" y="2068513"/>
            <a:ext cx="38544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l" eaLnBrk="0" hangingPunct="0"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8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Modalities for Resource Allocation</a:t>
            </a:r>
          </a:p>
        </p:txBody>
      </p:sp>
      <p:sp>
        <p:nvSpPr>
          <p:cNvPr id="31753" name="AutoShape 14"/>
          <p:cNvSpPr>
            <a:spLocks noChangeArrowheads="1"/>
          </p:cNvSpPr>
          <p:nvPr/>
        </p:nvSpPr>
        <p:spPr bwMode="auto">
          <a:xfrm>
            <a:off x="5664200" y="5300664"/>
            <a:ext cx="865188" cy="433387"/>
          </a:xfrm>
          <a:prstGeom prst="leftRightArrow">
            <a:avLst>
              <a:gd name="adj1" fmla="val 50000"/>
              <a:gd name="adj2" fmla="val 39927"/>
            </a:avLst>
          </a:prstGeom>
          <a:solidFill>
            <a:srgbClr val="0099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Disbursement Modalities (</a:t>
            </a:r>
            <a:r>
              <a:rPr lang="en-US" dirty="0" smtClean="0"/>
              <a:t>2013- </a:t>
            </a:r>
            <a:r>
              <a:rPr lang="en-US" dirty="0" smtClean="0"/>
              <a:t>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4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16241" y="2315902"/>
            <a:ext cx="9371949" cy="1183566"/>
          </a:xfrm>
        </p:spPr>
        <p:txBody>
          <a:bodyPr/>
          <a:lstStyle/>
          <a:p>
            <a:pPr algn="ctr"/>
            <a:r>
              <a:rPr lang="en-US" dirty="0" smtClean="0"/>
              <a:t>You should invest in transparency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0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48675"/>
          </a:xfrm>
        </p:spPr>
        <p:txBody>
          <a:bodyPr/>
          <a:lstStyle/>
          <a:p>
            <a:r>
              <a:rPr lang="en-US" dirty="0" smtClean="0"/>
              <a:t>Communication and Transparency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28th, 2013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South-South Knowledge Exchange on National REDD+ Funds Architecture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5379" y="5100795"/>
            <a:ext cx="8353425" cy="13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0"/>
              </a:lnSpc>
              <a:spcBef>
                <a:spcPct val="0"/>
              </a:spcBef>
            </a:pPr>
            <a:endParaRPr lang="en-US" sz="2000" dirty="0">
              <a:solidFill>
                <a:srgbClr val="004A00"/>
              </a:solidFill>
            </a:endParaRPr>
          </a:p>
          <a:p>
            <a:pPr>
              <a:lnSpc>
                <a:spcPct val="0"/>
              </a:lnSpc>
              <a:spcBef>
                <a:spcPct val="0"/>
              </a:spcBef>
            </a:pPr>
            <a:endParaRPr lang="en-US" sz="2000" dirty="0">
              <a:solidFill>
                <a:srgbClr val="004A00"/>
              </a:solidFill>
            </a:endParaRPr>
          </a:p>
          <a:p>
            <a:pPr>
              <a:lnSpc>
                <a:spcPct val="0"/>
              </a:lnSpc>
              <a:spcBef>
                <a:spcPct val="0"/>
              </a:spcBef>
            </a:pPr>
            <a:endParaRPr lang="en-US" sz="2000" dirty="0">
              <a:solidFill>
                <a:srgbClr val="004A00"/>
              </a:solidFill>
            </a:endParaRPr>
          </a:p>
          <a:p>
            <a:pPr>
              <a:lnSpc>
                <a:spcPct val="0"/>
              </a:lnSpc>
              <a:spcBef>
                <a:spcPct val="0"/>
              </a:spcBef>
            </a:pPr>
            <a:endParaRPr lang="en-US" sz="2000" dirty="0">
              <a:solidFill>
                <a:srgbClr val="004A00"/>
              </a:solidFill>
            </a:endParaRPr>
          </a:p>
          <a:p>
            <a:pPr>
              <a:lnSpc>
                <a:spcPct val="0"/>
              </a:lnSpc>
              <a:spcBef>
                <a:spcPct val="0"/>
              </a:spcBef>
            </a:pPr>
            <a:r>
              <a:rPr lang="en-US" sz="2000" dirty="0">
                <a:solidFill>
                  <a:srgbClr val="004A00"/>
                </a:solidFill>
              </a:rPr>
              <a:t>40</a:t>
            </a:r>
            <a:r>
              <a:rPr lang="en-US" sz="1800" dirty="0">
                <a:solidFill>
                  <a:srgbClr val="004A00"/>
                </a:solidFill>
              </a:rPr>
              <a:t>  </a:t>
            </a:r>
            <a:r>
              <a:rPr lang="en-US" sz="1800" b="0" dirty="0">
                <a:solidFill>
                  <a:srgbClr val="004A00"/>
                </a:solidFill>
              </a:rPr>
              <a:t>News bulletins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4A00"/>
                </a:solidFill>
              </a:rPr>
              <a:t>64</a:t>
            </a:r>
            <a:r>
              <a:rPr lang="en-US" sz="2400" dirty="0">
                <a:solidFill>
                  <a:srgbClr val="004A00"/>
                </a:solidFill>
              </a:rPr>
              <a:t> </a:t>
            </a:r>
            <a:r>
              <a:rPr lang="en-US" sz="1800" dirty="0">
                <a:solidFill>
                  <a:srgbClr val="004A00"/>
                </a:solidFill>
              </a:rPr>
              <a:t> </a:t>
            </a:r>
            <a:r>
              <a:rPr lang="en-US" sz="1800" b="0" dirty="0">
                <a:solidFill>
                  <a:srgbClr val="004A00"/>
                </a:solidFill>
              </a:rPr>
              <a:t>Portfolio reports			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4A00"/>
                </a:solidFill>
              </a:rPr>
              <a:t>  4</a:t>
            </a:r>
            <a:r>
              <a:rPr lang="en-US" sz="2400" dirty="0">
                <a:solidFill>
                  <a:srgbClr val="004A00"/>
                </a:solidFill>
              </a:rPr>
              <a:t> </a:t>
            </a:r>
            <a:r>
              <a:rPr lang="en-US" sz="1800" dirty="0">
                <a:solidFill>
                  <a:srgbClr val="004A00"/>
                </a:solidFill>
              </a:rPr>
              <a:t> </a:t>
            </a:r>
            <a:r>
              <a:rPr lang="en-US" sz="1800" b="0" dirty="0">
                <a:solidFill>
                  <a:srgbClr val="004A00"/>
                </a:solidFill>
              </a:rPr>
              <a:t>Annual Reports (Portuguese and English)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4A00"/>
                </a:solidFill>
              </a:rPr>
              <a:t>  2</a:t>
            </a:r>
            <a:r>
              <a:rPr lang="en-US" sz="1800" b="0" dirty="0">
                <a:solidFill>
                  <a:srgbClr val="004A00"/>
                </a:solidFill>
              </a:rPr>
              <a:t>  Films produced</a:t>
            </a:r>
          </a:p>
          <a:p>
            <a:pPr>
              <a:lnSpc>
                <a:spcPct val="20000"/>
              </a:lnSpc>
              <a:spcBef>
                <a:spcPct val="0"/>
              </a:spcBef>
            </a:pPr>
            <a:endParaRPr lang="en-US" sz="1800" b="0" dirty="0">
              <a:solidFill>
                <a:srgbClr val="004A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4A00"/>
                </a:solidFill>
              </a:rPr>
              <a:t>  Over 350</a:t>
            </a:r>
            <a:r>
              <a:rPr lang="en-US" sz="1800" b="0" dirty="0">
                <a:solidFill>
                  <a:srgbClr val="004A00"/>
                </a:solidFill>
              </a:rPr>
              <a:t> messages: </a:t>
            </a:r>
            <a:r>
              <a:rPr lang="pt-BR" sz="1800" b="0" dirty="0">
                <a:solidFill>
                  <a:srgbClr val="004A00"/>
                </a:solidFill>
              </a:rPr>
              <a:t>fundoamazonia-faleconosco@bndes.gov.br</a:t>
            </a:r>
            <a:r>
              <a:rPr lang="en-US" sz="1800" b="0" dirty="0">
                <a:solidFill>
                  <a:srgbClr val="004A00"/>
                </a:solidFill>
              </a:rPr>
              <a:t> </a:t>
            </a:r>
            <a:r>
              <a:rPr lang="pt-BR" sz="1800" b="0" dirty="0">
                <a:solidFill>
                  <a:srgbClr val="B45F07"/>
                </a:solidFill>
              </a:rPr>
              <a:t>		</a:t>
            </a:r>
            <a:endParaRPr lang="en-US" sz="1800" b="0" dirty="0">
              <a:solidFill>
                <a:srgbClr val="B45F07"/>
              </a:solidFill>
            </a:endParaRPr>
          </a:p>
        </p:txBody>
      </p:sp>
      <p:pic>
        <p:nvPicPr>
          <p:cNvPr id="9" name="Picture 19" descr="rafa2011_cadern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90" y="1225193"/>
            <a:ext cx="1625216" cy="18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58" y="1225193"/>
            <a:ext cx="1766979" cy="25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17" y="3097324"/>
            <a:ext cx="1678376" cy="18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93" y="3097323"/>
            <a:ext cx="1685972" cy="18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92" y="1204412"/>
            <a:ext cx="1653062" cy="18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6">
            <a:hlinkClick r:id="rId8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250887"/>
              </p:ext>
            </p:extLst>
          </p:nvPr>
        </p:nvGraphicFramePr>
        <p:xfrm>
          <a:off x="8296401" y="1219004"/>
          <a:ext cx="1789762" cy="252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m de bitmap" r:id="rId9" imgW="1895238" imgH="2676899" progId="Paint.Picture">
                  <p:embed/>
                </p:oleObj>
              </mc:Choice>
              <mc:Fallback>
                <p:oleObj name="Imagem de bitmap" r:id="rId9" imgW="1895238" imgH="2676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401" y="1219004"/>
                        <a:ext cx="1789762" cy="2526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63" y="1286468"/>
            <a:ext cx="1792294" cy="25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15125" r="33855" b="14354"/>
          <a:stretch>
            <a:fillRect/>
          </a:stretch>
        </p:blipFill>
        <p:spPr bwMode="auto">
          <a:xfrm>
            <a:off x="2372300" y="1204412"/>
            <a:ext cx="2561868" cy="367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15105" r="37006" b="28188"/>
          <a:stretch>
            <a:fillRect/>
          </a:stretch>
        </p:blipFill>
        <p:spPr bwMode="auto">
          <a:xfrm>
            <a:off x="530205" y="1204412"/>
            <a:ext cx="2511238" cy="367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2"/>
          <a:stretch>
            <a:fillRect/>
          </a:stretch>
        </p:blipFill>
        <p:spPr bwMode="auto">
          <a:xfrm>
            <a:off x="8186054" y="3685617"/>
            <a:ext cx="3692403" cy="1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_16x9_TP10309886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Painéis de fotos ecológicas</Template>
  <TotalTime>0</TotalTime>
  <Words>736</Words>
  <Application>Microsoft Office PowerPoint</Application>
  <PresentationFormat>Widescreen</PresentationFormat>
  <Paragraphs>127</Paragraphs>
  <Slides>17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 Unicode MS</vt:lpstr>
      <vt:lpstr>ＭＳ Ｐゴシック</vt:lpstr>
      <vt:lpstr>Arial</vt:lpstr>
      <vt:lpstr>Calibri</vt:lpstr>
      <vt:lpstr>Corbel</vt:lpstr>
      <vt:lpstr>Wingdings</vt:lpstr>
      <vt:lpstr>Ecology_16x9_TP103098869</vt:lpstr>
      <vt:lpstr>Imagem de bitmap</vt:lpstr>
      <vt:lpstr>Amazon Fund: Disbursement Modalities</vt:lpstr>
      <vt:lpstr>Outline</vt:lpstr>
      <vt:lpstr>The Amazon Fund - Overview</vt:lpstr>
      <vt:lpstr>Disbursement Modalities (2009-2012)</vt:lpstr>
      <vt:lpstr>Apresentação do PowerPoint</vt:lpstr>
      <vt:lpstr>Apresentação do PowerPoint</vt:lpstr>
      <vt:lpstr>Lessons Learnt</vt:lpstr>
      <vt:lpstr>You should invest in transparency</vt:lpstr>
      <vt:lpstr>Communication and Transparency</vt:lpstr>
      <vt:lpstr>You should foster the active participation of stakeholders</vt:lpstr>
      <vt:lpstr>Amazon Fund Guidance Committee - COFA</vt:lpstr>
      <vt:lpstr>You should have effective and transparent forest monitoring and MRV systems   Based on this information, you should create a simple system for Fund operations</vt:lpstr>
      <vt:lpstr>Apresentação do PowerPoint</vt:lpstr>
      <vt:lpstr>           You should periodically revise your Guidelines and Investment Criteria </vt:lpstr>
      <vt:lpstr>Next Step</vt:lpstr>
      <vt:lpstr>Questions for Discussions</vt:lpstr>
      <vt:lpstr>For more information: http://www.amazonfund.gov.br/FundoAmazonia/fam/site_en 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2013-10-22T17:46:26Z</dcterms:created>
  <dcterms:modified xsi:type="dcterms:W3CDTF">2013-10-23T13:07:30Z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