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341" r:id="rId5"/>
    <p:sldId id="338" r:id="rId6"/>
    <p:sldId id="342" r:id="rId7"/>
    <p:sldId id="355" r:id="rId8"/>
    <p:sldId id="266" r:id="rId9"/>
    <p:sldId id="343" r:id="rId10"/>
    <p:sldId id="347" r:id="rId11"/>
    <p:sldId id="369" r:id="rId12"/>
    <p:sldId id="357" r:id="rId13"/>
    <p:sldId id="373" r:id="rId14"/>
    <p:sldId id="360" r:id="rId15"/>
    <p:sldId id="356" r:id="rId16"/>
    <p:sldId id="365" r:id="rId17"/>
    <p:sldId id="361" r:id="rId18"/>
    <p:sldId id="376" r:id="rId19"/>
    <p:sldId id="362" r:id="rId20"/>
    <p:sldId id="377" r:id="rId21"/>
    <p:sldId id="372" r:id="rId22"/>
    <p:sldId id="304" r:id="rId23"/>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nezia, John" initials="JV" lastIdx="29" clrIdx="0"/>
  <p:cmAuthor id="1" name="EPA" initials="MD" lastIdx="7" clrIdx="1"/>
  <p:cmAuthor id="2" name="LP" initials="LP" lastIdx="9" clrIdx="2"/>
  <p:cmAuthor id="3" name="EPA" initials="EPA" lastIdx="6" clrIdx="3"/>
  <p:cmAuthor id="4" name="TCWirth" initials="TCW"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1A346"/>
    <a:srgbClr val="008040"/>
    <a:srgbClr val="CDE1FF"/>
    <a:srgbClr val="CDE6FF"/>
    <a:srgbClr val="CAD9EC"/>
    <a:srgbClr val="3F80CD"/>
    <a:srgbClr val="CC1F35"/>
    <a:srgbClr val="0000FF"/>
    <a:srgbClr val="EDEDED"/>
    <a:srgbClr val="17375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426" autoAdjust="0"/>
    <p:restoredTop sz="77071" autoAdjust="0"/>
  </p:normalViewPr>
  <p:slideViewPr>
    <p:cSldViewPr>
      <p:cViewPr varScale="1">
        <p:scale>
          <a:sx n="60" d="100"/>
          <a:sy n="60" d="100"/>
        </p:scale>
        <p:origin x="-1368" y="-84"/>
      </p:cViewPr>
      <p:guideLst>
        <p:guide orient="horz" pos="855"/>
        <p:guide pos="229"/>
      </p:guideLst>
    </p:cSldViewPr>
  </p:slideViewPr>
  <p:outlineViewPr>
    <p:cViewPr>
      <p:scale>
        <a:sx n="33" d="100"/>
        <a:sy n="33" d="100"/>
      </p:scale>
      <p:origin x="0" y="5850"/>
    </p:cViewPr>
  </p:outlineViewPr>
  <p:notesTextViewPr>
    <p:cViewPr>
      <p:scale>
        <a:sx n="100" d="100"/>
        <a:sy n="100" d="100"/>
      </p:scale>
      <p:origin x="0" y="0"/>
    </p:cViewPr>
  </p:notesTextViewPr>
  <p:sorterViewPr>
    <p:cViewPr>
      <p:scale>
        <a:sx n="100" d="100"/>
        <a:sy n="100" d="100"/>
      </p:scale>
      <p:origin x="0" y="2916"/>
    </p:cViewPr>
  </p:sorterViewPr>
  <p:notesViewPr>
    <p:cSldViewPr>
      <p:cViewPr varScale="1">
        <p:scale>
          <a:sx n="81" d="100"/>
          <a:sy n="81" d="100"/>
        </p:scale>
        <p:origin x="-2040"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2-06-17T22:24:44.500" idx="6">
    <p:pos x="10" y="10"/>
    <p:text>Can we also add an Ag example on this slide or show putting these files into "energy folders"; "ag folder"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92302" tIns="46151" rIns="92302" bIns="4615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414" y="1"/>
            <a:ext cx="2972098" cy="464205"/>
          </a:xfrm>
          <a:prstGeom prst="rect">
            <a:avLst/>
          </a:prstGeom>
        </p:spPr>
        <p:txBody>
          <a:bodyPr vert="horz" lIns="92302" tIns="46151" rIns="92302" bIns="46151" rtlCol="0"/>
          <a:lstStyle>
            <a:lvl1pPr algn="r" fontAlgn="auto">
              <a:spcBef>
                <a:spcPts val="0"/>
              </a:spcBef>
              <a:spcAft>
                <a:spcPts val="0"/>
              </a:spcAft>
              <a:defRPr sz="1200">
                <a:latin typeface="+mn-lt"/>
              </a:defRPr>
            </a:lvl1pPr>
          </a:lstStyle>
          <a:p>
            <a:pPr>
              <a:defRPr/>
            </a:pPr>
            <a:fld id="{32E2A3F6-E420-4410-834E-F61202E8AA52}" type="datetimeFigureOut">
              <a:rPr lang="en-US"/>
              <a:pPr>
                <a:defRPr/>
              </a:pPr>
              <a:t>2/25/2014</a:t>
            </a:fld>
            <a:endParaRPr lang="en-US"/>
          </a:p>
        </p:txBody>
      </p:sp>
      <p:sp>
        <p:nvSpPr>
          <p:cNvPr id="4" name="Footer Placeholder 3"/>
          <p:cNvSpPr>
            <a:spLocks noGrp="1"/>
          </p:cNvSpPr>
          <p:nvPr>
            <p:ph type="ftr" sz="quarter" idx="2"/>
          </p:nvPr>
        </p:nvSpPr>
        <p:spPr>
          <a:xfrm>
            <a:off x="0" y="8830659"/>
            <a:ext cx="2972098" cy="464205"/>
          </a:xfrm>
          <a:prstGeom prst="rect">
            <a:avLst/>
          </a:prstGeom>
        </p:spPr>
        <p:txBody>
          <a:bodyPr vert="horz" lIns="92302" tIns="46151" rIns="92302" bIns="46151"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414" y="8830659"/>
            <a:ext cx="2972098" cy="464205"/>
          </a:xfrm>
          <a:prstGeom prst="rect">
            <a:avLst/>
          </a:prstGeom>
        </p:spPr>
        <p:txBody>
          <a:bodyPr vert="horz" lIns="92302" tIns="46151" rIns="92302" bIns="46151" rtlCol="0" anchor="b"/>
          <a:lstStyle>
            <a:lvl1pPr algn="r" fontAlgn="auto">
              <a:spcBef>
                <a:spcPts val="0"/>
              </a:spcBef>
              <a:spcAft>
                <a:spcPts val="0"/>
              </a:spcAft>
              <a:defRPr sz="1200">
                <a:latin typeface="+mn-lt"/>
              </a:defRPr>
            </a:lvl1pPr>
          </a:lstStyle>
          <a:p>
            <a:pPr>
              <a:defRPr/>
            </a:pPr>
            <a:fld id="{3D6AAB3B-204C-4A45-8CA2-F0E2EFF39538}" type="slidenum">
              <a:rPr lang="en-US"/>
              <a:pPr>
                <a:defRPr/>
              </a:pPr>
              <a:t>‹#›</a:t>
            </a:fld>
            <a:endParaRPr lang="en-US"/>
          </a:p>
        </p:txBody>
      </p:sp>
    </p:spTree>
    <p:extLst>
      <p:ext uri="{BB962C8B-B14F-4D97-AF65-F5344CB8AC3E}">
        <p14:creationId xmlns="" xmlns:p14="http://schemas.microsoft.com/office/powerpoint/2010/main" val="20966614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92302" tIns="46151" rIns="92302" bIns="4615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414" y="1"/>
            <a:ext cx="2972098" cy="464205"/>
          </a:xfrm>
          <a:prstGeom prst="rect">
            <a:avLst/>
          </a:prstGeom>
        </p:spPr>
        <p:txBody>
          <a:bodyPr vert="horz" lIns="92302" tIns="46151" rIns="92302" bIns="46151" rtlCol="0"/>
          <a:lstStyle>
            <a:lvl1pPr algn="r" fontAlgn="auto">
              <a:spcBef>
                <a:spcPts val="0"/>
              </a:spcBef>
              <a:spcAft>
                <a:spcPts val="0"/>
              </a:spcAft>
              <a:defRPr sz="1200">
                <a:latin typeface="+mn-lt"/>
              </a:defRPr>
            </a:lvl1pPr>
          </a:lstStyle>
          <a:p>
            <a:pPr>
              <a:defRPr/>
            </a:pPr>
            <a:fld id="{0DDD5516-7961-440F-B7F1-73634F24CF97}" type="datetimeFigureOut">
              <a:rPr lang="en-US"/>
              <a:pPr>
                <a:defRPr/>
              </a:pPr>
              <a:t>2/25/2014</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pPr lvl="0"/>
            <a:endParaRPr lang="en-US" noProof="0"/>
          </a:p>
        </p:txBody>
      </p:sp>
      <p:sp>
        <p:nvSpPr>
          <p:cNvPr id="5" name="Notes Placeholder 4"/>
          <p:cNvSpPr>
            <a:spLocks noGrp="1"/>
          </p:cNvSpPr>
          <p:nvPr>
            <p:ph type="body" sz="quarter" idx="3"/>
          </p:nvPr>
        </p:nvSpPr>
        <p:spPr>
          <a:xfrm>
            <a:off x="686098" y="4416099"/>
            <a:ext cx="5485805" cy="4182457"/>
          </a:xfrm>
          <a:prstGeom prst="rect">
            <a:avLst/>
          </a:prstGeom>
        </p:spPr>
        <p:txBody>
          <a:bodyPr vert="horz" lIns="92302" tIns="46151" rIns="92302" bIns="4615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0659"/>
            <a:ext cx="2972098" cy="464205"/>
          </a:xfrm>
          <a:prstGeom prst="rect">
            <a:avLst/>
          </a:prstGeom>
        </p:spPr>
        <p:txBody>
          <a:bodyPr vert="horz" lIns="92302" tIns="46151" rIns="92302" bIns="4615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414" y="8830659"/>
            <a:ext cx="2972098" cy="464205"/>
          </a:xfrm>
          <a:prstGeom prst="rect">
            <a:avLst/>
          </a:prstGeom>
        </p:spPr>
        <p:txBody>
          <a:bodyPr vert="horz" lIns="92302" tIns="46151" rIns="92302" bIns="46151" rtlCol="0" anchor="b"/>
          <a:lstStyle>
            <a:lvl1pPr algn="r" fontAlgn="auto">
              <a:spcBef>
                <a:spcPts val="0"/>
              </a:spcBef>
              <a:spcAft>
                <a:spcPts val="0"/>
              </a:spcAft>
              <a:defRPr sz="1200">
                <a:latin typeface="+mn-lt"/>
              </a:defRPr>
            </a:lvl1pPr>
          </a:lstStyle>
          <a:p>
            <a:pPr>
              <a:defRPr/>
            </a:pPr>
            <a:fld id="{7426C620-C533-4A06-B8C5-45AC907E787A}" type="slidenum">
              <a:rPr lang="en-US"/>
              <a:pPr>
                <a:defRPr/>
              </a:pPr>
              <a:t>‹#›</a:t>
            </a:fld>
            <a:endParaRPr lang="en-US"/>
          </a:p>
        </p:txBody>
      </p:sp>
    </p:spTree>
    <p:extLst>
      <p:ext uri="{BB962C8B-B14F-4D97-AF65-F5344CB8AC3E}">
        <p14:creationId xmlns="" xmlns:p14="http://schemas.microsoft.com/office/powerpoint/2010/main" val="1669178610"/>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200"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F23A8A-3E97-465B-A12E-953FE05C75AA}" type="slidenum">
              <a:rPr lang="en-US"/>
              <a:pPr fontAlgn="base">
                <a:spcBef>
                  <a:spcPct val="0"/>
                </a:spcBef>
                <a:spcAft>
                  <a:spcPct val="0"/>
                </a:spcAft>
                <a:defRPr/>
              </a:pPr>
              <a:t>1</a:t>
            </a:fld>
            <a:endParaRPr lang="en-US"/>
          </a:p>
        </p:txBody>
      </p:sp>
      <p:sp>
        <p:nvSpPr>
          <p:cNvPr id="389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389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6E977-FD9B-44EE-A0F4-7618AEF0DD6C}" type="slidenum">
              <a:rPr lang="en-US"/>
              <a:pPr/>
              <a:t>10</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sz="1000" dirty="0" smtClean="0">
                <a:solidFill>
                  <a:schemeClr val="tx1"/>
                </a:solidFill>
              </a:rPr>
              <a:t>File</a:t>
            </a:r>
            <a:r>
              <a:rPr lang="en-US" sz="1000" baseline="0" dirty="0" smtClean="0">
                <a:solidFill>
                  <a:schemeClr val="tx1"/>
                </a:solidFill>
              </a:rPr>
              <a:t> names are important for finding data later and also finding the most recent files.</a:t>
            </a:r>
          </a:p>
          <a:p>
            <a:endParaRPr lang="en-US" sz="1000" baseline="0" dirty="0" smtClean="0">
              <a:solidFill>
                <a:schemeClr val="tx1"/>
              </a:solidFill>
            </a:endParaRPr>
          </a:p>
          <a:p>
            <a:r>
              <a:rPr lang="en-US" sz="1000" baseline="0" dirty="0" smtClean="0">
                <a:solidFill>
                  <a:schemeClr val="tx1"/>
                </a:solidFill>
              </a:rPr>
              <a:t>For example: </a:t>
            </a:r>
            <a:r>
              <a:rPr lang="en-US" sz="1000" kern="1200" baseline="0" dirty="0" smtClean="0">
                <a:solidFill>
                  <a:schemeClr val="tx1"/>
                </a:solidFill>
                <a:latin typeface="+mn-lt"/>
                <a:ea typeface="+mn-ea"/>
                <a:cs typeface="+mn-cs"/>
              </a:rPr>
              <a:t>Save files with IPCC category name and inventory year, and track the file version by including the date the file was last saved. Clearly establish and communicate the file management procedures and naming conventions for version control. </a:t>
            </a:r>
            <a:endParaRPr lang="en-US" sz="1000" dirty="0" smtClean="0">
              <a:solidFill>
                <a:schemeClr val="tx1"/>
              </a:solidFill>
            </a:endParaRPr>
          </a:p>
          <a:p>
            <a:pPr marL="342900" indent="-342900">
              <a:spcBef>
                <a:spcPct val="20000"/>
              </a:spcBef>
              <a:buFontTx/>
              <a:buNone/>
            </a:pPr>
            <a:endParaRPr lang="en-US" sz="1000" dirty="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7B05E-FAFA-425C-B774-A3852BE3F29F}" type="slidenum">
              <a:rPr lang="en-US"/>
              <a:pPr/>
              <a:t>11</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Who does the archiving, and what do they archive?</a:t>
            </a:r>
            <a:endParaRPr lang="en-US" sz="1200" dirty="0" smtClean="0">
              <a:latin typeface="Gill Sans MT" pitchFamily="34" charset="0"/>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spcBef>
                <a:spcPct val="20000"/>
              </a:spcBef>
            </a:pPr>
            <a:r>
              <a:rPr lang="en-US" sz="1000" dirty="0" smtClean="0"/>
              <a:t>The</a:t>
            </a:r>
            <a:r>
              <a:rPr lang="en-US" sz="1000" baseline="0" dirty="0" smtClean="0"/>
              <a:t> template includes suggestions for building an effective archiving system. For example…</a:t>
            </a:r>
          </a:p>
          <a:p>
            <a:pPr>
              <a:lnSpc>
                <a:spcPct val="80000"/>
              </a:lnSpc>
              <a:spcBef>
                <a:spcPct val="20000"/>
              </a:spcBef>
            </a:pPr>
            <a:endParaRPr lang="en-US" sz="1000" baseline="0" dirty="0" smtClean="0"/>
          </a:p>
          <a:p>
            <a:pPr>
              <a:lnSpc>
                <a:spcPct val="80000"/>
              </a:lnSpc>
              <a:spcBef>
                <a:spcPct val="20000"/>
              </a:spcBef>
            </a:pPr>
            <a:r>
              <a:rPr lang="en-US" sz="1000" baseline="0" dirty="0" smtClean="0"/>
              <a:t>--------------------</a:t>
            </a:r>
          </a:p>
          <a:p>
            <a:pPr>
              <a:lnSpc>
                <a:spcPct val="80000"/>
              </a:lnSpc>
              <a:spcBef>
                <a:spcPct val="20000"/>
              </a:spcBef>
            </a:pPr>
            <a:endParaRPr lang="en-US" sz="1000" baseline="0" dirty="0" smtClean="0"/>
          </a:p>
          <a:p>
            <a:pPr>
              <a:lnSpc>
                <a:spcPct val="80000"/>
              </a:lnSpc>
              <a:spcBef>
                <a:spcPct val="20000"/>
              </a:spcBef>
            </a:pPr>
            <a:r>
              <a:rPr lang="en-US" sz="1000" dirty="0" smtClean="0"/>
              <a:t>All information used to create the inventory should be archived in a single location through electronic and/or paper storage. </a:t>
            </a:r>
          </a:p>
          <a:p>
            <a:pPr>
              <a:lnSpc>
                <a:spcPct val="80000"/>
              </a:lnSpc>
              <a:spcBef>
                <a:spcPct val="20000"/>
              </a:spcBef>
            </a:pPr>
            <a:endParaRPr lang="en-US" sz="1000" dirty="0" smtClean="0"/>
          </a:p>
          <a:p>
            <a:pPr>
              <a:lnSpc>
                <a:spcPct val="80000"/>
              </a:lnSpc>
              <a:spcBef>
                <a:spcPct val="20000"/>
              </a:spcBef>
            </a:pPr>
            <a:r>
              <a:rPr lang="en-US" sz="1000" dirty="0" smtClean="0"/>
              <a:t>Archived information should include all disaggregated emission factors, activity data, and documentation of how these factors and data have been generated and aggregated for the preparation of the inventory (such as the SBS template). </a:t>
            </a:r>
          </a:p>
          <a:p>
            <a:pPr>
              <a:lnSpc>
                <a:spcPct val="80000"/>
              </a:lnSpc>
              <a:spcBef>
                <a:spcPct val="20000"/>
              </a:spcBef>
            </a:pPr>
            <a:endParaRPr lang="en-US" sz="1000" dirty="0" smtClean="0"/>
          </a:p>
          <a:p>
            <a:pPr>
              <a:lnSpc>
                <a:spcPct val="80000"/>
              </a:lnSpc>
              <a:spcBef>
                <a:spcPct val="20000"/>
              </a:spcBef>
            </a:pPr>
            <a:r>
              <a:rPr lang="en-US" sz="1000" dirty="0" smtClean="0"/>
              <a:t>This information should also include internal documentation on QA/QC procedures, external and internal reviews, documentation of annual key sources and key source identification, and planned inventory improvements. </a:t>
            </a:r>
          </a:p>
          <a:p>
            <a:pPr>
              <a:lnSpc>
                <a:spcPct val="80000"/>
              </a:lnSpc>
              <a:spcBef>
                <a:spcPct val="20000"/>
              </a:spcBef>
            </a:pPr>
            <a:endParaRPr lang="en-US" sz="1000" dirty="0" smtClean="0"/>
          </a:p>
          <a:p>
            <a:pPr>
              <a:lnSpc>
                <a:spcPct val="80000"/>
              </a:lnSpc>
              <a:spcBef>
                <a:spcPct val="20000"/>
              </a:spcBef>
            </a:pPr>
            <a:r>
              <a:rPr lang="en-US" sz="1000" dirty="0" smtClean="0"/>
              <a:t>If possible, a copy of all archive documents should be kept in another location to reduce the risk of losing all records due to theft or disaster (e.g., fire, earthquake, or flooding).</a:t>
            </a:r>
          </a:p>
          <a:p>
            <a:endParaRPr lang="en-US" sz="1000" dirty="0" smtClean="0"/>
          </a:p>
          <a:p>
            <a:pPr marL="742950" marR="0" lvl="1" indent="-285750" algn="l" defTabSz="914400" rtl="0" eaLnBrk="1" fontAlgn="auto" latinLnBrk="0" hangingPunct="1">
              <a:lnSpc>
                <a:spcPct val="90000"/>
              </a:lnSpc>
              <a:spcBef>
                <a:spcPct val="20000"/>
              </a:spcBef>
              <a:spcAft>
                <a:spcPts val="0"/>
              </a:spcAft>
              <a:buClrTx/>
              <a:buSzPct val="65000"/>
              <a:buFont typeface="Verdana"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CDA0FA8-7CF9-4D6D-9B27-6C5E29FD39E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000" dirty="0" smtClean="0"/>
              <a:t>We store</a:t>
            </a:r>
            <a:r>
              <a:rPr lang="en-US" sz="1000" baseline="0" dirty="0" smtClean="0"/>
              <a:t> copies of the final inventory report in a warehouse, and also provide them online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000" baseline="0" dirty="0" smtClean="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0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000" dirty="0" smtClean="0"/>
              <a:t>Copies of all reports are archived and stored through </a:t>
            </a:r>
            <a:r>
              <a:rPr lang="fr-FR" sz="1000" dirty="0" smtClean="0"/>
              <a:t>National Service Center for Environnemental Publications (NSCEP) </a:t>
            </a:r>
            <a:r>
              <a:rPr lang="fr-FR" sz="1000" dirty="0" err="1" smtClean="0"/>
              <a:t>warehouse</a:t>
            </a:r>
            <a:r>
              <a:rPr lang="fr-FR" sz="1000" dirty="0" smtClean="0"/>
              <a:t> in Cincinnati, OH.</a:t>
            </a:r>
            <a:r>
              <a:rPr lang="fr-FR" sz="1000" baseline="0" dirty="0" smtClean="0"/>
              <a:t> </a:t>
            </a:r>
            <a:r>
              <a:rPr lang="en-US" sz="1000" dirty="0" smtClean="0"/>
              <a:t>We also maintain an electronic archive and electronic copies on our website at www.epa.gov/climatechange/emissions. Copies of the document are sent to members of the public upon request.</a:t>
            </a:r>
          </a:p>
          <a:p>
            <a:endParaRPr lang="en-US" sz="1000" dirty="0"/>
          </a:p>
        </p:txBody>
      </p:sp>
      <p:sp>
        <p:nvSpPr>
          <p:cNvPr id="4" name="Slide Number Placeholder 3"/>
          <p:cNvSpPr>
            <a:spLocks noGrp="1"/>
          </p:cNvSpPr>
          <p:nvPr>
            <p:ph type="sldNum" sz="quarter" idx="10"/>
          </p:nvPr>
        </p:nvSpPr>
        <p:spPr/>
        <p:txBody>
          <a:bodyPr/>
          <a:lstStyle/>
          <a:p>
            <a:fld id="{331B94EF-93CF-46C9-A13B-7CADD9B2BF5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728B7-0D0E-454B-9212-8E44A9840C9C}" type="slidenum">
              <a:rPr lang="en-US"/>
              <a:pPr/>
              <a:t>14</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pPr marL="0" marR="0" lvl="2"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sz="1000" b="0" i="0" kern="1200" dirty="0" smtClean="0">
                <a:solidFill>
                  <a:schemeClr val="tx1"/>
                </a:solidFill>
                <a:latin typeface="+mn-lt"/>
                <a:ea typeface="+mn-ea"/>
                <a:cs typeface="+mn-cs"/>
              </a:rPr>
              <a:t>In the U.S.,</a:t>
            </a:r>
            <a:r>
              <a:rPr lang="en-US" sz="1000" b="0" i="0" kern="1200" baseline="0" dirty="0" smtClean="0">
                <a:solidFill>
                  <a:schemeClr val="tx1"/>
                </a:solidFill>
                <a:latin typeface="+mn-lt"/>
                <a:ea typeface="+mn-ea"/>
                <a:cs typeface="+mn-cs"/>
              </a:rPr>
              <a:t> we </a:t>
            </a:r>
            <a:r>
              <a:rPr lang="en-US" sz="1000" b="0" i="0" u="none" kern="1200" baseline="0" dirty="0" smtClean="0">
                <a:solidFill>
                  <a:schemeClr val="tx1"/>
                </a:solidFill>
                <a:latin typeface="+mn-lt"/>
                <a:ea typeface="+mn-ea"/>
                <a:cs typeface="+mn-cs"/>
              </a:rPr>
              <a:t>keep files in both hard-copy format and digital format. </a:t>
            </a:r>
          </a:p>
          <a:p>
            <a:pPr marL="0" marR="0" lvl="2" indent="0" algn="l" defTabSz="457200" rtl="0" eaLnBrk="0" fontAlgn="base" latinLnBrk="0" hangingPunct="0">
              <a:lnSpc>
                <a:spcPct val="100000"/>
              </a:lnSpc>
              <a:spcBef>
                <a:spcPct val="30000"/>
              </a:spcBef>
              <a:spcAft>
                <a:spcPct val="0"/>
              </a:spcAft>
              <a:buClrTx/>
              <a:buSzTx/>
              <a:buFont typeface="Arial" pitchFamily="34" charset="0"/>
              <a:buNone/>
              <a:tabLst/>
              <a:defRPr/>
            </a:pPr>
            <a:endParaRPr lang="en-US" sz="1000" b="0" i="0" u="none" kern="1200" baseline="0" dirty="0" smtClean="0">
              <a:solidFill>
                <a:schemeClr val="tx1"/>
              </a:solidFill>
              <a:latin typeface="+mn-lt"/>
              <a:ea typeface="+mn-ea"/>
              <a:cs typeface="+mn-cs"/>
            </a:endParaRPr>
          </a:p>
          <a:p>
            <a:pPr marL="0" marR="0" lvl="2"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sz="1000" b="0" i="0" u="none" kern="1200" baseline="0" dirty="0" smtClean="0">
                <a:solidFill>
                  <a:schemeClr val="tx1"/>
                </a:solidFill>
                <a:latin typeface="+mn-lt"/>
                <a:ea typeface="+mn-ea"/>
                <a:cs typeface="+mn-cs"/>
              </a:rPr>
              <a:t>We keep these copies in multiple locations to keep them safe. This is our “docket”.</a:t>
            </a:r>
          </a:p>
          <a:p>
            <a:pPr marL="0" marR="0" lvl="2" indent="0" algn="l" defTabSz="457200" rtl="0" eaLnBrk="0" fontAlgn="base" latinLnBrk="0" hangingPunct="0">
              <a:lnSpc>
                <a:spcPct val="100000"/>
              </a:lnSpc>
              <a:spcBef>
                <a:spcPct val="30000"/>
              </a:spcBef>
              <a:spcAft>
                <a:spcPct val="0"/>
              </a:spcAft>
              <a:buClrTx/>
              <a:buSzTx/>
              <a:buFont typeface="Arial" pitchFamily="34" charset="0"/>
              <a:buNone/>
              <a:tabLst/>
              <a:defRPr/>
            </a:pPr>
            <a:endParaRPr lang="en-US" sz="1000" b="0" i="0" u="none" kern="1200" baseline="0" dirty="0" smtClean="0">
              <a:solidFill>
                <a:schemeClr val="tx1"/>
              </a:solidFill>
              <a:latin typeface="+mn-lt"/>
              <a:ea typeface="+mn-ea"/>
              <a:cs typeface="+mn-cs"/>
            </a:endParaRPr>
          </a:p>
          <a:p>
            <a:pPr marL="0" marR="0" lvl="2"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sz="1000" b="0" i="0" u="none" kern="1200" baseline="0" dirty="0" smtClean="0">
                <a:solidFill>
                  <a:schemeClr val="tx1"/>
                </a:solidFill>
                <a:latin typeface="+mn-lt"/>
                <a:ea typeface="+mn-ea"/>
                <a:cs typeface="+mn-cs"/>
              </a:rPr>
              <a:t>------------------------------------------</a:t>
            </a:r>
            <a:endParaRPr lang="en-US" sz="1000" b="0" i="0" u="none" kern="1200" dirty="0" smtClean="0">
              <a:solidFill>
                <a:schemeClr val="tx1"/>
              </a:solidFill>
              <a:latin typeface="+mn-lt"/>
              <a:ea typeface="+mn-ea"/>
              <a:cs typeface="+mn-cs"/>
            </a:endParaRPr>
          </a:p>
          <a:p>
            <a:pPr marL="0" marR="0" lvl="2" indent="0" algn="l" defTabSz="457200" rtl="0" eaLnBrk="0" fontAlgn="base" latinLnBrk="0" hangingPunct="0">
              <a:lnSpc>
                <a:spcPct val="100000"/>
              </a:lnSpc>
              <a:spcBef>
                <a:spcPct val="30000"/>
              </a:spcBef>
              <a:spcAft>
                <a:spcPct val="0"/>
              </a:spcAft>
              <a:buClrTx/>
              <a:buSzTx/>
              <a:buFont typeface="Arial" pitchFamily="34" charset="0"/>
              <a:buNone/>
              <a:tabLst/>
              <a:defRPr/>
            </a:pPr>
            <a:endParaRPr lang="en-US" sz="1000" b="0" i="0" kern="1200" dirty="0" smtClean="0">
              <a:solidFill>
                <a:schemeClr val="tx1"/>
              </a:solidFill>
              <a:latin typeface="+mn-lt"/>
              <a:ea typeface="+mn-ea"/>
              <a:cs typeface="+mn-cs"/>
            </a:endParaRPr>
          </a:p>
          <a:p>
            <a:pPr marL="0" marR="0" lvl="2"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sz="1000" b="0" i="0" kern="1200" dirty="0" smtClean="0">
                <a:solidFill>
                  <a:schemeClr val="tx1"/>
                </a:solidFill>
                <a:latin typeface="+mn-lt"/>
                <a:ea typeface="+mn-ea"/>
                <a:cs typeface="+mn-cs"/>
              </a:rPr>
              <a:t>A docket serves as the repository for documents or information related to all parts of the inventory activities. A </a:t>
            </a:r>
            <a:r>
              <a:rPr lang="en-US" sz="1000" dirty="0" smtClean="0"/>
              <a:t>Docket is like a bibliography for the Inventory and</a:t>
            </a:r>
            <a:r>
              <a:rPr lang="en-US" sz="1000" baseline="0" dirty="0" smtClean="0"/>
              <a:t> </a:t>
            </a:r>
            <a:r>
              <a:rPr lang="en-US" sz="1000" dirty="0" smtClean="0"/>
              <a:t>includes references but also other important inventory records such as QC forms.</a:t>
            </a:r>
            <a:r>
              <a:rPr lang="en-US" sz="1000" baseline="0" dirty="0" smtClean="0"/>
              <a:t> </a:t>
            </a:r>
            <a:r>
              <a:rPr lang="en-US" sz="1000" u="sng" dirty="0" smtClean="0"/>
              <a:t>Each year’s docket contains the new references used in the report.</a:t>
            </a:r>
            <a:endParaRPr lang="en-US" sz="1000" b="0" i="0" u="sng" kern="1200" dirty="0" smtClean="0">
              <a:solidFill>
                <a:schemeClr val="tx1"/>
              </a:solidFill>
              <a:latin typeface="+mn-lt"/>
              <a:ea typeface="+mn-ea"/>
              <a:cs typeface="+mn-cs"/>
            </a:endParaRPr>
          </a:p>
          <a:p>
            <a:pPr marL="0" marR="0" lvl="2" indent="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US" sz="1000" b="0" i="0" kern="1200" dirty="0" smtClean="0">
              <a:solidFill>
                <a:schemeClr val="tx1"/>
              </a:solidFill>
              <a:latin typeface="+mn-lt"/>
              <a:ea typeface="+mn-ea"/>
              <a:cs typeface="+mn-cs"/>
            </a:endParaRPr>
          </a:p>
          <a:p>
            <a:pPr marL="0" marR="0" lvl="2"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sz="1000" b="0" i="0" kern="1200" dirty="0" smtClean="0">
                <a:solidFill>
                  <a:schemeClr val="tx1"/>
                </a:solidFill>
                <a:latin typeface="+mn-lt"/>
                <a:ea typeface="+mn-ea"/>
                <a:cs typeface="+mn-cs"/>
              </a:rPr>
              <a:t>Files are kept in</a:t>
            </a:r>
            <a:r>
              <a:rPr lang="en-US" sz="1000" b="0" i="0" kern="1200" baseline="0" dirty="0" smtClean="0">
                <a:solidFill>
                  <a:schemeClr val="tx1"/>
                </a:solidFill>
                <a:latin typeface="+mn-lt"/>
                <a:ea typeface="+mn-ea"/>
                <a:cs typeface="+mn-cs"/>
              </a:rPr>
              <a:t> </a:t>
            </a:r>
            <a:r>
              <a:rPr lang="en-US" sz="1000" b="0" i="0" u="sng" kern="1200" baseline="0" dirty="0" smtClean="0">
                <a:solidFill>
                  <a:schemeClr val="tx1"/>
                </a:solidFill>
                <a:latin typeface="+mn-lt"/>
                <a:ea typeface="+mn-ea"/>
                <a:cs typeface="+mn-cs"/>
              </a:rPr>
              <a:t>both hard-copy format and digital format</a:t>
            </a:r>
            <a:r>
              <a:rPr lang="en-US" sz="1000" b="0" i="0" kern="1200" baseline="0" dirty="0" smtClean="0">
                <a:solidFill>
                  <a:schemeClr val="tx1"/>
                </a:solidFill>
                <a:latin typeface="+mn-lt"/>
                <a:ea typeface="+mn-ea"/>
                <a:cs typeface="+mn-cs"/>
              </a:rPr>
              <a:t>. At ICF, we keep several sets of the files on CD and printed copies of all documents stored in the docket with tracking numbers. These are required occasionally and thanks to keeping files organized, we have access to them when we need them. EPA also has their own set of files and CDs. These are kept together in one place.</a:t>
            </a:r>
          </a:p>
          <a:p>
            <a:pPr marL="0" marR="0" lvl="2" indent="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US" sz="1000" b="0" i="0" kern="1200" baseline="0" dirty="0" smtClean="0">
              <a:solidFill>
                <a:schemeClr val="tx1"/>
              </a:solidFill>
              <a:latin typeface="+mn-lt"/>
              <a:ea typeface="+mn-ea"/>
              <a:cs typeface="+mn-cs"/>
            </a:endParaRPr>
          </a:p>
          <a:p>
            <a:pPr marL="0" marR="0" lvl="2"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sz="1000" b="0" i="0" kern="1200" baseline="0" dirty="0" smtClean="0">
                <a:solidFill>
                  <a:schemeClr val="tx1"/>
                </a:solidFill>
                <a:latin typeface="+mn-lt"/>
                <a:ea typeface="+mn-ea"/>
                <a:cs typeface="+mn-cs"/>
              </a:rPr>
              <a:t>Partly for redundancy, the printed inventories are </a:t>
            </a:r>
            <a:r>
              <a:rPr lang="en-US" sz="1000" b="0" i="0" u="sng" kern="1200" baseline="0" dirty="0" smtClean="0">
                <a:solidFill>
                  <a:schemeClr val="tx1"/>
                </a:solidFill>
                <a:latin typeface="+mn-lt"/>
                <a:ea typeface="+mn-ea"/>
                <a:cs typeface="+mn-cs"/>
              </a:rPr>
              <a:t>kept in multiple places</a:t>
            </a:r>
            <a:r>
              <a:rPr lang="en-US" sz="1000" b="0" i="0" kern="1200" baseline="0" dirty="0" smtClean="0">
                <a:solidFill>
                  <a:schemeClr val="tx1"/>
                </a:solidFill>
                <a:latin typeface="+mn-lt"/>
                <a:ea typeface="+mn-ea"/>
                <a:cs typeface="+mn-cs"/>
              </a:rPr>
              <a:t>. Always keep multiple copies of digital files since it is so easy to duplicate them and they are so vulnerable to loss because of a dead hard drive or other loss. Keep everything together in one place but keep backups stored offsite somewhere else if possible.</a:t>
            </a:r>
            <a:endParaRPr lang="en-US" sz="1000" dirty="0" smtClean="0"/>
          </a:p>
          <a:p>
            <a:pPr marL="0" marR="0" lvl="2" indent="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US" sz="1000" dirty="0" smtClean="0"/>
          </a:p>
          <a:p>
            <a:pPr marL="0" marR="0" lvl="2"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sz="1000" dirty="0" smtClean="0"/>
              <a:t>Located at 1310 L Street, NW, 7</a:t>
            </a:r>
            <a:r>
              <a:rPr lang="en-US" sz="1000" baseline="30000" dirty="0" smtClean="0"/>
              <a:t>th</a:t>
            </a:r>
            <a:r>
              <a:rPr lang="en-US" sz="1000" dirty="0" smtClean="0"/>
              <a:t> Floor, Across from Cubicle 747B, CD contains full electronic versions of full references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dirty="0" smtClean="0">
                <a:latin typeface="Arial" pitchFamily="34" charset="0"/>
                <a:cs typeface="Arial" pitchFamily="34" charset="0"/>
              </a:rPr>
              <a:t>How</a:t>
            </a:r>
            <a:r>
              <a:rPr lang="en-US" sz="1000" baseline="0" dirty="0" smtClean="0">
                <a:latin typeface="Arial" pitchFamily="34" charset="0"/>
                <a:cs typeface="Arial" pitchFamily="34" charset="0"/>
              </a:rPr>
              <a:t> do you archive various types of source materials?</a:t>
            </a:r>
          </a:p>
        </p:txBody>
      </p:sp>
      <p:sp>
        <p:nvSpPr>
          <p:cNvPr id="686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6861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6861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02C6BE-0202-49AB-A7F9-D300EE6F2964}"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982DF-7174-4801-AAA0-3AED2C51A4E9}" type="slidenum">
              <a:rPr lang="en-US"/>
              <a:pPr/>
              <a:t>16</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dirty="0" smtClean="0"/>
              <a:t>[ANIMATES AUTOMATICALLY]</a:t>
            </a:r>
          </a:p>
          <a:p>
            <a:endParaRPr lang="en-US" dirty="0" smtClean="0"/>
          </a:p>
          <a:p>
            <a:r>
              <a:rPr lang="en-US" dirty="0" smtClean="0"/>
              <a:t>Each new inventory has it’s own archive CD,</a:t>
            </a:r>
            <a:r>
              <a:rPr lang="en-US" baseline="0" dirty="0" smtClean="0"/>
              <a:t> that contains:</a:t>
            </a:r>
          </a:p>
          <a:p>
            <a:pPr marL="628650" lvl="1" indent="-171450">
              <a:buFont typeface="Arial" pitchFamily="34" charset="0"/>
              <a:buChar char="•"/>
            </a:pPr>
            <a:r>
              <a:rPr lang="en-US" dirty="0" smtClean="0"/>
              <a:t>Electronic copies of all versions of NIR</a:t>
            </a:r>
            <a:r>
              <a:rPr lang="en-US" baseline="0" dirty="0" smtClean="0"/>
              <a:t> (</a:t>
            </a:r>
            <a:r>
              <a:rPr lang="en-US" dirty="0" smtClean="0"/>
              <a:t>Expert Review Draft, Public Review Draft, Final Submission NIR)</a:t>
            </a:r>
          </a:p>
          <a:p>
            <a:pPr marL="628650" lvl="1" indent="-171450">
              <a:buFont typeface="Arial" pitchFamily="34" charset="0"/>
              <a:buChar char="•"/>
            </a:pPr>
            <a:r>
              <a:rPr lang="en-US" dirty="0" smtClean="0"/>
              <a:t>All spreadsheets used to compile estimates (Individual source calculations from Source Leads, Summary data sheets)</a:t>
            </a:r>
          </a:p>
          <a:p>
            <a:pPr marL="628650" lvl="1" indent="-171450">
              <a:buFont typeface="Arial" pitchFamily="34" charset="0"/>
              <a:buChar char="•"/>
            </a:pPr>
            <a:r>
              <a:rPr lang="en-US" dirty="0" smtClean="0"/>
              <a:t>Electronic version of CRF Tables</a:t>
            </a:r>
          </a:p>
          <a:p>
            <a:pPr marL="628650" lvl="1" indent="-171450">
              <a:buFont typeface="Arial" pitchFamily="34" charset="0"/>
              <a:buChar char="•"/>
            </a:pPr>
            <a:r>
              <a:rPr lang="en-US" dirty="0" smtClean="0"/>
              <a:t>Comments &amp; Responses to Reviews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60443D-6924-4391-9B10-58C18F49F46D}" type="slidenum">
              <a:rPr lang="en-US" smtClean="0"/>
              <a:pPr fontAlgn="base">
                <a:spcBef>
                  <a:spcPct val="0"/>
                </a:spcBef>
                <a:spcAft>
                  <a:spcPct val="0"/>
                </a:spcAft>
                <a:defRPr/>
              </a:pPr>
              <a:t>17</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a:xfrm>
            <a:off x="686421" y="4416425"/>
            <a:ext cx="5485158" cy="4413250"/>
          </a:xfrm>
        </p:spPr>
        <p:txBody>
          <a:bodyPr>
            <a:normAutofit fontScale="70000" lnSpcReduction="20000"/>
          </a:bodyPr>
          <a:lstStyle/>
          <a:p>
            <a:r>
              <a:rPr lang="en-US" sz="800" kern="1200" dirty="0" smtClean="0">
                <a:solidFill>
                  <a:schemeClr val="tx1"/>
                </a:solidFill>
                <a:latin typeface="+mn-lt"/>
                <a:ea typeface="+mn-ea"/>
                <a:cs typeface="+mn-cs"/>
              </a:rPr>
              <a:t>I wanted to touch briefly upon a national inventory schedule, as defining where archiving fits into this schedule is a key part of the planning process with all institutions involved. This slide shows a sample schedule that might occur over two years – but you would adapt to your national circumstances.</a:t>
            </a:r>
          </a:p>
          <a:p>
            <a:endParaRPr lang="en-US" sz="800" kern="1200" dirty="0" smtClean="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800" kern="1200" dirty="0" smtClean="0">
                <a:solidFill>
                  <a:schemeClr val="tx1"/>
                </a:solidFill>
                <a:latin typeface="+mn-lt"/>
                <a:ea typeface="+mn-ea"/>
                <a:cs typeface="+mn-cs"/>
              </a:rPr>
              <a:t>As you can see, the national</a:t>
            </a:r>
            <a:r>
              <a:rPr lang="en-US" sz="800" kern="1200" baseline="0" dirty="0" smtClean="0">
                <a:solidFill>
                  <a:schemeClr val="tx1"/>
                </a:solidFill>
                <a:latin typeface="+mn-lt"/>
                <a:ea typeface="+mn-ea"/>
                <a:cs typeface="+mn-cs"/>
              </a:rPr>
              <a:t> inventory schedule </a:t>
            </a:r>
            <a:r>
              <a:rPr lang="en-US" sz="800" kern="1200" dirty="0" smtClean="0">
                <a:solidFill>
                  <a:schemeClr val="tx1"/>
                </a:solidFill>
                <a:latin typeface="+mn-lt"/>
                <a:ea typeface="+mn-ea"/>
                <a:cs typeface="+mn-cs"/>
              </a:rPr>
              <a:t>is a cyclical process. After each inventory and national communication</a:t>
            </a:r>
            <a:r>
              <a:rPr lang="en-US" sz="800" kern="1200" baseline="0" dirty="0" smtClean="0">
                <a:solidFill>
                  <a:schemeClr val="tx1"/>
                </a:solidFill>
                <a:latin typeface="+mn-lt"/>
                <a:ea typeface="+mn-ea"/>
                <a:cs typeface="+mn-cs"/>
              </a:rPr>
              <a:t> is submitted to the UN, archiving should talk place. </a:t>
            </a:r>
            <a:r>
              <a:rPr lang="en-US" sz="800" kern="1200" dirty="0" smtClean="0">
                <a:solidFill>
                  <a:schemeClr val="tx1"/>
                </a:solidFill>
                <a:latin typeface="+mn-lt"/>
                <a:ea typeface="+mn-ea"/>
                <a:cs typeface="+mn-cs"/>
              </a:rPr>
              <a:t>The</a:t>
            </a:r>
            <a:r>
              <a:rPr lang="en-US" sz="800" kern="1200" baseline="0" dirty="0" smtClean="0">
                <a:solidFill>
                  <a:schemeClr val="tx1"/>
                </a:solidFill>
                <a:latin typeface="+mn-lt"/>
                <a:ea typeface="+mn-ea"/>
                <a:cs typeface="+mn-cs"/>
              </a:rPr>
              <a:t> </a:t>
            </a:r>
            <a:r>
              <a:rPr lang="en-US" sz="800" kern="1200" dirty="0" smtClean="0">
                <a:solidFill>
                  <a:schemeClr val="tx1"/>
                </a:solidFill>
                <a:latin typeface="+mn-lt"/>
                <a:ea typeface="+mn-ea"/>
                <a:cs typeface="+mn-cs"/>
              </a:rPr>
              <a:t>documents,</a:t>
            </a:r>
            <a:r>
              <a:rPr lang="en-US" sz="800" kern="1200" baseline="0" dirty="0" smtClean="0">
                <a:solidFill>
                  <a:schemeClr val="tx1"/>
                </a:solidFill>
                <a:latin typeface="+mn-lt"/>
                <a:ea typeface="+mn-ea"/>
                <a:cs typeface="+mn-cs"/>
              </a:rPr>
              <a:t> files, and arrangements </a:t>
            </a:r>
            <a:r>
              <a:rPr lang="en-US" sz="800" kern="1200" dirty="0" smtClean="0">
                <a:solidFill>
                  <a:schemeClr val="tx1"/>
                </a:solidFill>
                <a:latin typeface="+mn-lt"/>
                <a:ea typeface="+mn-ea"/>
                <a:cs typeface="+mn-cs"/>
              </a:rPr>
              <a:t>from the previous inventory should serve as the foundation for the next one making the process more fluid</a:t>
            </a:r>
            <a:r>
              <a:rPr lang="en-US" sz="800" kern="1200" baseline="0" dirty="0" smtClean="0">
                <a:solidFill>
                  <a:schemeClr val="tx1"/>
                </a:solidFill>
                <a:latin typeface="+mn-lt"/>
                <a:ea typeface="+mn-ea"/>
                <a:cs typeface="+mn-cs"/>
              </a:rPr>
              <a:t> and institutionalized in years to come. </a:t>
            </a:r>
            <a:r>
              <a:rPr lang="en-US" sz="800" kern="1200" dirty="0" smtClean="0">
                <a:solidFill>
                  <a:schemeClr val="tx1"/>
                </a:solidFill>
                <a:latin typeface="+mn-lt"/>
                <a:ea typeface="+mn-ea"/>
                <a:cs typeface="+mn-cs"/>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0C6B2F-47C7-4000-BF7B-900DDA84DF94}" type="slidenum">
              <a:rPr lang="en-US" smtClean="0"/>
              <a:pPr fontAlgn="base">
                <a:spcBef>
                  <a:spcPct val="0"/>
                </a:spcBef>
                <a:spcAft>
                  <a:spcPct val="0"/>
                </a:spcAft>
                <a:defRPr/>
              </a:pPr>
              <a:t>18</a:t>
            </a:fld>
            <a:endParaRPr lang="en-US" smtClean="0"/>
          </a:p>
        </p:txBody>
      </p:sp>
      <p:sp>
        <p:nvSpPr>
          <p:cNvPr id="6758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67590"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dirty="0"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F84C1-7D7E-4886-8A82-F722946DA756}" type="slidenum">
              <a:rPr lang="en-US"/>
              <a:pPr fontAlgn="base">
                <a:spcBef>
                  <a:spcPct val="0"/>
                </a:spcBef>
                <a:spcAft>
                  <a:spcPct val="0"/>
                </a:spcAft>
                <a:defRPr/>
              </a:pPr>
              <a:t>19</a:t>
            </a:fld>
            <a:endParaRPr lang="en-US"/>
          </a:p>
        </p:txBody>
      </p:sp>
      <p:sp>
        <p:nvSpPr>
          <p:cNvPr id="5" name="Rectangle 4"/>
          <p:cNvSpPr/>
          <p:nvPr/>
        </p:nvSpPr>
        <p:spPr>
          <a:xfrm>
            <a:off x="2643188" y="1353304"/>
            <a:ext cx="2857500" cy="642167"/>
          </a:xfrm>
          <a:prstGeom prst="rect">
            <a:avLst/>
          </a:prstGeom>
        </p:spPr>
        <p:txBody>
          <a:bodyPr wrap="square" lIns="87316" tIns="43658" rIns="87316" bIns="43658">
            <a:spAutoFit/>
          </a:bodyPr>
          <a:lstStyle/>
          <a:p>
            <a:r>
              <a:rPr lang="en-US" b="1" dirty="0" smtClean="0">
                <a:latin typeface="Gill Sans MT" pitchFamily="34" charset="0"/>
              </a:rPr>
              <a:t>Thanks for your attention!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41653" indent="-241653" defTabSz="483306" eaLnBrk="1" fontAlgn="auto" hangingPunct="1">
              <a:spcBef>
                <a:spcPct val="20000"/>
              </a:spcBef>
              <a:spcAft>
                <a:spcPts val="0"/>
              </a:spcAft>
              <a:defRPr/>
            </a:pPr>
            <a:r>
              <a:rPr lang="en-US" sz="1200" dirty="0" smtClean="0"/>
              <a:t>The six EPA templates all focus on key elements related to managing the development of GHG inventories. </a:t>
            </a:r>
          </a:p>
          <a:p>
            <a:pPr marL="241653" indent="-241653" defTabSz="483306" eaLnBrk="1" fontAlgn="auto" hangingPunct="1">
              <a:spcBef>
                <a:spcPct val="20000"/>
              </a:spcBef>
              <a:spcAft>
                <a:spcPts val="0"/>
              </a:spcAft>
              <a:defRPr/>
            </a:pPr>
            <a:endParaRPr lang="en-US" sz="1200" dirty="0" smtClean="0"/>
          </a:p>
          <a:p>
            <a:pPr marL="241653" indent="-241653" defTabSz="483306" eaLnBrk="1" fontAlgn="auto" hangingPunct="1">
              <a:spcBef>
                <a:spcPct val="20000"/>
              </a:spcBef>
              <a:spcAft>
                <a:spcPts val="0"/>
              </a:spcAft>
              <a:defRPr/>
            </a:pPr>
            <a:r>
              <a:rPr lang="en-US" sz="1200" dirty="0" smtClean="0"/>
              <a:t>In this talk, I’ll be discussing the fourth template, the description of an</a:t>
            </a:r>
            <a:r>
              <a:rPr lang="en-US" sz="1200" baseline="0" dirty="0" smtClean="0"/>
              <a:t> archiving system</a:t>
            </a:r>
            <a:r>
              <a:rPr lang="en-US" sz="1200" dirty="0" smtClean="0"/>
              <a:t>. </a:t>
            </a:r>
          </a:p>
          <a:p>
            <a:pPr marL="241653" indent="-241653" defTabSz="483306" eaLnBrk="1" fontAlgn="auto" hangingPunct="1">
              <a:spcBef>
                <a:spcPct val="20000"/>
              </a:spcBef>
              <a:spcAft>
                <a:spcPts val="0"/>
              </a:spcAft>
              <a:defRPr/>
            </a:pPr>
            <a:endParaRPr lang="en-US" sz="1200" dirty="0" smtClean="0"/>
          </a:p>
          <a:p>
            <a:pPr marL="241653" indent="-241653" defTabSz="483306" eaLnBrk="1" fontAlgn="auto" hangingPunct="1">
              <a:spcBef>
                <a:spcPct val="20000"/>
              </a:spcBef>
              <a:spcAft>
                <a:spcPts val="0"/>
              </a:spcAft>
              <a:defRPr/>
            </a:pPr>
            <a:r>
              <a:rPr lang="en-US" sz="1200" dirty="0" smtClean="0"/>
              <a:t>Before I go any further,</a:t>
            </a:r>
            <a:r>
              <a:rPr lang="en-US" sz="1200" baseline="0" dirty="0" smtClean="0"/>
              <a:t> I would like to stress that all of </a:t>
            </a:r>
            <a:r>
              <a:rPr lang="en-US" sz="1200" kern="1200" dirty="0" smtClean="0">
                <a:solidFill>
                  <a:schemeClr val="tx1"/>
                </a:solidFill>
                <a:effectLst/>
                <a:latin typeface="+mn-lt"/>
                <a:ea typeface="+mn-ea"/>
                <a:cs typeface="+mn-cs"/>
              </a:rPr>
              <a:t>the templates relate to each other in some way.</a:t>
            </a:r>
            <a:r>
              <a:rPr lang="en-US" sz="1200" kern="1200" baseline="0" dirty="0" smtClean="0">
                <a:solidFill>
                  <a:schemeClr val="tx1"/>
                </a:solidFill>
                <a:effectLst/>
                <a:latin typeface="+mn-lt"/>
                <a:ea typeface="+mn-ea"/>
                <a:cs typeface="+mn-cs"/>
              </a:rPr>
              <a:t> M</a:t>
            </a:r>
            <a:r>
              <a:rPr lang="en-US" sz="1200" kern="1200" dirty="0" smtClean="0">
                <a:solidFill>
                  <a:schemeClr val="tx1"/>
                </a:solidFill>
                <a:effectLst/>
                <a:latin typeface="+mn-lt"/>
                <a:ea typeface="+mn-ea"/>
                <a:cs typeface="+mn-cs"/>
              </a:rPr>
              <a:t>ore explicitly, each on of these steps depends on institutional arrangements</a:t>
            </a:r>
            <a:r>
              <a:rPr lang="en-US" sz="1200" kern="1200" baseline="0" dirty="0" smtClean="0">
                <a:solidFill>
                  <a:schemeClr val="tx1"/>
                </a:solidFill>
                <a:effectLst/>
                <a:latin typeface="+mn-lt"/>
                <a:ea typeface="+mn-ea"/>
                <a:cs typeface="+mn-cs"/>
              </a:rPr>
              <a:t> (the first template) in some capacity. For example: if no agency or person has been delegated the task of archiving documents, estimates, data, etc.. then it is unlikely a complete archive will be kept to aid the inventory development process in the future. </a:t>
            </a:r>
            <a:endParaRPr lang="en-US" sz="1200"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1249CE-AC88-4E7E-8BE3-551B223ADC62}" type="slidenum">
              <a:rPr lang="en-US"/>
              <a:pPr fontAlgn="base">
                <a:spcBef>
                  <a:spcPct val="0"/>
                </a:spcBef>
                <a:spcAft>
                  <a:spcPct val="0"/>
                </a:spcAft>
                <a:defRPr/>
              </a:pPr>
              <a:t>2</a:t>
            </a:fld>
            <a:endParaRPr lang="en-US"/>
          </a:p>
        </p:txBody>
      </p:sp>
      <p:sp>
        <p:nvSpPr>
          <p:cNvPr id="4301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43014"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Archives</a:t>
            </a:r>
            <a:r>
              <a:rPr lang="en-US" i="1" dirty="0" smtClean="0"/>
              <a:t> </a:t>
            </a:r>
            <a:r>
              <a:rPr lang="en-US" dirty="0" smtClean="0"/>
              <a:t>refers to a collection of records, and where these records are kept.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Your archives will include all materials created and used during the development of the inventory (references, methodological choice, expert comments, revisions, etc.).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u="sng" dirty="0" smtClean="0"/>
              <a:t>Archiving is the important step </a:t>
            </a:r>
            <a:r>
              <a:rPr lang="en-US" dirty="0" smtClean="0"/>
              <a:t>for making sure that your inventory is </a:t>
            </a:r>
            <a:r>
              <a:rPr lang="en-US" u="sng" dirty="0" smtClean="0"/>
              <a:t>consistent and reproducible </a:t>
            </a:r>
            <a:r>
              <a:rPr lang="en-US" dirty="0" smtClean="0"/>
              <a:t>from one inventory cycle to the next.</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An example of bad archiving</a:t>
            </a:r>
            <a:r>
              <a:rPr lang="en-US" baseline="0" dirty="0" smtClean="0"/>
              <a:t> -- we had a </a:t>
            </a:r>
            <a:r>
              <a:rPr lang="en-US" dirty="0" smtClean="0"/>
              <a:t>project we were working on recently, where we were updating an analysis that had been completed 4 or 5 years earlier.  The analysis involved a lot of complicated spreadsheet calculations, but we could only find some of the spreadsheets from the previous version, and those we could find were not always the final or complete versions.  It made the project a lot more complicated and time-consuming.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0C6B2F-47C7-4000-BF7B-900DDA84DF94}" type="slidenum">
              <a:rPr lang="en-US" smtClean="0"/>
              <a:pPr fontAlgn="base">
                <a:spcBef>
                  <a:spcPct val="0"/>
                </a:spcBef>
                <a:spcAft>
                  <a:spcPct val="0"/>
                </a:spcAft>
                <a:defRPr/>
              </a:pPr>
              <a:t>3</a:t>
            </a:fld>
            <a:endParaRPr lang="en-US" smtClean="0"/>
          </a:p>
        </p:txBody>
      </p:sp>
      <p:sp>
        <p:nvSpPr>
          <p:cNvPr id="6758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67590"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b="0" dirty="0" smtClean="0">
                <a:solidFill>
                  <a:srgbClr val="CC0000"/>
                </a:solidFill>
                <a:effectLst>
                  <a:outerShdw blurRad="38100" dist="38100" dir="2700000" algn="tl">
                    <a:srgbClr val="C0C0C0"/>
                  </a:outerShdw>
                </a:effectLst>
                <a:latin typeface="Arial" pitchFamily="34" charset="0"/>
                <a:cs typeface="Arial" pitchFamily="34" charset="0"/>
              </a:rPr>
              <a:t>So why is an archive so important?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1000" b="1" dirty="0" smtClean="0">
              <a:solidFill>
                <a:srgbClr val="CC0000"/>
              </a:solidFill>
              <a:effectLst>
                <a:outerShdw blurRad="38100" dist="38100" dir="2700000" algn="tl">
                  <a:srgbClr val="C0C0C0"/>
                </a:outerShdw>
              </a:effectLst>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b="1" dirty="0" smtClean="0">
                <a:solidFill>
                  <a:srgbClr val="CC0000"/>
                </a:solidFill>
                <a:effectLst>
                  <a:outerShdw blurRad="38100" dist="38100" dir="2700000" algn="tl">
                    <a:srgbClr val="C0C0C0"/>
                  </a:outerShdw>
                </a:effectLst>
                <a:latin typeface="Arial" pitchFamily="34" charset="0"/>
                <a:cs typeface="Arial" pitchFamily="34" charset="0"/>
              </a:rPr>
              <a:t>-------------------</a:t>
            </a:r>
          </a:p>
          <a:p>
            <a:pPr marL="342900" lvl="0" indent="-342900" fontAlgn="base">
              <a:spcBef>
                <a:spcPct val="0"/>
              </a:spcBef>
              <a:spcAft>
                <a:spcPct val="0"/>
              </a:spcAft>
              <a:buFont typeface="Arial" pitchFamily="34" charset="0"/>
              <a:buNone/>
            </a:pPr>
            <a:endParaRPr lang="en-US" sz="1000" b="0" baseline="0" dirty="0" smtClean="0">
              <a:latin typeface="Arial" pitchFamily="34" charset="0"/>
              <a:ea typeface="MS Mincho" pitchFamily="49" charset="-128"/>
              <a:cs typeface="Arial" pitchFamily="34" charset="0"/>
            </a:endParaRPr>
          </a:p>
          <a:p>
            <a:pPr marL="342900" lvl="0" indent="-342900" fontAlgn="base">
              <a:spcBef>
                <a:spcPct val="0"/>
              </a:spcBef>
              <a:spcAft>
                <a:spcPct val="0"/>
              </a:spcAft>
              <a:buFont typeface="Arial" pitchFamily="34" charset="0"/>
              <a:buNone/>
            </a:pPr>
            <a:r>
              <a:rPr lang="en-US" sz="1000" b="0" baseline="0" dirty="0" smtClean="0">
                <a:latin typeface="Arial" pitchFamily="34" charset="0"/>
                <a:ea typeface="MS Mincho" pitchFamily="49" charset="-128"/>
                <a:cs typeface="Arial" pitchFamily="34" charset="0"/>
              </a:rPr>
              <a:t>This will help the inventory team:</a:t>
            </a:r>
          </a:p>
          <a:p>
            <a:pPr marL="342900" lvl="0" indent="-342900" fontAlgn="base">
              <a:spcBef>
                <a:spcPct val="0"/>
              </a:spcBef>
              <a:spcAft>
                <a:spcPct val="0"/>
              </a:spcAft>
              <a:buFont typeface="Arial" pitchFamily="34" charset="0"/>
              <a:buChar char="•"/>
            </a:pPr>
            <a:r>
              <a:rPr lang="en-US" sz="1000" dirty="0" smtClean="0">
                <a:latin typeface="Arial" pitchFamily="34" charset="0"/>
                <a:cs typeface="Arial" pitchFamily="34" charset="0"/>
              </a:rPr>
              <a:t>Be able to easily access all electronic</a:t>
            </a:r>
            <a:r>
              <a:rPr lang="en-US" sz="1000" baseline="0" dirty="0" smtClean="0">
                <a:latin typeface="Arial" pitchFamily="34" charset="0"/>
                <a:cs typeface="Arial" pitchFamily="34" charset="0"/>
              </a:rPr>
              <a:t> and paper records from </a:t>
            </a:r>
            <a:r>
              <a:rPr lang="en-US" sz="1000" dirty="0" smtClean="0">
                <a:latin typeface="Arial" pitchFamily="34" charset="0"/>
                <a:cs typeface="Arial" pitchFamily="34" charset="0"/>
              </a:rPr>
              <a:t>the previous inventory. </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lang="en-US" sz="1000" dirty="0" smtClean="0">
                <a:latin typeface="Arial" pitchFamily="34" charset="0"/>
                <a:cs typeface="Arial" pitchFamily="34" charset="0"/>
              </a:rPr>
              <a:t>Easily reproduce</a:t>
            </a:r>
            <a:r>
              <a:rPr lang="en-US" sz="1000" baseline="0" dirty="0" smtClean="0">
                <a:latin typeface="Arial" pitchFamily="34" charset="0"/>
                <a:cs typeface="Arial" pitchFamily="34" charset="0"/>
              </a:rPr>
              <a:t> estimates</a:t>
            </a:r>
            <a:endParaRPr lang="en-US" sz="1000" dirty="0" smtClean="0">
              <a:latin typeface="Arial" pitchFamily="34" charset="0"/>
              <a:cs typeface="Arial" pitchFamily="34" charset="0"/>
            </a:endParaRP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Ensure that the inventory estimates are credible</a:t>
            </a: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tabLst/>
              <a:defRPr/>
            </a:pPr>
            <a:r>
              <a:rPr lang="en-US" sz="1000" dirty="0" smtClean="0">
                <a:latin typeface="Arial" pitchFamily="34" charset="0"/>
                <a:cs typeface="Arial" pitchFamily="34" charset="0"/>
              </a:rPr>
              <a:t>Reference any relevant files in order to respond to public and/or expert inquiry, and to answer questions about methodologies.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More easily review estimates and conduct QA/QC procedures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Safeguard against loss, such as database failures, theft, or fire.</a:t>
            </a:r>
          </a:p>
          <a:p>
            <a:pPr marL="342900" marR="0" lvl="0" indent="-342900" algn="l" defTabSz="914400" rtl="0" eaLnBrk="1" fontAlgn="auto" latinLnBrk="0" hangingPunct="1">
              <a:lnSpc>
                <a:spcPct val="90000"/>
              </a:lnSpc>
              <a:spcBef>
                <a:spcPct val="20000"/>
              </a:spcBef>
              <a:spcAft>
                <a:spcPts val="0"/>
              </a:spcAft>
              <a:buClrTx/>
              <a:buSzPct val="65000"/>
              <a:buFont typeface="Arial"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system need not be expensive or complicated. Archive may be electronic and/or hard copy, and ideally both.</a:t>
            </a:r>
            <a:endParaRPr lang="en-US" sz="1000" dirty="0" smtClean="0">
              <a:latin typeface="Arial" pitchFamily="34" charset="0"/>
              <a:cs typeface="Arial" pitchFamily="34" charset="0"/>
            </a:endParaRPr>
          </a:p>
          <a:p>
            <a:pPr marL="742950" marR="0" lvl="1" indent="-285750" algn="l" defTabSz="914400" rtl="0" eaLnBrk="1" fontAlgn="auto" latinLnBrk="0" hangingPunct="1">
              <a:lnSpc>
                <a:spcPct val="90000"/>
              </a:lnSpc>
              <a:spcBef>
                <a:spcPct val="20000"/>
              </a:spcBef>
              <a:spcAft>
                <a:spcPts val="0"/>
              </a:spcAft>
              <a:buClrTx/>
              <a:buSzPct val="65000"/>
              <a:buFont typeface="Verdana"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5CDA0FA8-7CF9-4D6D-9B27-6C5E29FD39E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We’ve put together</a:t>
            </a:r>
            <a:r>
              <a:rPr lang="en-US" baseline="0" dirty="0" smtClean="0"/>
              <a:t> a series of </a:t>
            </a:r>
            <a:r>
              <a:rPr lang="en-US" dirty="0" smtClean="0"/>
              <a:t>national inventory system</a:t>
            </a:r>
            <a:r>
              <a:rPr lang="en-US" baseline="0" dirty="0" smtClean="0"/>
              <a:t> </a:t>
            </a:r>
            <a:r>
              <a:rPr lang="en-US" dirty="0" smtClean="0"/>
              <a:t>templates to</a:t>
            </a:r>
            <a:r>
              <a:rPr lang="en-US" baseline="0" dirty="0" smtClean="0"/>
              <a:t> help guide your GHG inventory process</a:t>
            </a:r>
            <a:r>
              <a:rPr lang="en-US" dirty="0" smtClean="0"/>
              <a:t>.</a:t>
            </a:r>
          </a:p>
          <a:p>
            <a:pPr eaLnBrk="1" hangingPunct="1">
              <a:spcBef>
                <a:spcPct val="0"/>
              </a:spcBef>
            </a:pPr>
            <a:endParaRPr lang="en-US" dirty="0" smtClean="0"/>
          </a:p>
          <a:p>
            <a:pPr eaLnBrk="1" hangingPunct="1">
              <a:spcBef>
                <a:spcPct val="0"/>
              </a:spcBef>
            </a:pPr>
            <a:r>
              <a:rPr lang="en-US" dirty="0" smtClean="0"/>
              <a:t>We have created these templates based on the lessons we have learned from working with other countries, an understanding of their circumstances, reviews of their data and systems, and our own experience developing the US Inventory.</a:t>
            </a:r>
            <a:endParaRPr lang="en-US" b="1" baseline="0" dirty="0" smtClean="0"/>
          </a:p>
          <a:p>
            <a:pPr eaLnBrk="1" hangingPunct="1">
              <a:spcBef>
                <a:spcPct val="0"/>
              </a:spcBef>
            </a:pPr>
            <a:endParaRPr lang="en-US" dirty="0" smtClean="0"/>
          </a:p>
          <a:p>
            <a:pPr eaLnBrk="1" hangingPunct="1">
              <a:spcBef>
                <a:spcPct val="0"/>
              </a:spcBef>
            </a:pPr>
            <a:r>
              <a:rPr lang="en-US" dirty="0" smtClean="0"/>
              <a:t>Each template, when complete, can become a chapter of a report to describe </a:t>
            </a:r>
            <a:r>
              <a:rPr lang="en-US" b="0" dirty="0" smtClean="0"/>
              <a:t>your National Inventory System.</a:t>
            </a:r>
          </a:p>
          <a:p>
            <a:pPr eaLnBrk="1" hangingPunct="1">
              <a:spcBef>
                <a:spcPct val="0"/>
              </a:spcBef>
            </a:pPr>
            <a:endParaRPr lang="en-US" dirty="0" smtClean="0"/>
          </a:p>
          <a:p>
            <a:pPr eaLnBrk="1" hangingPunct="1">
              <a:spcBef>
                <a:spcPct val="0"/>
              </a:spcBef>
            </a:pPr>
            <a:r>
              <a:rPr lang="en-US" dirty="0" smtClean="0"/>
              <a:t>Each completed template will document a key area</a:t>
            </a:r>
            <a:r>
              <a:rPr lang="en-US" baseline="0" dirty="0" smtClean="0"/>
              <a:t> of inventory development</a:t>
            </a:r>
            <a:r>
              <a:rPr lang="en-US" dirty="0" smtClean="0"/>
              <a:t>,</a:t>
            </a:r>
            <a:r>
              <a:rPr lang="en-US" baseline="0" dirty="0" smtClean="0"/>
              <a:t> and will a</a:t>
            </a:r>
            <a:r>
              <a:rPr lang="en-US" dirty="0" smtClean="0"/>
              <a:t>ssist</a:t>
            </a:r>
            <a:r>
              <a:rPr lang="en-US" baseline="0" dirty="0" smtClean="0"/>
              <a:t> in developing a step-wise approach to developing an inventory system.</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693237-4CB9-4643-9FE9-9687CA467408}" type="slidenum">
              <a:rPr lang="en-US"/>
              <a:pPr fontAlgn="base">
                <a:spcBef>
                  <a:spcPct val="0"/>
                </a:spcBef>
                <a:spcAft>
                  <a:spcPct val="0"/>
                </a:spcAft>
                <a:defRPr/>
              </a:pPr>
              <a:t>5</a:t>
            </a:fld>
            <a:endParaRPr lang="en-US"/>
          </a:p>
        </p:txBody>
      </p:sp>
      <p:sp>
        <p:nvSpPr>
          <p:cNvPr id="4096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40966"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dirty="0" smtClean="0">
                <a:latin typeface="Arial" pitchFamily="34" charset="0"/>
                <a:cs typeface="Arial" pitchFamily="34" charset="0"/>
              </a:rPr>
              <a:t>How</a:t>
            </a:r>
            <a:r>
              <a:rPr lang="en-US" sz="1000" baseline="0" dirty="0" smtClean="0">
                <a:latin typeface="Arial" pitchFamily="34" charset="0"/>
                <a:cs typeface="Arial" pitchFamily="34" charset="0"/>
              </a:rPr>
              <a:t> can the template workbook help your archiving system?</a:t>
            </a:r>
          </a:p>
          <a:p>
            <a:pPr eaLnBrk="1" hangingPunct="1">
              <a:spcBef>
                <a:spcPct val="0"/>
              </a:spcBef>
            </a:pPr>
            <a:endParaRPr lang="en-US" sz="1000" baseline="0" dirty="0" smtClean="0">
              <a:latin typeface="Arial" pitchFamily="34" charset="0"/>
              <a:cs typeface="Arial" pitchFamily="34" charset="0"/>
            </a:endParaRPr>
          </a:p>
          <a:p>
            <a:pPr eaLnBrk="1" hangingPunct="1">
              <a:spcBef>
                <a:spcPct val="0"/>
              </a:spcBef>
            </a:pPr>
            <a:r>
              <a:rPr lang="en-US" sz="1000" baseline="0" dirty="0" smtClean="0">
                <a:latin typeface="Arial" pitchFamily="34" charset="0"/>
                <a:cs typeface="Arial" pitchFamily="34" charset="0"/>
              </a:rPr>
              <a:t>--------------------</a:t>
            </a:r>
          </a:p>
          <a:p>
            <a:pPr eaLnBrk="1" hangingPunct="1">
              <a:spcBef>
                <a:spcPct val="0"/>
              </a:spcBef>
            </a:pPr>
            <a:endParaRPr lang="en-US" sz="1000" baseline="0" dirty="0" smtClean="0">
              <a:latin typeface="Arial" pitchFamily="34" charset="0"/>
              <a:cs typeface="Arial" pitchFamily="34" charset="0"/>
            </a:endParaRPr>
          </a:p>
          <a:p>
            <a:pPr eaLnBrk="1" hangingPunct="1">
              <a:spcBef>
                <a:spcPct val="0"/>
              </a:spcBef>
            </a:pPr>
            <a:r>
              <a:rPr lang="en-US" sz="1000" dirty="0" smtClean="0">
                <a:latin typeface="Arial" pitchFamily="34" charset="0"/>
                <a:cs typeface="Arial" pitchFamily="34" charset="0"/>
              </a:rPr>
              <a:t>In the archiving template, there are 4 key sections</a:t>
            </a:r>
            <a:r>
              <a:rPr lang="en-US" sz="1000" baseline="0" dirty="0" smtClean="0">
                <a:latin typeface="Arial" pitchFamily="34" charset="0"/>
                <a:cs typeface="Arial" pitchFamily="34" charset="0"/>
              </a:rPr>
              <a:t> that assist countries in the following tasks:</a:t>
            </a:r>
          </a:p>
          <a:p>
            <a:pPr eaLnBrk="1" hangingPunct="1">
              <a:spcBef>
                <a:spcPct val="0"/>
              </a:spcBef>
              <a:buFont typeface="Arial" pitchFamily="34" charset="0"/>
              <a:buChar char="•"/>
            </a:pPr>
            <a:r>
              <a:rPr lang="en-US" sz="1000" baseline="0" dirty="0" smtClean="0">
                <a:latin typeface="Arial" pitchFamily="34" charset="0"/>
                <a:cs typeface="Arial" pitchFamily="34" charset="0"/>
              </a:rPr>
              <a:t> Assess past archiving system</a:t>
            </a:r>
          </a:p>
          <a:p>
            <a:pPr eaLnBrk="1" hangingPunct="1">
              <a:spcBef>
                <a:spcPct val="0"/>
              </a:spcBef>
              <a:buFont typeface="Arial" pitchFamily="34" charset="0"/>
              <a:buChar char="•"/>
            </a:pPr>
            <a:r>
              <a:rPr lang="en-US" sz="1000" baseline="0" dirty="0" smtClean="0">
                <a:latin typeface="Arial" pitchFamily="34" charset="0"/>
                <a:cs typeface="Arial" pitchFamily="34" charset="0"/>
              </a:rPr>
              <a:t> Guidance to develop an archiving system (e.g. procedures) </a:t>
            </a:r>
          </a:p>
          <a:p>
            <a:pPr eaLnBrk="1" hangingPunct="1">
              <a:spcBef>
                <a:spcPct val="0"/>
              </a:spcBef>
              <a:buFont typeface="Arial" pitchFamily="34" charset="0"/>
              <a:buChar char="•"/>
            </a:pPr>
            <a:r>
              <a:rPr lang="en-US" sz="1000" baseline="0" dirty="0" smtClean="0">
                <a:latin typeface="Arial" pitchFamily="34" charset="0"/>
                <a:cs typeface="Arial" pitchFamily="34" charset="0"/>
              </a:rPr>
              <a:t> Establish roles/responsibilities consistent with inventory schedule</a:t>
            </a:r>
          </a:p>
          <a:p>
            <a:pPr eaLnBrk="1" hangingPunct="1">
              <a:spcBef>
                <a:spcPct val="0"/>
              </a:spcBef>
              <a:buFont typeface="Arial" pitchFamily="34" charset="0"/>
              <a:buChar char="•"/>
            </a:pPr>
            <a:r>
              <a:rPr lang="en-US" sz="1000" baseline="0" dirty="0" smtClean="0">
                <a:latin typeface="Arial" pitchFamily="34" charset="0"/>
                <a:cs typeface="Arial" pitchFamily="34" charset="0"/>
              </a:rPr>
              <a:t> Future improvements</a:t>
            </a:r>
          </a:p>
          <a:p>
            <a:pPr eaLnBrk="1" hangingPunct="1">
              <a:spcBef>
                <a:spcPct val="0"/>
              </a:spcBef>
              <a:buFont typeface="Arial" pitchFamily="34" charset="0"/>
              <a:buChar char="•"/>
            </a:pPr>
            <a:endParaRPr lang="en-US" sz="1000" baseline="0" dirty="0" smtClean="0">
              <a:latin typeface="Arial" pitchFamily="34" charset="0"/>
              <a:cs typeface="Arial" pitchFamily="34" charset="0"/>
            </a:endParaRPr>
          </a:p>
          <a:p>
            <a:pPr eaLnBrk="1" hangingPunct="1">
              <a:spcBef>
                <a:spcPct val="0"/>
              </a:spcBef>
              <a:buFont typeface="Arial" pitchFamily="34" charset="0"/>
              <a:buNone/>
            </a:pPr>
            <a:r>
              <a:rPr lang="en-US" sz="1000" baseline="0" dirty="0" smtClean="0">
                <a:latin typeface="Arial" pitchFamily="34" charset="0"/>
                <a:cs typeface="Arial" pitchFamily="34" charset="0"/>
              </a:rPr>
              <a:t>Applying and completing the template will help the inventory team:</a:t>
            </a:r>
          </a:p>
          <a:p>
            <a:pPr marL="0" lvl="1">
              <a:spcAft>
                <a:spcPts val="600"/>
              </a:spcAft>
              <a:buFont typeface="Arial" charset="0"/>
              <a:buChar char="•"/>
            </a:pPr>
            <a:r>
              <a:rPr lang="en-US" sz="1000" dirty="0" smtClean="0">
                <a:latin typeface="Arial" pitchFamily="34" charset="0"/>
                <a:cs typeface="Arial" pitchFamily="34" charset="0"/>
              </a:rPr>
              <a:t> Access previous records</a:t>
            </a:r>
          </a:p>
          <a:p>
            <a:pPr marL="0" lvl="1">
              <a:spcAft>
                <a:spcPts val="600"/>
              </a:spcAft>
              <a:buFont typeface="Arial" charset="0"/>
              <a:buChar char="•"/>
            </a:pPr>
            <a:r>
              <a:rPr lang="en-US" sz="1000" dirty="0" smtClean="0">
                <a:latin typeface="Arial" pitchFamily="34" charset="0"/>
                <a:cs typeface="Arial" pitchFamily="34" charset="0"/>
              </a:rPr>
              <a:t> Easily reproduce estimates</a:t>
            </a:r>
          </a:p>
          <a:p>
            <a:pPr marL="0" lvl="1">
              <a:spcAft>
                <a:spcPts val="600"/>
              </a:spcAft>
              <a:buFont typeface="Arial" charset="0"/>
              <a:buChar char="•"/>
            </a:pPr>
            <a:r>
              <a:rPr lang="en-US" sz="1000" dirty="0" smtClean="0">
                <a:latin typeface="Arial" pitchFamily="34" charset="0"/>
                <a:cs typeface="Arial" pitchFamily="34" charset="0"/>
              </a:rPr>
              <a:t> Ensure credibility</a:t>
            </a:r>
          </a:p>
          <a:p>
            <a:pPr marL="0" lvl="1">
              <a:spcAft>
                <a:spcPts val="600"/>
              </a:spcAft>
              <a:buFont typeface="Arial" charset="0"/>
              <a:buChar char="•"/>
            </a:pPr>
            <a:r>
              <a:rPr lang="en-US" sz="1000" dirty="0" smtClean="0">
                <a:latin typeface="Arial" pitchFamily="34" charset="0"/>
                <a:cs typeface="Arial" pitchFamily="34" charset="0"/>
              </a:rPr>
              <a:t> Respond to inquiries</a:t>
            </a:r>
          </a:p>
          <a:p>
            <a:pPr marL="0" lvl="1">
              <a:spcAft>
                <a:spcPts val="600"/>
              </a:spcAft>
              <a:buFont typeface="Arial" charset="0"/>
              <a:buChar char="•"/>
            </a:pPr>
            <a:r>
              <a:rPr lang="en-US" sz="1000" dirty="0" smtClean="0">
                <a:latin typeface="Arial" pitchFamily="34" charset="0"/>
                <a:cs typeface="Arial" pitchFamily="34" charset="0"/>
              </a:rPr>
              <a:t> More easily review estimates</a:t>
            </a:r>
          </a:p>
          <a:p>
            <a:pPr marL="0" lvl="1">
              <a:spcAft>
                <a:spcPts val="600"/>
              </a:spcAft>
              <a:buFont typeface="Arial" charset="0"/>
              <a:buChar char="•"/>
            </a:pPr>
            <a:r>
              <a:rPr lang="en-US" sz="1000" dirty="0" smtClean="0">
                <a:latin typeface="Arial" pitchFamily="34" charset="0"/>
                <a:cs typeface="Arial" pitchFamily="34" charset="0"/>
              </a:rPr>
              <a:t> Safeguard against loss of data/information</a:t>
            </a:r>
          </a:p>
          <a:p>
            <a:pPr eaLnBrk="1" hangingPunct="1">
              <a:spcBef>
                <a:spcPct val="0"/>
              </a:spcBef>
              <a:buFont typeface="Arial" pitchFamily="34" charset="0"/>
              <a:buNone/>
            </a:pPr>
            <a:endParaRPr lang="en-US" baseline="0" dirty="0" smtClean="0"/>
          </a:p>
          <a:p>
            <a:pPr eaLnBrk="1" hangingPunct="1">
              <a:spcBef>
                <a:spcPct val="0"/>
              </a:spcBef>
              <a:buFont typeface="Arial" pitchFamily="34" charset="0"/>
              <a:buNone/>
            </a:pPr>
            <a:r>
              <a:rPr lang="en-US" baseline="0" dirty="0" smtClean="0"/>
              <a:t>The template provides key components for a draft inventory plan. Countries need to customize procedures, roles, and update them and communicate them to staff.</a:t>
            </a:r>
            <a:endParaRPr lang="en-US" dirty="0" smtClean="0"/>
          </a:p>
          <a:p>
            <a:pPr eaLnBrk="1" hangingPunct="1">
              <a:spcBef>
                <a:spcPct val="0"/>
              </a:spcBef>
            </a:pPr>
            <a:endParaRPr lang="en-US" dirty="0" smtClean="0"/>
          </a:p>
        </p:txBody>
      </p:sp>
      <p:sp>
        <p:nvSpPr>
          <p:cNvPr id="686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6861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6861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02C6BE-0202-49AB-A7F9-D300EE6F2964}"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Keep saved copies of documents</a:t>
            </a:r>
            <a:r>
              <a:rPr lang="en-US" baseline="0" dirty="0" smtClean="0"/>
              <a:t> instead of URL links, these will change (EASY TO SAVE AS PDFs these days)</a:t>
            </a:r>
          </a:p>
          <a:p>
            <a:pPr eaLnBrk="1" hangingPunct="1">
              <a:spcBef>
                <a:spcPct val="0"/>
              </a:spcBef>
            </a:pPr>
            <a:endParaRPr lang="en-US" baseline="0"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solidFill>
                  <a:srgbClr val="FF0000"/>
                </a:solidFill>
              </a:rPr>
              <a:t>There</a:t>
            </a:r>
            <a:r>
              <a:rPr lang="en-US" baseline="0" dirty="0" smtClean="0">
                <a:solidFill>
                  <a:srgbClr val="FF0000"/>
                </a:solidFill>
              </a:rPr>
              <a:t> is also a difference between </a:t>
            </a:r>
            <a:r>
              <a:rPr lang="en-US" dirty="0" smtClean="0">
                <a:solidFill>
                  <a:srgbClr val="FF0000"/>
                </a:solidFill>
              </a:rPr>
              <a:t>static and active archives (some information is static, while others, spreadsheets, or report text is updated, revised on ongoing basis)</a:t>
            </a:r>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smtClean="0">
              <a:solidFill>
                <a:srgbClr val="FF0000"/>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solidFill>
                  <a:srgbClr val="FF0000"/>
                </a:solidFill>
              </a:rPr>
              <a:t>This is a list of</a:t>
            </a:r>
            <a:r>
              <a:rPr lang="en-US" baseline="0" dirty="0" smtClean="0">
                <a:solidFill>
                  <a:srgbClr val="FF0000"/>
                </a:solidFill>
              </a:rPr>
              <a:t> some things you will probably want in your archive</a:t>
            </a:r>
            <a:endParaRPr lang="en-US" dirty="0" smtClean="0">
              <a:solidFill>
                <a:srgbClr val="FF0000"/>
              </a:solidFill>
            </a:endParaRPr>
          </a:p>
          <a:p>
            <a:pPr eaLnBrk="1" hangingPunct="1">
              <a:spcBef>
                <a:spcPct val="0"/>
              </a:spcBef>
            </a:pPr>
            <a:endParaRPr lang="en-US" dirty="0" smtClean="0"/>
          </a:p>
        </p:txBody>
      </p:sp>
      <p:sp>
        <p:nvSpPr>
          <p:cNvPr id="686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6861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6861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02C6BE-0202-49AB-A7F9-D300EE6F2964}"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pitchFamily="34" charset="0"/>
              <a:buNone/>
            </a:pPr>
            <a:r>
              <a:rPr lang="en-US" dirty="0" smtClean="0"/>
              <a:t>So – what should be archived?</a:t>
            </a:r>
          </a:p>
        </p:txBody>
      </p:sp>
      <p:sp>
        <p:nvSpPr>
          <p:cNvPr id="686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6861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6861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02C6BE-0202-49AB-A7F9-D300EE6F2964}"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6E977-FD9B-44EE-A0F4-7618AEF0DD6C}" type="slidenum">
              <a:rPr lang="en-US"/>
              <a:pPr/>
              <a:t>9</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normAutofit lnSpcReduction="10000"/>
          </a:bodyPr>
          <a:lstStyle/>
          <a:p>
            <a:pPr marL="342900" indent="-342900">
              <a:spcBef>
                <a:spcPct val="20000"/>
              </a:spcBef>
              <a:buFontTx/>
              <a:buNone/>
            </a:pPr>
            <a:r>
              <a:rPr lang="en-US" sz="1000" b="0" dirty="0" smtClean="0">
                <a:latin typeface="Tahoma" pitchFamily="34" charset="0"/>
              </a:rPr>
              <a:t>This is a screenshot </a:t>
            </a:r>
            <a:r>
              <a:rPr lang="en-US" sz="1000" b="0" baseline="0" dirty="0" smtClean="0">
                <a:latin typeface="Tahoma" pitchFamily="34" charset="0"/>
              </a:rPr>
              <a:t>of one of the sections in the archiving template. This table lists many of the tasks that inventory teams often do for archiving. You can start with the examples provided in the template, and customize them to your country’s need and circumstances.</a:t>
            </a:r>
          </a:p>
          <a:p>
            <a:pPr marL="342900" indent="-342900">
              <a:spcBef>
                <a:spcPct val="20000"/>
              </a:spcBef>
              <a:buFontTx/>
              <a:buNone/>
            </a:pPr>
            <a:endParaRPr lang="en-US" sz="1000" b="0" baseline="0" dirty="0" smtClean="0">
              <a:latin typeface="Tahoma" pitchFamily="34" charset="0"/>
            </a:endParaRPr>
          </a:p>
          <a:p>
            <a:pPr eaLnBrk="1" fontAlgn="auto" hangingPunct="1">
              <a:spcBef>
                <a:spcPts val="0"/>
              </a:spcBef>
              <a:spcAft>
                <a:spcPts val="0"/>
              </a:spcAft>
              <a:defRPr/>
            </a:pPr>
            <a:r>
              <a:rPr lang="en-US" sz="1000" b="1" dirty="0" smtClean="0"/>
              <a:t>---------------------</a:t>
            </a:r>
            <a:endParaRPr lang="en-US" sz="1000" dirty="0" smtClean="0"/>
          </a:p>
          <a:p>
            <a:pPr eaLnBrk="1" fontAlgn="auto" hangingPunct="1">
              <a:spcBef>
                <a:spcPts val="0"/>
              </a:spcBef>
              <a:spcAft>
                <a:spcPts val="0"/>
              </a:spcAft>
              <a:defRPr/>
            </a:pPr>
            <a:r>
              <a:rPr lang="en-US" sz="1000" b="1" dirty="0" smtClean="0"/>
              <a:t> </a:t>
            </a:r>
            <a:endParaRPr lang="en-US" sz="1000" dirty="0" smtClean="0"/>
          </a:p>
          <a:p>
            <a:pPr eaLnBrk="1" fontAlgn="auto" hangingPunct="1">
              <a:spcBef>
                <a:spcPts val="0"/>
              </a:spcBef>
              <a:spcAft>
                <a:spcPts val="0"/>
              </a:spcAft>
              <a:defRPr/>
            </a:pPr>
            <a:r>
              <a:rPr lang="en-US" sz="1000" dirty="0" smtClean="0"/>
              <a:t>For example…</a:t>
            </a:r>
          </a:p>
          <a:p>
            <a:pPr eaLnBrk="1" fontAlgn="auto" hangingPunct="1">
              <a:spcBef>
                <a:spcPts val="0"/>
              </a:spcBef>
              <a:spcAft>
                <a:spcPts val="0"/>
              </a:spcAft>
              <a:defRPr/>
            </a:pPr>
            <a:r>
              <a:rPr lang="en-US" sz="1000" dirty="0" smtClean="0"/>
              <a:t> </a:t>
            </a:r>
          </a:p>
          <a:p>
            <a:pPr eaLnBrk="1" fontAlgn="auto" hangingPunct="1">
              <a:spcBef>
                <a:spcPts val="0"/>
              </a:spcBef>
              <a:spcAft>
                <a:spcPts val="0"/>
              </a:spcAft>
              <a:defRPr/>
            </a:pPr>
            <a:r>
              <a:rPr lang="en-US" sz="1000" dirty="0" smtClean="0"/>
              <a:t>All information used to create the inventory should be archived in a single location through electronic and/or paper storage. </a:t>
            </a:r>
          </a:p>
          <a:p>
            <a:pPr eaLnBrk="1" fontAlgn="auto" hangingPunct="1">
              <a:spcBef>
                <a:spcPts val="0"/>
              </a:spcBef>
              <a:spcAft>
                <a:spcPts val="0"/>
              </a:spcAft>
              <a:defRPr/>
            </a:pPr>
            <a:r>
              <a:rPr lang="en-US" sz="1000" dirty="0" smtClean="0"/>
              <a:t> </a:t>
            </a:r>
          </a:p>
          <a:p>
            <a:pPr eaLnBrk="1" fontAlgn="auto" hangingPunct="1">
              <a:spcBef>
                <a:spcPts val="0"/>
              </a:spcBef>
              <a:spcAft>
                <a:spcPts val="0"/>
              </a:spcAft>
              <a:defRPr/>
            </a:pPr>
            <a:r>
              <a:rPr lang="en-US" sz="1000" dirty="0" smtClean="0"/>
              <a:t>Archived information should include all disaggregated emission factors, activity data, and documentation of how these factors and data have been generated and aggregated for the preparation of the inventory (such as the MDD template). </a:t>
            </a:r>
          </a:p>
          <a:p>
            <a:pPr eaLnBrk="1" fontAlgn="auto" hangingPunct="1">
              <a:spcBef>
                <a:spcPts val="0"/>
              </a:spcBef>
              <a:spcAft>
                <a:spcPts val="0"/>
              </a:spcAft>
              <a:defRPr/>
            </a:pPr>
            <a:r>
              <a:rPr lang="en-US" sz="1000" dirty="0" smtClean="0"/>
              <a:t> </a:t>
            </a:r>
          </a:p>
          <a:p>
            <a:pPr eaLnBrk="1" fontAlgn="auto" hangingPunct="1">
              <a:spcBef>
                <a:spcPts val="0"/>
              </a:spcBef>
              <a:spcAft>
                <a:spcPts val="0"/>
              </a:spcAft>
              <a:defRPr/>
            </a:pPr>
            <a:r>
              <a:rPr lang="en-US" sz="1000" dirty="0" smtClean="0"/>
              <a:t>This information should also include internal documentation on QA/QC procedures, external and internal reviews, documentation of annual key sources and key source identification, and planned inventory improvements. </a:t>
            </a:r>
          </a:p>
          <a:p>
            <a:pPr eaLnBrk="1" fontAlgn="auto" hangingPunct="1">
              <a:spcBef>
                <a:spcPts val="0"/>
              </a:spcBef>
              <a:spcAft>
                <a:spcPts val="0"/>
              </a:spcAft>
              <a:defRPr/>
            </a:pPr>
            <a:r>
              <a:rPr lang="en-US" sz="1000" dirty="0" smtClean="0"/>
              <a:t> </a:t>
            </a:r>
          </a:p>
          <a:p>
            <a:pPr eaLnBrk="1" fontAlgn="auto" hangingPunct="1">
              <a:spcBef>
                <a:spcPts val="0"/>
              </a:spcBef>
              <a:spcAft>
                <a:spcPts val="0"/>
              </a:spcAft>
              <a:defRPr/>
            </a:pPr>
            <a:r>
              <a:rPr lang="en-US" sz="1000" dirty="0" smtClean="0"/>
              <a:t>If possible, a copy of all archive documents should be kept in another location to reduce the risk of losing all records due to theft or disaster (e.g., fire, earthquake, or flooding, IT system failure).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ill Sans M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F05D319-CDB5-43EE-965A-BD1990060E31}" type="datetime1">
              <a:rPr lang="en-US"/>
              <a:pPr>
                <a:defRPr/>
              </a:pPr>
              <a:t>2/25/2014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A1C579-D90B-4514-94E7-913526F17E2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C5E509-5D25-4C16-B7DA-038F9BD49BA9}" type="datetime1">
              <a:rPr lang="en-US"/>
              <a:pPr>
                <a:defRPr/>
              </a:pPr>
              <a:t>2/25/2014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CE5AF2-28D2-43E1-869E-074DEF96615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86DD4A-4AEA-4372-93D4-E903947108D7}" type="datetime1">
              <a:rPr lang="en-US"/>
              <a:pPr>
                <a:defRPr/>
              </a:pPr>
              <a:t>2/25/2014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E88E3C-DADF-486E-B987-07427B6E256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B00073A-48AD-4D62-9C2C-D0083AFF0303}" type="datetime1">
              <a:rPr lang="en-US"/>
              <a:pPr>
                <a:defRPr/>
              </a:pPr>
              <a:t>2/25/2014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D66BDD-4CC4-4F3E-910E-C90776DD240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1311EE-3C89-4975-A2B1-9C36DB6B3EA8}" type="datetime1">
              <a:rPr lang="en-US"/>
              <a:pPr>
                <a:defRPr/>
              </a:pPr>
              <a:t>2/25/2014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A94BBD-F058-468C-967D-A07CD34FD99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566FF01-12EE-4C7E-B055-A047C6CEA000}" type="datetime1">
              <a:rPr lang="en-US"/>
              <a:pPr>
                <a:defRPr/>
              </a:pPr>
              <a:t>2/25/2014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1D739A-72DE-41C3-B902-0967EABBF78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CB8F8D-2D80-4489-964C-5468B46F61FC}" type="datetime1">
              <a:rPr lang="en-US"/>
              <a:pPr>
                <a:defRPr/>
              </a:pPr>
              <a:t>2/25/2014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9D6E7CC-BD7A-4D3A-8E0D-7A756C9627C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65C428-36BC-499E-8031-9583491B7918}" type="datetime1">
              <a:rPr lang="en-US"/>
              <a:pPr>
                <a:defRPr/>
              </a:pPr>
              <a:t>2/25/2014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890BBA-D1B2-4284-AB7E-0BE4BD9AB6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CA4D57-37F3-432A-91E6-348EC7782FF3}" type="datetime1">
              <a:rPr lang="en-US"/>
              <a:pPr>
                <a:defRPr/>
              </a:pPr>
              <a:t>2/25/2014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0AA5BE-9833-4353-874D-27CA51016D0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A46EF1-18A0-495A-A529-1A75A0597992}" type="datetime1">
              <a:rPr lang="en-US"/>
              <a:pPr>
                <a:defRPr/>
              </a:pPr>
              <a:t>2/25/2014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43AF4D-33CE-4EFB-9BD6-76E14B6D452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B8AE0E-5127-4E18-BAAA-A9FFCE67377E}" type="datetime1">
              <a:rPr lang="en-US"/>
              <a:pPr>
                <a:defRPr/>
              </a:pPr>
              <a:t>2/25/2014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8981BB-9590-43EB-AD80-81EE7AA6E48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ill Sans MT" pitchFamily="34" charset="0"/>
              </a:defRPr>
            </a:lvl1pPr>
          </a:lstStyle>
          <a:p>
            <a:pPr>
              <a:defRPr/>
            </a:pPr>
            <a:fld id="{73843FDB-8DE8-445D-AA9B-68A5659E280F}" type="datetime1">
              <a:rPr lang="en-US"/>
              <a:pPr>
                <a:defRPr/>
              </a:pPr>
              <a:t>2/25/2014</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ill Sans MT" pitchFamily="34" charset="0"/>
              </a:defRPr>
            </a:lvl1pPr>
          </a:lstStyle>
          <a:p>
            <a:pPr>
              <a:defRPr/>
            </a:pP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ill Sans MT" pitchFamily="34" charset="0"/>
              </a:defRPr>
            </a:lvl1pPr>
          </a:lstStyle>
          <a:p>
            <a:pPr>
              <a:defRPr/>
            </a:pPr>
            <a:fld id="{4E77B218-E9C2-4E6D-A967-ED7FEA4F1D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Gill Sans MT" pitchFamily="34" charset="0"/>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ill Sans MT"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ill Sans MT"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ill Sans MT"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ill Sans MT"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ill Sans MT"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1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7.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3.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7.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mailto:Eleanor.milne@colostate.edu" TargetMode="External"/><Relationship Id="rId3" Type="http://schemas.openxmlformats.org/officeDocument/2006/relationships/image" Target="../media/image44.png"/><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10.png"/><Relationship Id="rId4" Type="http://schemas.microsoft.com/office/2007/relationships/hdphoto" Target="../media/hdphoto3.wdp"/><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ipping.jpg"/>
          <p:cNvPicPr>
            <a:picLocks noChangeAspect="1"/>
          </p:cNvPicPr>
          <p:nvPr/>
        </p:nvPicPr>
        <p:blipFill>
          <a:blip r:embed="rId3">
            <a:extLst>
              <a:ext uri="{BEBA8EAE-BF5A-486C-A8C5-ECC9F3942E4B}">
                <a14:imgProps xmlns="" xmlns:a14="http://schemas.microsoft.com/office/drawing/2010/main">
                  <a14:imgLayer r:embed="rId4">
                    <a14:imgEffect>
                      <a14:backgroundRemoval t="10000" b="90000" l="10000" r="90000"/>
                    </a14:imgEffect>
                  </a14:imgLayer>
                </a14:imgProps>
              </a:ext>
              <a:ext uri="{28A0092B-C50C-407E-A947-70E740481C1C}">
                <a14:useLocalDpi xmlns="" xmlns:a14="http://schemas.microsoft.com/office/drawing/2010/main" val="0"/>
              </a:ext>
            </a:extLst>
          </a:blip>
          <a:stretch>
            <a:fillRect/>
          </a:stretch>
        </p:blipFill>
        <p:spPr>
          <a:xfrm>
            <a:off x="0" y="1905000"/>
            <a:ext cx="3657600" cy="3657600"/>
          </a:xfrm>
          <a:prstGeom prst="rect">
            <a:avLst/>
          </a:prstGeom>
        </p:spPr>
      </p:pic>
      <p:sp>
        <p:nvSpPr>
          <p:cNvPr id="12" name="Rectangle 11"/>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sp>
        <p:nvSpPr>
          <p:cNvPr id="10" name="Rectangle 9"/>
          <p:cNvSpPr/>
          <p:nvPr/>
        </p:nvSpPr>
        <p:spPr>
          <a:xfrm>
            <a:off x="0" y="1042810"/>
            <a:ext cx="8093075" cy="652462"/>
          </a:xfrm>
          <a:prstGeom prst="rect">
            <a:avLst/>
          </a:prstGeom>
          <a:solidFill>
            <a:schemeClr val="tx1">
              <a:alpha val="46000"/>
            </a:schemeClr>
          </a:solidFill>
          <a:ln>
            <a:solidFill>
              <a:schemeClr val="accent4">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n>
                <a:solidFill>
                  <a:schemeClr val="tx1"/>
                </a:solidFill>
              </a:ln>
              <a:solidFill>
                <a:schemeClr val="bg1">
                  <a:lumMod val="95000"/>
                </a:schemeClr>
              </a:solidFill>
            </a:endParaRPr>
          </a:p>
        </p:txBody>
      </p:sp>
      <p:sp>
        <p:nvSpPr>
          <p:cNvPr id="11" name="Rectangle 10"/>
          <p:cNvSpPr/>
          <p:nvPr/>
        </p:nvSpPr>
        <p:spPr>
          <a:xfrm>
            <a:off x="457200" y="1009471"/>
            <a:ext cx="7467600" cy="1200329"/>
          </a:xfrm>
          <a:prstGeom prst="rect">
            <a:avLst/>
          </a:prstGeom>
        </p:spPr>
        <p:txBody>
          <a:bodyPr>
            <a:spAutoFit/>
          </a:bodyPr>
          <a:lstStyle/>
          <a:p>
            <a:pPr algn="r" fontAlgn="auto">
              <a:spcBef>
                <a:spcPts val="0"/>
              </a:spcBef>
              <a:spcAft>
                <a:spcPts val="0"/>
              </a:spcAft>
              <a:defRPr/>
            </a:pPr>
            <a:r>
              <a:rPr lang="en-US" sz="3600" b="1" dirty="0" smtClean="0">
                <a:solidFill>
                  <a:schemeClr val="bg1">
                    <a:lumMod val="95000"/>
                  </a:schemeClr>
                </a:solidFill>
                <a:effectLst>
                  <a:outerShdw blurRad="38100" dist="38100" dir="2700000" algn="tl">
                    <a:srgbClr val="000000">
                      <a:alpha val="43137"/>
                    </a:srgbClr>
                  </a:outerShdw>
                </a:effectLst>
                <a:latin typeface="Gill Sans MT" pitchFamily="34" charset="0"/>
                <a:cs typeface="Arial"/>
              </a:rPr>
              <a:t>Developing an Archiving System</a:t>
            </a:r>
            <a:endParaRPr lang="en-US" sz="3600" b="1" dirty="0">
              <a:solidFill>
                <a:schemeClr val="bg1">
                  <a:lumMod val="95000"/>
                </a:schemeClr>
              </a:solidFill>
              <a:effectLst>
                <a:outerShdw blurRad="38100" dist="38100" dir="2700000" algn="tl">
                  <a:srgbClr val="000000">
                    <a:alpha val="43137"/>
                  </a:srgbClr>
                </a:outerShdw>
              </a:effectLst>
              <a:latin typeface="Gill Sans MT" pitchFamily="34" charset="0"/>
              <a:cs typeface="Arial"/>
            </a:endParaRPr>
          </a:p>
          <a:p>
            <a:pPr algn="r" fontAlgn="auto">
              <a:spcBef>
                <a:spcPts val="0"/>
              </a:spcBef>
              <a:spcAft>
                <a:spcPts val="0"/>
              </a:spcAft>
              <a:defRPr/>
            </a:pPr>
            <a:endParaRPr lang="en-US" sz="3600" dirty="0">
              <a:solidFill>
                <a:schemeClr val="bg1">
                  <a:lumMod val="95000"/>
                </a:schemeClr>
              </a:solidFill>
              <a:effectLst>
                <a:outerShdw blurRad="38100" dist="38100" dir="2700000" algn="tl">
                  <a:srgbClr val="000000">
                    <a:alpha val="43137"/>
                  </a:srgbClr>
                </a:outerShdw>
              </a:effectLst>
              <a:latin typeface="+mn-lt"/>
            </a:endParaRPr>
          </a:p>
        </p:txBody>
      </p:sp>
      <p:pic>
        <p:nvPicPr>
          <p:cNvPr id="2056" name="Picture 6" descr="epa_logo.png"/>
          <p:cNvPicPr>
            <a:picLocks noChangeAspect="1"/>
          </p:cNvPicPr>
          <p:nvPr/>
        </p:nvPicPr>
        <p:blipFill>
          <a:blip r:embed="rId5">
            <a:lum bright="100000" contrast="-100000"/>
          </a:blip>
          <a:srcRect/>
          <a:stretch>
            <a:fillRect/>
          </a:stretch>
        </p:blipFill>
        <p:spPr bwMode="auto">
          <a:xfrm>
            <a:off x="8137525" y="128587"/>
            <a:ext cx="798513" cy="252413"/>
          </a:xfrm>
          <a:prstGeom prst="rect">
            <a:avLst/>
          </a:prstGeom>
          <a:noFill/>
          <a:ln w="9525">
            <a:noFill/>
            <a:miter lim="800000"/>
            <a:headEnd/>
            <a:tailEnd/>
          </a:ln>
        </p:spPr>
      </p:pic>
      <p:sp>
        <p:nvSpPr>
          <p:cNvPr id="15" name="TextBox 14"/>
          <p:cNvSpPr txBox="1"/>
          <p:nvPr/>
        </p:nvSpPr>
        <p:spPr>
          <a:xfrm>
            <a:off x="3657600" y="2514600"/>
            <a:ext cx="4511288" cy="1231106"/>
          </a:xfrm>
          <a:prstGeom prst="rect">
            <a:avLst/>
          </a:prstGeom>
          <a:noFill/>
        </p:spPr>
        <p:txBody>
          <a:bodyPr wrap="square" lIns="0" tIns="0" rIns="0" bIns="0" rtlCol="0">
            <a:spAutoFit/>
          </a:bodyPr>
          <a:lstStyle/>
          <a:p>
            <a:pPr>
              <a:lnSpc>
                <a:spcPts val="2400"/>
              </a:lnSpc>
            </a:pPr>
            <a:r>
              <a:rPr lang="en-US" b="1" dirty="0" smtClean="0">
                <a:solidFill>
                  <a:schemeClr val="accent1">
                    <a:lumMod val="75000"/>
                  </a:schemeClr>
                </a:solidFill>
                <a:latin typeface="Gill Sans MT" pitchFamily="34" charset="0"/>
                <a:cs typeface="Arial"/>
              </a:rPr>
              <a:t>Eleanor Milne</a:t>
            </a:r>
          </a:p>
          <a:p>
            <a:pPr>
              <a:lnSpc>
                <a:spcPts val="2400"/>
              </a:lnSpc>
            </a:pPr>
            <a:endParaRPr lang="en-US" b="1" dirty="0">
              <a:solidFill>
                <a:schemeClr val="accent1">
                  <a:lumMod val="75000"/>
                </a:schemeClr>
              </a:solidFill>
              <a:latin typeface="Gill Sans MT" pitchFamily="34" charset="0"/>
              <a:cs typeface="Arial"/>
            </a:endParaRPr>
          </a:p>
          <a:p>
            <a:pPr>
              <a:lnSpc>
                <a:spcPts val="2400"/>
              </a:lnSpc>
            </a:pPr>
            <a:r>
              <a:rPr lang="en-US" dirty="0">
                <a:solidFill>
                  <a:schemeClr val="accent1">
                    <a:lumMod val="75000"/>
                  </a:schemeClr>
                </a:solidFill>
                <a:latin typeface="Gill Sans MT" pitchFamily="34" charset="0"/>
                <a:cs typeface="Arial"/>
              </a:rPr>
              <a:t>In support of the </a:t>
            </a:r>
          </a:p>
          <a:p>
            <a:pPr>
              <a:lnSpc>
                <a:spcPts val="2400"/>
              </a:lnSpc>
            </a:pPr>
            <a:r>
              <a:rPr lang="en-US" dirty="0" smtClean="0">
                <a:solidFill>
                  <a:schemeClr val="accent1">
                    <a:lumMod val="75000"/>
                  </a:schemeClr>
                </a:solidFill>
                <a:latin typeface="Gill Sans MT" pitchFamily="34" charset="0"/>
                <a:cs typeface="Arial"/>
              </a:rPr>
              <a:t>U.S. Environmental Protection Agency</a:t>
            </a:r>
            <a:endParaRPr lang="en-US" dirty="0">
              <a:solidFill>
                <a:schemeClr val="accent1">
                  <a:lumMod val="75000"/>
                </a:schemeClr>
              </a:solidFill>
              <a:latin typeface="Gill Sans MT" pitchFamily="34" charset="0"/>
              <a:cs typeface="Arial"/>
            </a:endParaRPr>
          </a:p>
        </p:txBody>
      </p:sp>
      <p:pic>
        <p:nvPicPr>
          <p:cNvPr id="20" name="Picture 6" descr="epa_seal_medium"/>
          <p:cNvPicPr>
            <a:picLocks noChangeAspect="1" noChangeArrowheads="1"/>
          </p:cNvPicPr>
          <p:nvPr/>
        </p:nvPicPr>
        <p:blipFill>
          <a:blip r:embed="rId6"/>
          <a:srcRect/>
          <a:stretch>
            <a:fillRect/>
          </a:stretch>
        </p:blipFill>
        <p:spPr bwMode="auto">
          <a:xfrm>
            <a:off x="7656832" y="5481553"/>
            <a:ext cx="1164892" cy="1164892"/>
          </a:xfrm>
          <a:prstGeom prst="rect">
            <a:avLst/>
          </a:prstGeom>
          <a:noFill/>
          <a:ln w="9525">
            <a:noFill/>
            <a:miter lim="800000"/>
            <a:headEnd/>
            <a:tailEnd/>
          </a:ln>
        </p:spPr>
      </p:pic>
      <p:pic>
        <p:nvPicPr>
          <p:cNvPr id="21" name="Picture 2" descr="\\Dc02srv1\common\TO 86 - Inventory Capacity Building\Graphics Library\Logos\2011 UNFCCC logo.png"/>
          <p:cNvPicPr>
            <a:picLocks noChangeAspect="1" noChangeArrowheads="1"/>
          </p:cNvPicPr>
          <p:nvPr/>
        </p:nvPicPr>
        <p:blipFill>
          <a:blip r:embed="rId7"/>
          <a:srcRect l="14282" t="18502" r="58043" b="10377"/>
          <a:stretch>
            <a:fillRect/>
          </a:stretch>
        </p:blipFill>
        <p:spPr bwMode="auto">
          <a:xfrm>
            <a:off x="6061328" y="5562600"/>
            <a:ext cx="1541196" cy="1164892"/>
          </a:xfrm>
          <a:prstGeom prst="rect">
            <a:avLst/>
          </a:prstGeom>
          <a:noFill/>
        </p:spPr>
      </p:pic>
      <p:pic>
        <p:nvPicPr>
          <p:cNvPr id="22" name="Picture 2"/>
          <p:cNvPicPr>
            <a:picLocks noChangeAspect="1" noChangeArrowheads="1"/>
          </p:cNvPicPr>
          <p:nvPr/>
        </p:nvPicPr>
        <p:blipFill>
          <a:blip r:embed="rId8"/>
          <a:srcRect l="7807" r="7487"/>
          <a:stretch>
            <a:fillRect/>
          </a:stretch>
        </p:blipFill>
        <p:spPr bwMode="auto">
          <a:xfrm>
            <a:off x="3352800" y="5486400"/>
            <a:ext cx="2514600" cy="1146175"/>
          </a:xfrm>
          <a:prstGeom prst="rect">
            <a:avLst/>
          </a:prstGeom>
          <a:noFill/>
          <a:ln w="9525">
            <a:noFill/>
            <a:miter lim="800000"/>
            <a:headEnd/>
            <a:tailEnd/>
          </a:ln>
          <a:effectLst/>
        </p:spPr>
      </p:pic>
      <p:sp>
        <p:nvSpPr>
          <p:cNvPr id="23" name="TextBox 22"/>
          <p:cNvSpPr txBox="1"/>
          <p:nvPr/>
        </p:nvSpPr>
        <p:spPr>
          <a:xfrm>
            <a:off x="3657600" y="4114800"/>
            <a:ext cx="5164124" cy="984885"/>
          </a:xfrm>
          <a:prstGeom prst="rect">
            <a:avLst/>
          </a:prstGeom>
          <a:noFill/>
        </p:spPr>
        <p:txBody>
          <a:bodyPr wrap="square" lIns="0" tIns="0" rIns="0" bIns="0" rtlCol="0">
            <a:spAutoFit/>
          </a:bodyPr>
          <a:lstStyle/>
          <a:p>
            <a:r>
              <a:rPr lang="en-US" sz="1600" b="1" dirty="0" smtClean="0"/>
              <a:t>REGIONAL AFRICAN WORKSHOPS ON REDD+ NATIONAL FOREST MONITORING SYSTEMS AND GREENHOUSE GAS (GHG) NATIONAL INVENTORY SYSTEMS</a:t>
            </a:r>
            <a:endParaRPr lang="en-GB" sz="16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sp>
        <p:nvSpPr>
          <p:cNvPr id="10" name="Slide Number Placeholder 9"/>
          <p:cNvSpPr>
            <a:spLocks noGrp="1"/>
          </p:cNvSpPr>
          <p:nvPr>
            <p:ph type="sldNum" sz="quarter" idx="12"/>
          </p:nvPr>
        </p:nvSpPr>
        <p:spPr>
          <a:xfrm>
            <a:off x="7010400" y="6492875"/>
            <a:ext cx="2133600" cy="365125"/>
          </a:xfrm>
        </p:spPr>
        <p:txBody>
          <a:bodyPr/>
          <a:lstStyle/>
          <a:p>
            <a:fld id="{CC5ED666-D2D2-0A46-BA25-BF3F952A59CA}" type="slidenum">
              <a:rPr lang="en-US" smtClean="0">
                <a:latin typeface="Gill Sans MT" pitchFamily="34" charset="0"/>
              </a:rPr>
              <a:pPr/>
              <a:t>10</a:t>
            </a:fld>
            <a:endParaRPr lang="en-US" dirty="0">
              <a:latin typeface="Gill Sans MT" pitchFamily="34" charset="0"/>
            </a:endParaRPr>
          </a:p>
        </p:txBody>
      </p:sp>
      <p:pic>
        <p:nvPicPr>
          <p:cNvPr id="7" name="Picture 6" descr="icon institutional.png"/>
          <p:cNvPicPr>
            <a:picLocks noChangeAspect="1"/>
          </p:cNvPicPr>
          <p:nvPr/>
        </p:nvPicPr>
        <p:blipFill>
          <a:blip r:embed="rId3" cstate="print"/>
          <a:stretch>
            <a:fillRect/>
          </a:stretch>
        </p:blipFill>
        <p:spPr>
          <a:xfrm>
            <a:off x="7924800" y="0"/>
            <a:ext cx="857362" cy="692998"/>
          </a:xfrm>
          <a:prstGeom prst="rect">
            <a:avLst/>
          </a:prstGeom>
          <a:effectLst>
            <a:outerShdw blurRad="50800" dist="38100" dir="5400000" algn="t" rotWithShape="0">
              <a:prstClr val="black">
                <a:alpha val="40000"/>
              </a:prstClr>
            </a:outerShdw>
          </a:effectLst>
        </p:spPr>
      </p:pic>
      <p:sp>
        <p:nvSpPr>
          <p:cNvPr id="8" name="TextBox 7"/>
          <p:cNvSpPr txBox="1"/>
          <p:nvPr/>
        </p:nvSpPr>
        <p:spPr>
          <a:xfrm>
            <a:off x="118872" y="59323"/>
            <a:ext cx="5497286" cy="338554"/>
          </a:xfrm>
          <a:prstGeom prst="rect">
            <a:avLst/>
          </a:prstGeom>
          <a:noFill/>
        </p:spPr>
        <p:txBody>
          <a:bodyPr wrap="square" rtlCol="0" anchor="ctr" anchorCtr="0">
            <a:spAutoFit/>
          </a:bodyPr>
          <a:lstStyle/>
          <a:p>
            <a:r>
              <a:rPr lang="en-US" sz="1600" b="1" dirty="0" smtClean="0">
                <a:solidFill>
                  <a:schemeClr val="bg1"/>
                </a:solidFill>
                <a:latin typeface="Gill Sans MT" pitchFamily="34" charset="0"/>
                <a:cs typeface="Arial" charset="0"/>
              </a:rPr>
              <a:t>Sample File Management Procedures</a:t>
            </a:r>
            <a:endParaRPr lang="en-US" sz="1600" b="1" dirty="0">
              <a:solidFill>
                <a:schemeClr val="bg1"/>
              </a:solidFill>
              <a:latin typeface="Gill Sans MT" pitchFamily="34" charset="0"/>
              <a:cs typeface="Arial" charset="0"/>
            </a:endParaRPr>
          </a:p>
        </p:txBody>
      </p:sp>
      <p:grpSp>
        <p:nvGrpSpPr>
          <p:cNvPr id="3073" name="Group 3072"/>
          <p:cNvGrpSpPr/>
          <p:nvPr/>
        </p:nvGrpSpPr>
        <p:grpSpPr>
          <a:xfrm>
            <a:off x="3223694" y="609395"/>
            <a:ext cx="5078184" cy="3856828"/>
            <a:chOff x="2971800" y="1389098"/>
            <a:chExt cx="5459184" cy="4152042"/>
          </a:xfrm>
        </p:grpSpPr>
        <p:pic>
          <p:nvPicPr>
            <p:cNvPr id="12" name="Picture 2" descr="excel-icon.jpg (256×256)"/>
            <p:cNvPicPr>
              <a:picLocks noChangeAspect="1" noChangeArrowheads="1"/>
            </p:cNvPicPr>
            <p:nvPr/>
          </p:nvPicPr>
          <p:blipFill>
            <a:blip r:embed="rId4"/>
            <a:srcRect/>
            <a:stretch>
              <a:fillRect/>
            </a:stretch>
          </p:blipFill>
          <p:spPr bwMode="auto">
            <a:xfrm>
              <a:off x="4751613" y="1389098"/>
              <a:ext cx="2192302" cy="2192302"/>
            </a:xfrm>
            <a:prstGeom prst="rect">
              <a:avLst/>
            </a:prstGeom>
            <a:noFill/>
          </p:spPr>
        </p:pic>
        <p:sp>
          <p:nvSpPr>
            <p:cNvPr id="13" name="TextBox 12"/>
            <p:cNvSpPr txBox="1"/>
            <p:nvPr/>
          </p:nvSpPr>
          <p:spPr>
            <a:xfrm>
              <a:off x="4065813" y="3429000"/>
              <a:ext cx="3962401" cy="430736"/>
            </a:xfrm>
            <a:prstGeom prst="rect">
              <a:avLst/>
            </a:prstGeom>
            <a:noFill/>
          </p:spPr>
          <p:txBody>
            <a:bodyPr wrap="square" rtlCol="0">
              <a:spAutoFit/>
            </a:bodyPr>
            <a:lstStyle/>
            <a:p>
              <a:pPr algn="ctr"/>
              <a:r>
                <a:rPr lang="en-US" sz="2000" dirty="0" smtClean="0">
                  <a:latin typeface="+mj-lt"/>
                </a:rPr>
                <a:t>Biomass_2000. 23_05_2001.xls</a:t>
              </a:r>
              <a:endParaRPr lang="en-US" sz="2000" dirty="0">
                <a:latin typeface="+mj-lt"/>
              </a:endParaRPr>
            </a:p>
          </p:txBody>
        </p:sp>
        <p:sp>
          <p:nvSpPr>
            <p:cNvPr id="27" name="TextBox 26"/>
            <p:cNvSpPr txBox="1"/>
            <p:nvPr/>
          </p:nvSpPr>
          <p:spPr>
            <a:xfrm>
              <a:off x="5029200" y="4833254"/>
              <a:ext cx="1295400" cy="707886"/>
            </a:xfrm>
            <a:prstGeom prst="rect">
              <a:avLst/>
            </a:prstGeom>
            <a:noFill/>
          </p:spPr>
          <p:txBody>
            <a:bodyPr wrap="square" rtlCol="0">
              <a:spAutoFit/>
            </a:bodyPr>
            <a:lstStyle/>
            <a:p>
              <a:pPr algn="ctr"/>
              <a:r>
                <a:rPr lang="en-US" sz="2000" dirty="0" smtClean="0">
                  <a:latin typeface="+mj-lt"/>
                </a:rPr>
                <a:t>Inventory Year</a:t>
              </a:r>
              <a:endParaRPr lang="en-US" sz="2000" dirty="0">
                <a:latin typeface="+mj-lt"/>
              </a:endParaRPr>
            </a:p>
          </p:txBody>
        </p:sp>
        <p:sp>
          <p:nvSpPr>
            <p:cNvPr id="28" name="TextBox 27"/>
            <p:cNvSpPr txBox="1"/>
            <p:nvPr/>
          </p:nvSpPr>
          <p:spPr>
            <a:xfrm>
              <a:off x="7135584" y="4212765"/>
              <a:ext cx="1295400" cy="1015663"/>
            </a:xfrm>
            <a:prstGeom prst="rect">
              <a:avLst/>
            </a:prstGeom>
            <a:noFill/>
          </p:spPr>
          <p:txBody>
            <a:bodyPr wrap="square" rtlCol="0">
              <a:spAutoFit/>
            </a:bodyPr>
            <a:lstStyle/>
            <a:p>
              <a:pPr algn="ctr"/>
              <a:r>
                <a:rPr lang="en-US" sz="2000" dirty="0" smtClean="0">
                  <a:latin typeface="+mj-lt"/>
                </a:rPr>
                <a:t>Date the File was Modified</a:t>
              </a:r>
              <a:endParaRPr lang="en-US" sz="2000" dirty="0">
                <a:latin typeface="+mj-lt"/>
              </a:endParaRPr>
            </a:p>
          </p:txBody>
        </p:sp>
        <p:sp>
          <p:nvSpPr>
            <p:cNvPr id="29" name="TextBox 28"/>
            <p:cNvSpPr txBox="1"/>
            <p:nvPr/>
          </p:nvSpPr>
          <p:spPr>
            <a:xfrm>
              <a:off x="2971800" y="4212762"/>
              <a:ext cx="1295400" cy="1015663"/>
            </a:xfrm>
            <a:prstGeom prst="rect">
              <a:avLst/>
            </a:prstGeom>
            <a:noFill/>
          </p:spPr>
          <p:txBody>
            <a:bodyPr wrap="square" rtlCol="0">
              <a:spAutoFit/>
            </a:bodyPr>
            <a:lstStyle/>
            <a:p>
              <a:pPr algn="ctr"/>
              <a:r>
                <a:rPr lang="en-US" sz="2000" dirty="0" smtClean="0">
                  <a:latin typeface="+mj-lt"/>
                </a:rPr>
                <a:t>IPCC Category Name</a:t>
              </a:r>
              <a:endParaRPr lang="en-US" sz="2000" dirty="0">
                <a:latin typeface="+mj-lt"/>
              </a:endParaRPr>
            </a:p>
          </p:txBody>
        </p:sp>
        <p:grpSp>
          <p:nvGrpSpPr>
            <p:cNvPr id="14" name="Group 13"/>
            <p:cNvGrpSpPr/>
            <p:nvPr/>
          </p:nvGrpSpPr>
          <p:grpSpPr>
            <a:xfrm>
              <a:off x="3755975" y="2915409"/>
              <a:ext cx="2062438" cy="1874159"/>
              <a:chOff x="3755975" y="2915409"/>
              <a:chExt cx="2062438" cy="1874159"/>
            </a:xfrm>
          </p:grpSpPr>
          <p:cxnSp>
            <p:nvCxnSpPr>
              <p:cNvPr id="19" name="Straight Connector 18"/>
              <p:cNvCxnSpPr/>
              <p:nvPr/>
            </p:nvCxnSpPr>
            <p:spPr>
              <a:xfrm>
                <a:off x="5513613" y="3886200"/>
                <a:ext cx="304800" cy="0"/>
              </a:xfrm>
              <a:prstGeom prst="line">
                <a:avLst/>
              </a:prstGeom>
              <a:ln w="57150"/>
            </p:spPr>
            <p:style>
              <a:lnRef idx="2">
                <a:schemeClr val="accent3"/>
              </a:lnRef>
              <a:fillRef idx="0">
                <a:schemeClr val="accent3"/>
              </a:fillRef>
              <a:effectRef idx="1">
                <a:schemeClr val="accent3"/>
              </a:effectRef>
              <a:fontRef idx="minor">
                <a:schemeClr val="tx1"/>
              </a:fontRef>
            </p:style>
          </p:cxnSp>
          <p:grpSp>
            <p:nvGrpSpPr>
              <p:cNvPr id="5" name="Group 4"/>
              <p:cNvGrpSpPr/>
              <p:nvPr/>
            </p:nvGrpSpPr>
            <p:grpSpPr>
              <a:xfrm>
                <a:off x="3755975" y="2915409"/>
                <a:ext cx="1452838" cy="1874159"/>
                <a:chOff x="3755975" y="2915409"/>
                <a:chExt cx="1452838" cy="1874159"/>
              </a:xfrm>
            </p:grpSpPr>
            <p:cxnSp>
              <p:nvCxnSpPr>
                <p:cNvPr id="16" name="Straight Connector 15"/>
                <p:cNvCxnSpPr/>
                <p:nvPr/>
              </p:nvCxnSpPr>
              <p:spPr>
                <a:xfrm>
                  <a:off x="4446813" y="3886200"/>
                  <a:ext cx="762000" cy="0"/>
                </a:xfrm>
                <a:prstGeom prst="line">
                  <a:avLst/>
                </a:prstGeom>
                <a:ln w="57150"/>
              </p:spPr>
              <p:style>
                <a:lnRef idx="2">
                  <a:schemeClr val="accent6"/>
                </a:lnRef>
                <a:fillRef idx="0">
                  <a:schemeClr val="accent6"/>
                </a:fillRef>
                <a:effectRef idx="1">
                  <a:schemeClr val="accent6"/>
                </a:effectRef>
                <a:fontRef idx="minor">
                  <a:schemeClr val="tx1"/>
                </a:fontRef>
              </p:style>
            </p:cxnSp>
            <p:sp>
              <p:nvSpPr>
                <p:cNvPr id="20" name="Arc 19"/>
                <p:cNvSpPr/>
                <p:nvPr/>
              </p:nvSpPr>
              <p:spPr>
                <a:xfrm rot="11216880" flipH="1">
                  <a:off x="3755975" y="2915409"/>
                  <a:ext cx="1115164" cy="1874159"/>
                </a:xfrm>
                <a:prstGeom prst="arc">
                  <a:avLst/>
                </a:prstGeom>
                <a:ln w="44450">
                  <a:solidFill>
                    <a:srgbClr val="D1A34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Oval 2"/>
                <p:cNvSpPr/>
                <p:nvPr/>
              </p:nvSpPr>
              <p:spPr>
                <a:xfrm>
                  <a:off x="4751613" y="3810060"/>
                  <a:ext cx="228600" cy="2286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6123213" y="3224461"/>
              <a:ext cx="1801587" cy="1614240"/>
              <a:chOff x="6123213" y="3224461"/>
              <a:chExt cx="1801587" cy="1614240"/>
            </a:xfrm>
          </p:grpSpPr>
          <p:cxnSp>
            <p:nvCxnSpPr>
              <p:cNvPr id="21" name="Straight Connector 20"/>
              <p:cNvCxnSpPr/>
              <p:nvPr/>
            </p:nvCxnSpPr>
            <p:spPr>
              <a:xfrm>
                <a:off x="6123213" y="3886200"/>
                <a:ext cx="1219200" cy="0"/>
              </a:xfrm>
              <a:prstGeom prst="line">
                <a:avLst/>
              </a:prstGeom>
              <a:ln w="57150"/>
            </p:spPr>
            <p:style>
              <a:lnRef idx="2">
                <a:schemeClr val="accent2"/>
              </a:lnRef>
              <a:fillRef idx="0">
                <a:schemeClr val="accent2"/>
              </a:fillRef>
              <a:effectRef idx="1">
                <a:schemeClr val="accent2"/>
              </a:effectRef>
              <a:fontRef idx="minor">
                <a:schemeClr val="tx1"/>
              </a:fontRef>
            </p:style>
          </p:cxnSp>
          <p:grpSp>
            <p:nvGrpSpPr>
              <p:cNvPr id="4" name="Group 3"/>
              <p:cNvGrpSpPr/>
              <p:nvPr/>
            </p:nvGrpSpPr>
            <p:grpSpPr>
              <a:xfrm>
                <a:off x="6516073" y="3224461"/>
                <a:ext cx="1408727" cy="1614240"/>
                <a:chOff x="6618513" y="3205661"/>
                <a:chExt cx="1408727" cy="1614240"/>
              </a:xfrm>
            </p:grpSpPr>
            <p:sp>
              <p:nvSpPr>
                <p:cNvPr id="2" name="Arc 1"/>
                <p:cNvSpPr/>
                <p:nvPr/>
              </p:nvSpPr>
              <p:spPr>
                <a:xfrm rot="11216880">
                  <a:off x="6718557" y="3205661"/>
                  <a:ext cx="1308683" cy="1614240"/>
                </a:xfrm>
                <a:prstGeom prst="arc">
                  <a:avLst/>
                </a:prstGeom>
                <a:ln w="444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Oval 21"/>
                <p:cNvSpPr/>
                <p:nvPr/>
              </p:nvSpPr>
              <p:spPr>
                <a:xfrm>
                  <a:off x="6618513" y="3784181"/>
                  <a:ext cx="228600" cy="228600"/>
                </a:xfrm>
                <a:prstGeom prst="ellips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5562600" y="3790446"/>
              <a:ext cx="228600" cy="1078741"/>
              <a:chOff x="5551713" y="3814388"/>
              <a:chExt cx="228600" cy="1078741"/>
            </a:xfrm>
          </p:grpSpPr>
          <p:sp>
            <p:nvSpPr>
              <p:cNvPr id="24" name="Freeform 23"/>
              <p:cNvSpPr/>
              <p:nvPr/>
            </p:nvSpPr>
            <p:spPr>
              <a:xfrm>
                <a:off x="5666013" y="3913415"/>
                <a:ext cx="0" cy="979714"/>
              </a:xfrm>
              <a:custGeom>
                <a:avLst/>
                <a:gdLst>
                  <a:gd name="connsiteX0" fmla="*/ 0 w 0"/>
                  <a:gd name="connsiteY0" fmla="*/ 0 h 979714"/>
                  <a:gd name="connsiteX1" fmla="*/ 0 w 0"/>
                  <a:gd name="connsiteY1" fmla="*/ 979714 h 979714"/>
                </a:gdLst>
                <a:ahLst/>
                <a:cxnLst>
                  <a:cxn ang="0">
                    <a:pos x="connsiteX0" y="connsiteY0"/>
                  </a:cxn>
                  <a:cxn ang="0">
                    <a:pos x="connsiteX1" y="connsiteY1"/>
                  </a:cxn>
                </a:cxnLst>
                <a:rect l="l" t="t" r="r" b="b"/>
                <a:pathLst>
                  <a:path h="979714">
                    <a:moveTo>
                      <a:pt x="0" y="0"/>
                    </a:moveTo>
                    <a:lnTo>
                      <a:pt x="0" y="979714"/>
                    </a:lnTo>
                  </a:path>
                </a:pathLst>
              </a:custGeom>
              <a:ln w="57150">
                <a:solidFill>
                  <a:schemeClr val="accent3"/>
                </a:solidFill>
                <a:head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5551713" y="3814388"/>
                <a:ext cx="228600" cy="22860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074" name="Group 3073"/>
          <p:cNvGrpSpPr/>
          <p:nvPr/>
        </p:nvGrpSpPr>
        <p:grpSpPr>
          <a:xfrm>
            <a:off x="3425640" y="4528921"/>
            <a:ext cx="2006093" cy="1240378"/>
            <a:chOff x="3637132" y="5029339"/>
            <a:chExt cx="2006093" cy="1240378"/>
          </a:xfrm>
        </p:grpSpPr>
        <p:pic>
          <p:nvPicPr>
            <p:cNvPr id="37" name="Picture 2" descr="excel-icon.jpg (256×256)"/>
            <p:cNvPicPr>
              <a:picLocks noChangeAspect="1" noChangeArrowheads="1"/>
            </p:cNvPicPr>
            <p:nvPr/>
          </p:nvPicPr>
          <p:blipFill>
            <a:blip r:embed="rId4"/>
            <a:srcRect/>
            <a:stretch>
              <a:fillRect/>
            </a:stretch>
          </p:blipFill>
          <p:spPr bwMode="auto">
            <a:xfrm rot="720420">
              <a:off x="4477265" y="5045282"/>
              <a:ext cx="1165960" cy="1164317"/>
            </a:xfrm>
            <a:prstGeom prst="rect">
              <a:avLst/>
            </a:prstGeom>
            <a:noFill/>
          </p:spPr>
        </p:pic>
        <p:pic>
          <p:nvPicPr>
            <p:cNvPr id="36" name="Picture 2" descr="excel-icon.jpg (256×256)"/>
            <p:cNvPicPr>
              <a:picLocks noChangeAspect="1" noChangeArrowheads="1"/>
            </p:cNvPicPr>
            <p:nvPr/>
          </p:nvPicPr>
          <p:blipFill>
            <a:blip r:embed="rId4"/>
            <a:srcRect/>
            <a:stretch>
              <a:fillRect/>
            </a:stretch>
          </p:blipFill>
          <p:spPr bwMode="auto">
            <a:xfrm rot="20983604">
              <a:off x="4045537" y="5029339"/>
              <a:ext cx="1165960" cy="1164317"/>
            </a:xfrm>
            <a:prstGeom prst="rect">
              <a:avLst/>
            </a:prstGeom>
            <a:noFill/>
          </p:spPr>
        </p:pic>
        <p:pic>
          <p:nvPicPr>
            <p:cNvPr id="35" name="Picture 2" descr="excel-icon.jpg (256×256)"/>
            <p:cNvPicPr>
              <a:picLocks noChangeAspect="1" noChangeArrowheads="1"/>
            </p:cNvPicPr>
            <p:nvPr/>
          </p:nvPicPr>
          <p:blipFill>
            <a:blip r:embed="rId4"/>
            <a:srcRect/>
            <a:stretch>
              <a:fillRect/>
            </a:stretch>
          </p:blipFill>
          <p:spPr bwMode="auto">
            <a:xfrm rot="20335442">
              <a:off x="3637132" y="5105400"/>
              <a:ext cx="1165960" cy="1164317"/>
            </a:xfrm>
            <a:prstGeom prst="rect">
              <a:avLst/>
            </a:prstGeom>
            <a:noFill/>
          </p:spPr>
        </p:pic>
      </p:grpSp>
      <p:sp>
        <p:nvSpPr>
          <p:cNvPr id="3076" name="Right Arrow 3075"/>
          <p:cNvSpPr/>
          <p:nvPr/>
        </p:nvSpPr>
        <p:spPr>
          <a:xfrm>
            <a:off x="5654748" y="5067300"/>
            <a:ext cx="1145144"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C:\Users\27567\AppData\Local\Microsoft\Windows\Temporary Internet Files\Content.IE5\FB0EK4VF\MC900431565[1].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880581" y="4236594"/>
            <a:ext cx="1904762" cy="1917460"/>
          </a:xfrm>
          <a:prstGeom prst="rect">
            <a:avLst/>
          </a:prstGeom>
          <a:noFill/>
          <a:extLst>
            <a:ext uri="{909E8E84-426E-40dd-AFC4-6F175D3DCCD1}">
              <a14:hiddenFill xmlns="" xmlns:a14="http://schemas.microsoft.com/office/drawing/2010/main">
                <a:solidFill>
                  <a:srgbClr val="FFFFFF"/>
                </a:solidFill>
              </a14:hiddenFill>
            </a:ext>
          </a:extLst>
        </p:spPr>
      </p:pic>
      <p:sp>
        <p:nvSpPr>
          <p:cNvPr id="43" name="TextBox 42"/>
          <p:cNvSpPr txBox="1"/>
          <p:nvPr/>
        </p:nvSpPr>
        <p:spPr>
          <a:xfrm>
            <a:off x="3354500" y="5974023"/>
            <a:ext cx="2261658" cy="707886"/>
          </a:xfrm>
          <a:prstGeom prst="rect">
            <a:avLst/>
          </a:prstGeom>
          <a:noFill/>
        </p:spPr>
        <p:txBody>
          <a:bodyPr wrap="square" rtlCol="0">
            <a:spAutoFit/>
          </a:bodyPr>
          <a:lstStyle/>
          <a:p>
            <a:pPr algn="ctr"/>
            <a:r>
              <a:rPr lang="en-US" sz="2000" dirty="0" smtClean="0">
                <a:latin typeface="+mj-lt"/>
              </a:rPr>
              <a:t>Agriculture Sector Spreadsheets</a:t>
            </a:r>
            <a:endParaRPr lang="en-US" sz="2000" dirty="0">
              <a:latin typeface="+mj-lt"/>
            </a:endParaRPr>
          </a:p>
        </p:txBody>
      </p:sp>
      <p:sp>
        <p:nvSpPr>
          <p:cNvPr id="44" name="TextBox 43"/>
          <p:cNvSpPr txBox="1"/>
          <p:nvPr/>
        </p:nvSpPr>
        <p:spPr>
          <a:xfrm>
            <a:off x="6520504" y="6150114"/>
            <a:ext cx="2261658" cy="400110"/>
          </a:xfrm>
          <a:prstGeom prst="rect">
            <a:avLst/>
          </a:prstGeom>
          <a:noFill/>
        </p:spPr>
        <p:txBody>
          <a:bodyPr wrap="square" rtlCol="0">
            <a:spAutoFit/>
          </a:bodyPr>
          <a:lstStyle/>
          <a:p>
            <a:pPr algn="ctr"/>
            <a:r>
              <a:rPr lang="en-US" sz="2000" dirty="0" smtClean="0">
                <a:latin typeface="+mj-lt"/>
              </a:rPr>
              <a:t>Agriculture Folder</a:t>
            </a:r>
            <a:endParaRPr lang="en-US" sz="2000" dirty="0">
              <a:latin typeface="+mj-lt"/>
            </a:endParaRPr>
          </a:p>
        </p:txBody>
      </p:sp>
      <p:sp>
        <p:nvSpPr>
          <p:cNvPr id="3078" name="TextBox 3077"/>
          <p:cNvSpPr txBox="1"/>
          <p:nvPr/>
        </p:nvSpPr>
        <p:spPr>
          <a:xfrm>
            <a:off x="304800" y="816251"/>
            <a:ext cx="3213742" cy="5262979"/>
          </a:xfrm>
          <a:prstGeom prst="rect">
            <a:avLst/>
          </a:prstGeom>
          <a:noFill/>
        </p:spPr>
        <p:txBody>
          <a:bodyPr wrap="square" rtlCol="0">
            <a:spAutoFit/>
          </a:bodyPr>
          <a:lstStyle>
            <a:defPPr>
              <a:defRPr lang="en-US"/>
            </a:defPPr>
            <a:lvl1pPr algn="ctr">
              <a:defRPr sz="2000">
                <a:latin typeface="+mj-lt"/>
              </a:defRPr>
            </a:lvl1pPr>
          </a:lstStyle>
          <a:p>
            <a:pPr marL="457200" indent="-457200" algn="l">
              <a:buFont typeface="+mj-lt"/>
              <a:buAutoNum type="arabicPeriod"/>
            </a:pPr>
            <a:r>
              <a:rPr lang="en-US" sz="2800" b="1" dirty="0"/>
              <a:t>Naming </a:t>
            </a:r>
            <a:r>
              <a:rPr lang="en-US" sz="2800" b="1" dirty="0" smtClean="0"/>
              <a:t>Conventions:</a:t>
            </a:r>
          </a:p>
          <a:p>
            <a:pPr marL="457200" indent="-457200">
              <a:buFont typeface="+mj-lt"/>
              <a:buAutoNum type="arabicPeriod"/>
            </a:pPr>
            <a:endParaRPr lang="en-US" sz="2800" b="1" dirty="0"/>
          </a:p>
          <a:p>
            <a:pPr marL="457200" indent="-457200">
              <a:buFont typeface="+mj-lt"/>
              <a:buAutoNum type="arabicPeriod"/>
            </a:pPr>
            <a:endParaRPr lang="en-US" sz="2800" b="1" dirty="0" smtClean="0"/>
          </a:p>
          <a:p>
            <a:pPr marL="457200" indent="-457200">
              <a:buFont typeface="+mj-lt"/>
              <a:buAutoNum type="arabicPeriod"/>
            </a:pPr>
            <a:endParaRPr lang="en-US" sz="2800" b="1" dirty="0"/>
          </a:p>
          <a:p>
            <a:pPr marL="457200" indent="-457200">
              <a:buFont typeface="+mj-lt"/>
              <a:buAutoNum type="arabicPeriod"/>
            </a:pPr>
            <a:endParaRPr lang="en-US" sz="2800" b="1" dirty="0" smtClean="0"/>
          </a:p>
          <a:p>
            <a:pPr marL="457200" indent="-457200">
              <a:buFont typeface="+mj-lt"/>
              <a:buAutoNum type="arabicPeriod"/>
            </a:pPr>
            <a:endParaRPr lang="en-US" sz="2800" b="1" dirty="0"/>
          </a:p>
          <a:p>
            <a:pPr marL="457200" indent="-457200">
              <a:buFont typeface="+mj-lt"/>
              <a:buAutoNum type="arabicPeriod"/>
            </a:pPr>
            <a:endParaRPr lang="en-US" sz="2800" b="1" dirty="0" smtClean="0"/>
          </a:p>
          <a:p>
            <a:pPr marL="457200" indent="-457200">
              <a:buFont typeface="+mj-lt"/>
              <a:buAutoNum type="arabicPeriod"/>
            </a:pPr>
            <a:endParaRPr lang="en-US" sz="2800" b="1" dirty="0"/>
          </a:p>
          <a:p>
            <a:pPr marL="457200" indent="-457200">
              <a:buFont typeface="+mj-lt"/>
              <a:buAutoNum type="arabicPeriod"/>
            </a:pPr>
            <a:endParaRPr lang="en-US" sz="2800" b="1" dirty="0" smtClean="0"/>
          </a:p>
          <a:p>
            <a:pPr marL="457200" indent="-457200" algn="l">
              <a:buFont typeface="+mj-lt"/>
              <a:buAutoNum type="arabicPeriod"/>
            </a:pPr>
            <a:endParaRPr lang="en-US" sz="2800" b="1" dirty="0" smtClean="0"/>
          </a:p>
          <a:p>
            <a:pPr marL="457200" indent="-457200" algn="l">
              <a:buFont typeface="+mj-lt"/>
              <a:buAutoNum type="arabicPeriod"/>
            </a:pPr>
            <a:r>
              <a:rPr lang="en-US" sz="2800" b="1" dirty="0" smtClean="0"/>
              <a:t>Organization:</a:t>
            </a:r>
            <a:endParaRPr lang="en-US" sz="2800" b="1" dirty="0"/>
          </a:p>
        </p:txBody>
      </p:sp>
      <p:pic>
        <p:nvPicPr>
          <p:cNvPr id="3075" name="Picture 3" descr="\\Dc02srv1\common\TO 86 - Inventory Capacity Building\Graphics Library\Inventory Man\shutterstock_74064802.jpg"/>
          <p:cNvPicPr>
            <a:picLocks noChangeAspect="1" noChangeArrowheads="1"/>
          </p:cNvPicPr>
          <p:nvPr/>
        </p:nvPicPr>
        <p:blipFill>
          <a:blip r:embed="rId6"/>
          <a:srcRect l="13846"/>
          <a:stretch>
            <a:fillRect/>
          </a:stretch>
        </p:blipFill>
        <p:spPr bwMode="auto">
          <a:xfrm>
            <a:off x="285751" y="2194798"/>
            <a:ext cx="2918894" cy="3294498"/>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vetory man - pick me.jpg"/>
          <p:cNvPicPr>
            <a:picLocks noChangeAspect="1"/>
          </p:cNvPicPr>
          <p:nvPr/>
        </p:nvPicPr>
        <p:blipFill>
          <a:blip r:embed="rId3">
            <a:extLst>
              <a:ext uri="{BEBA8EAE-BF5A-486C-A8C5-ECC9F3942E4B}">
                <a14:imgProps xmlns="" xmlns:a14="http://schemas.microsoft.com/office/drawing/2010/main">
                  <a14:imgLayer r:embed="rId4">
                    <a14:imgEffect>
                      <a14:backgroundRemoval t="1000" b="88000" l="10000" r="90000">
                        <a14:backgroundMark x1="55500" y1="80200" x2="55500" y2="80200"/>
                        <a14:backgroundMark x1="46250" y1="46600" x2="46250" y2="46600"/>
                        <a14:backgroundMark x1="45250" y1="50400" x2="45250" y2="50400"/>
                      </a14:backgroundRemoval>
                    </a14:imgEffect>
                  </a14:imgLayer>
                </a14:imgProps>
              </a:ext>
              <a:ext uri="{28A0092B-C50C-407E-A947-70E740481C1C}">
                <a14:useLocalDpi xmlns="" xmlns:a14="http://schemas.microsoft.com/office/drawing/2010/main" val="0"/>
              </a:ext>
            </a:extLst>
          </a:blip>
          <a:stretch>
            <a:fillRect/>
          </a:stretch>
        </p:blipFill>
        <p:spPr>
          <a:xfrm>
            <a:off x="3113854" y="838200"/>
            <a:ext cx="2590800" cy="3238500"/>
          </a:xfrm>
          <a:prstGeom prst="rect">
            <a:avLst/>
          </a:prstGeom>
        </p:spPr>
      </p:pic>
      <p:sp>
        <p:nvSpPr>
          <p:cNvPr id="6" name="Rectangle 5"/>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7" name="TextBox 10"/>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b="1" dirty="0" smtClean="0">
                <a:solidFill>
                  <a:schemeClr val="bg1"/>
                </a:solidFill>
                <a:latin typeface="Gill Sans MT" pitchFamily="34" charset="0"/>
                <a:cs typeface="Arial" charset="0"/>
              </a:rPr>
              <a:t>U.S. GHG Inventory Archive</a:t>
            </a:r>
            <a:endParaRPr lang="en-US" sz="1600" b="1" dirty="0">
              <a:solidFill>
                <a:schemeClr val="bg1"/>
              </a:solidFill>
              <a:latin typeface="Gill Sans MT" pitchFamily="34" charset="0"/>
              <a:cs typeface="Arial" charset="0"/>
            </a:endParaRPr>
          </a:p>
        </p:txBody>
      </p:sp>
      <p:pic>
        <p:nvPicPr>
          <p:cNvPr id="8" name="Picture 7" descr="icon institutional.png"/>
          <p:cNvPicPr>
            <a:picLocks noChangeAspect="1"/>
          </p:cNvPicPr>
          <p:nvPr/>
        </p:nvPicPr>
        <p:blipFill>
          <a:blip r:embed="rId5"/>
          <a:stretch>
            <a:fillRect/>
          </a:stretch>
        </p:blipFill>
        <p:spPr>
          <a:xfrm>
            <a:off x="7924800" y="0"/>
            <a:ext cx="857250" cy="693738"/>
          </a:xfrm>
          <a:prstGeom prst="rect">
            <a:avLst/>
          </a:prstGeom>
          <a:effectLst>
            <a:outerShdw blurRad="50800" dist="38100" dir="5400000" algn="t" rotWithShape="0">
              <a:prstClr val="black">
                <a:alpha val="40000"/>
              </a:prstClr>
            </a:outerShdw>
          </a:effectLst>
        </p:spPr>
      </p:pic>
      <p:graphicFrame>
        <p:nvGraphicFramePr>
          <p:cNvPr id="9" name="Table 8"/>
          <p:cNvGraphicFramePr>
            <a:graphicFrameLocks noGrp="1"/>
          </p:cNvGraphicFramePr>
          <p:nvPr/>
        </p:nvGraphicFramePr>
        <p:xfrm>
          <a:off x="152400" y="4953000"/>
          <a:ext cx="8782050" cy="1097280"/>
        </p:xfrm>
        <a:graphic>
          <a:graphicData uri="http://schemas.openxmlformats.org/drawingml/2006/table">
            <a:tbl>
              <a:tblPr firstRow="1" bandRow="1">
                <a:effectLst>
                  <a:outerShdw blurRad="50800" dist="38100" dir="2700000" algn="tl" rotWithShape="0">
                    <a:prstClr val="black">
                      <a:alpha val="40000"/>
                    </a:prstClr>
                  </a:outerShdw>
                </a:effectLst>
                <a:tableStyleId>{125E5076-3810-47DD-B79F-674D7AD40C01}</a:tableStyleId>
              </a:tblPr>
              <a:tblGrid>
                <a:gridCol w="2927350"/>
                <a:gridCol w="2927350"/>
                <a:gridCol w="2927350"/>
              </a:tblGrid>
              <a:tr h="304800">
                <a:tc>
                  <a:txBody>
                    <a:bodyPr/>
                    <a:lstStyle/>
                    <a:p>
                      <a:pPr algn="ctr"/>
                      <a:r>
                        <a:rPr lang="en-US" sz="2000" i="0" dirty="0" smtClean="0">
                          <a:solidFill>
                            <a:schemeClr val="bg1"/>
                          </a:solidFill>
                          <a:latin typeface="Gill Sans MT" pitchFamily="34" charset="0"/>
                        </a:rPr>
                        <a:t>Document Retention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Comment/Response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Data Retention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pPr algn="ctr"/>
                      <a:r>
                        <a:rPr lang="en-US" sz="2000" dirty="0" smtClean="0"/>
                        <a:t>References, Publications</a:t>
                      </a:r>
                      <a:endParaRPr lang="en-US" sz="2000" i="0" dirty="0">
                        <a:solidFill>
                          <a:schemeClr val="bg1"/>
                        </a:solidFill>
                        <a:latin typeface="Gill Sans MT"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Comments From</a:t>
                      </a:r>
                      <a:r>
                        <a:rPr lang="en-US" sz="2000" baseline="0" dirty="0" smtClean="0"/>
                        <a:t> Public Review</a:t>
                      </a:r>
                      <a:endParaRPr lang="en-US" sz="2000" dirty="0" smtClean="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Calculations, Spreadsheets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Box 11"/>
          <p:cNvSpPr txBox="1">
            <a:spLocks noChangeArrowheads="1"/>
          </p:cNvSpPr>
          <p:nvPr/>
        </p:nvSpPr>
        <p:spPr bwMode="auto">
          <a:xfrm>
            <a:off x="1166758" y="3723382"/>
            <a:ext cx="6758042" cy="1077218"/>
          </a:xfrm>
          <a:prstGeom prst="rect">
            <a:avLst/>
          </a:prstGeom>
          <a:noFill/>
          <a:ln w="9525">
            <a:noFill/>
            <a:miter lim="800000"/>
            <a:headEnd/>
            <a:tailEnd/>
          </a:ln>
        </p:spPr>
        <p:txBody>
          <a:bodyPr wrap="square">
            <a:spAutoFit/>
          </a:bodyPr>
          <a:lstStyle/>
          <a:p>
            <a:pPr marL="342900" indent="-342900">
              <a:spcBef>
                <a:spcPct val="20000"/>
              </a:spcBef>
              <a:buClr>
                <a:schemeClr val="accent1"/>
              </a:buClr>
              <a:buFont typeface="Arial" charset="0"/>
              <a:buChar char="•"/>
            </a:pPr>
            <a:r>
              <a:rPr lang="en-US" sz="2000" dirty="0" smtClean="0">
                <a:latin typeface="Gill Sans MT" pitchFamily="34" charset="0"/>
              </a:rPr>
              <a:t>Designate an Archive Coordinator</a:t>
            </a:r>
          </a:p>
          <a:p>
            <a:pPr marL="342900" indent="-342900">
              <a:spcBef>
                <a:spcPct val="20000"/>
              </a:spcBef>
              <a:buClr>
                <a:schemeClr val="accent1"/>
              </a:buClr>
              <a:buFont typeface="Arial" charset="0"/>
              <a:buChar char="•"/>
            </a:pPr>
            <a:r>
              <a:rPr lang="en-US" sz="2000" dirty="0" smtClean="0">
                <a:latin typeface="Gill Sans MT" pitchFamily="34" charset="0"/>
              </a:rPr>
              <a:t>Source Lead responsibilities should be communicated in the kickoff memo so each source has a point person</a:t>
            </a:r>
          </a:p>
        </p:txBody>
      </p:sp>
      <p:sp>
        <p:nvSpPr>
          <p:cNvPr id="14" name="Rectangle 13"/>
          <p:cNvSpPr/>
          <p:nvPr/>
        </p:nvSpPr>
        <p:spPr>
          <a:xfrm>
            <a:off x="0" y="1142999"/>
            <a:ext cx="3513296" cy="646331"/>
          </a:xfrm>
          <a:prstGeom prst="rect">
            <a:avLst/>
          </a:prstGeom>
        </p:spPr>
        <p:txBody>
          <a:bodyPr wrap="square">
            <a:spAutoFit/>
          </a:bodyPr>
          <a:lstStyle/>
          <a:p>
            <a:pPr marL="342900" indent="-342900" algn="ctr">
              <a:spcBef>
                <a:spcPct val="20000"/>
              </a:spcBef>
              <a:buClr>
                <a:schemeClr val="accent1"/>
              </a:buClr>
            </a:pPr>
            <a:r>
              <a:rPr lang="en-US" b="1" dirty="0" smtClean="0">
                <a:latin typeface="Gill Sans MT" pitchFamily="34" charset="0"/>
              </a:rPr>
              <a:t>Archive manager (Data and Document manager)</a:t>
            </a:r>
          </a:p>
        </p:txBody>
      </p:sp>
      <p:pic>
        <p:nvPicPr>
          <p:cNvPr id="55299" name="Picture 3" descr="C:\Documents and Settings\25113\Local Settings\Temporary Internet Files\Content.IE5\D8VRZZFF\MC900290940[1].wmf"/>
          <p:cNvPicPr>
            <a:picLocks noChangeAspect="1" noChangeArrowheads="1"/>
          </p:cNvPicPr>
          <p:nvPr/>
        </p:nvPicPr>
        <p:blipFill>
          <a:blip r:embed="rId6"/>
          <a:srcRect/>
          <a:stretch>
            <a:fillRect/>
          </a:stretch>
        </p:blipFill>
        <p:spPr bwMode="auto">
          <a:xfrm>
            <a:off x="5004112" y="2212758"/>
            <a:ext cx="892426" cy="1159092"/>
          </a:xfrm>
          <a:prstGeom prst="rect">
            <a:avLst/>
          </a:prstGeom>
          <a:noFill/>
        </p:spPr>
      </p:pic>
      <p:cxnSp>
        <p:nvCxnSpPr>
          <p:cNvPr id="17" name="Shape 16"/>
          <p:cNvCxnSpPr>
            <a:stCxn id="14" idx="2"/>
          </p:cNvCxnSpPr>
          <p:nvPr/>
        </p:nvCxnSpPr>
        <p:spPr>
          <a:xfrm rot="16200000" flipH="1">
            <a:off x="2687389" y="858589"/>
            <a:ext cx="344272" cy="220575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Mausami QRT\Slide Assets and Images\Inventory Man\shutterstock_65461219.jpg"/>
          <p:cNvPicPr>
            <a:picLocks noChangeAspect="1" noChangeArrowheads="1"/>
          </p:cNvPicPr>
          <p:nvPr/>
        </p:nvPicPr>
        <p:blipFill>
          <a:blip r:embed="rId3" cstate="print"/>
          <a:srcRect/>
          <a:stretch>
            <a:fillRect/>
          </a:stretch>
        </p:blipFill>
        <p:spPr bwMode="auto">
          <a:xfrm>
            <a:off x="5257800" y="3810000"/>
            <a:ext cx="3810000" cy="3048000"/>
          </a:xfrm>
          <a:prstGeom prst="rect">
            <a:avLst/>
          </a:prstGeom>
          <a:noFill/>
        </p:spPr>
      </p:pic>
      <p:sp>
        <p:nvSpPr>
          <p:cNvPr id="5" name="Rectangle 4"/>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pic>
        <p:nvPicPr>
          <p:cNvPr id="4" name="Picture 3" descr="icon institutional.png"/>
          <p:cNvPicPr>
            <a:picLocks noChangeAspect="1"/>
          </p:cNvPicPr>
          <p:nvPr/>
        </p:nvPicPr>
        <p:blipFill>
          <a:blip r:embed="rId4" cstate="print"/>
          <a:stretch>
            <a:fillRect/>
          </a:stretch>
        </p:blipFill>
        <p:spPr>
          <a:xfrm>
            <a:off x="7924800" y="0"/>
            <a:ext cx="857362" cy="692998"/>
          </a:xfrm>
          <a:prstGeom prst="rect">
            <a:avLst/>
          </a:prstGeom>
          <a:effectLst>
            <a:outerShdw blurRad="50800" dist="38100" dir="5400000" algn="t" rotWithShape="0">
              <a:prstClr val="black">
                <a:alpha val="40000"/>
              </a:prstClr>
            </a:outerShdw>
          </a:effectLst>
        </p:spPr>
      </p:pic>
      <p:sp>
        <p:nvSpPr>
          <p:cNvPr id="7" name="TextBox 6"/>
          <p:cNvSpPr txBox="1"/>
          <p:nvPr/>
        </p:nvSpPr>
        <p:spPr>
          <a:xfrm>
            <a:off x="228600" y="914400"/>
            <a:ext cx="8382000" cy="4093428"/>
          </a:xfrm>
          <a:prstGeom prst="rect">
            <a:avLst/>
          </a:prstGeom>
          <a:noFill/>
        </p:spPr>
        <p:txBody>
          <a:bodyPr wrap="square" rtlCol="0">
            <a:spAutoFit/>
          </a:bodyPr>
          <a:lstStyle/>
          <a:p>
            <a:pPr lvl="1" algn="ctr">
              <a:spcBef>
                <a:spcPct val="50000"/>
              </a:spcBef>
            </a:pPr>
            <a:endParaRPr lang="en-US" sz="2400" b="1" dirty="0" smtClean="0">
              <a:latin typeface="Gill Sans MT" pitchFamily="34" charset="0"/>
            </a:endParaRPr>
          </a:p>
          <a:p>
            <a:pPr marL="342900" lvl="0" indent="-342900" fontAlgn="base">
              <a:spcBef>
                <a:spcPct val="0"/>
              </a:spcBef>
              <a:spcAft>
                <a:spcPts val="600"/>
              </a:spcAft>
              <a:buFont typeface="Arial" pitchFamily="34" charset="0"/>
              <a:buChar char="•"/>
            </a:pPr>
            <a:r>
              <a:rPr lang="en-US" sz="2400" dirty="0" smtClean="0">
                <a:latin typeface="Gill Sans MT" pitchFamily="34" charset="0"/>
              </a:rPr>
              <a:t>Information should be stored in a single location.</a:t>
            </a:r>
          </a:p>
          <a:p>
            <a:pPr marL="342900" lvl="0" indent="-342900" fontAlgn="base">
              <a:spcBef>
                <a:spcPct val="0"/>
              </a:spcBef>
              <a:spcAft>
                <a:spcPts val="600"/>
              </a:spcAft>
              <a:buFont typeface="Arial" pitchFamily="34" charset="0"/>
              <a:buChar char="•"/>
            </a:pPr>
            <a:r>
              <a:rPr lang="en-US" sz="2400" dirty="0" smtClean="0">
                <a:latin typeface="Gill Sans MT" pitchFamily="34" charset="0"/>
              </a:rPr>
              <a:t>Both electronic and paper storage.</a:t>
            </a:r>
          </a:p>
          <a:p>
            <a:pPr marL="342900" lvl="0" indent="-342900">
              <a:spcAft>
                <a:spcPts val="600"/>
              </a:spcAft>
              <a:buFont typeface="Arial" pitchFamily="34" charset="0"/>
              <a:buChar char="•"/>
            </a:pPr>
            <a:r>
              <a:rPr lang="en-US" sz="2400" dirty="0" smtClean="0">
                <a:latin typeface="Gill Sans MT" pitchFamily="34" charset="0"/>
              </a:rPr>
              <a:t>Include all emission factors, activity data, and documentation of how these factors and data have been generated and used (e.g., MDD template).</a:t>
            </a:r>
            <a:endParaRPr lang="en-US" sz="2400" dirty="0" smtClean="0">
              <a:solidFill>
                <a:srgbClr val="FF0000"/>
              </a:solidFill>
              <a:latin typeface="Gill Sans MT" pitchFamily="34" charset="0"/>
            </a:endParaRPr>
          </a:p>
          <a:p>
            <a:pPr marL="342900" lvl="0" indent="-342900" fontAlgn="base">
              <a:spcBef>
                <a:spcPct val="0"/>
              </a:spcBef>
              <a:spcAft>
                <a:spcPts val="600"/>
              </a:spcAft>
              <a:buFont typeface="Arial" pitchFamily="34" charset="0"/>
              <a:buChar char="•"/>
            </a:pPr>
            <a:r>
              <a:rPr lang="en-US" sz="2400" dirty="0" smtClean="0">
                <a:latin typeface="Gill Sans MT" pitchFamily="34" charset="0"/>
              </a:rPr>
              <a:t>Documentation of QA/QC procedures, reviews, key categories, and planned inventory improvements (e.g. use QA/QC template) </a:t>
            </a:r>
          </a:p>
          <a:p>
            <a:pPr marL="342900" lvl="0" indent="-342900" fontAlgn="base">
              <a:spcBef>
                <a:spcPct val="0"/>
              </a:spcBef>
              <a:spcAft>
                <a:spcPts val="600"/>
              </a:spcAft>
              <a:buFont typeface="Arial" pitchFamily="34" charset="0"/>
              <a:buChar char="•"/>
            </a:pPr>
            <a:r>
              <a:rPr lang="en-US" sz="2400" dirty="0" smtClean="0">
                <a:latin typeface="Gill Sans MT" pitchFamily="34" charset="0"/>
              </a:rPr>
              <a:t>Multiple copies,  just in case!</a:t>
            </a:r>
          </a:p>
        </p:txBody>
      </p:sp>
      <p:sp>
        <p:nvSpPr>
          <p:cNvPr id="9" name="Slide Number Placeholder 1"/>
          <p:cNvSpPr txBox="1">
            <a:spLocks/>
          </p:cNvSpPr>
          <p:nvPr/>
        </p:nvSpPr>
        <p:spPr>
          <a:xfrm>
            <a:off x="7010400" y="6492875"/>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CC5ED666-D2D2-0A46-BA25-BF3F952A59CA}" type="slidenum">
              <a:rPr kumimoji="0" lang="en-US" sz="1200" b="0" i="0" u="none" strike="noStrike" kern="1200" cap="none" spc="0" normalizeH="0" baseline="0" noProof="0" smtClean="0">
                <a:ln>
                  <a:noFill/>
                </a:ln>
                <a:solidFill>
                  <a:schemeClr val="tx1">
                    <a:tint val="75000"/>
                  </a:schemeClr>
                </a:solidFill>
                <a:effectLst/>
                <a:uLnTx/>
                <a:uFillTx/>
                <a:latin typeface="Gill Sans M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tx1">
                  <a:tint val="75000"/>
                </a:schemeClr>
              </a:solidFill>
              <a:effectLst/>
              <a:uLnTx/>
              <a:uFillTx/>
              <a:latin typeface="Gill Sans MT" pitchFamily="34" charset="0"/>
              <a:ea typeface="+mn-ea"/>
              <a:cs typeface="+mn-cs"/>
            </a:endParaRPr>
          </a:p>
        </p:txBody>
      </p:sp>
      <p:sp>
        <p:nvSpPr>
          <p:cNvPr id="8" name="TextBox 7"/>
          <p:cNvSpPr txBox="1"/>
          <p:nvPr/>
        </p:nvSpPr>
        <p:spPr>
          <a:xfrm>
            <a:off x="118872" y="59323"/>
            <a:ext cx="5497286" cy="338554"/>
          </a:xfrm>
          <a:prstGeom prst="rect">
            <a:avLst/>
          </a:prstGeom>
          <a:noFill/>
        </p:spPr>
        <p:txBody>
          <a:bodyPr wrap="square" rtlCol="0" anchor="ctr" anchorCtr="0">
            <a:spAutoFit/>
          </a:bodyPr>
          <a:lstStyle/>
          <a:p>
            <a:r>
              <a:rPr lang="en-US" sz="1600" b="1" dirty="0">
                <a:solidFill>
                  <a:schemeClr val="bg1"/>
                </a:solidFill>
                <a:latin typeface="Gill Sans MT" pitchFamily="34" charset="0"/>
                <a:cs typeface="Arial"/>
              </a:rPr>
              <a:t>Review Guidelines for An Effective Archiving </a:t>
            </a:r>
            <a:r>
              <a:rPr lang="en-US" sz="1600" b="1" dirty="0" smtClean="0">
                <a:solidFill>
                  <a:schemeClr val="bg1"/>
                </a:solidFill>
                <a:latin typeface="Gill Sans MT" pitchFamily="34" charset="0"/>
                <a:cs typeface="Arial"/>
              </a:rPr>
              <a:t>System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7" name="TextBox 10"/>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b="1" dirty="0" smtClean="0">
                <a:solidFill>
                  <a:schemeClr val="bg1"/>
                </a:solidFill>
                <a:latin typeface="Gill Sans MT" pitchFamily="34" charset="0"/>
                <a:cs typeface="Arial" charset="0"/>
              </a:rPr>
              <a:t>U.S. GHG Inventory Document Retention</a:t>
            </a:r>
            <a:endParaRPr lang="en-US" sz="1600" b="1" dirty="0">
              <a:solidFill>
                <a:schemeClr val="bg1"/>
              </a:solidFill>
              <a:latin typeface="Gill Sans MT" pitchFamily="34" charset="0"/>
              <a:cs typeface="Arial" charset="0"/>
            </a:endParaRPr>
          </a:p>
        </p:txBody>
      </p:sp>
      <p:pic>
        <p:nvPicPr>
          <p:cNvPr id="8" name="Picture 7" descr="icon institutional.png"/>
          <p:cNvPicPr>
            <a:picLocks noChangeAspect="1"/>
          </p:cNvPicPr>
          <p:nvPr/>
        </p:nvPicPr>
        <p:blipFill>
          <a:blip r:embed="rId3"/>
          <a:stretch>
            <a:fillRect/>
          </a:stretch>
        </p:blipFill>
        <p:spPr>
          <a:xfrm>
            <a:off x="7924800" y="0"/>
            <a:ext cx="857250" cy="693738"/>
          </a:xfrm>
          <a:prstGeom prst="rect">
            <a:avLst/>
          </a:prstGeom>
          <a:effectLst>
            <a:outerShdw blurRad="50800" dist="38100" dir="5400000" algn="t" rotWithShape="0">
              <a:prstClr val="black">
                <a:alpha val="40000"/>
              </a:prstClr>
            </a:outerShdw>
          </a:effectLst>
        </p:spPr>
      </p:pic>
      <p:sp>
        <p:nvSpPr>
          <p:cNvPr id="10" name="Rectangle 3"/>
          <p:cNvSpPr txBox="1">
            <a:spLocks noChangeArrowheads="1"/>
          </p:cNvSpPr>
          <p:nvPr/>
        </p:nvSpPr>
        <p:spPr bwMode="auto">
          <a:xfrm>
            <a:off x="0" y="762000"/>
            <a:ext cx="9144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ctr" defTabSz="457200" rtl="0" eaLnBrk="0" fontAlgn="base" latinLnBrk="0" hangingPunct="0">
              <a:lnSpc>
                <a:spcPct val="100000"/>
              </a:lnSpc>
              <a:spcBef>
                <a:spcPct val="50000"/>
              </a:spcBef>
              <a:spcAft>
                <a:spcPct val="0"/>
              </a:spcAft>
              <a:buClrTx/>
              <a:buSzTx/>
              <a:buFont typeface="Arial" charset="0"/>
              <a:buNone/>
              <a:tabLst/>
              <a:defRPr/>
            </a:pPr>
            <a:r>
              <a:rPr lang="en-US" sz="2800" b="1" noProof="0" dirty="0" smtClean="0">
                <a:latin typeface="Gill Sans MT" pitchFamily="34" charset="0"/>
              </a:rPr>
              <a:t>Archive of the Published Inventory Book</a:t>
            </a:r>
            <a:endParaRPr kumimoji="0" lang="en-US" sz="2800" b="1" i="0" u="none" strike="noStrike" kern="1200" cap="none" spc="0" normalizeH="0" baseline="0" noProof="0" dirty="0" smtClean="0">
              <a:ln>
                <a:noFill/>
              </a:ln>
              <a:solidFill>
                <a:schemeClr val="tx1"/>
              </a:solidFill>
              <a:effectLst/>
              <a:uLnTx/>
              <a:uFillTx/>
              <a:latin typeface="Gill Sans MT" pitchFamily="34" charset="0"/>
              <a:ea typeface="+mn-ea"/>
              <a:cs typeface="+mn-cs"/>
            </a:endParaRPr>
          </a:p>
        </p:txBody>
      </p:sp>
      <p:pic>
        <p:nvPicPr>
          <p:cNvPr id="45057" name="Picture 1"/>
          <p:cNvPicPr>
            <a:picLocks noChangeAspect="1" noChangeArrowheads="1"/>
          </p:cNvPicPr>
          <p:nvPr/>
        </p:nvPicPr>
        <p:blipFill>
          <a:blip r:embed="rId4"/>
          <a:srcRect l="31667" t="14645" r="33333" b="12128"/>
          <a:stretch>
            <a:fillRect/>
          </a:stretch>
        </p:blipFill>
        <p:spPr bwMode="auto">
          <a:xfrm>
            <a:off x="4645342" y="1447800"/>
            <a:ext cx="3660458"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0" y="1778168"/>
            <a:ext cx="4452937" cy="707886"/>
          </a:xfrm>
          <a:prstGeom prst="rect">
            <a:avLst/>
          </a:prstGeom>
        </p:spPr>
        <p:txBody>
          <a:bodyPr wrap="square">
            <a:spAutoFit/>
          </a:bodyPr>
          <a:lstStyle/>
          <a:p>
            <a:pPr marL="342900" algn="r">
              <a:spcBef>
                <a:spcPct val="20000"/>
              </a:spcBef>
              <a:buClr>
                <a:schemeClr val="accent1"/>
              </a:buClr>
            </a:pPr>
            <a:r>
              <a:rPr lang="en-US" sz="2000" dirty="0" smtClean="0">
                <a:latin typeface="Gill Sans MT" pitchFamily="34" charset="0"/>
              </a:rPr>
              <a:t>The Annual U.S. GHG Inventory book is formatted and printed in color</a:t>
            </a:r>
          </a:p>
        </p:txBody>
      </p:sp>
      <p:sp>
        <p:nvSpPr>
          <p:cNvPr id="14" name="Rectangle 13"/>
          <p:cNvSpPr/>
          <p:nvPr/>
        </p:nvSpPr>
        <p:spPr>
          <a:xfrm>
            <a:off x="-1" y="3200400"/>
            <a:ext cx="4452937" cy="1323439"/>
          </a:xfrm>
          <a:prstGeom prst="rect">
            <a:avLst/>
          </a:prstGeom>
        </p:spPr>
        <p:txBody>
          <a:bodyPr wrap="square">
            <a:spAutoFit/>
          </a:bodyPr>
          <a:lstStyle/>
          <a:p>
            <a:pPr marL="342900" algn="r">
              <a:spcBef>
                <a:spcPct val="20000"/>
              </a:spcBef>
              <a:buClr>
                <a:schemeClr val="accent1"/>
              </a:buClr>
            </a:pPr>
            <a:r>
              <a:rPr lang="en-US" sz="2000" dirty="0" smtClean="0">
                <a:latin typeface="Gill Sans MT" pitchFamily="34" charset="0"/>
              </a:rPr>
              <a:t>Copies are stored in the National Service Center for Environmental Publications (NSCEP) warehouse in Cincinnati, OH </a:t>
            </a:r>
          </a:p>
        </p:txBody>
      </p:sp>
      <p:grpSp>
        <p:nvGrpSpPr>
          <p:cNvPr id="19" name="Group 18"/>
          <p:cNvGrpSpPr/>
          <p:nvPr/>
        </p:nvGrpSpPr>
        <p:grpSpPr>
          <a:xfrm>
            <a:off x="6324600" y="3087568"/>
            <a:ext cx="2263775" cy="3389432"/>
            <a:chOff x="6324600" y="3087568"/>
            <a:chExt cx="2263775" cy="3389432"/>
          </a:xfrm>
        </p:grpSpPr>
        <p:sp>
          <p:nvSpPr>
            <p:cNvPr id="15" name="Rectangle 14"/>
            <p:cNvSpPr/>
            <p:nvPr/>
          </p:nvSpPr>
          <p:spPr bwMode="auto">
            <a:xfrm>
              <a:off x="6324600" y="3087568"/>
              <a:ext cx="2263775" cy="3389432"/>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pic>
          <p:nvPicPr>
            <p:cNvPr id="16" name="Picture 2" descr="http://www.epa.gov/climatechange/emissions/images/2011-covergraphic.png"/>
            <p:cNvPicPr>
              <a:picLocks noChangeAspect="1" noChangeArrowheads="1"/>
            </p:cNvPicPr>
            <p:nvPr/>
          </p:nvPicPr>
          <p:blipFill>
            <a:blip r:embed="rId5" cstate="print"/>
            <a:srcRect/>
            <a:stretch>
              <a:fillRect/>
            </a:stretch>
          </p:blipFill>
          <p:spPr bwMode="auto">
            <a:xfrm>
              <a:off x="6629400" y="3733800"/>
              <a:ext cx="16764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6477000" y="3200400"/>
              <a:ext cx="2057400" cy="461665"/>
            </a:xfrm>
            <a:prstGeom prst="rect">
              <a:avLst/>
            </a:prstGeom>
            <a:noFill/>
          </p:spPr>
          <p:txBody>
            <a:bodyPr wrap="square" rtlCol="0">
              <a:spAutoFit/>
            </a:bodyPr>
            <a:lstStyle/>
            <a:p>
              <a:r>
                <a:rPr lang="en-US" sz="1200" dirty="0" smtClean="0">
                  <a:solidFill>
                    <a:schemeClr val="bg1"/>
                  </a:solidFill>
                  <a:effectLst>
                    <a:outerShdw blurRad="38100" dist="38100" dir="2700000" algn="tl">
                      <a:srgbClr val="000000">
                        <a:alpha val="43137"/>
                      </a:srgbClr>
                    </a:outerShdw>
                  </a:effectLst>
                </a:rPr>
                <a:t>Inventory of U.S. GHG Emissions and Sinks</a:t>
              </a:r>
              <a:endParaRPr lang="en-US" sz="1200" dirty="0">
                <a:solidFill>
                  <a:schemeClr val="bg1"/>
                </a:solidFill>
                <a:effectLst>
                  <a:outerShdw blurRad="38100" dist="38100" dir="2700000" algn="tl">
                    <a:srgbClr val="000000">
                      <a:alpha val="43137"/>
                    </a:srgbClr>
                  </a:outerShdw>
                </a:effectLst>
              </a:endParaRPr>
            </a:p>
          </p:txBody>
        </p:sp>
        <p:pic>
          <p:nvPicPr>
            <p:cNvPr id="18" name="Picture 17" descr="epa_logo_vert_large.gif"/>
            <p:cNvPicPr>
              <a:picLocks noChangeAspect="1"/>
            </p:cNvPicPr>
            <p:nvPr/>
          </p:nvPicPr>
          <p:blipFill>
            <a:blip r:embed="rId6" cstate="print"/>
            <a:stretch>
              <a:fillRect/>
            </a:stretch>
          </p:blipFill>
          <p:spPr>
            <a:xfrm>
              <a:off x="7736887" y="6086588"/>
              <a:ext cx="797513" cy="314212"/>
            </a:xfrm>
            <a:prstGeom prst="rect">
              <a:avLst/>
            </a:prstGeom>
          </p:spPr>
        </p:pic>
      </p:grpSp>
      <p:sp>
        <p:nvSpPr>
          <p:cNvPr id="20"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c02srv1\common\TO 86 - Inventory Capacity Building\Graphics Library\Inventory Man\shutterstock_65141614.jpg"/>
          <p:cNvPicPr>
            <a:picLocks noChangeAspect="1" noChangeArrowheads="1"/>
          </p:cNvPicPr>
          <p:nvPr/>
        </p:nvPicPr>
        <p:blipFill>
          <a:blip r:embed="rId3"/>
          <a:srcRect/>
          <a:stretch>
            <a:fillRect/>
          </a:stretch>
        </p:blipFill>
        <p:spPr bwMode="auto">
          <a:xfrm>
            <a:off x="6629400" y="1524000"/>
            <a:ext cx="2171700" cy="2895600"/>
          </a:xfrm>
          <a:prstGeom prst="rect">
            <a:avLst/>
          </a:prstGeom>
          <a:noFill/>
        </p:spPr>
      </p:pic>
      <p:pic>
        <p:nvPicPr>
          <p:cNvPr id="53249" name="Picture 1" descr="\\Dc02srv1\common\TO 86 - Inventory Capacity Building\Graphics Library\Inventory Man\filing man.jpg"/>
          <p:cNvPicPr>
            <a:picLocks noChangeAspect="1" noChangeArrowheads="1"/>
          </p:cNvPicPr>
          <p:nvPr/>
        </p:nvPicPr>
        <p:blipFill>
          <a:blip r:embed="rId4"/>
          <a:srcRect/>
          <a:stretch>
            <a:fillRect/>
          </a:stretch>
        </p:blipFill>
        <p:spPr bwMode="auto">
          <a:xfrm flipH="1">
            <a:off x="933450" y="1676400"/>
            <a:ext cx="2859088" cy="2249487"/>
          </a:xfrm>
          <a:prstGeom prst="rect">
            <a:avLst/>
          </a:prstGeom>
          <a:noFill/>
        </p:spPr>
      </p:pic>
      <p:sp>
        <p:nvSpPr>
          <p:cNvPr id="114691" name="Rectangle 3"/>
          <p:cNvSpPr>
            <a:spLocks noGrp="1" noChangeArrowheads="1"/>
          </p:cNvSpPr>
          <p:nvPr>
            <p:ph type="body" idx="1"/>
          </p:nvPr>
        </p:nvSpPr>
        <p:spPr>
          <a:xfrm>
            <a:off x="0" y="762000"/>
            <a:ext cx="9144000" cy="1524000"/>
          </a:xfrm>
        </p:spPr>
        <p:txBody>
          <a:bodyPr/>
          <a:lstStyle/>
          <a:p>
            <a:pPr lvl="1" algn="ctr">
              <a:spcBef>
                <a:spcPct val="50000"/>
              </a:spcBef>
              <a:buNone/>
            </a:pPr>
            <a:r>
              <a:rPr lang="en-US" b="1" dirty="0" smtClean="0"/>
              <a:t>Docket of Source Materials</a:t>
            </a:r>
          </a:p>
          <a:p>
            <a:pPr lvl="1" algn="ctr">
              <a:spcBef>
                <a:spcPct val="50000"/>
              </a:spcBef>
              <a:buNone/>
            </a:pPr>
            <a:endParaRPr lang="en-US" b="1" dirty="0" smtClean="0"/>
          </a:p>
        </p:txBody>
      </p:sp>
      <p:sp>
        <p:nvSpPr>
          <p:cNvPr id="5" name="Rectangle 4"/>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6" name="TextBox 10"/>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b="1" dirty="0" smtClean="0">
                <a:solidFill>
                  <a:schemeClr val="bg1"/>
                </a:solidFill>
                <a:latin typeface="Gill Sans MT" pitchFamily="34" charset="0"/>
                <a:cs typeface="Arial" charset="0"/>
              </a:rPr>
              <a:t>U.S. GHG Inventory Document Retention</a:t>
            </a:r>
            <a:endParaRPr lang="en-US" sz="1600" b="1" dirty="0">
              <a:solidFill>
                <a:schemeClr val="bg1"/>
              </a:solidFill>
              <a:latin typeface="Gill Sans MT" pitchFamily="34" charset="0"/>
              <a:cs typeface="Arial" charset="0"/>
            </a:endParaRPr>
          </a:p>
        </p:txBody>
      </p:sp>
      <p:pic>
        <p:nvPicPr>
          <p:cNvPr id="7" name="Picture 6" descr="icon institutional.png"/>
          <p:cNvPicPr>
            <a:picLocks noChangeAspect="1"/>
          </p:cNvPicPr>
          <p:nvPr/>
        </p:nvPicPr>
        <p:blipFill>
          <a:blip r:embed="rId5"/>
          <a:stretch>
            <a:fillRect/>
          </a:stretch>
        </p:blipFill>
        <p:spPr>
          <a:xfrm>
            <a:off x="7924800" y="0"/>
            <a:ext cx="857250" cy="693738"/>
          </a:xfrm>
          <a:prstGeom prst="rect">
            <a:avLst/>
          </a:prstGeom>
          <a:effectLst>
            <a:outerShdw blurRad="50800" dist="38100" dir="5400000" algn="t" rotWithShape="0">
              <a:prstClr val="black">
                <a:alpha val="40000"/>
              </a:prstClr>
            </a:outerShdw>
          </a:effectLst>
        </p:spPr>
      </p:pic>
      <p:graphicFrame>
        <p:nvGraphicFramePr>
          <p:cNvPr id="9" name="Table 8"/>
          <p:cNvGraphicFramePr>
            <a:graphicFrameLocks noGrp="1"/>
          </p:cNvGraphicFramePr>
          <p:nvPr>
            <p:extLst>
              <p:ext uri="{D42A27DB-BD31-4B8C-83A1-F6EECF244321}">
                <p14:modId xmlns="" xmlns:p14="http://schemas.microsoft.com/office/powerpoint/2010/main" val="524720805"/>
              </p:ext>
            </p:extLst>
          </p:nvPr>
        </p:nvGraphicFramePr>
        <p:xfrm>
          <a:off x="381000" y="3619135"/>
          <a:ext cx="8420100" cy="2172065"/>
        </p:xfrm>
        <a:graphic>
          <a:graphicData uri="http://schemas.openxmlformats.org/drawingml/2006/table">
            <a:tbl>
              <a:tblPr firstRow="1" bandRow="1">
                <a:effectLst>
                  <a:outerShdw blurRad="50800" dist="38100" dir="2700000" algn="tl" rotWithShape="0">
                    <a:prstClr val="black">
                      <a:alpha val="40000"/>
                    </a:prstClr>
                  </a:outerShdw>
                </a:effectLst>
                <a:tableStyleId>{125E5076-3810-47DD-B79F-674D7AD40C01}</a:tableStyleId>
              </a:tblPr>
              <a:tblGrid>
                <a:gridCol w="4210050"/>
                <a:gridCol w="4210050"/>
              </a:tblGrid>
              <a:tr h="556625">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Hard Copy System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Electronic</a:t>
                      </a:r>
                      <a:r>
                        <a:rPr lang="en-US" sz="2000" baseline="0" dirty="0" smtClean="0"/>
                        <a:t> </a:t>
                      </a:r>
                      <a:r>
                        <a:rPr lang="en-US" sz="2000" dirty="0" smtClean="0"/>
                        <a:t>System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845454">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dirty="0" smtClean="0"/>
                        <a:t>Each reference used in the GHG Inventory is printed and placed in the docket and</a:t>
                      </a:r>
                      <a:r>
                        <a:rPr lang="en-US" sz="2000" baseline="0" dirty="0" smtClean="0"/>
                        <a:t> </a:t>
                      </a:r>
                      <a:r>
                        <a:rPr lang="en-US" sz="2000" dirty="0" smtClean="0"/>
                        <a:t>Tracking numbers are assigned to each component of the docket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ctr" defTabSz="457200" rtl="0" eaLnBrk="1" fontAlgn="auto" latinLnBrk="0" hangingPunct="1">
                        <a:lnSpc>
                          <a:spcPct val="100000"/>
                        </a:lnSpc>
                        <a:spcBef>
                          <a:spcPts val="0"/>
                        </a:spcBef>
                        <a:spcAft>
                          <a:spcPts val="0"/>
                        </a:spcAft>
                        <a:buClrTx/>
                        <a:buSzTx/>
                        <a:buFont typeface="Arial" pitchFamily="34" charset="0"/>
                        <a:buNone/>
                        <a:tabLst/>
                        <a:defRPr/>
                      </a:pPr>
                      <a:r>
                        <a:rPr lang="en-US" sz="2000" dirty="0" smtClean="0"/>
                        <a:t>Each reference used in GHG Inventory is either scanned or converted to Adobe PDF and placed in an electronic docket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3252" name="Picture 4" descr="http://i170.photobucket.com/albums/u248/nagayanobu/CDICON-ByNagaya.png"/>
          <p:cNvPicPr>
            <a:picLocks noChangeAspect="1" noChangeArrowheads="1"/>
          </p:cNvPicPr>
          <p:nvPr/>
        </p:nvPicPr>
        <p:blipFill>
          <a:blip r:embed="rId6"/>
          <a:srcRect/>
          <a:stretch>
            <a:fillRect/>
          </a:stretch>
        </p:blipFill>
        <p:spPr bwMode="auto">
          <a:xfrm>
            <a:off x="7296515" y="2629265"/>
            <a:ext cx="952135" cy="952135"/>
          </a:xfrm>
          <a:prstGeom prst="rect">
            <a:avLst/>
          </a:prstGeom>
          <a:noFill/>
          <a:effectLst>
            <a:outerShdw blurRad="50800" dist="38100" dir="2700000" algn="tl" rotWithShape="0">
              <a:prstClr val="black">
                <a:alpha val="40000"/>
              </a:prstClr>
            </a:outerShdw>
          </a:effectLst>
          <a:scene3d>
            <a:camera prst="isometricOffAxis2Left"/>
            <a:lightRig rig="threePt" dir="t"/>
          </a:scene3d>
        </p:spPr>
      </p:pic>
      <p:pic>
        <p:nvPicPr>
          <p:cNvPr id="13" name="Picture 1" descr="C:\Documents and Settings\25113\Local Settings\Temporary Internet Files\Content.IE5\YL8G8ZF6\MC900300055[1].wmf"/>
          <p:cNvPicPr>
            <a:picLocks noChangeAspect="1" noChangeArrowheads="1"/>
          </p:cNvPicPr>
          <p:nvPr/>
        </p:nvPicPr>
        <p:blipFill>
          <a:blip r:embed="rId7"/>
          <a:srcRect/>
          <a:stretch>
            <a:fillRect/>
          </a:stretch>
        </p:blipFill>
        <p:spPr bwMode="auto">
          <a:xfrm>
            <a:off x="7680101" y="3352799"/>
            <a:ext cx="1137098" cy="629095"/>
          </a:xfrm>
          <a:prstGeom prst="rect">
            <a:avLst/>
          </a:prstGeom>
          <a:noFill/>
        </p:spPr>
      </p:pic>
      <p:sp>
        <p:nvSpPr>
          <p:cNvPr id="14" name="Rectangle 3"/>
          <p:cNvSpPr txBox="1">
            <a:spLocks noChangeArrowheads="1"/>
          </p:cNvSpPr>
          <p:nvPr/>
        </p:nvSpPr>
        <p:spPr bwMode="auto">
          <a:xfrm>
            <a:off x="-133350" y="5619750"/>
            <a:ext cx="9144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ctr" defTabSz="457200" rtl="0" eaLnBrk="0" fontAlgn="base" latinLnBrk="0" hangingPunct="0">
              <a:lnSpc>
                <a:spcPct val="100000"/>
              </a:lnSpc>
              <a:spcBef>
                <a:spcPct val="50000"/>
              </a:spcBef>
              <a:spcAft>
                <a:spcPct val="0"/>
              </a:spcAft>
              <a:buClrTx/>
              <a:buSzTx/>
              <a:buFont typeface="Arial" charset="0"/>
              <a:buNone/>
              <a:tabLst/>
              <a:defRPr/>
            </a:pPr>
            <a:endParaRPr lang="en-US" sz="2000" b="1" noProof="0" dirty="0" smtClean="0">
              <a:latin typeface="Gill Sans MT" pitchFamily="34" charset="0"/>
            </a:endParaRPr>
          </a:p>
          <a:p>
            <a:pPr marL="742950" marR="0" lvl="1" indent="-285750" algn="ctr" defTabSz="457200" rtl="0" eaLnBrk="0" fontAlgn="base" latinLnBrk="0" hangingPunct="0">
              <a:lnSpc>
                <a:spcPct val="100000"/>
              </a:lnSpc>
              <a:spcBef>
                <a:spcPct val="50000"/>
              </a:spcBef>
              <a:spcAft>
                <a:spcPct val="0"/>
              </a:spcAft>
              <a:buClrTx/>
              <a:buSzTx/>
              <a:buFont typeface="Arial" charset="0"/>
              <a:buNone/>
              <a:tabLst/>
              <a:defRPr/>
            </a:pPr>
            <a:r>
              <a:rPr kumimoji="0" lang="en-US" sz="2000" b="1" i="0" u="sng" strike="noStrike" kern="1200" cap="none" spc="0" normalizeH="0" baseline="0" noProof="0" dirty="0" smtClean="0">
                <a:ln>
                  <a:noFill/>
                </a:ln>
                <a:solidFill>
                  <a:schemeClr val="tx1"/>
                </a:solidFill>
                <a:effectLst/>
                <a:uLnTx/>
                <a:uFillTx/>
                <a:latin typeface="Gill Sans MT" pitchFamily="34" charset="0"/>
                <a:ea typeface="+mn-ea"/>
                <a:cs typeface="+mn-cs"/>
              </a:rPr>
              <a:t>You</a:t>
            </a:r>
            <a:r>
              <a:rPr kumimoji="0" lang="en-US" sz="2000" b="1" i="0" u="sng" strike="noStrike" kern="1200" cap="none" spc="0" normalizeH="0" noProof="0" dirty="0" smtClean="0">
                <a:ln>
                  <a:noFill/>
                </a:ln>
                <a:solidFill>
                  <a:schemeClr val="tx1"/>
                </a:solidFill>
                <a:effectLst/>
                <a:uLnTx/>
                <a:uFillTx/>
                <a:latin typeface="Gill Sans MT" pitchFamily="34" charset="0"/>
                <a:ea typeface="+mn-ea"/>
                <a:cs typeface="+mn-cs"/>
              </a:rPr>
              <a:t> need both</a:t>
            </a:r>
            <a:r>
              <a:rPr kumimoji="0" lang="en-US" sz="2000" b="1" i="0" u="none" strike="noStrike" kern="1200" cap="none" spc="0" normalizeH="0" noProof="0" dirty="0" smtClean="0">
                <a:ln>
                  <a:noFill/>
                </a:ln>
                <a:solidFill>
                  <a:schemeClr val="tx1"/>
                </a:solidFill>
                <a:effectLst/>
                <a:uLnTx/>
                <a:uFillTx/>
                <a:latin typeface="Gill Sans MT" pitchFamily="34" charset="0"/>
                <a:ea typeface="+mn-ea"/>
                <a:cs typeface="+mn-cs"/>
              </a:rPr>
              <a:t>.</a:t>
            </a:r>
            <a:endParaRPr kumimoji="0" lang="en-US" sz="2000" b="1" i="0" u="none" strike="noStrike" kern="1200" cap="none" spc="0" normalizeH="0" baseline="0" noProof="0" dirty="0" smtClean="0">
              <a:ln>
                <a:noFill/>
              </a:ln>
              <a:solidFill>
                <a:schemeClr val="tx1"/>
              </a:solidFill>
              <a:effectLst/>
              <a:uLnTx/>
              <a:uFillTx/>
              <a:latin typeface="Gill Sans MT" pitchFamily="34" charset="0"/>
              <a:ea typeface="+mn-ea"/>
              <a:cs typeface="+mn-cs"/>
            </a:endParaRPr>
          </a:p>
        </p:txBody>
      </p:sp>
      <p:sp>
        <p:nvSpPr>
          <p:cNvPr id="12"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27651" name="TextBox 10"/>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b="1" dirty="0" smtClean="0">
                <a:solidFill>
                  <a:schemeClr val="bg1"/>
                </a:solidFill>
                <a:latin typeface="Gill Sans MT" pitchFamily="34" charset="0"/>
                <a:cs typeface="Arial" charset="0"/>
              </a:rPr>
              <a:t>U.S. GHG Inventory Document Retention</a:t>
            </a:r>
            <a:endParaRPr lang="en-US" sz="1600" b="1" dirty="0">
              <a:solidFill>
                <a:schemeClr val="bg1"/>
              </a:solidFill>
              <a:latin typeface="Gill Sans MT" pitchFamily="34" charset="0"/>
              <a:cs typeface="Arial" charset="0"/>
            </a:endParaRPr>
          </a:p>
        </p:txBody>
      </p:sp>
      <p:pic>
        <p:nvPicPr>
          <p:cNvPr id="9" name="Picture 8" descr="icon institutional.png"/>
          <p:cNvPicPr>
            <a:picLocks noChangeAspect="1"/>
          </p:cNvPicPr>
          <p:nvPr/>
        </p:nvPicPr>
        <p:blipFill>
          <a:blip r:embed="rId3"/>
          <a:stretch>
            <a:fillRect/>
          </a:stretch>
        </p:blipFill>
        <p:spPr>
          <a:xfrm>
            <a:off x="7924800" y="0"/>
            <a:ext cx="857250" cy="693738"/>
          </a:xfrm>
          <a:prstGeom prst="rect">
            <a:avLst/>
          </a:prstGeom>
          <a:effectLst>
            <a:outerShdw blurRad="50800" dist="38100" dir="5400000" algn="t" rotWithShape="0">
              <a:prstClr val="black">
                <a:alpha val="40000"/>
              </a:prstClr>
            </a:outerShdw>
          </a:effectLst>
        </p:spPr>
      </p:pic>
      <p:sp>
        <p:nvSpPr>
          <p:cNvPr id="15" name="TextBox 14"/>
          <p:cNvSpPr txBox="1">
            <a:spLocks noChangeArrowheads="1"/>
          </p:cNvSpPr>
          <p:nvPr/>
        </p:nvSpPr>
        <p:spPr bwMode="auto">
          <a:xfrm>
            <a:off x="989013" y="1712912"/>
            <a:ext cx="7364412" cy="1092607"/>
          </a:xfrm>
          <a:prstGeom prst="rect">
            <a:avLst/>
          </a:prstGeom>
          <a:noFill/>
          <a:ln w="9525">
            <a:noFill/>
            <a:miter lim="800000"/>
            <a:headEnd/>
            <a:tailEnd/>
          </a:ln>
        </p:spPr>
        <p:txBody>
          <a:bodyPr wrap="square">
            <a:spAutoFit/>
          </a:bodyPr>
          <a:lstStyle/>
          <a:p>
            <a:pPr lvl="1" indent="-457200">
              <a:spcAft>
                <a:spcPts val="600"/>
              </a:spcAft>
              <a:buFont typeface="+mj-lt"/>
              <a:buAutoNum type="arabicPeriod"/>
            </a:pPr>
            <a:r>
              <a:rPr lang="en-US" sz="2000" dirty="0" smtClean="0">
                <a:latin typeface="Gill Sans MT" pitchFamily="34" charset="0"/>
              </a:rPr>
              <a:t>Print and scan cover/title page</a:t>
            </a:r>
          </a:p>
          <a:p>
            <a:pPr lvl="1" indent="-457200">
              <a:spcAft>
                <a:spcPts val="600"/>
              </a:spcAft>
              <a:buFont typeface="+mj-lt"/>
              <a:buAutoNum type="arabicPeriod"/>
            </a:pPr>
            <a:r>
              <a:rPr lang="en-US" sz="2000" dirty="0" smtClean="0">
                <a:latin typeface="Gill Sans MT" pitchFamily="34" charset="0"/>
              </a:rPr>
              <a:t>Print and scan relevant pages of the book/report or  screenshots of the database showing the actual source data</a:t>
            </a:r>
          </a:p>
        </p:txBody>
      </p:sp>
      <p:sp>
        <p:nvSpPr>
          <p:cNvPr id="16" name="Rectangle 15"/>
          <p:cNvSpPr>
            <a:spLocks noChangeArrowheads="1"/>
          </p:cNvSpPr>
          <p:nvPr/>
        </p:nvSpPr>
        <p:spPr bwMode="auto">
          <a:xfrm>
            <a:off x="304800" y="1371600"/>
            <a:ext cx="7377560" cy="369887"/>
          </a:xfrm>
          <a:prstGeom prst="rect">
            <a:avLst/>
          </a:prstGeom>
          <a:noFill/>
          <a:ln w="9525">
            <a:noFill/>
            <a:miter lim="800000"/>
            <a:headEnd/>
            <a:tailEnd/>
          </a:ln>
        </p:spPr>
        <p:txBody>
          <a:bodyPr wrap="square">
            <a:spAutoFit/>
          </a:bodyPr>
          <a:lstStyle/>
          <a:p>
            <a:pPr marL="342900" indent="-342900"/>
            <a:r>
              <a:rPr lang="en-US" b="1" dirty="0" smtClean="0">
                <a:solidFill>
                  <a:schemeClr val="tx2"/>
                </a:solidFill>
                <a:latin typeface="Gill Sans MT" pitchFamily="34" charset="0"/>
                <a:ea typeface="MS Mincho" pitchFamily="49" charset="-128"/>
                <a:cs typeface="Arial" charset="0"/>
              </a:rPr>
              <a:t>Books, Databases or Large Reports:</a:t>
            </a:r>
            <a:endParaRPr lang="en-US" b="1" dirty="0">
              <a:solidFill>
                <a:schemeClr val="tx2"/>
              </a:solidFill>
              <a:latin typeface="Gill Sans MT" pitchFamily="34" charset="0"/>
              <a:ea typeface="MS Mincho" pitchFamily="49" charset="-128"/>
              <a:cs typeface="Arial" charset="0"/>
            </a:endParaRPr>
          </a:p>
        </p:txBody>
      </p:sp>
      <p:sp>
        <p:nvSpPr>
          <p:cNvPr id="21"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15</a:t>
            </a:fld>
            <a:endParaRPr lang="en-US" dirty="0"/>
          </a:p>
        </p:txBody>
      </p:sp>
      <p:sp>
        <p:nvSpPr>
          <p:cNvPr id="12" name="Rectangle 3"/>
          <p:cNvSpPr txBox="1">
            <a:spLocks noChangeArrowheads="1"/>
          </p:cNvSpPr>
          <p:nvPr/>
        </p:nvSpPr>
        <p:spPr>
          <a:xfrm>
            <a:off x="0" y="753979"/>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ill Sans MT"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ill Sans MT"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ill Sans MT"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ill Sans MT"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ill Sans MT"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spcBef>
                <a:spcPct val="50000"/>
              </a:spcBef>
              <a:buFont typeface="Arial" charset="0"/>
              <a:buNone/>
            </a:pPr>
            <a:r>
              <a:rPr lang="en-US" b="1" dirty="0" smtClean="0"/>
              <a:t>Archiving Various Types of Source Materials</a:t>
            </a:r>
          </a:p>
          <a:p>
            <a:pPr lvl="1" algn="ctr">
              <a:spcBef>
                <a:spcPct val="50000"/>
              </a:spcBef>
              <a:buFont typeface="Arial" charset="0"/>
              <a:buNone/>
            </a:pPr>
            <a:endParaRPr lang="en-US" b="1" dirty="0" smtClean="0"/>
          </a:p>
        </p:txBody>
      </p:sp>
      <p:sp>
        <p:nvSpPr>
          <p:cNvPr id="13" name="TextBox 12"/>
          <p:cNvSpPr txBox="1">
            <a:spLocks noChangeArrowheads="1"/>
          </p:cNvSpPr>
          <p:nvPr/>
        </p:nvSpPr>
        <p:spPr bwMode="auto">
          <a:xfrm>
            <a:off x="989013" y="3203168"/>
            <a:ext cx="7364412" cy="707886"/>
          </a:xfrm>
          <a:prstGeom prst="rect">
            <a:avLst/>
          </a:prstGeom>
          <a:noFill/>
          <a:ln w="9525">
            <a:noFill/>
            <a:miter lim="800000"/>
            <a:headEnd/>
            <a:tailEnd/>
          </a:ln>
        </p:spPr>
        <p:txBody>
          <a:bodyPr wrap="square">
            <a:spAutoFit/>
          </a:bodyPr>
          <a:lstStyle/>
          <a:p>
            <a:pPr lvl="1" indent="-457200">
              <a:spcAft>
                <a:spcPts val="600"/>
              </a:spcAft>
              <a:buFont typeface="+mj-lt"/>
              <a:buAutoNum type="arabicPeriod"/>
            </a:pPr>
            <a:r>
              <a:rPr lang="en-US" sz="2000" dirty="0" smtClean="0">
                <a:latin typeface="Gill Sans MT" pitchFamily="34" charset="0"/>
              </a:rPr>
              <a:t>Print and scan entire report, full website, or spreadsheet ensuring all source data is included</a:t>
            </a:r>
          </a:p>
        </p:txBody>
      </p:sp>
      <p:sp>
        <p:nvSpPr>
          <p:cNvPr id="18" name="Rectangle 17"/>
          <p:cNvSpPr>
            <a:spLocks noChangeArrowheads="1"/>
          </p:cNvSpPr>
          <p:nvPr/>
        </p:nvSpPr>
        <p:spPr bwMode="auto">
          <a:xfrm>
            <a:off x="304800" y="2833281"/>
            <a:ext cx="7377560" cy="369887"/>
          </a:xfrm>
          <a:prstGeom prst="rect">
            <a:avLst/>
          </a:prstGeom>
          <a:noFill/>
          <a:ln w="9525">
            <a:noFill/>
            <a:miter lim="800000"/>
            <a:headEnd/>
            <a:tailEnd/>
          </a:ln>
        </p:spPr>
        <p:txBody>
          <a:bodyPr wrap="square">
            <a:spAutoFit/>
          </a:bodyPr>
          <a:lstStyle/>
          <a:p>
            <a:pPr marL="342900" indent="-342900"/>
            <a:r>
              <a:rPr lang="en-US" b="1" dirty="0" smtClean="0">
                <a:solidFill>
                  <a:schemeClr val="tx2"/>
                </a:solidFill>
                <a:latin typeface="Gill Sans MT" pitchFamily="34" charset="0"/>
                <a:ea typeface="MS Mincho" pitchFamily="49" charset="-128"/>
                <a:cs typeface="Arial" charset="0"/>
              </a:rPr>
              <a:t>Small Reports, Websites, Spreadsheets:</a:t>
            </a:r>
            <a:endParaRPr lang="en-US" b="1" dirty="0">
              <a:solidFill>
                <a:schemeClr val="tx2"/>
              </a:solidFill>
              <a:latin typeface="Gill Sans MT" pitchFamily="34" charset="0"/>
              <a:ea typeface="MS Mincho" pitchFamily="49" charset="-128"/>
              <a:cs typeface="Arial" charset="0"/>
            </a:endParaRPr>
          </a:p>
        </p:txBody>
      </p:sp>
      <p:sp>
        <p:nvSpPr>
          <p:cNvPr id="22" name="TextBox 21"/>
          <p:cNvSpPr txBox="1">
            <a:spLocks noChangeArrowheads="1"/>
          </p:cNvSpPr>
          <p:nvPr/>
        </p:nvSpPr>
        <p:spPr bwMode="auto">
          <a:xfrm>
            <a:off x="989013" y="4379912"/>
            <a:ext cx="7364412" cy="2092881"/>
          </a:xfrm>
          <a:prstGeom prst="rect">
            <a:avLst/>
          </a:prstGeom>
          <a:noFill/>
          <a:ln w="9525">
            <a:noFill/>
            <a:miter lim="800000"/>
            <a:headEnd/>
            <a:tailEnd/>
          </a:ln>
        </p:spPr>
        <p:txBody>
          <a:bodyPr wrap="square">
            <a:spAutoFit/>
          </a:bodyPr>
          <a:lstStyle/>
          <a:p>
            <a:pPr lvl="1" indent="-457200">
              <a:spcAft>
                <a:spcPts val="600"/>
              </a:spcAft>
              <a:buFont typeface="+mj-lt"/>
              <a:buAutoNum type="arabicPeriod"/>
            </a:pPr>
            <a:r>
              <a:rPr lang="en-US" sz="2000" dirty="0" smtClean="0">
                <a:latin typeface="Gill Sans MT" pitchFamily="34" charset="0"/>
              </a:rPr>
              <a:t>Create a log listing the expert, interview date, mode of communication (email, in person interview, phone), and the experts contact information</a:t>
            </a:r>
          </a:p>
          <a:p>
            <a:pPr lvl="1" indent="-457200">
              <a:spcAft>
                <a:spcPts val="600"/>
              </a:spcAft>
              <a:buFont typeface="+mj-lt"/>
              <a:buAutoNum type="arabicPeriod"/>
            </a:pPr>
            <a:r>
              <a:rPr lang="en-US" sz="2000" dirty="0" smtClean="0">
                <a:latin typeface="Gill Sans MT" pitchFamily="34" charset="0"/>
              </a:rPr>
              <a:t>Include as much detail as possible from the expert source, including all source data</a:t>
            </a:r>
          </a:p>
          <a:p>
            <a:pPr lvl="1" indent="-457200">
              <a:spcAft>
                <a:spcPts val="600"/>
              </a:spcAft>
              <a:buFont typeface="+mj-lt"/>
              <a:buAutoNum type="arabicPeriod"/>
            </a:pPr>
            <a:r>
              <a:rPr lang="en-US" sz="2000" dirty="0" smtClean="0">
                <a:latin typeface="Gill Sans MT" pitchFamily="34" charset="0"/>
              </a:rPr>
              <a:t>Print and scan the log</a:t>
            </a:r>
          </a:p>
        </p:txBody>
      </p:sp>
      <p:sp>
        <p:nvSpPr>
          <p:cNvPr id="23" name="Rectangle 22"/>
          <p:cNvSpPr>
            <a:spLocks noChangeArrowheads="1"/>
          </p:cNvSpPr>
          <p:nvPr/>
        </p:nvSpPr>
        <p:spPr bwMode="auto">
          <a:xfrm>
            <a:off x="304800" y="3981450"/>
            <a:ext cx="7377560" cy="369887"/>
          </a:xfrm>
          <a:prstGeom prst="rect">
            <a:avLst/>
          </a:prstGeom>
          <a:noFill/>
          <a:ln w="9525">
            <a:noFill/>
            <a:miter lim="800000"/>
            <a:headEnd/>
            <a:tailEnd/>
          </a:ln>
        </p:spPr>
        <p:txBody>
          <a:bodyPr wrap="square">
            <a:spAutoFit/>
          </a:bodyPr>
          <a:lstStyle/>
          <a:p>
            <a:pPr marL="342900" indent="-342900"/>
            <a:r>
              <a:rPr lang="en-US" b="1" dirty="0" smtClean="0">
                <a:solidFill>
                  <a:schemeClr val="tx2"/>
                </a:solidFill>
                <a:latin typeface="Gill Sans MT" pitchFamily="34" charset="0"/>
                <a:ea typeface="MS Mincho" pitchFamily="49" charset="-128"/>
                <a:cs typeface="Arial" charset="0"/>
              </a:rPr>
              <a:t>Personal Communications/Interviews with Experts:</a:t>
            </a:r>
            <a:endParaRPr lang="en-US" b="1" dirty="0">
              <a:solidFill>
                <a:schemeClr val="tx2"/>
              </a:solidFill>
              <a:latin typeface="Gill Sans MT" pitchFamily="34" charset="0"/>
              <a:ea typeface="MS Mincho" pitchFamily="49" charset="-128"/>
              <a:cs typeface="Arial" charset="0"/>
            </a:endParaRPr>
          </a:p>
        </p:txBody>
      </p:sp>
    </p:spTree>
    <p:extLst>
      <p:ext uri="{BB962C8B-B14F-4D97-AF65-F5344CB8AC3E}">
        <p14:creationId xmlns="" xmlns:p14="http://schemas.microsoft.com/office/powerpoint/2010/main" val="379048754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7" name="Picture 5" descr="Picture1"/>
          <p:cNvPicPr>
            <a:picLocks noChangeAspect="1" noChangeArrowheads="1"/>
          </p:cNvPicPr>
          <p:nvPr/>
        </p:nvPicPr>
        <p:blipFill>
          <a:blip r:embed="rId3"/>
          <a:srcRect/>
          <a:stretch>
            <a:fillRect/>
          </a:stretch>
        </p:blipFill>
        <p:spPr bwMode="auto">
          <a:xfrm>
            <a:off x="140893" y="1256506"/>
            <a:ext cx="7783907" cy="5376863"/>
          </a:xfrm>
          <a:prstGeom prst="rect">
            <a:avLst/>
          </a:prstGeom>
          <a:noFill/>
        </p:spPr>
      </p:pic>
      <p:pic>
        <p:nvPicPr>
          <p:cNvPr id="115718" name="Picture 6" descr="Picture2"/>
          <p:cNvPicPr>
            <a:picLocks noChangeAspect="1" noChangeArrowheads="1"/>
          </p:cNvPicPr>
          <p:nvPr/>
        </p:nvPicPr>
        <p:blipFill>
          <a:blip r:embed="rId4"/>
          <a:srcRect/>
          <a:stretch>
            <a:fillRect/>
          </a:stretch>
        </p:blipFill>
        <p:spPr bwMode="auto">
          <a:xfrm>
            <a:off x="2492375" y="1256506"/>
            <a:ext cx="6248400" cy="4616206"/>
          </a:xfrm>
          <a:prstGeom prst="rect">
            <a:avLst/>
          </a:prstGeom>
          <a:noFill/>
        </p:spPr>
      </p:pic>
      <p:pic>
        <p:nvPicPr>
          <p:cNvPr id="115719" name="Picture 7" descr="Picture3"/>
          <p:cNvPicPr>
            <a:picLocks noChangeAspect="1" noChangeArrowheads="1"/>
          </p:cNvPicPr>
          <p:nvPr/>
        </p:nvPicPr>
        <p:blipFill>
          <a:blip r:embed="rId5"/>
          <a:srcRect/>
          <a:stretch>
            <a:fillRect/>
          </a:stretch>
        </p:blipFill>
        <p:spPr bwMode="auto">
          <a:xfrm>
            <a:off x="1952625" y="3200400"/>
            <a:ext cx="6076463" cy="4502150"/>
          </a:xfrm>
          <a:prstGeom prst="rect">
            <a:avLst/>
          </a:prstGeom>
          <a:noFill/>
        </p:spPr>
      </p:pic>
      <p:sp>
        <p:nvSpPr>
          <p:cNvPr id="9" name="Rectangle 8"/>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10" name="TextBox 10"/>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b="1" dirty="0" smtClean="0">
                <a:solidFill>
                  <a:schemeClr val="bg1"/>
                </a:solidFill>
                <a:latin typeface="Gill Sans MT" pitchFamily="34" charset="0"/>
                <a:cs typeface="Arial" charset="0"/>
              </a:rPr>
              <a:t>Archive File Systems on CD</a:t>
            </a:r>
            <a:endParaRPr lang="en-US" sz="1600" dirty="0">
              <a:solidFill>
                <a:schemeClr val="bg1"/>
              </a:solidFill>
              <a:latin typeface="Gill Sans MT" pitchFamily="34" charset="0"/>
              <a:cs typeface="Arial" charset="0"/>
            </a:endParaRPr>
          </a:p>
        </p:txBody>
      </p:sp>
      <p:pic>
        <p:nvPicPr>
          <p:cNvPr id="11" name="Picture 10" descr="icon institutional.png"/>
          <p:cNvPicPr>
            <a:picLocks noChangeAspect="1"/>
          </p:cNvPicPr>
          <p:nvPr/>
        </p:nvPicPr>
        <p:blipFill>
          <a:blip r:embed="rId6"/>
          <a:stretch>
            <a:fillRect/>
          </a:stretch>
        </p:blipFill>
        <p:spPr>
          <a:xfrm>
            <a:off x="7924800" y="0"/>
            <a:ext cx="857250" cy="693738"/>
          </a:xfrm>
          <a:prstGeom prst="rect">
            <a:avLst/>
          </a:prstGeom>
          <a:effectLst>
            <a:outerShdw blurRad="50800" dist="38100" dir="5400000" algn="t" rotWithShape="0">
              <a:prstClr val="black">
                <a:alpha val="40000"/>
              </a:prstClr>
            </a:outerShdw>
          </a:effectLst>
        </p:spPr>
      </p:pic>
      <p:pic>
        <p:nvPicPr>
          <p:cNvPr id="51201" name="Picture 1" descr="C:\Documents and Settings\25113\Local Settings\Temporary Internet Files\Content.IE5\YL8G8ZF6\MC900300055[1].wmf"/>
          <p:cNvPicPr>
            <a:picLocks noChangeAspect="1" noChangeArrowheads="1"/>
          </p:cNvPicPr>
          <p:nvPr/>
        </p:nvPicPr>
        <p:blipFill>
          <a:blip r:embed="rId7"/>
          <a:srcRect l="9756" b="15221"/>
          <a:stretch>
            <a:fillRect/>
          </a:stretch>
        </p:blipFill>
        <p:spPr bwMode="auto">
          <a:xfrm>
            <a:off x="0" y="5562600"/>
            <a:ext cx="2492375" cy="1295400"/>
          </a:xfrm>
          <a:prstGeom prst="rect">
            <a:avLst/>
          </a:prstGeom>
          <a:noFill/>
        </p:spPr>
      </p:pic>
      <p:sp>
        <p:nvSpPr>
          <p:cNvPr id="14" name="Rectangle 3"/>
          <p:cNvSpPr txBox="1">
            <a:spLocks noChangeArrowheads="1"/>
          </p:cNvSpPr>
          <p:nvPr/>
        </p:nvSpPr>
        <p:spPr bwMode="auto">
          <a:xfrm>
            <a:off x="0" y="762000"/>
            <a:ext cx="9144000" cy="4945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lvl="1" indent="-285750" algn="ctr" eaLnBrk="0" hangingPunct="0">
              <a:spcBef>
                <a:spcPct val="50000"/>
              </a:spcBef>
            </a:pPr>
            <a:r>
              <a:rPr lang="en-US" sz="2800" b="1" dirty="0" smtClean="0">
                <a:latin typeface="Gill Sans MT" pitchFamily="34" charset="0"/>
              </a:rPr>
              <a:t>Each New Inventory Has its Own Archive CD</a:t>
            </a:r>
          </a:p>
        </p:txBody>
      </p:sp>
      <p:sp>
        <p:nvSpPr>
          <p:cNvPr id="15" name="4-Point Star 14"/>
          <p:cNvSpPr/>
          <p:nvPr/>
        </p:nvSpPr>
        <p:spPr>
          <a:xfrm>
            <a:off x="152400" y="2438400"/>
            <a:ext cx="316307" cy="228600"/>
          </a:xfrm>
          <a:prstGeom prst="star4">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4-Point Star 15"/>
          <p:cNvSpPr/>
          <p:nvPr/>
        </p:nvSpPr>
        <p:spPr>
          <a:xfrm>
            <a:off x="152400" y="2590800"/>
            <a:ext cx="316307" cy="228600"/>
          </a:xfrm>
          <a:prstGeom prst="star4">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500">
                                          <p:stCondLst>
                                            <p:cond delay="0"/>
                                          </p:stCondLst>
                                        </p:cTn>
                                        <p:tgtEl>
                                          <p:spTgt spid="1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115718"/>
                                        </p:tgtEl>
                                        <p:attrNameLst>
                                          <p:attrName>style.visibility</p:attrName>
                                        </p:attrNameLst>
                                      </p:cBhvr>
                                      <p:to>
                                        <p:strVal val="visible"/>
                                      </p:to>
                                    </p:set>
                                  </p:childTnLst>
                                </p:cTn>
                              </p:par>
                              <p:par>
                                <p:cTn id="10" presetID="0" presetClass="path" presetSubtype="0" accel="50000" decel="50000" fill="hold" nodeType="withEffect">
                                  <p:stCondLst>
                                    <p:cond delay="0"/>
                                  </p:stCondLst>
                                  <p:childTnLst>
                                    <p:animMotion origin="layout" path="M -0.57501 -0.12222 L -7.22222E-6 -4.07407E-6 " pathEditMode="fixed" ptsTypes="AA">
                                      <p:cBhvr>
                                        <p:cTn id="11" dur="500" fill="hold"/>
                                        <p:tgtEl>
                                          <p:spTgt spid="115718"/>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1" presetClass="entr" presetSubtype="0" fill="hold" grpId="0" nodeType="clickEffect">
                                  <p:stCondLst>
                                    <p:cond delay="0"/>
                                  </p:stCondLst>
                                  <p:childTnLst>
                                    <p:set>
                                      <p:cBhvr>
                                        <p:cTn id="15" dur="500">
                                          <p:stCondLst>
                                            <p:cond delay="0"/>
                                          </p:stCondLst>
                                        </p:cTn>
                                        <p:tgtEl>
                                          <p:spTgt spid="16"/>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15719"/>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0.50242 -0.40255 L 6.66667E-6 -2.59259E-6 " pathEditMode="fixed" ptsTypes="AA">
                                      <p:cBhvr>
                                        <p:cTn id="20" dur="500" fill="hold"/>
                                        <p:tgtEl>
                                          <p:spTgt spid="1157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388938"/>
            <a:ext cx="9220200" cy="6477000"/>
          </a:xfrm>
          <a:prstGeom prst="rect">
            <a:avLst/>
          </a:prstGeom>
          <a:blipFill dpi="0" rotWithShape="1">
            <a:blip r:embed="rId3" cstate="print">
              <a:alphaModFix amt="3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20056"/>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effectLst>
                <a:outerShdw blurRad="38100" dist="38100" dir="2700000" algn="tl">
                  <a:srgbClr val="000000">
                    <a:alpha val="43137"/>
                  </a:srgbClr>
                </a:outerShdw>
              </a:effectLst>
              <a:latin typeface="Gill Sans MT" pitchFamily="34" charset="0"/>
            </a:endParaRPr>
          </a:p>
        </p:txBody>
      </p:sp>
      <p:sp>
        <p:nvSpPr>
          <p:cNvPr id="13" name="Slide Number Placeholder 12"/>
          <p:cNvSpPr>
            <a:spLocks noGrp="1"/>
          </p:cNvSpPr>
          <p:nvPr>
            <p:ph type="sldNum" sz="quarter" idx="12"/>
          </p:nvPr>
        </p:nvSpPr>
        <p:spPr/>
        <p:txBody>
          <a:bodyPr/>
          <a:lstStyle/>
          <a:p>
            <a:pPr>
              <a:defRPr/>
            </a:pPr>
            <a:fld id="{E83DC090-3B92-49BF-AF54-DA745F36909C}" type="slidenum">
              <a:rPr lang="en-US"/>
              <a:pPr>
                <a:defRPr/>
              </a:pPr>
              <a:t>17</a:t>
            </a:fld>
            <a:endParaRPr lang="en-US" dirty="0"/>
          </a:p>
        </p:txBody>
      </p:sp>
      <p:sp>
        <p:nvSpPr>
          <p:cNvPr id="9" name="TextBox 8"/>
          <p:cNvSpPr txBox="1"/>
          <p:nvPr/>
        </p:nvSpPr>
        <p:spPr>
          <a:xfrm>
            <a:off x="816964" y="838062"/>
            <a:ext cx="7577137" cy="707886"/>
          </a:xfrm>
          <a:prstGeom prst="rect">
            <a:avLst/>
          </a:prstGeom>
          <a:noFill/>
        </p:spPr>
        <p:txBody>
          <a:bodyPr wrap="square">
            <a:spAutoFit/>
          </a:bodyPr>
          <a:lstStyle/>
          <a:p>
            <a:pPr algn="ctr" fontAlgn="auto">
              <a:spcBef>
                <a:spcPts val="0"/>
              </a:spcBef>
              <a:spcAft>
                <a:spcPts val="0"/>
              </a:spcAft>
              <a:defRPr/>
            </a:pPr>
            <a:r>
              <a:rPr lang="en-US" sz="4000" dirty="0">
                <a:effectLst>
                  <a:outerShdw blurRad="38100" dist="38100" dir="2700000" algn="tl">
                    <a:srgbClr val="000000">
                      <a:alpha val="43137"/>
                    </a:srgbClr>
                  </a:outerShdw>
                </a:effectLst>
                <a:latin typeface="Gill Sans MT" pitchFamily="34" charset="0"/>
              </a:rPr>
              <a:t>National Inventory Schedule</a:t>
            </a:r>
          </a:p>
        </p:txBody>
      </p:sp>
      <p:sp>
        <p:nvSpPr>
          <p:cNvPr id="134" name="Oval 133"/>
          <p:cNvSpPr/>
          <p:nvPr/>
        </p:nvSpPr>
        <p:spPr>
          <a:xfrm>
            <a:off x="2362200" y="1676400"/>
            <a:ext cx="4315691" cy="431569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 y="1127786"/>
            <a:ext cx="9525000" cy="5602999"/>
          </a:xfrm>
          <a:prstGeom prst="rect">
            <a:avLst/>
          </a:prstGeom>
          <a:noFill/>
        </p:spPr>
      </p:pic>
      <p:sp>
        <p:nvSpPr>
          <p:cNvPr id="11" name="TextBox 7"/>
          <p:cNvSpPr txBox="1">
            <a:spLocks noChangeArrowheads="1"/>
          </p:cNvSpPr>
          <p:nvPr/>
        </p:nvSpPr>
        <p:spPr bwMode="auto">
          <a:xfrm>
            <a:off x="29308" y="50384"/>
            <a:ext cx="6904892" cy="338554"/>
          </a:xfrm>
          <a:prstGeom prst="rect">
            <a:avLst/>
          </a:prstGeom>
          <a:noFill/>
          <a:ln w="9525">
            <a:noFill/>
            <a:miter lim="800000"/>
            <a:headEnd/>
            <a:tailEnd/>
          </a:ln>
        </p:spPr>
        <p:txBody>
          <a:bodyPr wrap="square" anchor="ctr">
            <a:spAutoFit/>
          </a:bodyPr>
          <a:lstStyle/>
          <a:p>
            <a:r>
              <a:rPr lang="en-US" sz="1600" b="1" dirty="0" smtClean="0">
                <a:solidFill>
                  <a:schemeClr val="bg1"/>
                </a:solidFill>
                <a:latin typeface="Gill Sans MT" pitchFamily="34" charset="0"/>
                <a:cs typeface="Arial" charset="0"/>
              </a:rPr>
              <a:t>Where does Archiving fit  into the National Inventory Cycle?</a:t>
            </a:r>
          </a:p>
        </p:txBody>
      </p:sp>
      <p:pic>
        <p:nvPicPr>
          <p:cNvPr id="15" name="Picture 14" descr="icon institutional.png"/>
          <p:cNvPicPr>
            <a:picLocks noChangeAspect="1"/>
          </p:cNvPicPr>
          <p:nvPr/>
        </p:nvPicPr>
        <p:blipFill>
          <a:blip r:embed="rId5" cstate="print"/>
          <a:stretch>
            <a:fillRect/>
          </a:stretch>
        </p:blipFill>
        <p:spPr>
          <a:xfrm>
            <a:off x="7924800" y="0"/>
            <a:ext cx="857362" cy="692998"/>
          </a:xfrm>
          <a:prstGeom prst="rect">
            <a:avLst/>
          </a:prstGeom>
          <a:effectLst>
            <a:outerShdw blurRad="50800" dist="38100" dir="5400000" algn="t" rotWithShape="0">
              <a:prstClr val="black">
                <a:alpha val="40000"/>
              </a:prstClr>
            </a:outerShdw>
          </a:effectLst>
        </p:spPr>
      </p:pic>
    </p:spTree>
    <p:extLst>
      <p:ext uri="{BB962C8B-B14F-4D97-AF65-F5344CB8AC3E}">
        <p14:creationId xmlns="" xmlns:p14="http://schemas.microsoft.com/office/powerpoint/2010/main" val="310641246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ing.jpg"/>
          <p:cNvPicPr>
            <a:picLocks noChangeAspect="1"/>
          </p:cNvPicPr>
          <p:nvPr/>
        </p:nvPicPr>
        <p:blipFill rotWithShape="1">
          <a:blip r:embed="rId3">
            <a:extLst>
              <a:ext uri="{28A0092B-C50C-407E-A947-70E740481C1C}">
                <a14:useLocalDpi xmlns="" xmlns:a14="http://schemas.microsoft.com/office/drawing/2010/main" val="0"/>
              </a:ext>
            </a:extLst>
          </a:blip>
          <a:srcRect t="555" b="49421"/>
          <a:stretch/>
        </p:blipFill>
        <p:spPr>
          <a:xfrm>
            <a:off x="0" y="24044"/>
            <a:ext cx="9144000" cy="6858000"/>
          </a:xfrm>
          <a:prstGeom prst="rect">
            <a:avLst/>
          </a:prstGeom>
        </p:spPr>
      </p:pic>
      <p:sp>
        <p:nvSpPr>
          <p:cNvPr id="11" name="Slide Number Placeholder 10"/>
          <p:cNvSpPr>
            <a:spLocks noGrp="1"/>
          </p:cNvSpPr>
          <p:nvPr>
            <p:ph type="sldNum" sz="quarter" idx="12"/>
          </p:nvPr>
        </p:nvSpPr>
        <p:spPr/>
        <p:txBody>
          <a:bodyPr/>
          <a:lstStyle/>
          <a:p>
            <a:pPr>
              <a:defRPr/>
            </a:pPr>
            <a:fld id="{C7FCFBDF-FABF-4599-83C5-1A56B3C6900C}" type="slidenum">
              <a:rPr lang="en-US"/>
              <a:pPr>
                <a:defRPr/>
              </a:pPr>
              <a:t>18</a:t>
            </a:fld>
            <a:endParaRPr lang="en-US"/>
          </a:p>
        </p:txBody>
      </p:sp>
      <p:sp>
        <p:nvSpPr>
          <p:cNvPr id="15" name="Rectangle 14"/>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26634" name="TextBox 7"/>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b="1" dirty="0" smtClean="0">
                <a:solidFill>
                  <a:schemeClr val="bg1"/>
                </a:solidFill>
                <a:latin typeface="Gill Sans MT" pitchFamily="34" charset="0"/>
                <a:cs typeface="Arial" charset="0"/>
              </a:rPr>
              <a:t>Audience Participation</a:t>
            </a:r>
            <a:endParaRPr lang="en-US" sz="1600" b="1" dirty="0">
              <a:solidFill>
                <a:schemeClr val="bg1"/>
              </a:solidFill>
              <a:latin typeface="Gill Sans MT" pitchFamily="34" charset="0"/>
              <a:cs typeface="Arial"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1013264388"/>
              </p:ext>
            </p:extLst>
          </p:nvPr>
        </p:nvGraphicFramePr>
        <p:xfrm>
          <a:off x="304800" y="1128395"/>
          <a:ext cx="8610600" cy="5364480"/>
        </p:xfrm>
        <a:graphic>
          <a:graphicData uri="http://schemas.openxmlformats.org/drawingml/2006/table">
            <a:tbl>
              <a:tblPr firstRow="1" bandRow="1">
                <a:effectLst>
                  <a:outerShdw blurRad="50800" dist="38100" dir="2700000" algn="tl" rotWithShape="0">
                    <a:prstClr val="black">
                      <a:alpha val="40000"/>
                    </a:prstClr>
                  </a:outerShdw>
                </a:effectLst>
                <a:tableStyleId>{125E5076-3810-47DD-B79F-674D7AD40C01}</a:tableStyleId>
              </a:tblPr>
              <a:tblGrid>
                <a:gridCol w="8610600"/>
              </a:tblGrid>
              <a:tr h="534555">
                <a:tc>
                  <a:txBody>
                    <a:bodyPr/>
                    <a:lstStyle/>
                    <a:p>
                      <a:r>
                        <a:rPr lang="en-US" sz="3200" dirty="0" smtClean="0">
                          <a:effectLst>
                            <a:outerShdw blurRad="38100" dist="38100" dir="2700000" algn="tl">
                              <a:srgbClr val="000000">
                                <a:alpha val="43137"/>
                              </a:srgbClr>
                            </a:outerShdw>
                          </a:effectLst>
                          <a:latin typeface="Gill Sans MT" pitchFamily="34" charset="0"/>
                        </a:rPr>
                        <a:t>Question:</a:t>
                      </a:r>
                      <a:endParaRPr lang="en-US" sz="3200" dirty="0">
                        <a:effectLst>
                          <a:outerShdw blurRad="38100" dist="38100" dir="2700000" algn="tl">
                            <a:srgbClr val="000000">
                              <a:alpha val="43137"/>
                            </a:srgbClr>
                          </a:outerShdw>
                        </a:effectLst>
                        <a:latin typeface="Gill Sans MT"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199245">
                <a:tc>
                  <a:txBody>
                    <a:bodyPr/>
                    <a:lstStyle/>
                    <a:p>
                      <a:pPr algn="l"/>
                      <a:r>
                        <a:rPr lang="en-US" sz="2800" i="1" dirty="0" smtClean="0">
                          <a:solidFill>
                            <a:schemeClr val="bg1"/>
                          </a:solidFill>
                          <a:latin typeface="Gill Sans MT" pitchFamily="34" charset="0"/>
                        </a:rPr>
                        <a:t>After hearing</a:t>
                      </a:r>
                      <a:r>
                        <a:rPr lang="en-US" sz="2800" i="1" baseline="0" dirty="0" smtClean="0">
                          <a:solidFill>
                            <a:schemeClr val="bg1"/>
                          </a:solidFill>
                          <a:latin typeface="Gill Sans MT" pitchFamily="34" charset="0"/>
                        </a:rPr>
                        <a:t> Archiving described, what systems do you have</a:t>
                      </a:r>
                      <a:r>
                        <a:rPr lang="en-US" sz="2800" i="1" dirty="0" smtClean="0">
                          <a:solidFill>
                            <a:schemeClr val="bg1"/>
                          </a:solidFill>
                          <a:latin typeface="Gill Sans MT" pitchFamily="34" charset="0"/>
                        </a:rPr>
                        <a:t>?</a:t>
                      </a:r>
                    </a:p>
                    <a:p>
                      <a:pPr algn="l"/>
                      <a:endParaRPr lang="en-US" sz="2800" i="1" dirty="0" smtClean="0">
                        <a:solidFill>
                          <a:schemeClr val="bg1"/>
                        </a:solidFill>
                        <a:latin typeface="Gill Sans MT" pitchFamily="34" charset="0"/>
                      </a:endParaRPr>
                    </a:p>
                    <a:p>
                      <a:pPr algn="l"/>
                      <a:r>
                        <a:rPr lang="en-US" sz="2800" i="1" dirty="0" smtClean="0">
                          <a:solidFill>
                            <a:schemeClr val="bg1"/>
                          </a:solidFill>
                          <a:latin typeface="Gill Sans MT" pitchFamily="34" charset="0"/>
                        </a:rPr>
                        <a:t>How does your current archiving</a:t>
                      </a:r>
                      <a:r>
                        <a:rPr lang="en-US" sz="2800" i="1" baseline="0" dirty="0" smtClean="0">
                          <a:solidFill>
                            <a:schemeClr val="bg1"/>
                          </a:solidFill>
                          <a:latin typeface="Gill Sans MT" pitchFamily="34" charset="0"/>
                        </a:rPr>
                        <a:t> system</a:t>
                      </a:r>
                      <a:r>
                        <a:rPr lang="en-US" sz="2800" i="1" dirty="0" smtClean="0">
                          <a:solidFill>
                            <a:schemeClr val="bg1"/>
                          </a:solidFill>
                          <a:latin typeface="Gill Sans MT" pitchFamily="34" charset="0"/>
                        </a:rPr>
                        <a:t> handle:</a:t>
                      </a:r>
                    </a:p>
                    <a:p>
                      <a:pPr algn="l">
                        <a:buFont typeface="Arial" pitchFamily="34" charset="0"/>
                        <a:buChar char="•"/>
                      </a:pPr>
                      <a:r>
                        <a:rPr lang="en-US" sz="2800" i="1" dirty="0" smtClean="0">
                          <a:solidFill>
                            <a:schemeClr val="bg1"/>
                          </a:solidFill>
                          <a:latin typeface="Gill Sans MT" pitchFamily="34" charset="0"/>
                        </a:rPr>
                        <a:t>Data retention?</a:t>
                      </a:r>
                    </a:p>
                    <a:p>
                      <a:pPr algn="l">
                        <a:buFont typeface="Arial" pitchFamily="34" charset="0"/>
                        <a:buChar char="•"/>
                      </a:pPr>
                      <a:r>
                        <a:rPr lang="en-US" sz="2800" i="1" dirty="0" smtClean="0">
                          <a:solidFill>
                            <a:schemeClr val="bg1"/>
                          </a:solidFill>
                          <a:latin typeface="Gill Sans MT" pitchFamily="34" charset="0"/>
                        </a:rPr>
                        <a:t>Document retention?</a:t>
                      </a:r>
                    </a:p>
                    <a:p>
                      <a:pPr algn="l">
                        <a:buFont typeface="Arial" pitchFamily="34" charset="0"/>
                        <a:buChar char="•"/>
                      </a:pPr>
                      <a:r>
                        <a:rPr lang="en-US" sz="2800" i="1" dirty="0" smtClean="0">
                          <a:solidFill>
                            <a:schemeClr val="bg1"/>
                          </a:solidFill>
                          <a:latin typeface="Gill Sans MT" pitchFamily="34" charset="0"/>
                        </a:rPr>
                        <a:t>Storage mechanisms?</a:t>
                      </a:r>
                    </a:p>
                    <a:p>
                      <a:pPr algn="l"/>
                      <a:endParaRPr lang="en-US" sz="2800" i="1" dirty="0" smtClean="0">
                        <a:solidFill>
                          <a:schemeClr val="bg1"/>
                        </a:solidFill>
                        <a:latin typeface="Gill Sans MT" pitchFamily="34" charset="0"/>
                      </a:endParaRPr>
                    </a:p>
                    <a:p>
                      <a:pPr algn="l"/>
                      <a:r>
                        <a:rPr lang="en-US" sz="2800" i="1" dirty="0" smtClean="0">
                          <a:solidFill>
                            <a:schemeClr val="bg1"/>
                          </a:solidFill>
                          <a:latin typeface="Gill Sans MT" pitchFamily="34" charset="0"/>
                        </a:rPr>
                        <a:t>Do</a:t>
                      </a:r>
                      <a:r>
                        <a:rPr lang="en-US" sz="2800" i="1" baseline="0" dirty="0" smtClean="0">
                          <a:solidFill>
                            <a:schemeClr val="bg1"/>
                          </a:solidFill>
                          <a:latin typeface="Gill Sans MT" pitchFamily="34" charset="0"/>
                        </a:rPr>
                        <a:t> you have l</a:t>
                      </a:r>
                      <a:r>
                        <a:rPr lang="en-US" sz="2800" i="1" dirty="0" smtClean="0">
                          <a:solidFill>
                            <a:schemeClr val="bg1"/>
                          </a:solidFill>
                          <a:latin typeface="Gill Sans MT" pitchFamily="34" charset="0"/>
                        </a:rPr>
                        <a:t>essons learned from past experiences?</a:t>
                      </a:r>
                    </a:p>
                    <a:p>
                      <a:pPr algn="l"/>
                      <a:endParaRPr lang="en-US" sz="2800" i="1" dirty="0" smtClean="0">
                        <a:solidFill>
                          <a:schemeClr val="bg1"/>
                        </a:solidFill>
                        <a:latin typeface="Gill Sans MT" pitchFamily="34" charset="0"/>
                      </a:endParaRPr>
                    </a:p>
                    <a:p>
                      <a:pPr algn="l"/>
                      <a:r>
                        <a:rPr lang="en-US" sz="2800" i="1" dirty="0" smtClean="0">
                          <a:solidFill>
                            <a:schemeClr val="bg1"/>
                          </a:solidFill>
                          <a:latin typeface="Gill Sans MT" pitchFamily="34" charset="0"/>
                        </a:rPr>
                        <a:t>What could be</a:t>
                      </a:r>
                      <a:r>
                        <a:rPr lang="en-US" sz="2800" i="1" baseline="0" dirty="0" smtClean="0">
                          <a:solidFill>
                            <a:schemeClr val="bg1"/>
                          </a:solidFill>
                          <a:latin typeface="Gill Sans MT" pitchFamily="34" charset="0"/>
                        </a:rPr>
                        <a:t> improved and </a:t>
                      </a:r>
                      <a:r>
                        <a:rPr lang="en-US" sz="2800" i="1" dirty="0" smtClean="0">
                          <a:solidFill>
                            <a:schemeClr val="bg1"/>
                          </a:solidFill>
                          <a:latin typeface="Gill Sans MT" pitchFamily="34" charset="0"/>
                        </a:rPr>
                        <a:t>what systems might work best for your country?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 name="Picture 6" descr="icon institutional.png"/>
          <p:cNvPicPr>
            <a:picLocks noChangeAspect="1"/>
          </p:cNvPicPr>
          <p:nvPr/>
        </p:nvPicPr>
        <p:blipFill>
          <a:blip r:embed="rId4" cstate="print"/>
          <a:stretch>
            <a:fillRect/>
          </a:stretch>
        </p:blipFill>
        <p:spPr>
          <a:xfrm>
            <a:off x="7924800" y="0"/>
            <a:ext cx="857362" cy="692998"/>
          </a:xfrm>
          <a:prstGeom prst="rect">
            <a:avLst/>
          </a:prstGeom>
          <a:effectLst>
            <a:outerShdw blurRad="50800" dist="38100" dir="5400000" algn="t"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cited.jpg"/>
          <p:cNvPicPr>
            <a:picLocks noChangeAspect="1"/>
          </p:cNvPicPr>
          <p:nvPr/>
        </p:nvPicPr>
        <p:blipFill>
          <a:blip r:embed="rId3">
            <a:extLst>
              <a:ext uri="{BEBA8EAE-BF5A-486C-A8C5-ECC9F3942E4B}">
                <a14:imgProps xmlns="" xmlns:a14="http://schemas.microsoft.com/office/drawing/2010/main">
                  <a14:imgLayer r:embed="rId4">
                    <a14:imgEffect>
                      <a14:backgroundRemoval t="1200" b="90000" l="8084" r="94611">
                        <a14:foregroundMark x1="14970" y1="3400" x2="14970" y2="3400"/>
                        <a14:backgroundMark x1="46108" y1="59200" x2="46108" y2="59200"/>
                      </a14:backgroundRemoval>
                    </a14:imgEffect>
                  </a14:imgLayer>
                </a14:imgProps>
              </a:ext>
              <a:ext uri="{28A0092B-C50C-407E-A947-70E740481C1C}">
                <a14:useLocalDpi xmlns="" xmlns:a14="http://schemas.microsoft.com/office/drawing/2010/main" val="0"/>
              </a:ext>
            </a:extLst>
          </a:blip>
          <a:stretch>
            <a:fillRect/>
          </a:stretch>
        </p:blipFill>
        <p:spPr>
          <a:xfrm>
            <a:off x="4832426" y="935207"/>
            <a:ext cx="2349500" cy="3517216"/>
          </a:xfrm>
          <a:prstGeom prst="rect">
            <a:avLst/>
          </a:prstGeom>
        </p:spPr>
      </p:pic>
      <p:sp>
        <p:nvSpPr>
          <p:cNvPr id="9" name="Rectangle 8"/>
          <p:cNvSpPr/>
          <p:nvPr/>
        </p:nvSpPr>
        <p:spPr>
          <a:xfrm>
            <a:off x="193674" y="5432425"/>
            <a:ext cx="8540557" cy="1077218"/>
          </a:xfrm>
          <a:prstGeom prst="rect">
            <a:avLst/>
          </a:prstGeom>
          <a:effectLst/>
        </p:spPr>
        <p:txBody>
          <a:bodyPr wrap="square">
            <a:spAutoFit/>
          </a:bodyPr>
          <a:lstStyle/>
          <a:p>
            <a:pPr algn="r" fontAlgn="auto">
              <a:spcBef>
                <a:spcPts val="0"/>
              </a:spcBef>
              <a:spcAft>
                <a:spcPts val="0"/>
              </a:spcAft>
              <a:defRPr/>
            </a:pPr>
            <a:r>
              <a:rPr lang="en-US" sz="2000" b="1" dirty="0">
                <a:latin typeface="+mn-lt"/>
              </a:rPr>
              <a:t>U.S. EPA Inventory Preparation Tools</a:t>
            </a:r>
            <a:endParaRPr lang="en-US" b="1" dirty="0">
              <a:latin typeface="+mn-lt"/>
            </a:endParaRPr>
          </a:p>
          <a:p>
            <a:pPr algn="r" fontAlgn="auto">
              <a:spcBef>
                <a:spcPts val="0"/>
              </a:spcBef>
              <a:spcAft>
                <a:spcPts val="0"/>
              </a:spcAft>
              <a:defRPr/>
            </a:pPr>
            <a:r>
              <a:rPr lang="en-US" sz="2200" u="sng" dirty="0" smtClean="0">
                <a:latin typeface="+mn-lt"/>
              </a:rPr>
              <a:t>http</a:t>
            </a:r>
            <a:r>
              <a:rPr lang="en-US" sz="2200" u="sng" dirty="0">
                <a:latin typeface="+mn-lt"/>
              </a:rPr>
              <a:t>://www.epa.gov/climatechange/EPAactivities/internationalpartnerships/capacity-building.html </a:t>
            </a:r>
          </a:p>
        </p:txBody>
      </p:sp>
      <p:pic>
        <p:nvPicPr>
          <p:cNvPr id="14" name="Picture 13" descr="icons_together blue.png"/>
          <p:cNvPicPr>
            <a:picLocks noChangeAspect="1"/>
          </p:cNvPicPr>
          <p:nvPr/>
        </p:nvPicPr>
        <p:blipFill>
          <a:blip r:embed="rId5">
            <a:duotone>
              <a:prstClr val="black"/>
              <a:schemeClr val="tx2">
                <a:tint val="45000"/>
                <a:satMod val="400000"/>
              </a:schemeClr>
            </a:duotone>
          </a:blip>
          <a:stretch>
            <a:fillRect/>
          </a:stretch>
        </p:blipFill>
        <p:spPr>
          <a:xfrm>
            <a:off x="5182581" y="3930051"/>
            <a:ext cx="1658556" cy="1146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Slide Number Placeholder 3"/>
          <p:cNvSpPr>
            <a:spLocks noGrp="1"/>
          </p:cNvSpPr>
          <p:nvPr>
            <p:ph type="sldNum" sz="quarter" idx="12"/>
          </p:nvPr>
        </p:nvSpPr>
        <p:spPr/>
        <p:txBody>
          <a:bodyPr/>
          <a:lstStyle/>
          <a:p>
            <a:pPr>
              <a:defRPr/>
            </a:pPr>
            <a:fld id="{2A4FBD67-4DDB-45FD-9BA3-2287E50E9247}" type="slidenum">
              <a:rPr lang="en-US"/>
              <a:pPr>
                <a:defRPr/>
              </a:pPr>
              <a:t>19</a:t>
            </a:fld>
            <a:endParaRPr lang="en-US" dirty="0"/>
          </a:p>
        </p:txBody>
      </p:sp>
      <p:sp>
        <p:nvSpPr>
          <p:cNvPr id="22" name="Rectangle 21"/>
          <p:cNvSpPr/>
          <p:nvPr/>
        </p:nvSpPr>
        <p:spPr>
          <a:xfrm>
            <a:off x="3051369" y="1612612"/>
            <a:ext cx="5682862" cy="584775"/>
          </a:xfrm>
          <a:prstGeom prst="rect">
            <a:avLst/>
          </a:prstGeom>
        </p:spPr>
        <p:txBody>
          <a:bodyPr wrap="square">
            <a:spAutoFit/>
          </a:bodyPr>
          <a:lstStyle/>
          <a:p>
            <a:r>
              <a:rPr lang="en-US" sz="3200" b="1" dirty="0" smtClean="0">
                <a:latin typeface="Gill Sans MT" pitchFamily="34" charset="0"/>
              </a:rPr>
              <a:t>Thanks For Your Attention! </a:t>
            </a:r>
          </a:p>
        </p:txBody>
      </p:sp>
      <p:grpSp>
        <p:nvGrpSpPr>
          <p:cNvPr id="29" name="Group 28"/>
          <p:cNvGrpSpPr/>
          <p:nvPr/>
        </p:nvGrpSpPr>
        <p:grpSpPr>
          <a:xfrm>
            <a:off x="5184242" y="3930337"/>
            <a:ext cx="1657883" cy="1146175"/>
            <a:chOff x="5184242" y="3930337"/>
            <a:chExt cx="1657883" cy="1146175"/>
          </a:xfrm>
        </p:grpSpPr>
        <p:pic>
          <p:nvPicPr>
            <p:cNvPr id="23" name="Picture 22" descr="icon analysis.png"/>
            <p:cNvPicPr>
              <a:picLocks noChangeAspect="1"/>
            </p:cNvPicPr>
            <p:nvPr/>
          </p:nvPicPr>
          <p:blipFill>
            <a:blip r:embed="rId6">
              <a:grayscl/>
            </a:blip>
            <a:srcRect/>
            <a:stretch>
              <a:fillRect/>
            </a:stretch>
          </p:blipFill>
          <p:spPr bwMode="auto">
            <a:xfrm>
              <a:off x="6283325" y="3930337"/>
              <a:ext cx="558800" cy="768350"/>
            </a:xfrm>
            <a:prstGeom prst="rect">
              <a:avLst/>
            </a:prstGeom>
            <a:noFill/>
            <a:ln w="9525">
              <a:noFill/>
              <a:miter lim="800000"/>
              <a:headEnd/>
              <a:tailEnd/>
            </a:ln>
          </p:spPr>
        </p:pic>
        <p:pic>
          <p:nvPicPr>
            <p:cNvPr id="24" name="Picture 23" descr="icon institutional.png"/>
            <p:cNvPicPr>
              <a:picLocks noChangeAspect="1"/>
            </p:cNvPicPr>
            <p:nvPr/>
          </p:nvPicPr>
          <p:blipFill>
            <a:blip r:embed="rId7">
              <a:grayscl/>
            </a:blip>
            <a:stretch>
              <a:fillRect/>
            </a:stretch>
          </p:blipFill>
          <p:spPr bwMode="auto">
            <a:xfrm>
              <a:off x="5184242" y="3931566"/>
              <a:ext cx="569391" cy="757955"/>
            </a:xfrm>
            <a:prstGeom prst="rect">
              <a:avLst/>
            </a:prstGeom>
            <a:noFill/>
            <a:ln w="9525">
              <a:noFill/>
              <a:miter lim="800000"/>
              <a:headEnd/>
              <a:tailEnd/>
            </a:ln>
          </p:spPr>
        </p:pic>
        <p:pic>
          <p:nvPicPr>
            <p:cNvPr id="25" name="Picture 24" descr="icon sources.png"/>
            <p:cNvPicPr>
              <a:picLocks noChangeAspect="1"/>
            </p:cNvPicPr>
            <p:nvPr/>
          </p:nvPicPr>
          <p:blipFill>
            <a:blip r:embed="rId8">
              <a:grayscl/>
            </a:blip>
            <a:stretch>
              <a:fillRect/>
            </a:stretch>
          </p:blipFill>
          <p:spPr bwMode="auto">
            <a:xfrm>
              <a:off x="5567363" y="3932127"/>
              <a:ext cx="927100" cy="599671"/>
            </a:xfrm>
            <a:prstGeom prst="rect">
              <a:avLst/>
            </a:prstGeom>
            <a:noFill/>
            <a:ln w="9525">
              <a:noFill/>
              <a:miter lim="800000"/>
              <a:headEnd/>
              <a:tailEnd/>
            </a:ln>
          </p:spPr>
        </p:pic>
        <p:pic>
          <p:nvPicPr>
            <p:cNvPr id="26" name="Picture 25" descr="icon archiving.png"/>
            <p:cNvPicPr>
              <a:picLocks noChangeAspect="1"/>
            </p:cNvPicPr>
            <p:nvPr/>
          </p:nvPicPr>
          <p:blipFill>
            <a:blip r:embed="rId9">
              <a:grayscl/>
            </a:blip>
            <a:srcRect/>
            <a:stretch>
              <a:fillRect/>
            </a:stretch>
          </p:blipFill>
          <p:spPr bwMode="auto">
            <a:xfrm>
              <a:off x="5187950" y="4509775"/>
              <a:ext cx="704850" cy="566737"/>
            </a:xfrm>
            <a:prstGeom prst="rect">
              <a:avLst/>
            </a:prstGeom>
            <a:noFill/>
            <a:ln w="9525">
              <a:noFill/>
              <a:miter lim="800000"/>
              <a:headEnd/>
              <a:tailEnd/>
            </a:ln>
          </p:spPr>
        </p:pic>
        <p:pic>
          <p:nvPicPr>
            <p:cNvPr id="27" name="Picture 26" descr="icon key category.png"/>
            <p:cNvPicPr>
              <a:picLocks noChangeAspect="1"/>
            </p:cNvPicPr>
            <p:nvPr/>
          </p:nvPicPr>
          <p:blipFill>
            <a:blip r:embed="rId10">
              <a:grayscl/>
            </a:blip>
            <a:stretch>
              <a:fillRect/>
            </a:stretch>
          </p:blipFill>
          <p:spPr bwMode="auto">
            <a:xfrm>
              <a:off x="5724525" y="4306749"/>
              <a:ext cx="576262" cy="769589"/>
            </a:xfrm>
            <a:prstGeom prst="rect">
              <a:avLst/>
            </a:prstGeom>
            <a:noFill/>
            <a:ln w="9525">
              <a:noFill/>
              <a:miter lim="800000"/>
              <a:headEnd/>
              <a:tailEnd/>
            </a:ln>
          </p:spPr>
        </p:pic>
        <p:pic>
          <p:nvPicPr>
            <p:cNvPr id="28" name="Picture 27" descr="icon NIIP.png"/>
            <p:cNvPicPr>
              <a:picLocks noChangeAspect="1"/>
            </p:cNvPicPr>
            <p:nvPr/>
          </p:nvPicPr>
          <p:blipFill>
            <a:blip r:embed="rId11">
              <a:grayscl/>
            </a:blip>
            <a:srcRect/>
            <a:stretch>
              <a:fillRect/>
            </a:stretch>
          </p:blipFill>
          <p:spPr bwMode="auto">
            <a:xfrm>
              <a:off x="6110288" y="4497075"/>
              <a:ext cx="730250" cy="579437"/>
            </a:xfrm>
            <a:prstGeom prst="rect">
              <a:avLst/>
            </a:prstGeom>
            <a:noFill/>
            <a:ln w="9525">
              <a:noFill/>
              <a:miter lim="800000"/>
              <a:headEnd/>
              <a:tailEnd/>
            </a:ln>
          </p:spPr>
        </p:pic>
      </p:grpSp>
      <p:pic>
        <p:nvPicPr>
          <p:cNvPr id="30" name="Picture 29" descr="icon analysis.png"/>
          <p:cNvPicPr>
            <a:picLocks noChangeAspect="1"/>
          </p:cNvPicPr>
          <p:nvPr/>
        </p:nvPicPr>
        <p:blipFill>
          <a:blip r:embed="rId6"/>
          <a:srcRect/>
          <a:stretch>
            <a:fillRect/>
          </a:stretch>
        </p:blipFill>
        <p:spPr bwMode="auto">
          <a:xfrm>
            <a:off x="6287033" y="3932127"/>
            <a:ext cx="558800" cy="768350"/>
          </a:xfrm>
          <a:prstGeom prst="rect">
            <a:avLst/>
          </a:prstGeom>
          <a:noFill/>
          <a:ln w="9525">
            <a:noFill/>
            <a:miter lim="800000"/>
            <a:headEnd/>
            <a:tailEnd/>
          </a:ln>
        </p:spPr>
      </p:pic>
      <p:pic>
        <p:nvPicPr>
          <p:cNvPr id="31" name="Picture 30" descr="icon institutional.png"/>
          <p:cNvPicPr>
            <a:picLocks noChangeAspect="1"/>
          </p:cNvPicPr>
          <p:nvPr/>
        </p:nvPicPr>
        <p:blipFill>
          <a:blip r:embed="rId7"/>
          <a:stretch>
            <a:fillRect/>
          </a:stretch>
        </p:blipFill>
        <p:spPr bwMode="auto">
          <a:xfrm>
            <a:off x="5187950" y="3933356"/>
            <a:ext cx="569391" cy="757955"/>
          </a:xfrm>
          <a:prstGeom prst="rect">
            <a:avLst/>
          </a:prstGeom>
          <a:noFill/>
          <a:ln w="9525">
            <a:noFill/>
            <a:miter lim="800000"/>
            <a:headEnd/>
            <a:tailEnd/>
          </a:ln>
        </p:spPr>
      </p:pic>
      <p:pic>
        <p:nvPicPr>
          <p:cNvPr id="32" name="Picture 31" descr="icon sources.png"/>
          <p:cNvPicPr>
            <a:picLocks noChangeAspect="1"/>
          </p:cNvPicPr>
          <p:nvPr/>
        </p:nvPicPr>
        <p:blipFill>
          <a:blip r:embed="rId8"/>
          <a:stretch>
            <a:fillRect/>
          </a:stretch>
        </p:blipFill>
        <p:spPr bwMode="auto">
          <a:xfrm>
            <a:off x="5571071" y="3933917"/>
            <a:ext cx="927100" cy="599671"/>
          </a:xfrm>
          <a:prstGeom prst="rect">
            <a:avLst/>
          </a:prstGeom>
          <a:noFill/>
          <a:ln w="9525">
            <a:noFill/>
            <a:miter lim="800000"/>
            <a:headEnd/>
            <a:tailEnd/>
          </a:ln>
        </p:spPr>
      </p:pic>
      <p:pic>
        <p:nvPicPr>
          <p:cNvPr id="33" name="Picture 32" descr="icon archiving.png"/>
          <p:cNvPicPr>
            <a:picLocks noChangeAspect="1"/>
          </p:cNvPicPr>
          <p:nvPr/>
        </p:nvPicPr>
        <p:blipFill>
          <a:blip r:embed="rId9"/>
          <a:srcRect/>
          <a:stretch>
            <a:fillRect/>
          </a:stretch>
        </p:blipFill>
        <p:spPr bwMode="auto">
          <a:xfrm>
            <a:off x="5191658" y="4511565"/>
            <a:ext cx="704850" cy="566737"/>
          </a:xfrm>
          <a:prstGeom prst="rect">
            <a:avLst/>
          </a:prstGeom>
          <a:noFill/>
          <a:ln w="9525">
            <a:noFill/>
            <a:miter lim="800000"/>
            <a:headEnd/>
            <a:tailEnd/>
          </a:ln>
        </p:spPr>
      </p:pic>
      <p:pic>
        <p:nvPicPr>
          <p:cNvPr id="34" name="Picture 33" descr="icon key category.png"/>
          <p:cNvPicPr>
            <a:picLocks noChangeAspect="1"/>
          </p:cNvPicPr>
          <p:nvPr/>
        </p:nvPicPr>
        <p:blipFill>
          <a:blip r:embed="rId10"/>
          <a:stretch>
            <a:fillRect/>
          </a:stretch>
        </p:blipFill>
        <p:spPr bwMode="auto">
          <a:xfrm>
            <a:off x="5728233" y="4308539"/>
            <a:ext cx="576262" cy="769589"/>
          </a:xfrm>
          <a:prstGeom prst="rect">
            <a:avLst/>
          </a:prstGeom>
          <a:noFill/>
          <a:ln w="9525">
            <a:noFill/>
            <a:miter lim="800000"/>
            <a:headEnd/>
            <a:tailEnd/>
          </a:ln>
        </p:spPr>
      </p:pic>
      <p:pic>
        <p:nvPicPr>
          <p:cNvPr id="35" name="Picture 34" descr="icon NIIP.png"/>
          <p:cNvPicPr>
            <a:picLocks noChangeAspect="1"/>
          </p:cNvPicPr>
          <p:nvPr/>
        </p:nvPicPr>
        <p:blipFill>
          <a:blip r:embed="rId11"/>
          <a:srcRect/>
          <a:stretch>
            <a:fillRect/>
          </a:stretch>
        </p:blipFill>
        <p:spPr bwMode="auto">
          <a:xfrm>
            <a:off x="6113996" y="4498865"/>
            <a:ext cx="730250" cy="579437"/>
          </a:xfrm>
          <a:prstGeom prst="rect">
            <a:avLst/>
          </a:prstGeom>
          <a:noFill/>
          <a:ln w="9525">
            <a:noFill/>
            <a:miter lim="800000"/>
            <a:headEnd/>
            <a:tailEnd/>
          </a:ln>
        </p:spPr>
      </p:pic>
      <p:sp>
        <p:nvSpPr>
          <p:cNvPr id="36" name="Rectangle 35"/>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pic>
        <p:nvPicPr>
          <p:cNvPr id="37" name="Picture 6" descr="epa_logo.png"/>
          <p:cNvPicPr>
            <a:picLocks noChangeAspect="1"/>
          </p:cNvPicPr>
          <p:nvPr/>
        </p:nvPicPr>
        <p:blipFill>
          <a:blip r:embed="rId12">
            <a:lum bright="100000" contrast="-100000"/>
          </a:blip>
          <a:srcRect/>
          <a:stretch>
            <a:fillRect/>
          </a:stretch>
        </p:blipFill>
        <p:spPr bwMode="auto">
          <a:xfrm>
            <a:off x="8137525" y="128587"/>
            <a:ext cx="798513" cy="252413"/>
          </a:xfrm>
          <a:prstGeom prst="rect">
            <a:avLst/>
          </a:prstGeom>
          <a:noFill/>
          <a:ln w="9525">
            <a:noFill/>
            <a:miter lim="800000"/>
            <a:headEnd/>
            <a:tailEnd/>
          </a:ln>
        </p:spPr>
      </p:pic>
      <p:sp>
        <p:nvSpPr>
          <p:cNvPr id="40" name="Rectangle 4"/>
          <p:cNvSpPr txBox="1">
            <a:spLocks noChangeArrowheads="1"/>
          </p:cNvSpPr>
          <p:nvPr/>
        </p:nvSpPr>
        <p:spPr bwMode="auto">
          <a:xfrm>
            <a:off x="381000" y="3276600"/>
            <a:ext cx="3962400" cy="17330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ill Sans MT"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ill Sans MT"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ill Sans MT"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ill Sans MT"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ill Sans MT"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buFontTx/>
              <a:buNone/>
            </a:pPr>
            <a:r>
              <a:rPr lang="en-US" sz="2600" b="1" dirty="0" smtClean="0"/>
              <a:t>Eleanor Milne</a:t>
            </a:r>
          </a:p>
          <a:p>
            <a:pPr algn="ctr" eaLnBrk="1" hangingPunct="1">
              <a:buFontTx/>
              <a:buNone/>
            </a:pPr>
            <a:r>
              <a:rPr lang="en-US" sz="2200" u="sng" dirty="0" smtClean="0">
                <a:hlinkClick r:id="rId13"/>
              </a:rPr>
              <a:t>Eleanor.milne@colostate.edu</a:t>
            </a:r>
            <a:endParaRPr lang="en-US" sz="2200" u="sng" dirty="0" smtClean="0"/>
          </a:p>
          <a:p>
            <a:pPr algn="ctr" eaLnBrk="1" hangingPunct="1">
              <a:buFont typeface="Arial" charset="0"/>
              <a:buNone/>
            </a:pPr>
            <a:endParaRPr lang="en-US" sz="240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0" y="990600"/>
            <a:ext cx="9144000" cy="4267369"/>
            <a:chOff x="0" y="1230053"/>
            <a:chExt cx="9144000" cy="4267471"/>
          </a:xfrm>
        </p:grpSpPr>
        <p:sp>
          <p:nvSpPr>
            <p:cNvPr id="32" name="Rectangle 31"/>
            <p:cNvSpPr/>
            <p:nvPr/>
          </p:nvSpPr>
          <p:spPr>
            <a:xfrm>
              <a:off x="0" y="1344526"/>
              <a:ext cx="9144000" cy="547700"/>
            </a:xfrm>
            <a:prstGeom prst="rect">
              <a:avLst/>
            </a:prstGeom>
            <a:solidFill>
              <a:schemeClr val="bg1">
                <a:lumMod val="6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effectLst>
                  <a:outerShdw blurRad="38100" dist="38100" dir="2700000" algn="tl">
                    <a:srgbClr val="000000">
                      <a:alpha val="43137"/>
                    </a:srgbClr>
                  </a:outerShdw>
                </a:effectLst>
              </a:endParaRPr>
            </a:p>
          </p:txBody>
        </p:sp>
        <p:sp>
          <p:nvSpPr>
            <p:cNvPr id="35" name="Rectangle 34"/>
            <p:cNvSpPr/>
            <p:nvPr/>
          </p:nvSpPr>
          <p:spPr>
            <a:xfrm>
              <a:off x="0" y="2243072"/>
              <a:ext cx="9144000" cy="549288"/>
            </a:xfrm>
            <a:prstGeom prst="rect">
              <a:avLst/>
            </a:prstGeom>
            <a:solidFill>
              <a:schemeClr val="bg1">
                <a:lumMod val="6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effectLst>
                  <a:outerShdw blurRad="38100" dist="38100" dir="2700000" algn="tl">
                    <a:srgbClr val="000000">
                      <a:alpha val="43137"/>
                    </a:srgbClr>
                  </a:outerShdw>
                </a:effectLst>
              </a:endParaRPr>
            </a:p>
          </p:txBody>
        </p:sp>
        <p:sp>
          <p:nvSpPr>
            <p:cNvPr id="36" name="Rectangle 35"/>
            <p:cNvSpPr/>
            <p:nvPr/>
          </p:nvSpPr>
          <p:spPr>
            <a:xfrm>
              <a:off x="0" y="3079704"/>
              <a:ext cx="9144000" cy="547701"/>
            </a:xfrm>
            <a:prstGeom prst="rect">
              <a:avLst/>
            </a:prstGeom>
            <a:solidFill>
              <a:schemeClr val="bg1">
                <a:lumMod val="6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37" name="Rectangle 36"/>
            <p:cNvSpPr/>
            <p:nvPr/>
          </p:nvSpPr>
          <p:spPr>
            <a:xfrm>
              <a:off x="0" y="3957613"/>
              <a:ext cx="9144000" cy="549288"/>
            </a:xfrm>
            <a:prstGeom prst="rect">
              <a:avLst/>
            </a:prstGeom>
            <a:solidFill>
              <a:schemeClr val="bg1">
                <a:lumMod val="6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38" name="Rectangle 37"/>
            <p:cNvSpPr/>
            <p:nvPr/>
          </p:nvSpPr>
          <p:spPr>
            <a:xfrm>
              <a:off x="0" y="4811709"/>
              <a:ext cx="9144000" cy="549288"/>
            </a:xfrm>
            <a:prstGeom prst="rect">
              <a:avLst/>
            </a:prstGeom>
            <a:solidFill>
              <a:schemeClr val="bg1">
                <a:lumMod val="6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pic>
          <p:nvPicPr>
            <p:cNvPr id="6180" name="Picture 38" descr="icon institutional.png"/>
            <p:cNvPicPr>
              <a:picLocks noChangeAspect="1"/>
            </p:cNvPicPr>
            <p:nvPr/>
          </p:nvPicPr>
          <p:blipFill>
            <a:blip r:embed="rId3">
              <a:grayscl/>
            </a:blip>
            <a:stretch>
              <a:fillRect/>
            </a:stretch>
          </p:blipFill>
          <p:spPr bwMode="auto">
            <a:xfrm>
              <a:off x="8068931" y="1230053"/>
              <a:ext cx="656783" cy="874309"/>
            </a:xfrm>
            <a:prstGeom prst="rect">
              <a:avLst/>
            </a:prstGeom>
            <a:noFill/>
            <a:ln w="9525">
              <a:noFill/>
              <a:miter lim="800000"/>
              <a:headEnd/>
              <a:tailEnd/>
            </a:ln>
          </p:spPr>
        </p:pic>
        <p:pic>
          <p:nvPicPr>
            <p:cNvPr id="6181" name="Picture 44" descr="icon sources.png"/>
            <p:cNvPicPr>
              <a:picLocks noChangeAspect="1"/>
            </p:cNvPicPr>
            <p:nvPr/>
          </p:nvPicPr>
          <p:blipFill>
            <a:blip r:embed="rId4">
              <a:grayscl/>
            </a:blip>
            <a:stretch>
              <a:fillRect/>
            </a:stretch>
          </p:blipFill>
          <p:spPr bwMode="auto">
            <a:xfrm>
              <a:off x="7839259" y="2158847"/>
              <a:ext cx="1078247" cy="697455"/>
            </a:xfrm>
            <a:prstGeom prst="rect">
              <a:avLst/>
            </a:prstGeom>
            <a:noFill/>
            <a:ln w="9525">
              <a:noFill/>
              <a:miter lim="800000"/>
              <a:headEnd/>
              <a:tailEnd/>
            </a:ln>
          </p:spPr>
        </p:pic>
        <p:pic>
          <p:nvPicPr>
            <p:cNvPr id="6182" name="Picture 45" descr="icon analysis.png"/>
            <p:cNvPicPr>
              <a:picLocks noChangeAspect="1"/>
            </p:cNvPicPr>
            <p:nvPr/>
          </p:nvPicPr>
          <p:blipFill>
            <a:blip r:embed="rId5">
              <a:grayscl/>
            </a:blip>
            <a:srcRect/>
            <a:stretch>
              <a:fillRect/>
            </a:stretch>
          </p:blipFill>
          <p:spPr bwMode="auto">
            <a:xfrm>
              <a:off x="8027087" y="3003064"/>
              <a:ext cx="650372" cy="894261"/>
            </a:xfrm>
            <a:prstGeom prst="rect">
              <a:avLst/>
            </a:prstGeom>
            <a:noFill/>
            <a:ln w="9525">
              <a:noFill/>
              <a:miter lim="800000"/>
              <a:headEnd/>
              <a:tailEnd/>
            </a:ln>
          </p:spPr>
        </p:pic>
        <p:pic>
          <p:nvPicPr>
            <p:cNvPr id="6183" name="Picture 46" descr="icon archiving.png"/>
            <p:cNvPicPr>
              <a:picLocks noChangeAspect="1"/>
            </p:cNvPicPr>
            <p:nvPr/>
          </p:nvPicPr>
          <p:blipFill>
            <a:blip r:embed="rId6">
              <a:grayscl/>
            </a:blip>
            <a:srcRect/>
            <a:stretch>
              <a:fillRect/>
            </a:stretch>
          </p:blipFill>
          <p:spPr bwMode="auto">
            <a:xfrm>
              <a:off x="7991659" y="3919918"/>
              <a:ext cx="825800" cy="663207"/>
            </a:xfrm>
            <a:prstGeom prst="rect">
              <a:avLst/>
            </a:prstGeom>
            <a:noFill/>
            <a:ln w="9525">
              <a:noFill/>
              <a:miter lim="800000"/>
              <a:headEnd/>
              <a:tailEnd/>
            </a:ln>
          </p:spPr>
        </p:pic>
        <p:pic>
          <p:nvPicPr>
            <p:cNvPr id="6184" name="Picture 47" descr="icon key category.png"/>
            <p:cNvPicPr>
              <a:picLocks noChangeAspect="1"/>
            </p:cNvPicPr>
            <p:nvPr/>
          </p:nvPicPr>
          <p:blipFill>
            <a:blip r:embed="rId7">
              <a:grayscl/>
            </a:blip>
            <a:stretch>
              <a:fillRect/>
            </a:stretch>
          </p:blipFill>
          <p:spPr bwMode="auto">
            <a:xfrm>
              <a:off x="7991667" y="4611822"/>
              <a:ext cx="663191" cy="885702"/>
            </a:xfrm>
            <a:prstGeom prst="rect">
              <a:avLst/>
            </a:prstGeom>
            <a:noFill/>
            <a:ln w="9525">
              <a:noFill/>
              <a:miter lim="800000"/>
              <a:headEnd/>
              <a:tailEnd/>
            </a:ln>
          </p:spPr>
        </p:pic>
        <p:sp>
          <p:nvSpPr>
            <p:cNvPr id="49" name="Rectangle 48"/>
            <p:cNvSpPr/>
            <p:nvPr/>
          </p:nvSpPr>
          <p:spPr>
            <a:xfrm>
              <a:off x="557212" y="1354051"/>
              <a:ext cx="4029075" cy="523888"/>
            </a:xfrm>
            <a:prstGeom prst="rect">
              <a:avLst/>
            </a:prstGeom>
          </p:spPr>
          <p:txBody>
            <a:bodyPr wrap="none">
              <a:spAutoFit/>
            </a:bodyPr>
            <a:lstStyle/>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Gill Sans MT" pitchFamily="34" charset="0"/>
                </a:rPr>
                <a:t>Institutional Arrangements</a:t>
              </a:r>
            </a:p>
          </p:txBody>
        </p:sp>
        <p:sp>
          <p:nvSpPr>
            <p:cNvPr id="50" name="Rectangle 49"/>
            <p:cNvSpPr/>
            <p:nvPr/>
          </p:nvSpPr>
          <p:spPr>
            <a:xfrm>
              <a:off x="557212" y="2268473"/>
              <a:ext cx="6224588" cy="523888"/>
            </a:xfrm>
            <a:prstGeom prst="rect">
              <a:avLst/>
            </a:prstGeom>
          </p:spPr>
          <p:txBody>
            <a:bodyPr wrap="none">
              <a:spAutoFit/>
            </a:bodyPr>
            <a:lstStyle/>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Gill Sans MT" pitchFamily="34" charset="0"/>
                </a:rPr>
                <a:t>Source-by-Source Background Document</a:t>
              </a:r>
            </a:p>
          </p:txBody>
        </p:sp>
        <p:sp>
          <p:nvSpPr>
            <p:cNvPr id="51" name="Rectangle 50"/>
            <p:cNvSpPr/>
            <p:nvPr/>
          </p:nvSpPr>
          <p:spPr>
            <a:xfrm>
              <a:off x="557212" y="3079704"/>
              <a:ext cx="5321300" cy="522300"/>
            </a:xfrm>
            <a:prstGeom prst="rect">
              <a:avLst/>
            </a:prstGeom>
          </p:spPr>
          <p:txBody>
            <a:bodyPr wrap="none">
              <a:spAutoFit/>
            </a:bodyPr>
            <a:lstStyle/>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Gill Sans MT" pitchFamily="34" charset="0"/>
                </a:rPr>
                <a:t>Description of QA/QC Procedures</a:t>
              </a:r>
            </a:p>
          </p:txBody>
        </p:sp>
        <p:sp>
          <p:nvSpPr>
            <p:cNvPr id="52" name="Rectangle 51"/>
            <p:cNvSpPr/>
            <p:nvPr/>
          </p:nvSpPr>
          <p:spPr>
            <a:xfrm>
              <a:off x="557212" y="3957613"/>
              <a:ext cx="4835525" cy="523888"/>
            </a:xfrm>
            <a:prstGeom prst="rect">
              <a:avLst/>
            </a:prstGeom>
          </p:spPr>
          <p:txBody>
            <a:bodyPr wrap="none">
              <a:spAutoFit/>
            </a:bodyPr>
            <a:lstStyle/>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Gill Sans MT" pitchFamily="34" charset="0"/>
                </a:rPr>
                <a:t>Description of Archiving System</a:t>
              </a:r>
            </a:p>
          </p:txBody>
        </p:sp>
        <p:sp>
          <p:nvSpPr>
            <p:cNvPr id="53" name="Rectangle 52"/>
            <p:cNvSpPr/>
            <p:nvPr/>
          </p:nvSpPr>
          <p:spPr>
            <a:xfrm>
              <a:off x="557212" y="4811709"/>
              <a:ext cx="3403600" cy="523888"/>
            </a:xfrm>
            <a:prstGeom prst="rect">
              <a:avLst/>
            </a:prstGeom>
          </p:spPr>
          <p:txBody>
            <a:bodyPr wrap="none">
              <a:spAutoFit/>
            </a:bodyPr>
            <a:lstStyle/>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Gill Sans MT" pitchFamily="34" charset="0"/>
                </a:rPr>
                <a:t>Key Category Analysis</a:t>
              </a:r>
            </a:p>
          </p:txBody>
        </p:sp>
      </p:grpSp>
      <p:sp>
        <p:nvSpPr>
          <p:cNvPr id="7" name="Rectangle 6"/>
          <p:cNvSpPr/>
          <p:nvPr/>
        </p:nvSpPr>
        <p:spPr>
          <a:xfrm>
            <a:off x="0" y="5470695"/>
            <a:ext cx="9144000" cy="549275"/>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rPr>
              <a:t>				</a:t>
            </a:r>
          </a:p>
        </p:txBody>
      </p:sp>
      <p:sp>
        <p:nvSpPr>
          <p:cNvPr id="10" name="Slide Number Placeholder 9"/>
          <p:cNvSpPr>
            <a:spLocks noGrp="1"/>
          </p:cNvSpPr>
          <p:nvPr>
            <p:ph type="sldNum" sz="quarter" idx="12"/>
          </p:nvPr>
        </p:nvSpPr>
        <p:spPr/>
        <p:txBody>
          <a:bodyPr/>
          <a:lstStyle/>
          <a:p>
            <a:pPr>
              <a:defRPr/>
            </a:pPr>
            <a:fld id="{62D5125E-BF52-49D5-9942-0DB8A652CD50}" type="slidenum">
              <a:rPr lang="en-US"/>
              <a:pPr>
                <a:defRPr/>
              </a:pPr>
              <a:t>2</a:t>
            </a:fld>
            <a:endParaRPr lang="en-US" dirty="0"/>
          </a:p>
        </p:txBody>
      </p:sp>
      <p:pic>
        <p:nvPicPr>
          <p:cNvPr id="6149" name="Picture 16" descr="icon NIIP.png"/>
          <p:cNvPicPr>
            <a:picLocks noChangeAspect="1"/>
          </p:cNvPicPr>
          <p:nvPr/>
        </p:nvPicPr>
        <p:blipFill>
          <a:blip r:embed="rId8">
            <a:grayscl/>
          </a:blip>
          <a:srcRect/>
          <a:stretch>
            <a:fillRect/>
          </a:stretch>
        </p:blipFill>
        <p:spPr bwMode="auto">
          <a:xfrm>
            <a:off x="7807142" y="5424657"/>
            <a:ext cx="847725" cy="671513"/>
          </a:xfrm>
          <a:prstGeom prst="rect">
            <a:avLst/>
          </a:prstGeom>
          <a:noFill/>
          <a:ln w="9525">
            <a:noFill/>
            <a:miter lim="800000"/>
            <a:headEnd/>
            <a:tailEnd/>
          </a:ln>
        </p:spPr>
      </p:pic>
      <p:sp>
        <p:nvSpPr>
          <p:cNvPr id="23" name="Rectangle 22"/>
          <p:cNvSpPr/>
          <p:nvPr/>
        </p:nvSpPr>
        <p:spPr>
          <a:xfrm>
            <a:off x="557212" y="5470695"/>
            <a:ext cx="5661025" cy="523875"/>
          </a:xfrm>
          <a:prstGeom prst="rect">
            <a:avLst/>
          </a:prstGeom>
        </p:spPr>
        <p:txBody>
          <a:bodyPr wrap="none">
            <a:spAutoFit/>
          </a:bodyPr>
          <a:lstStyle/>
          <a:p>
            <a:pP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Gill Sans MT" pitchFamily="34" charset="0"/>
              </a:rPr>
              <a:t>National Inventory Improvement Plan</a:t>
            </a:r>
          </a:p>
        </p:txBody>
      </p:sp>
      <p:sp>
        <p:nvSpPr>
          <p:cNvPr id="25" name="Rectangle 24"/>
          <p:cNvSpPr/>
          <p:nvPr/>
        </p:nvSpPr>
        <p:spPr bwMode="auto">
          <a:xfrm>
            <a:off x="0" y="3718095"/>
            <a:ext cx="9144000" cy="549275"/>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pic>
        <p:nvPicPr>
          <p:cNvPr id="26" name="Picture 14" descr="icon archiving.png"/>
          <p:cNvPicPr>
            <a:picLocks noChangeAspect="1"/>
          </p:cNvPicPr>
          <p:nvPr/>
        </p:nvPicPr>
        <p:blipFill>
          <a:blip r:embed="rId6"/>
          <a:srcRect/>
          <a:stretch>
            <a:fillRect/>
          </a:stretch>
        </p:blipFill>
        <p:spPr bwMode="auto">
          <a:xfrm>
            <a:off x="7991659" y="3680420"/>
            <a:ext cx="825800" cy="663172"/>
          </a:xfrm>
          <a:prstGeom prst="rect">
            <a:avLst/>
          </a:prstGeom>
          <a:noFill/>
          <a:ln w="9525">
            <a:noFill/>
            <a:miter lim="800000"/>
            <a:headEnd/>
            <a:tailEnd/>
          </a:ln>
        </p:spPr>
      </p:pic>
      <p:sp>
        <p:nvSpPr>
          <p:cNvPr id="27" name="Rectangle 26"/>
          <p:cNvSpPr/>
          <p:nvPr/>
        </p:nvSpPr>
        <p:spPr bwMode="auto">
          <a:xfrm>
            <a:off x="533400" y="3732382"/>
            <a:ext cx="4833937" cy="523875"/>
          </a:xfrm>
          <a:prstGeom prst="rect">
            <a:avLst/>
          </a:prstGeom>
        </p:spPr>
        <p:txBody>
          <a:bodyPr wrap="none">
            <a:spAutoFit/>
          </a:bodyPr>
          <a:lstStyle/>
          <a:p>
            <a:pPr fontAlgn="auto">
              <a:spcBef>
                <a:spcPts val="0"/>
              </a:spcBef>
              <a:spcAft>
                <a:spcPts val="0"/>
              </a:spcAft>
              <a:defRPr/>
            </a:pPr>
            <a:r>
              <a:rPr lang="en-US" sz="2800" dirty="0" smtClean="0">
                <a:solidFill>
                  <a:schemeClr val="bg1"/>
                </a:solidFill>
                <a:effectLst>
                  <a:outerShdw blurRad="38100" dist="38100" dir="2700000" algn="tl">
                    <a:srgbClr val="000000">
                      <a:alpha val="43137"/>
                    </a:srgbClr>
                  </a:outerShdw>
                </a:effectLst>
                <a:latin typeface="Gill Sans MT" pitchFamily="34" charset="0"/>
              </a:rPr>
              <a:t>Description </a:t>
            </a:r>
            <a:r>
              <a:rPr lang="en-US" sz="2800" dirty="0">
                <a:solidFill>
                  <a:schemeClr val="bg1"/>
                </a:solidFill>
                <a:effectLst>
                  <a:outerShdw blurRad="38100" dist="38100" dir="2700000" algn="tl">
                    <a:srgbClr val="000000">
                      <a:alpha val="43137"/>
                    </a:srgbClr>
                  </a:outerShdw>
                </a:effectLst>
                <a:latin typeface="Gill Sans MT" pitchFamily="34" charset="0"/>
              </a:rPr>
              <a:t>of Archiving System</a:t>
            </a:r>
          </a:p>
        </p:txBody>
      </p:sp>
      <p:grpSp>
        <p:nvGrpSpPr>
          <p:cNvPr id="28" name="Group 27"/>
          <p:cNvGrpSpPr/>
          <p:nvPr/>
        </p:nvGrpSpPr>
        <p:grpSpPr>
          <a:xfrm>
            <a:off x="0" y="0"/>
            <a:ext cx="9144000" cy="457200"/>
            <a:chOff x="0" y="0"/>
            <a:chExt cx="9144000" cy="457200"/>
          </a:xfrm>
        </p:grpSpPr>
        <p:sp>
          <p:nvSpPr>
            <p:cNvPr id="29" name="Rectangle 28"/>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sp>
          <p:nvSpPr>
            <p:cNvPr id="30" name="TextBox 4"/>
            <p:cNvSpPr txBox="1">
              <a:spLocks noChangeArrowheads="1"/>
            </p:cNvSpPr>
            <p:nvPr/>
          </p:nvSpPr>
          <p:spPr bwMode="auto">
            <a:xfrm>
              <a:off x="119063" y="58738"/>
              <a:ext cx="5824537" cy="339725"/>
            </a:xfrm>
            <a:prstGeom prst="rect">
              <a:avLst/>
            </a:prstGeom>
            <a:noFill/>
            <a:ln w="9525">
              <a:noFill/>
              <a:miter lim="800000"/>
              <a:headEnd/>
              <a:tailEnd/>
            </a:ln>
          </p:spPr>
          <p:txBody>
            <a:bodyPr anchor="ctr">
              <a:spAutoFit/>
            </a:bodyPr>
            <a:lstStyle/>
            <a:p>
              <a:r>
                <a:rPr lang="en-US" sz="1600" b="1" dirty="0" smtClean="0">
                  <a:solidFill>
                    <a:schemeClr val="bg1"/>
                  </a:solidFill>
                  <a:latin typeface="Gill Sans MT" pitchFamily="34" charset="0"/>
                  <a:cs typeface="Arial" charset="0"/>
                </a:rPr>
                <a:t>The Six Templates of the Template Workbook</a:t>
              </a:r>
              <a:endParaRPr lang="en-US" sz="1600" b="1" dirty="0">
                <a:solidFill>
                  <a:schemeClr val="bg1"/>
                </a:solidFill>
                <a:latin typeface="Gill Sans MT" pitchFamily="34" charset="0"/>
                <a:cs typeface="Arial" charset="0"/>
              </a:endParaRPr>
            </a:p>
          </p:txBody>
        </p:sp>
      </p:gr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s_together blue.png"/>
          <p:cNvPicPr>
            <a:picLocks noChangeAspect="1"/>
          </p:cNvPicPr>
          <p:nvPr/>
        </p:nvPicPr>
        <p:blipFill>
          <a:blip r:embed="rId3">
            <a:grayscl/>
          </a:blip>
          <a:stretch>
            <a:fillRect/>
          </a:stretch>
        </p:blipFill>
        <p:spPr>
          <a:xfrm>
            <a:off x="672022" y="752474"/>
            <a:ext cx="8263054"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sp>
        <p:nvSpPr>
          <p:cNvPr id="11" name="Slide Number Placeholder 10"/>
          <p:cNvSpPr>
            <a:spLocks noGrp="1"/>
          </p:cNvSpPr>
          <p:nvPr>
            <p:ph type="sldNum" sz="quarter" idx="12"/>
          </p:nvPr>
        </p:nvSpPr>
        <p:spPr/>
        <p:txBody>
          <a:bodyPr/>
          <a:lstStyle/>
          <a:p>
            <a:pPr>
              <a:defRPr/>
            </a:pPr>
            <a:fld id="{C7FCFBDF-FABF-4599-83C5-1A56B3C6900C}" type="slidenum">
              <a:rPr lang="en-US"/>
              <a:pPr>
                <a:defRPr/>
              </a:pPr>
              <a:t>3</a:t>
            </a:fld>
            <a:endParaRPr lang="en-US"/>
          </a:p>
        </p:txBody>
      </p:sp>
      <p:sp>
        <p:nvSpPr>
          <p:cNvPr id="12" name="Rectangle 11"/>
          <p:cNvSpPr/>
          <p:nvPr/>
        </p:nvSpPr>
        <p:spPr>
          <a:xfrm>
            <a:off x="0" y="2286000"/>
            <a:ext cx="9144000" cy="1371600"/>
          </a:xfrm>
          <a:prstGeom prst="rect">
            <a:avLst/>
          </a:prstGeom>
          <a:solidFill>
            <a:schemeClr val="tx1">
              <a:alpha val="46000"/>
            </a:schemeClr>
          </a:solidFill>
          <a:ln>
            <a:gradFill flip="none" rotWithShape="1">
              <a:gsLst>
                <a:gs pos="0">
                  <a:schemeClr val="bg1">
                    <a:lumMod val="75000"/>
                  </a:schemeClr>
                </a:gs>
                <a:gs pos="50000">
                  <a:schemeClr val="accent1">
                    <a:tint val="44500"/>
                    <a:satMod val="160000"/>
                  </a:schemeClr>
                </a:gs>
                <a:gs pos="100000">
                  <a:schemeClr val="accent1">
                    <a:tint val="23500"/>
                    <a:satMod val="160000"/>
                  </a:schemeClr>
                </a:gs>
              </a:gsLst>
              <a:lin ang="2700000" scaled="1"/>
              <a:tileRect/>
            </a:gra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5" name="Picture 4" descr="icon institutional.png"/>
          <p:cNvPicPr>
            <a:picLocks noChangeAspect="1"/>
          </p:cNvPicPr>
          <p:nvPr/>
        </p:nvPicPr>
        <p:blipFill>
          <a:blip r:embed="rId4"/>
          <a:stretch>
            <a:fillRect/>
          </a:stretch>
        </p:blipFill>
        <p:spPr>
          <a:xfrm>
            <a:off x="5695950" y="1816100"/>
            <a:ext cx="3081338" cy="2490788"/>
          </a:xfrm>
          <a:prstGeom prst="rect">
            <a:avLst/>
          </a:prstGeom>
          <a:effectLst>
            <a:outerShdw blurRad="50800" dist="38100" dir="5400000" algn="t" rotWithShape="0">
              <a:prstClr val="black">
                <a:alpha val="40000"/>
              </a:prstClr>
            </a:outerShdw>
          </a:effectLst>
        </p:spPr>
      </p:pic>
      <p:sp>
        <p:nvSpPr>
          <p:cNvPr id="26632" name="Rectangle 5"/>
          <p:cNvSpPr>
            <a:spLocks noChangeArrowheads="1"/>
          </p:cNvSpPr>
          <p:nvPr/>
        </p:nvSpPr>
        <p:spPr bwMode="auto">
          <a:xfrm>
            <a:off x="0" y="2667000"/>
            <a:ext cx="6364288" cy="646113"/>
          </a:xfrm>
          <a:prstGeom prst="rect">
            <a:avLst/>
          </a:prstGeom>
          <a:noFill/>
          <a:ln w="9525">
            <a:noFill/>
            <a:miter lim="800000"/>
            <a:headEnd/>
            <a:tailEnd/>
          </a:ln>
        </p:spPr>
        <p:txBody>
          <a:bodyPr>
            <a:spAutoFit/>
          </a:bodyPr>
          <a:lstStyle/>
          <a:p>
            <a:pPr algn="ctr"/>
            <a:r>
              <a:rPr lang="en-US" sz="3600" i="1">
                <a:solidFill>
                  <a:schemeClr val="bg1"/>
                </a:solidFill>
                <a:latin typeface="Gill Sans MT" pitchFamily="34" charset="0"/>
              </a:rPr>
              <a:t>Archiving System</a:t>
            </a:r>
          </a:p>
        </p:txBody>
      </p:sp>
      <p:sp>
        <p:nvSpPr>
          <p:cNvPr id="15" name="Rectangle 14"/>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26634" name="TextBox 7"/>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b="1" dirty="0" smtClean="0">
                <a:solidFill>
                  <a:schemeClr val="bg1"/>
                </a:solidFill>
                <a:latin typeface="Gill Sans MT" pitchFamily="34" charset="0"/>
                <a:cs typeface="Arial" charset="0"/>
              </a:rPr>
              <a:t>The Archive</a:t>
            </a:r>
            <a:endParaRPr lang="en-US" sz="1600" b="1" dirty="0">
              <a:solidFill>
                <a:schemeClr val="bg1"/>
              </a:solidFill>
              <a:latin typeface="Gill Sans MT"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pic>
        <p:nvPicPr>
          <p:cNvPr id="15" name="Picture 14" descr="filing man.jpg"/>
          <p:cNvPicPr>
            <a:picLocks noChangeAspect="1"/>
          </p:cNvPicPr>
          <p:nvPr/>
        </p:nvPicPr>
        <p:blipFill>
          <a:blip r:embed="rId3" cstate="print"/>
          <a:stretch>
            <a:fillRect/>
          </a:stretch>
        </p:blipFill>
        <p:spPr>
          <a:xfrm>
            <a:off x="5808263" y="4267200"/>
            <a:ext cx="3292913" cy="2590800"/>
          </a:xfrm>
          <a:prstGeom prst="rect">
            <a:avLst/>
          </a:prstGeom>
        </p:spPr>
      </p:pic>
      <p:sp>
        <p:nvSpPr>
          <p:cNvPr id="12" name="TextBox 11"/>
          <p:cNvSpPr txBox="1"/>
          <p:nvPr/>
        </p:nvSpPr>
        <p:spPr>
          <a:xfrm>
            <a:off x="533400" y="914400"/>
            <a:ext cx="7924800" cy="5216813"/>
          </a:xfrm>
          <a:prstGeom prst="rect">
            <a:avLst/>
          </a:prstGeom>
          <a:noFill/>
        </p:spPr>
        <p:txBody>
          <a:bodyPr wrap="square" rtlCol="0">
            <a:spAutoFit/>
          </a:bodyPr>
          <a:lstStyle/>
          <a:p>
            <a:pPr marL="0" lvl="1">
              <a:spcBef>
                <a:spcPct val="50000"/>
              </a:spcBef>
            </a:pPr>
            <a:r>
              <a:rPr lang="en-US" sz="2800" dirty="0" smtClean="0">
                <a:latin typeface="Gill Sans MT" pitchFamily="34" charset="0"/>
                <a:ea typeface="MS Mincho" pitchFamily="49" charset="-128"/>
                <a:cs typeface="Arial" charset="0"/>
              </a:rPr>
              <a:t>An archive will help the inventory team:</a:t>
            </a:r>
          </a:p>
          <a:p>
            <a:pPr marL="342900" lvl="0" indent="-342900" fontAlgn="base">
              <a:spcBef>
                <a:spcPts val="600"/>
              </a:spcBef>
              <a:spcAft>
                <a:spcPts val="600"/>
              </a:spcAft>
              <a:buClr>
                <a:schemeClr val="accent1"/>
              </a:buClr>
              <a:buFont typeface="Arial" pitchFamily="34" charset="0"/>
              <a:buChar char="•"/>
            </a:pPr>
            <a:r>
              <a:rPr lang="en-US" sz="2400" dirty="0" smtClean="0">
                <a:latin typeface="Gill Sans MT" pitchFamily="34" charset="0"/>
              </a:rPr>
              <a:t>Access previous records</a:t>
            </a:r>
          </a:p>
          <a:p>
            <a:pPr marL="342900" lvl="0" indent="-342900" defTabSz="457200" fontAlgn="base">
              <a:spcBef>
                <a:spcPts val="600"/>
              </a:spcBef>
              <a:spcAft>
                <a:spcPts val="600"/>
              </a:spcAft>
              <a:buClr>
                <a:schemeClr val="accent1"/>
              </a:buClr>
              <a:buFont typeface="Arial" pitchFamily="34" charset="0"/>
              <a:buChar char="•"/>
              <a:defRPr/>
            </a:pPr>
            <a:r>
              <a:rPr lang="en-US" sz="2400" dirty="0" smtClean="0">
                <a:latin typeface="Gill Sans MT" pitchFamily="34" charset="0"/>
              </a:rPr>
              <a:t>Easily reproduce estimates</a:t>
            </a:r>
          </a:p>
          <a:p>
            <a:pPr marL="342900" lvl="0" indent="-342900" defTabSz="457200" fontAlgn="base">
              <a:spcBef>
                <a:spcPts val="600"/>
              </a:spcBef>
              <a:spcAft>
                <a:spcPts val="600"/>
              </a:spcAft>
              <a:buClr>
                <a:schemeClr val="accent1"/>
              </a:buClr>
              <a:buFont typeface="Arial" pitchFamily="34" charset="0"/>
              <a:buChar char="•"/>
              <a:defRPr/>
            </a:pPr>
            <a:r>
              <a:rPr lang="en-US" sz="2400" dirty="0" smtClean="0">
                <a:latin typeface="Gill Sans MT" pitchFamily="34" charset="0"/>
              </a:rPr>
              <a:t>Ensure credibility</a:t>
            </a:r>
          </a:p>
          <a:p>
            <a:pPr marL="342900" lvl="0" indent="-342900" defTabSz="457200" fontAlgn="base">
              <a:spcBef>
                <a:spcPts val="600"/>
              </a:spcBef>
              <a:spcAft>
                <a:spcPts val="600"/>
              </a:spcAft>
              <a:buClr>
                <a:schemeClr val="accent1"/>
              </a:buClr>
              <a:buFont typeface="Arial" pitchFamily="34" charset="0"/>
              <a:buChar char="•"/>
              <a:defRPr/>
            </a:pPr>
            <a:r>
              <a:rPr lang="en-US" sz="2400" dirty="0" smtClean="0">
                <a:latin typeface="Gill Sans MT" pitchFamily="34" charset="0"/>
              </a:rPr>
              <a:t>Respond to government, expert, or public inquiry</a:t>
            </a:r>
          </a:p>
          <a:p>
            <a:pPr marL="342900" lvl="0" indent="-342900">
              <a:spcBef>
                <a:spcPts val="600"/>
              </a:spcBef>
              <a:spcAft>
                <a:spcPts val="600"/>
              </a:spcAft>
              <a:buClr>
                <a:schemeClr val="accent1"/>
              </a:buClr>
              <a:buFont typeface="Arial" pitchFamily="34" charset="0"/>
              <a:buChar char="•"/>
              <a:defRPr/>
            </a:pPr>
            <a:r>
              <a:rPr lang="en-US" sz="2400" dirty="0" smtClean="0">
                <a:latin typeface="Gill Sans MT" pitchFamily="34" charset="0"/>
              </a:rPr>
              <a:t>More easily review estimates</a:t>
            </a:r>
          </a:p>
          <a:p>
            <a:pPr marL="342900" lvl="0" indent="-342900">
              <a:spcBef>
                <a:spcPts val="600"/>
              </a:spcBef>
              <a:spcAft>
                <a:spcPts val="600"/>
              </a:spcAft>
              <a:buClr>
                <a:schemeClr val="accent1"/>
              </a:buClr>
              <a:buFont typeface="Arial" pitchFamily="34" charset="0"/>
              <a:buChar char="•"/>
              <a:defRPr/>
            </a:pPr>
            <a:r>
              <a:rPr lang="en-US" sz="2400" dirty="0" smtClean="0">
                <a:latin typeface="Gill Sans MT" pitchFamily="34" charset="0"/>
              </a:rPr>
              <a:t>Safeguard against loss of information</a:t>
            </a:r>
            <a:endParaRPr lang="en-US" sz="2400" dirty="0" smtClean="0">
              <a:solidFill>
                <a:srgbClr val="FF0000"/>
              </a:solidFill>
              <a:latin typeface="Gill Sans MT" pitchFamily="34" charset="0"/>
            </a:endParaRPr>
          </a:p>
          <a:p>
            <a:pPr marL="342900" lvl="0" indent="-342900">
              <a:spcBef>
                <a:spcPts val="600"/>
              </a:spcBef>
              <a:spcAft>
                <a:spcPts val="600"/>
              </a:spcAft>
              <a:buClr>
                <a:schemeClr val="accent1"/>
              </a:buClr>
              <a:defRPr/>
            </a:pPr>
            <a:r>
              <a:rPr lang="en-US" sz="2800" dirty="0" smtClean="0">
                <a:latin typeface="Gill Sans MT" pitchFamily="34" charset="0"/>
              </a:rPr>
              <a:t>An archive:</a:t>
            </a:r>
          </a:p>
          <a:p>
            <a:pPr marL="342900" indent="-342900">
              <a:spcBef>
                <a:spcPts val="600"/>
              </a:spcBef>
              <a:spcAft>
                <a:spcPts val="600"/>
              </a:spcAft>
              <a:buClr>
                <a:schemeClr val="accent1"/>
              </a:buClr>
              <a:buFont typeface="Arial" pitchFamily="34" charset="0"/>
              <a:buChar char="•"/>
              <a:defRPr/>
            </a:pPr>
            <a:r>
              <a:rPr lang="en-US" sz="2400" dirty="0">
                <a:latin typeface="Gill Sans MT" pitchFamily="34" charset="0"/>
              </a:rPr>
              <a:t>Need not be expensive </a:t>
            </a:r>
            <a:r>
              <a:rPr lang="en-US" sz="2400" dirty="0" smtClean="0">
                <a:latin typeface="Gill Sans MT" pitchFamily="34" charset="0"/>
              </a:rPr>
              <a:t>or complicated.</a:t>
            </a:r>
          </a:p>
          <a:p>
            <a:pPr marL="342900" indent="-342900">
              <a:spcBef>
                <a:spcPts val="600"/>
              </a:spcBef>
              <a:spcAft>
                <a:spcPts val="600"/>
              </a:spcAft>
              <a:buClr>
                <a:schemeClr val="accent1"/>
              </a:buClr>
              <a:buFont typeface="Arial" pitchFamily="34" charset="0"/>
              <a:buChar char="•"/>
              <a:defRPr/>
            </a:pPr>
            <a:r>
              <a:rPr lang="en-US" sz="2400" dirty="0" smtClean="0">
                <a:latin typeface="Gill Sans MT" pitchFamily="34" charset="0"/>
              </a:rPr>
              <a:t>Can be electronic and/or hard copy</a:t>
            </a:r>
          </a:p>
        </p:txBody>
      </p:sp>
      <p:sp>
        <p:nvSpPr>
          <p:cNvPr id="14" name="Slide Number Placeholder 13"/>
          <p:cNvSpPr>
            <a:spLocks noGrp="1"/>
          </p:cNvSpPr>
          <p:nvPr>
            <p:ph type="sldNum" sz="quarter" idx="12"/>
          </p:nvPr>
        </p:nvSpPr>
        <p:spPr>
          <a:xfrm>
            <a:off x="7010400" y="6492875"/>
            <a:ext cx="2133600" cy="365125"/>
          </a:xfrm>
        </p:spPr>
        <p:txBody>
          <a:bodyPr/>
          <a:lstStyle/>
          <a:p>
            <a:fld id="{CC5ED666-D2D2-0A46-BA25-BF3F952A59CA}" type="slidenum">
              <a:rPr lang="en-US" smtClean="0">
                <a:latin typeface="Gill Sans MT" pitchFamily="34" charset="0"/>
              </a:rPr>
              <a:pPr/>
              <a:t>4</a:t>
            </a:fld>
            <a:endParaRPr lang="en-US" dirty="0">
              <a:latin typeface="Gill Sans MT" pitchFamily="34" charset="0"/>
            </a:endParaRPr>
          </a:p>
        </p:txBody>
      </p:sp>
      <p:pic>
        <p:nvPicPr>
          <p:cNvPr id="10" name="Picture 9" descr="icon institutional.png"/>
          <p:cNvPicPr>
            <a:picLocks noChangeAspect="1"/>
          </p:cNvPicPr>
          <p:nvPr/>
        </p:nvPicPr>
        <p:blipFill>
          <a:blip r:embed="rId4" cstate="print"/>
          <a:stretch>
            <a:fillRect/>
          </a:stretch>
        </p:blipFill>
        <p:spPr>
          <a:xfrm>
            <a:off x="7924800" y="0"/>
            <a:ext cx="857362" cy="692998"/>
          </a:xfrm>
          <a:prstGeom prst="rect">
            <a:avLst/>
          </a:prstGeom>
          <a:effectLst>
            <a:outerShdw blurRad="50800" dist="38100" dir="5400000" algn="t" rotWithShape="0">
              <a:prstClr val="black">
                <a:alpha val="40000"/>
              </a:prstClr>
            </a:outerShdw>
          </a:effectLst>
        </p:spPr>
      </p:pic>
      <p:sp>
        <p:nvSpPr>
          <p:cNvPr id="8" name="TextBox 7"/>
          <p:cNvSpPr txBox="1"/>
          <p:nvPr/>
        </p:nvSpPr>
        <p:spPr>
          <a:xfrm>
            <a:off x="0" y="59323"/>
            <a:ext cx="5497286" cy="338554"/>
          </a:xfrm>
          <a:prstGeom prst="rect">
            <a:avLst/>
          </a:prstGeom>
          <a:noFill/>
        </p:spPr>
        <p:txBody>
          <a:bodyPr wrap="square" rtlCol="0" anchor="ctr" anchorCtr="0">
            <a:spAutoFit/>
          </a:bodyPr>
          <a:lstStyle/>
          <a:p>
            <a:r>
              <a:rPr lang="en-US" sz="1600" b="1" dirty="0" smtClean="0">
                <a:solidFill>
                  <a:schemeClr val="bg1"/>
                </a:solidFill>
                <a:latin typeface="Gill Sans MT" pitchFamily="34" charset="0"/>
                <a:cs typeface="Arial"/>
              </a:rPr>
              <a:t>A Starting Point For Future Inventories</a:t>
            </a:r>
            <a:endParaRPr lang="en-US" sz="1600" b="1" dirty="0">
              <a:solidFill>
                <a:schemeClr val="bg1"/>
              </a:solidFill>
              <a:latin typeface="Gill Sans MT" pitchFamily="34" charset="0"/>
              <a:cs typeface="Aria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C2B686-F94D-40B4-8D49-9E6432EC5D3E}" type="slidenum">
              <a:rPr lang="en-US"/>
              <a:pPr>
                <a:defRPr/>
              </a:pPr>
              <a:t>5</a:t>
            </a:fld>
            <a:endParaRPr lang="en-US" dirty="0"/>
          </a:p>
        </p:txBody>
      </p:sp>
      <p:pic>
        <p:nvPicPr>
          <p:cNvPr id="15" name="Picture 3" descr="C:\Documents and Settings\25113\My Documents\My Dropbox\ICF International\EPA Slides\Assets\512 Generic Document.png"/>
          <p:cNvPicPr>
            <a:picLocks noChangeAspect="1" noChangeArrowheads="1"/>
          </p:cNvPicPr>
          <p:nvPr/>
        </p:nvPicPr>
        <p:blipFill>
          <a:blip r:embed="rId3"/>
          <a:srcRect/>
          <a:stretch>
            <a:fillRect/>
          </a:stretch>
        </p:blipFill>
        <p:spPr bwMode="auto">
          <a:xfrm>
            <a:off x="4655183" y="990600"/>
            <a:ext cx="3726817" cy="3733800"/>
          </a:xfrm>
          <a:prstGeom prst="rect">
            <a:avLst/>
          </a:prstGeom>
          <a:noFill/>
          <a:ln w="9525">
            <a:noFill/>
            <a:miter lim="800000"/>
            <a:headEnd/>
            <a:tailEnd/>
          </a:ln>
        </p:spPr>
      </p:pic>
      <p:sp>
        <p:nvSpPr>
          <p:cNvPr id="16" name="Rectangle 15"/>
          <p:cNvSpPr/>
          <p:nvPr/>
        </p:nvSpPr>
        <p:spPr>
          <a:xfrm>
            <a:off x="0" y="1219200"/>
            <a:ext cx="6488967" cy="411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0"/>
          <p:cNvPicPr>
            <a:picLocks noChangeAspect="1" noChangeArrowheads="1"/>
          </p:cNvPicPr>
          <p:nvPr/>
        </p:nvPicPr>
        <p:blipFill>
          <a:blip r:embed="rId4"/>
          <a:stretch>
            <a:fillRect/>
          </a:stretch>
        </p:blipFill>
        <p:spPr bwMode="auto">
          <a:xfrm>
            <a:off x="1905324" y="1024820"/>
            <a:ext cx="4571676" cy="3534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2" name="Group 21"/>
          <p:cNvGrpSpPr/>
          <p:nvPr/>
        </p:nvGrpSpPr>
        <p:grpSpPr>
          <a:xfrm>
            <a:off x="0" y="0"/>
            <a:ext cx="9144000" cy="457200"/>
            <a:chOff x="0" y="0"/>
            <a:chExt cx="9144000" cy="457200"/>
          </a:xfrm>
        </p:grpSpPr>
        <p:sp>
          <p:nvSpPr>
            <p:cNvPr id="12" name="Rectangle 11"/>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sp>
          <p:nvSpPr>
            <p:cNvPr id="21" name="TextBox 4"/>
            <p:cNvSpPr txBox="1">
              <a:spLocks noChangeArrowheads="1"/>
            </p:cNvSpPr>
            <p:nvPr/>
          </p:nvSpPr>
          <p:spPr bwMode="auto">
            <a:xfrm>
              <a:off x="119063" y="59323"/>
              <a:ext cx="6891337" cy="338554"/>
            </a:xfrm>
            <a:prstGeom prst="rect">
              <a:avLst/>
            </a:prstGeom>
            <a:noFill/>
            <a:ln w="9525">
              <a:noFill/>
              <a:miter lim="800000"/>
              <a:headEnd/>
              <a:tailEnd/>
            </a:ln>
          </p:spPr>
          <p:txBody>
            <a:bodyPr wrap="square" anchor="ctr">
              <a:spAutoFit/>
            </a:bodyPr>
            <a:lstStyle/>
            <a:p>
              <a:r>
                <a:rPr lang="en-US" sz="1600" b="1" dirty="0" smtClean="0">
                  <a:solidFill>
                    <a:schemeClr val="bg1"/>
                  </a:solidFill>
                  <a:latin typeface="Gill Sans MT" pitchFamily="34" charset="0"/>
                  <a:cs typeface="Arial" charset="0"/>
                </a:rPr>
                <a:t>The EPA Template Workbook Can Guide Archive Development</a:t>
              </a:r>
              <a:endParaRPr lang="en-US" sz="1600" b="1" dirty="0">
                <a:solidFill>
                  <a:schemeClr val="bg1"/>
                </a:solidFill>
                <a:latin typeface="Gill Sans MT" pitchFamily="34" charset="0"/>
                <a:cs typeface="Arial" charset="0"/>
              </a:endParaRPr>
            </a:p>
          </p:txBody>
        </p:sp>
      </p:grpSp>
      <p:pic>
        <p:nvPicPr>
          <p:cNvPr id="23" name="Picture 22" descr="icon institutional.png"/>
          <p:cNvPicPr>
            <a:picLocks noChangeAspect="1"/>
          </p:cNvPicPr>
          <p:nvPr/>
        </p:nvPicPr>
        <p:blipFill>
          <a:blip r:embed="rId5" cstate="print"/>
          <a:stretch>
            <a:fillRect/>
          </a:stretch>
        </p:blipFill>
        <p:spPr>
          <a:xfrm>
            <a:off x="7924800" y="0"/>
            <a:ext cx="857362" cy="692998"/>
          </a:xfrm>
          <a:prstGeom prst="rect">
            <a:avLst/>
          </a:prstGeom>
          <a:effectLst>
            <a:outerShdw blurRad="50800" dist="38100" dir="5400000" algn="t"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27651" name="TextBox 10"/>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b="1" dirty="0" smtClean="0">
                <a:solidFill>
                  <a:schemeClr val="bg1"/>
                </a:solidFill>
                <a:latin typeface="Gill Sans MT" pitchFamily="34" charset="0"/>
                <a:cs typeface="Arial" charset="0"/>
              </a:rPr>
              <a:t>How The Template Workbook Can Help</a:t>
            </a:r>
            <a:endParaRPr lang="en-US" sz="1600" b="1" dirty="0">
              <a:solidFill>
                <a:schemeClr val="bg1"/>
              </a:solidFill>
              <a:latin typeface="Gill Sans MT" pitchFamily="34" charset="0"/>
              <a:cs typeface="Arial" charset="0"/>
            </a:endParaRPr>
          </a:p>
        </p:txBody>
      </p:sp>
      <p:pic>
        <p:nvPicPr>
          <p:cNvPr id="9" name="Picture 8" descr="icon institutional.png"/>
          <p:cNvPicPr>
            <a:picLocks noChangeAspect="1"/>
          </p:cNvPicPr>
          <p:nvPr/>
        </p:nvPicPr>
        <p:blipFill>
          <a:blip r:embed="rId3"/>
          <a:stretch>
            <a:fillRect/>
          </a:stretch>
        </p:blipFill>
        <p:spPr>
          <a:xfrm>
            <a:off x="7924800" y="0"/>
            <a:ext cx="857250" cy="693738"/>
          </a:xfrm>
          <a:prstGeom prst="rect">
            <a:avLst/>
          </a:prstGeom>
          <a:effectLst>
            <a:outerShdw blurRad="50800" dist="38100" dir="5400000" algn="t" rotWithShape="0">
              <a:prstClr val="black">
                <a:alpha val="40000"/>
              </a:prstClr>
            </a:outerShdw>
          </a:effectLst>
        </p:spPr>
      </p:pic>
      <p:sp>
        <p:nvSpPr>
          <p:cNvPr id="15" name="TextBox 14"/>
          <p:cNvSpPr txBox="1">
            <a:spLocks noChangeArrowheads="1"/>
          </p:cNvSpPr>
          <p:nvPr/>
        </p:nvSpPr>
        <p:spPr bwMode="auto">
          <a:xfrm>
            <a:off x="3579813" y="1295400"/>
            <a:ext cx="5335587" cy="2169825"/>
          </a:xfrm>
          <a:prstGeom prst="rect">
            <a:avLst/>
          </a:prstGeom>
          <a:noFill/>
          <a:ln w="9525">
            <a:noFill/>
            <a:miter lim="800000"/>
            <a:headEnd/>
            <a:tailEnd/>
          </a:ln>
        </p:spPr>
        <p:txBody>
          <a:bodyPr>
            <a:spAutoFit/>
          </a:bodyPr>
          <a:lstStyle/>
          <a:p>
            <a:pPr marL="0" lvl="1">
              <a:spcAft>
                <a:spcPts val="600"/>
              </a:spcAft>
              <a:buFont typeface="Arial" charset="0"/>
              <a:buChar char="•"/>
            </a:pPr>
            <a:r>
              <a:rPr lang="en-US" sz="2000" dirty="0" smtClean="0">
                <a:latin typeface="Gill Sans MT" pitchFamily="34" charset="0"/>
              </a:rPr>
              <a:t> Assess past archiving system</a:t>
            </a:r>
          </a:p>
          <a:p>
            <a:pPr marL="0" lvl="1">
              <a:spcAft>
                <a:spcPts val="600"/>
              </a:spcAft>
              <a:buFont typeface="Arial" charset="0"/>
              <a:buChar char="•"/>
            </a:pPr>
            <a:r>
              <a:rPr lang="en-US" sz="2000" dirty="0" smtClean="0">
                <a:latin typeface="Gill Sans MT" pitchFamily="34" charset="0"/>
              </a:rPr>
              <a:t> Guidance to develop an archiving system (e.g. procedures) </a:t>
            </a:r>
          </a:p>
          <a:p>
            <a:pPr marL="0" lvl="1">
              <a:spcAft>
                <a:spcPts val="600"/>
              </a:spcAft>
              <a:buFont typeface="Arial" charset="0"/>
              <a:buChar char="•"/>
            </a:pPr>
            <a:r>
              <a:rPr lang="en-US" sz="2000" dirty="0" smtClean="0">
                <a:latin typeface="Gill Sans MT" pitchFamily="34" charset="0"/>
              </a:rPr>
              <a:t> Establish roles/responsibilities /procedures consistent with inventory schedule</a:t>
            </a:r>
          </a:p>
          <a:p>
            <a:pPr marL="0" lvl="1">
              <a:spcAft>
                <a:spcPts val="600"/>
              </a:spcAft>
              <a:buFont typeface="Arial" charset="0"/>
              <a:buChar char="•"/>
            </a:pPr>
            <a:r>
              <a:rPr lang="en-US" sz="2000" dirty="0" smtClean="0">
                <a:latin typeface="Gill Sans MT" pitchFamily="34" charset="0"/>
              </a:rPr>
              <a:t> Future improvements</a:t>
            </a:r>
            <a:endParaRPr lang="en-US" sz="2000" dirty="0">
              <a:latin typeface="Gill Sans MT" pitchFamily="34" charset="0"/>
            </a:endParaRPr>
          </a:p>
        </p:txBody>
      </p:sp>
      <p:sp>
        <p:nvSpPr>
          <p:cNvPr id="16" name="Rectangle 15"/>
          <p:cNvSpPr>
            <a:spLocks noChangeArrowheads="1"/>
          </p:cNvSpPr>
          <p:nvPr/>
        </p:nvSpPr>
        <p:spPr bwMode="auto">
          <a:xfrm>
            <a:off x="2895600" y="954088"/>
            <a:ext cx="5345113" cy="369887"/>
          </a:xfrm>
          <a:prstGeom prst="rect">
            <a:avLst/>
          </a:prstGeom>
          <a:noFill/>
          <a:ln w="9525">
            <a:noFill/>
            <a:miter lim="800000"/>
            <a:headEnd/>
            <a:tailEnd/>
          </a:ln>
        </p:spPr>
        <p:txBody>
          <a:bodyPr>
            <a:spAutoFit/>
          </a:bodyPr>
          <a:lstStyle/>
          <a:p>
            <a:pPr marL="342900" indent="-342900"/>
            <a:r>
              <a:rPr lang="en-US" b="1" dirty="0" smtClean="0">
                <a:solidFill>
                  <a:schemeClr val="tx2"/>
                </a:solidFill>
                <a:latin typeface="Gill Sans MT" pitchFamily="34" charset="0"/>
                <a:ea typeface="MS Mincho" pitchFamily="49" charset="-128"/>
                <a:cs typeface="Arial" charset="0"/>
              </a:rPr>
              <a:t>The archiving template will assist countries:</a:t>
            </a:r>
            <a:endParaRPr lang="en-US" b="1" dirty="0">
              <a:solidFill>
                <a:schemeClr val="tx2"/>
              </a:solidFill>
              <a:latin typeface="Gill Sans MT" pitchFamily="34" charset="0"/>
              <a:ea typeface="MS Mincho" pitchFamily="49" charset="-128"/>
              <a:cs typeface="Arial" charset="0"/>
            </a:endParaRPr>
          </a:p>
        </p:txBody>
      </p:sp>
      <p:sp>
        <p:nvSpPr>
          <p:cNvPr id="14" name="Rectangle 13"/>
          <p:cNvSpPr>
            <a:spLocks noChangeArrowheads="1"/>
          </p:cNvSpPr>
          <p:nvPr/>
        </p:nvSpPr>
        <p:spPr bwMode="auto">
          <a:xfrm>
            <a:off x="2951162" y="3455413"/>
            <a:ext cx="5233988" cy="646331"/>
          </a:xfrm>
          <a:prstGeom prst="rect">
            <a:avLst/>
          </a:prstGeom>
          <a:noFill/>
          <a:ln w="9525">
            <a:noFill/>
            <a:miter lim="800000"/>
            <a:headEnd/>
            <a:tailEnd/>
          </a:ln>
        </p:spPr>
        <p:txBody>
          <a:bodyPr>
            <a:spAutoFit/>
          </a:bodyPr>
          <a:lstStyle/>
          <a:p>
            <a:pPr marL="342900" indent="-342900"/>
            <a:r>
              <a:rPr lang="en-US" b="1" dirty="0">
                <a:solidFill>
                  <a:schemeClr val="tx2"/>
                </a:solidFill>
                <a:latin typeface="Gill Sans MT" pitchFamily="34" charset="0"/>
                <a:ea typeface="MS Mincho" pitchFamily="49" charset="-128"/>
                <a:cs typeface="Arial" charset="0"/>
              </a:rPr>
              <a:t>Applying and completing the template will help the inventory team:</a:t>
            </a:r>
          </a:p>
        </p:txBody>
      </p:sp>
      <p:sp>
        <p:nvSpPr>
          <p:cNvPr id="17" name="TextBox 16"/>
          <p:cNvSpPr txBox="1">
            <a:spLocks noChangeArrowheads="1"/>
          </p:cNvSpPr>
          <p:nvPr/>
        </p:nvSpPr>
        <p:spPr bwMode="auto">
          <a:xfrm>
            <a:off x="3465513" y="4108024"/>
            <a:ext cx="5699125" cy="1938992"/>
          </a:xfrm>
          <a:prstGeom prst="rect">
            <a:avLst/>
          </a:prstGeom>
          <a:noFill/>
          <a:ln w="9525">
            <a:noFill/>
            <a:miter lim="800000"/>
            <a:headEnd/>
            <a:tailEnd/>
          </a:ln>
        </p:spPr>
        <p:txBody>
          <a:bodyPr>
            <a:spAutoFit/>
          </a:bodyPr>
          <a:lstStyle/>
          <a:p>
            <a:pPr marL="0" lvl="1">
              <a:spcAft>
                <a:spcPts val="600"/>
              </a:spcAft>
              <a:buFont typeface="Arial" charset="0"/>
              <a:buChar char="•"/>
            </a:pPr>
            <a:r>
              <a:rPr lang="en-US" sz="2000" dirty="0">
                <a:latin typeface="Gill Sans MT" pitchFamily="34" charset="0"/>
              </a:rPr>
              <a:t> Access previous records</a:t>
            </a:r>
          </a:p>
          <a:p>
            <a:pPr marL="0" lvl="1">
              <a:spcAft>
                <a:spcPts val="600"/>
              </a:spcAft>
              <a:buFont typeface="Arial" charset="0"/>
              <a:buChar char="•"/>
            </a:pPr>
            <a:r>
              <a:rPr lang="en-US" sz="2000" dirty="0">
                <a:latin typeface="Gill Sans MT" pitchFamily="34" charset="0"/>
              </a:rPr>
              <a:t> Easily reproduce </a:t>
            </a:r>
            <a:r>
              <a:rPr lang="en-US" sz="2000" dirty="0" smtClean="0">
                <a:latin typeface="Gill Sans MT" pitchFamily="34" charset="0"/>
              </a:rPr>
              <a:t>and review estimates</a:t>
            </a:r>
            <a:endParaRPr lang="en-US" sz="2000" dirty="0">
              <a:latin typeface="Gill Sans MT" pitchFamily="34" charset="0"/>
            </a:endParaRPr>
          </a:p>
          <a:p>
            <a:pPr marL="0" lvl="1">
              <a:spcAft>
                <a:spcPts val="600"/>
              </a:spcAft>
              <a:buFont typeface="Arial" charset="0"/>
              <a:buChar char="•"/>
            </a:pPr>
            <a:r>
              <a:rPr lang="en-US" sz="2000" dirty="0">
                <a:latin typeface="Gill Sans MT" pitchFamily="34" charset="0"/>
              </a:rPr>
              <a:t> Ensure credibility</a:t>
            </a:r>
          </a:p>
          <a:p>
            <a:pPr marL="0" lvl="1">
              <a:spcAft>
                <a:spcPts val="600"/>
              </a:spcAft>
              <a:buFont typeface="Arial" charset="0"/>
              <a:buChar char="•"/>
            </a:pPr>
            <a:r>
              <a:rPr lang="en-US" sz="2000" dirty="0">
                <a:latin typeface="Gill Sans MT" pitchFamily="34" charset="0"/>
              </a:rPr>
              <a:t> Respond to inquiries</a:t>
            </a:r>
          </a:p>
          <a:p>
            <a:pPr marL="0" lvl="1">
              <a:spcAft>
                <a:spcPts val="600"/>
              </a:spcAft>
              <a:buFont typeface="Arial" charset="0"/>
              <a:buChar char="•"/>
            </a:pPr>
            <a:r>
              <a:rPr lang="en-US" sz="2000" dirty="0" smtClean="0">
                <a:latin typeface="Gill Sans MT" pitchFamily="34" charset="0"/>
              </a:rPr>
              <a:t> Safeguard </a:t>
            </a:r>
            <a:r>
              <a:rPr lang="en-US" sz="2000" dirty="0">
                <a:latin typeface="Gill Sans MT" pitchFamily="34" charset="0"/>
              </a:rPr>
              <a:t>against </a:t>
            </a:r>
            <a:r>
              <a:rPr lang="en-US" sz="2000" dirty="0" smtClean="0">
                <a:latin typeface="Gill Sans MT" pitchFamily="34" charset="0"/>
              </a:rPr>
              <a:t>loss of data/information</a:t>
            </a:r>
            <a:endParaRPr lang="en-US" sz="2000" dirty="0">
              <a:latin typeface="Gill Sans MT" pitchFamily="34" charset="0"/>
            </a:endParaRPr>
          </a:p>
        </p:txBody>
      </p:sp>
      <p:sp>
        <p:nvSpPr>
          <p:cNvPr id="19" name="Oval 18"/>
          <p:cNvSpPr/>
          <p:nvPr/>
        </p:nvSpPr>
        <p:spPr>
          <a:xfrm>
            <a:off x="590550" y="1063625"/>
            <a:ext cx="2319338" cy="2319338"/>
          </a:xfrm>
          <a:prstGeom prst="ellipse">
            <a:avLst/>
          </a:prstGeom>
          <a:blipFill>
            <a:blip r:embed="rId4"/>
            <a:stretch>
              <a:fillRect/>
            </a:stretch>
          </a:blipFill>
          <a:ln>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596900" y="3673475"/>
            <a:ext cx="2320925" cy="2320925"/>
          </a:xfrm>
          <a:prstGeom prst="ellipse">
            <a:avLst/>
          </a:prstGeom>
          <a:blipFill>
            <a:blip r:embed="rId5" cstate="print"/>
            <a:stretch>
              <a:fillRect/>
            </a:stretch>
          </a:blipFill>
          <a:ln>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6</a:t>
            </a:fld>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gnpost.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524" y="352686"/>
            <a:ext cx="4336876" cy="6505314"/>
          </a:xfrm>
          <a:prstGeom prst="rect">
            <a:avLst/>
          </a:prstGeom>
        </p:spPr>
      </p:pic>
      <p:sp>
        <p:nvSpPr>
          <p:cNvPr id="10" name="Rectangle 9"/>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27651" name="TextBox 10"/>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b="1" dirty="0" smtClean="0">
                <a:solidFill>
                  <a:schemeClr val="bg1"/>
                </a:solidFill>
                <a:latin typeface="Gill Sans MT" pitchFamily="34" charset="0"/>
                <a:cs typeface="Arial" charset="0"/>
              </a:rPr>
              <a:t>What Should Be Archived</a:t>
            </a:r>
            <a:endParaRPr lang="en-US" sz="1600" b="1" dirty="0">
              <a:solidFill>
                <a:schemeClr val="bg1"/>
              </a:solidFill>
              <a:latin typeface="Gill Sans MT" pitchFamily="34" charset="0"/>
              <a:cs typeface="Arial" charset="0"/>
            </a:endParaRPr>
          </a:p>
        </p:txBody>
      </p:sp>
      <p:pic>
        <p:nvPicPr>
          <p:cNvPr id="9" name="Picture 8" descr="icon institutional.png"/>
          <p:cNvPicPr>
            <a:picLocks noChangeAspect="1"/>
          </p:cNvPicPr>
          <p:nvPr/>
        </p:nvPicPr>
        <p:blipFill>
          <a:blip r:embed="rId4"/>
          <a:stretch>
            <a:fillRect/>
          </a:stretch>
        </p:blipFill>
        <p:spPr>
          <a:xfrm>
            <a:off x="7924800" y="0"/>
            <a:ext cx="857250" cy="693738"/>
          </a:xfrm>
          <a:prstGeom prst="rect">
            <a:avLst/>
          </a:prstGeom>
          <a:effectLst>
            <a:outerShdw blurRad="50800" dist="38100" dir="5400000" algn="t" rotWithShape="0">
              <a:prstClr val="black">
                <a:alpha val="40000"/>
              </a:prstClr>
            </a:outerShdw>
          </a:effectLst>
        </p:spPr>
      </p:pic>
      <p:sp>
        <p:nvSpPr>
          <p:cNvPr id="5" name="TextBox 4"/>
          <p:cNvSpPr txBox="1"/>
          <p:nvPr/>
        </p:nvSpPr>
        <p:spPr>
          <a:xfrm>
            <a:off x="4368243" y="1066800"/>
            <a:ext cx="4089957" cy="4351960"/>
          </a:xfrm>
          <a:prstGeom prst="rect">
            <a:avLst/>
          </a:prstGeom>
          <a:noFill/>
        </p:spPr>
        <p:txBody>
          <a:bodyPr wrap="square" rtlCol="0">
            <a:spAutoFit/>
          </a:bodyPr>
          <a:lstStyle/>
          <a:p>
            <a:pPr marL="342900" indent="-342900">
              <a:spcBef>
                <a:spcPct val="20000"/>
              </a:spcBef>
              <a:buClr>
                <a:schemeClr val="accent1"/>
              </a:buClr>
              <a:buFont typeface="Arial" charset="0"/>
              <a:buChar char="•"/>
            </a:pPr>
            <a:r>
              <a:rPr lang="en-US" sz="2000" dirty="0" smtClean="0">
                <a:latin typeface="Gill Sans MT" pitchFamily="34" charset="0"/>
              </a:rPr>
              <a:t>List and Copies of References </a:t>
            </a:r>
          </a:p>
          <a:p>
            <a:pPr marL="342900" indent="-342900">
              <a:spcBef>
                <a:spcPct val="20000"/>
              </a:spcBef>
              <a:buClr>
                <a:schemeClr val="accent1"/>
              </a:buClr>
              <a:buFont typeface="Arial" charset="0"/>
              <a:buChar char="•"/>
            </a:pPr>
            <a:r>
              <a:rPr lang="fr-FR" sz="2000" dirty="0" smtClean="0">
                <a:latin typeface="Gill Sans MT" pitchFamily="34" charset="0"/>
              </a:rPr>
              <a:t>Expert Jugement </a:t>
            </a:r>
          </a:p>
          <a:p>
            <a:pPr marL="800100" lvl="1" indent="-342900">
              <a:spcBef>
                <a:spcPct val="20000"/>
              </a:spcBef>
              <a:buClr>
                <a:schemeClr val="accent1"/>
              </a:buClr>
              <a:buFont typeface="Arial" charset="0"/>
              <a:buChar char="•"/>
            </a:pPr>
            <a:r>
              <a:rPr lang="fr-FR" sz="1400" dirty="0" smtClean="0">
                <a:latin typeface="Gill Sans MT" pitchFamily="34" charset="0"/>
              </a:rPr>
              <a:t>(Documentation, Contact Information)</a:t>
            </a:r>
          </a:p>
          <a:p>
            <a:pPr marL="342900" indent="-342900">
              <a:spcBef>
                <a:spcPct val="20000"/>
              </a:spcBef>
              <a:buClr>
                <a:schemeClr val="accent1"/>
              </a:buClr>
              <a:buFont typeface="Arial" charset="0"/>
              <a:buChar char="•"/>
            </a:pPr>
            <a:r>
              <a:rPr lang="en-US" sz="2000" dirty="0" smtClean="0">
                <a:latin typeface="Gill Sans MT" pitchFamily="34" charset="0"/>
              </a:rPr>
              <a:t>Key Category Analysis</a:t>
            </a:r>
          </a:p>
          <a:p>
            <a:pPr marL="342900" indent="-342900">
              <a:spcBef>
                <a:spcPct val="20000"/>
              </a:spcBef>
              <a:buClr>
                <a:schemeClr val="accent1"/>
              </a:buClr>
              <a:buFont typeface="Arial" charset="0"/>
              <a:buChar char="•"/>
            </a:pPr>
            <a:r>
              <a:rPr lang="en-US" sz="2000" dirty="0" smtClean="0">
                <a:latin typeface="Gill Sans MT" pitchFamily="34" charset="0"/>
              </a:rPr>
              <a:t>Uncertainty Analysis </a:t>
            </a:r>
          </a:p>
          <a:p>
            <a:pPr marL="342900" indent="-342900">
              <a:spcBef>
                <a:spcPct val="20000"/>
              </a:spcBef>
              <a:buClr>
                <a:schemeClr val="accent1"/>
              </a:buClr>
              <a:buFont typeface="Arial" charset="0"/>
              <a:buChar char="•"/>
            </a:pPr>
            <a:r>
              <a:rPr lang="en-US" sz="2000" dirty="0" smtClean="0">
                <a:latin typeface="Gill Sans MT" pitchFamily="34" charset="0"/>
              </a:rPr>
              <a:t>QA/QC Measures</a:t>
            </a:r>
          </a:p>
          <a:p>
            <a:pPr marL="342900" indent="-342900">
              <a:spcBef>
                <a:spcPct val="20000"/>
              </a:spcBef>
              <a:buClr>
                <a:schemeClr val="accent1"/>
              </a:buClr>
              <a:buFont typeface="Arial" charset="0"/>
              <a:buChar char="•"/>
            </a:pPr>
            <a:r>
              <a:rPr lang="en-US" sz="2000" dirty="0" smtClean="0">
                <a:latin typeface="Gill Sans MT" pitchFamily="34" charset="0"/>
              </a:rPr>
              <a:t>Changes &amp; Recalculations </a:t>
            </a:r>
          </a:p>
          <a:p>
            <a:pPr marL="342900" indent="-342900">
              <a:spcBef>
                <a:spcPct val="20000"/>
              </a:spcBef>
              <a:buClr>
                <a:schemeClr val="accent1"/>
              </a:buClr>
              <a:buFont typeface="Arial" charset="0"/>
              <a:buChar char="•"/>
            </a:pPr>
            <a:r>
              <a:rPr lang="en-US" sz="2000" dirty="0" smtClean="0">
                <a:latin typeface="Gill Sans MT" pitchFamily="34" charset="0"/>
              </a:rPr>
              <a:t>Improvement Plan</a:t>
            </a:r>
          </a:p>
          <a:p>
            <a:pPr marL="342900" indent="-342900">
              <a:spcBef>
                <a:spcPct val="20000"/>
              </a:spcBef>
              <a:buClr>
                <a:schemeClr val="accent1"/>
              </a:buClr>
              <a:buFont typeface="Arial" charset="0"/>
              <a:buChar char="•"/>
            </a:pPr>
            <a:r>
              <a:rPr lang="en-US" sz="2000" dirty="0" smtClean="0">
                <a:latin typeface="Gill Sans MT" pitchFamily="34" charset="0"/>
              </a:rPr>
              <a:t>Archiving Plan</a:t>
            </a:r>
          </a:p>
          <a:p>
            <a:pPr marL="342900" indent="-342900">
              <a:spcBef>
                <a:spcPct val="20000"/>
              </a:spcBef>
              <a:buClr>
                <a:schemeClr val="accent1"/>
              </a:buClr>
              <a:buFont typeface="Arial" charset="0"/>
              <a:buChar char="•"/>
            </a:pPr>
            <a:r>
              <a:rPr lang="en-US" sz="2000" dirty="0" smtClean="0">
                <a:latin typeface="Gill Sans MT" pitchFamily="34" charset="0"/>
              </a:rPr>
              <a:t>Review Findings And Responses</a:t>
            </a:r>
          </a:p>
          <a:p>
            <a:pPr marL="342900" indent="-342900">
              <a:spcBef>
                <a:spcPct val="20000"/>
              </a:spcBef>
              <a:buClr>
                <a:schemeClr val="accent1"/>
              </a:buClr>
              <a:buFont typeface="Arial" charset="0"/>
              <a:buChar char="•"/>
            </a:pPr>
            <a:r>
              <a:rPr lang="en-US" sz="2000" dirty="0" smtClean="0">
                <a:latin typeface="Gill Sans MT" pitchFamily="34" charset="0"/>
              </a:rPr>
              <a:t>Templates for Future Work</a:t>
            </a:r>
          </a:p>
          <a:p>
            <a:pPr marL="342900" indent="-342900">
              <a:spcBef>
                <a:spcPct val="20000"/>
              </a:spcBef>
              <a:buClr>
                <a:schemeClr val="accent1"/>
              </a:buClr>
              <a:buFont typeface="Arial" charset="0"/>
              <a:buChar char="•"/>
            </a:pPr>
            <a:r>
              <a:rPr lang="en-US" sz="2000" dirty="0" smtClean="0">
                <a:latin typeface="Gill Sans MT" pitchFamily="34" charset="0"/>
              </a:rPr>
              <a:t>Results, Analyses, Plans, Measures</a:t>
            </a:r>
          </a:p>
        </p:txBody>
      </p:sp>
      <p:sp>
        <p:nvSpPr>
          <p:cNvPr id="4" name="TextBox 3"/>
          <p:cNvSpPr txBox="1"/>
          <p:nvPr/>
        </p:nvSpPr>
        <p:spPr>
          <a:xfrm rot="451364">
            <a:off x="2195555" y="1231461"/>
            <a:ext cx="1371600" cy="307777"/>
          </a:xfrm>
          <a:prstGeom prst="rect">
            <a:avLst/>
          </a:prstGeom>
          <a:noFill/>
        </p:spPr>
        <p:txBody>
          <a:bodyPr wrap="square" rtlCol="0">
            <a:spAutoFit/>
          </a:bodyPr>
          <a:lstStyle/>
          <a:p>
            <a:r>
              <a:rPr lang="en-US" sz="1400" dirty="0" smtClean="0">
                <a:solidFill>
                  <a:schemeClr val="bg1">
                    <a:lumMod val="50000"/>
                  </a:schemeClr>
                </a:solidFill>
              </a:rPr>
              <a:t>CO</a:t>
            </a:r>
            <a:r>
              <a:rPr lang="en-US" sz="1400" baseline="-25000" dirty="0" smtClean="0">
                <a:solidFill>
                  <a:schemeClr val="bg1">
                    <a:lumMod val="50000"/>
                  </a:schemeClr>
                </a:solidFill>
              </a:rPr>
              <a:t>2</a:t>
            </a:r>
            <a:r>
              <a:rPr lang="en-US" sz="1400" dirty="0" smtClean="0">
                <a:solidFill>
                  <a:schemeClr val="bg1">
                    <a:lumMod val="50000"/>
                  </a:schemeClr>
                </a:solidFill>
              </a:rPr>
              <a:t>, CH</a:t>
            </a:r>
            <a:r>
              <a:rPr lang="en-US" sz="1400" baseline="-25000" dirty="0" smtClean="0">
                <a:solidFill>
                  <a:schemeClr val="bg1">
                    <a:lumMod val="50000"/>
                  </a:schemeClr>
                </a:solidFill>
              </a:rPr>
              <a:t>4</a:t>
            </a:r>
            <a:r>
              <a:rPr lang="en-US" sz="1400" dirty="0" smtClean="0">
                <a:solidFill>
                  <a:schemeClr val="bg1">
                    <a:lumMod val="50000"/>
                  </a:schemeClr>
                </a:solidFill>
              </a:rPr>
              <a:t>, N</a:t>
            </a:r>
            <a:r>
              <a:rPr lang="en-US" sz="1400" baseline="-25000" dirty="0" smtClean="0">
                <a:solidFill>
                  <a:schemeClr val="bg1">
                    <a:lumMod val="50000"/>
                  </a:schemeClr>
                </a:solidFill>
              </a:rPr>
              <a:t>2</a:t>
            </a:r>
            <a:r>
              <a:rPr lang="en-US" sz="1400" dirty="0" smtClean="0">
                <a:solidFill>
                  <a:schemeClr val="bg1">
                    <a:lumMod val="50000"/>
                  </a:schemeClr>
                </a:solidFill>
              </a:rPr>
              <a:t>O</a:t>
            </a:r>
            <a:endParaRPr lang="en-US" sz="1400" baseline="-25000" dirty="0">
              <a:solidFill>
                <a:schemeClr val="bg1">
                  <a:lumMod val="50000"/>
                </a:schemeClr>
              </a:solidFill>
            </a:endParaRPr>
          </a:p>
        </p:txBody>
      </p:sp>
      <p:sp>
        <p:nvSpPr>
          <p:cNvPr id="11" name="TextBox 10"/>
          <p:cNvSpPr txBox="1"/>
          <p:nvPr/>
        </p:nvSpPr>
        <p:spPr>
          <a:xfrm>
            <a:off x="2209800" y="1765012"/>
            <a:ext cx="1371600" cy="292388"/>
          </a:xfrm>
          <a:prstGeom prst="rect">
            <a:avLst/>
          </a:prstGeom>
          <a:noFill/>
        </p:spPr>
        <p:txBody>
          <a:bodyPr wrap="square" rtlCol="0">
            <a:spAutoFit/>
          </a:bodyPr>
          <a:lstStyle/>
          <a:p>
            <a:r>
              <a:rPr lang="en-US" sz="1300" dirty="0" smtClean="0">
                <a:solidFill>
                  <a:schemeClr val="bg1">
                    <a:lumMod val="50000"/>
                  </a:schemeClr>
                </a:solidFill>
              </a:rPr>
              <a:t>Activity Data</a:t>
            </a:r>
            <a:endParaRPr lang="en-US" sz="1300" baseline="-25000" dirty="0">
              <a:solidFill>
                <a:schemeClr val="bg1">
                  <a:lumMod val="50000"/>
                </a:schemeClr>
              </a:solidFill>
            </a:endParaRPr>
          </a:p>
        </p:txBody>
      </p:sp>
      <p:sp>
        <p:nvSpPr>
          <p:cNvPr id="12" name="TextBox 11"/>
          <p:cNvSpPr txBox="1"/>
          <p:nvPr/>
        </p:nvSpPr>
        <p:spPr>
          <a:xfrm rot="830394">
            <a:off x="2118539" y="2369606"/>
            <a:ext cx="1371600" cy="292388"/>
          </a:xfrm>
          <a:prstGeom prst="rect">
            <a:avLst/>
          </a:prstGeom>
          <a:noFill/>
        </p:spPr>
        <p:txBody>
          <a:bodyPr wrap="square" rtlCol="0">
            <a:spAutoFit/>
          </a:bodyPr>
          <a:lstStyle/>
          <a:p>
            <a:r>
              <a:rPr lang="en-US" sz="1300" dirty="0" smtClean="0">
                <a:solidFill>
                  <a:schemeClr val="bg1">
                    <a:lumMod val="50000"/>
                  </a:schemeClr>
                </a:solidFill>
              </a:rPr>
              <a:t>Uncertainty</a:t>
            </a:r>
            <a:endParaRPr lang="en-US" sz="1300" baseline="-25000" dirty="0">
              <a:solidFill>
                <a:schemeClr val="bg1">
                  <a:lumMod val="50000"/>
                </a:schemeClr>
              </a:solidFill>
            </a:endParaRPr>
          </a:p>
        </p:txBody>
      </p:sp>
      <p:sp>
        <p:nvSpPr>
          <p:cNvPr id="13" name="TextBox 12"/>
          <p:cNvSpPr txBox="1"/>
          <p:nvPr/>
        </p:nvSpPr>
        <p:spPr>
          <a:xfrm rot="169778">
            <a:off x="2356198" y="2813514"/>
            <a:ext cx="1371600" cy="276999"/>
          </a:xfrm>
          <a:prstGeom prst="rect">
            <a:avLst/>
          </a:prstGeom>
          <a:noFill/>
        </p:spPr>
        <p:txBody>
          <a:bodyPr wrap="square" rtlCol="0">
            <a:spAutoFit/>
          </a:bodyPr>
          <a:lstStyle/>
          <a:p>
            <a:r>
              <a:rPr lang="en-US" sz="1200" dirty="0" smtClean="0">
                <a:solidFill>
                  <a:schemeClr val="bg1">
                    <a:lumMod val="50000"/>
                  </a:schemeClr>
                </a:solidFill>
              </a:rPr>
              <a:t>Key Categories</a:t>
            </a:r>
            <a:endParaRPr lang="en-US" sz="1200" baseline="-25000" dirty="0">
              <a:solidFill>
                <a:schemeClr val="bg1">
                  <a:lumMod val="50000"/>
                </a:schemeClr>
              </a:solidFill>
            </a:endParaRPr>
          </a:p>
        </p:txBody>
      </p:sp>
      <p:sp>
        <p:nvSpPr>
          <p:cNvPr id="7" name="Rectangle 6"/>
          <p:cNvSpPr/>
          <p:nvPr/>
        </p:nvSpPr>
        <p:spPr>
          <a:xfrm>
            <a:off x="3886199" y="5629185"/>
            <a:ext cx="4292733" cy="400110"/>
          </a:xfrm>
          <a:prstGeom prst="rect">
            <a:avLst/>
          </a:prstGeom>
        </p:spPr>
        <p:txBody>
          <a:bodyPr wrap="square">
            <a:spAutoFit/>
          </a:bodyPr>
          <a:lstStyle/>
          <a:p>
            <a:pPr marL="800100" lvl="1" indent="-342900">
              <a:spcBef>
                <a:spcPct val="20000"/>
              </a:spcBef>
              <a:buClr>
                <a:schemeClr val="accent1"/>
              </a:buClr>
              <a:buFont typeface="Wingdings" pitchFamily="2" charset="2"/>
              <a:buChar char="ü"/>
            </a:pPr>
            <a:r>
              <a:rPr lang="en-US" sz="2000" b="1" dirty="0" smtClean="0">
                <a:latin typeface="Gill Sans MT" pitchFamily="34" charset="0"/>
              </a:rPr>
              <a:t>For EACH Submission </a:t>
            </a:r>
            <a:r>
              <a:rPr lang="en-US" sz="2000" b="1" dirty="0">
                <a:latin typeface="Gill Sans MT" pitchFamily="34" charset="0"/>
              </a:rPr>
              <a:t>Year</a:t>
            </a:r>
          </a:p>
        </p:txBody>
      </p:sp>
      <p:sp>
        <p:nvSpPr>
          <p:cNvPr id="14"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7</a:t>
            </a:fld>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effectLst>
                  <a:outerShdw blurRad="38100" dist="38100" dir="2700000" algn="tl">
                    <a:srgbClr val="000000">
                      <a:alpha val="43137"/>
                    </a:srgbClr>
                  </a:outerShdw>
                </a:effectLst>
                <a:latin typeface="Gill Sans MT" pitchFamily="34" charset="0"/>
              </a:rPr>
              <a:t>				</a:t>
            </a:r>
          </a:p>
        </p:txBody>
      </p:sp>
      <p:sp>
        <p:nvSpPr>
          <p:cNvPr id="27651" name="TextBox 10"/>
          <p:cNvSpPr txBox="1">
            <a:spLocks noChangeArrowheads="1"/>
          </p:cNvSpPr>
          <p:nvPr/>
        </p:nvSpPr>
        <p:spPr bwMode="auto">
          <a:xfrm>
            <a:off x="119063" y="58738"/>
            <a:ext cx="5497512" cy="339725"/>
          </a:xfrm>
          <a:prstGeom prst="rect">
            <a:avLst/>
          </a:prstGeom>
          <a:noFill/>
          <a:ln w="9525">
            <a:noFill/>
            <a:miter lim="800000"/>
            <a:headEnd/>
            <a:tailEnd/>
          </a:ln>
        </p:spPr>
        <p:txBody>
          <a:bodyPr anchor="ctr">
            <a:spAutoFit/>
          </a:bodyPr>
          <a:lstStyle/>
          <a:p>
            <a:r>
              <a:rPr lang="en-US" sz="1600" b="1" dirty="0" smtClean="0">
                <a:solidFill>
                  <a:schemeClr val="bg1"/>
                </a:solidFill>
                <a:latin typeface="Gill Sans MT" pitchFamily="34" charset="0"/>
                <a:cs typeface="Arial" charset="0"/>
              </a:rPr>
              <a:t>What Should Be Archived</a:t>
            </a:r>
            <a:endParaRPr lang="en-US" sz="1600" b="1" dirty="0">
              <a:solidFill>
                <a:schemeClr val="bg1"/>
              </a:solidFill>
              <a:latin typeface="Gill Sans MT" pitchFamily="34" charset="0"/>
              <a:cs typeface="Arial" charset="0"/>
            </a:endParaRPr>
          </a:p>
        </p:txBody>
      </p:sp>
      <p:pic>
        <p:nvPicPr>
          <p:cNvPr id="9" name="Picture 8" descr="icon institutional.png"/>
          <p:cNvPicPr>
            <a:picLocks noChangeAspect="1"/>
          </p:cNvPicPr>
          <p:nvPr/>
        </p:nvPicPr>
        <p:blipFill>
          <a:blip r:embed="rId3"/>
          <a:stretch>
            <a:fillRect/>
          </a:stretch>
        </p:blipFill>
        <p:spPr>
          <a:xfrm>
            <a:off x="7924800" y="0"/>
            <a:ext cx="857250" cy="693738"/>
          </a:xfrm>
          <a:prstGeom prst="rect">
            <a:avLst/>
          </a:prstGeom>
          <a:effectLst>
            <a:outerShdw blurRad="50800" dist="38100" dir="5400000" algn="t" rotWithShape="0">
              <a:prstClr val="black">
                <a:alpha val="40000"/>
              </a:prstClr>
            </a:outerShdw>
          </a:effectLst>
        </p:spPr>
      </p:pic>
      <p:pic>
        <p:nvPicPr>
          <p:cNvPr id="14" name="Picture 10" descr="20090718134945!Excel_mac_2008_icon.png (512×512)"/>
          <p:cNvPicPr>
            <a:picLocks noChangeAspect="1" noChangeArrowheads="1"/>
          </p:cNvPicPr>
          <p:nvPr/>
        </p:nvPicPr>
        <p:blipFill>
          <a:blip r:embed="rId4" cstate="print"/>
          <a:srcRect/>
          <a:stretch>
            <a:fillRect/>
          </a:stretch>
        </p:blipFill>
        <p:spPr bwMode="auto">
          <a:xfrm>
            <a:off x="4927628" y="1999011"/>
            <a:ext cx="1277589" cy="1277589"/>
          </a:xfrm>
          <a:prstGeom prst="rect">
            <a:avLst/>
          </a:prstGeom>
          <a:noFill/>
        </p:spPr>
      </p:pic>
      <p:sp>
        <p:nvSpPr>
          <p:cNvPr id="15" name="Rectangle 14"/>
          <p:cNvSpPr/>
          <p:nvPr/>
        </p:nvSpPr>
        <p:spPr>
          <a:xfrm>
            <a:off x="6769114" y="3613666"/>
            <a:ext cx="2374886" cy="2062103"/>
          </a:xfrm>
          <a:prstGeom prst="rect">
            <a:avLst/>
          </a:prstGeom>
        </p:spPr>
        <p:txBody>
          <a:bodyPr wrap="square">
            <a:spAutoFit/>
          </a:bodyPr>
          <a:lstStyle/>
          <a:p>
            <a:pPr algn="ctr"/>
            <a:r>
              <a:rPr lang="en-US" sz="1600" b="1" dirty="0" smtClean="0">
                <a:latin typeface="+mj-lt"/>
              </a:rPr>
              <a:t>Final inventory products </a:t>
            </a:r>
          </a:p>
          <a:p>
            <a:pPr algn="ctr"/>
            <a:r>
              <a:rPr lang="en-US" sz="1600" dirty="0" smtClean="0">
                <a:latin typeface="+mj-lt"/>
              </a:rPr>
              <a:t>National Communication, National Inventory Report, Common Reporting Format, other materials submitted to the UNFCCC</a:t>
            </a:r>
            <a:endParaRPr lang="en-US" sz="1600" dirty="0">
              <a:latin typeface="+mj-lt"/>
            </a:endParaRPr>
          </a:p>
        </p:txBody>
      </p:sp>
      <p:sp>
        <p:nvSpPr>
          <p:cNvPr id="16" name="Rectangle 15"/>
          <p:cNvSpPr/>
          <p:nvPr/>
        </p:nvSpPr>
        <p:spPr>
          <a:xfrm>
            <a:off x="2082180" y="3613666"/>
            <a:ext cx="2374886" cy="1077218"/>
          </a:xfrm>
          <a:prstGeom prst="rect">
            <a:avLst/>
          </a:prstGeom>
        </p:spPr>
        <p:txBody>
          <a:bodyPr wrap="square">
            <a:spAutoFit/>
          </a:bodyPr>
          <a:lstStyle/>
          <a:p>
            <a:pPr algn="ctr"/>
            <a:r>
              <a:rPr lang="en-US" sz="1600" b="1" dirty="0" smtClean="0">
                <a:latin typeface="+mj-lt"/>
              </a:rPr>
              <a:t>Activity Data</a:t>
            </a:r>
          </a:p>
          <a:p>
            <a:pPr algn="ctr"/>
            <a:r>
              <a:rPr lang="en-US" sz="1600" dirty="0" smtClean="0">
                <a:latin typeface="+mj-lt"/>
              </a:rPr>
              <a:t>Sources of information, contact persons, other contact information</a:t>
            </a:r>
            <a:endParaRPr lang="en-US" sz="1600" dirty="0">
              <a:latin typeface="+mj-lt"/>
            </a:endParaRPr>
          </a:p>
        </p:txBody>
      </p:sp>
      <p:sp>
        <p:nvSpPr>
          <p:cNvPr id="17" name="Rectangle 16"/>
          <p:cNvSpPr/>
          <p:nvPr/>
        </p:nvSpPr>
        <p:spPr>
          <a:xfrm>
            <a:off x="4406914" y="3613666"/>
            <a:ext cx="2374886" cy="1815882"/>
          </a:xfrm>
          <a:prstGeom prst="rect">
            <a:avLst/>
          </a:prstGeom>
        </p:spPr>
        <p:txBody>
          <a:bodyPr wrap="square">
            <a:spAutoFit/>
          </a:bodyPr>
          <a:lstStyle/>
          <a:p>
            <a:pPr algn="ctr"/>
            <a:r>
              <a:rPr lang="en-US" sz="1600" b="1" dirty="0" smtClean="0">
                <a:latin typeface="+mj-lt"/>
              </a:rPr>
              <a:t>Methods and Emission Factors</a:t>
            </a:r>
          </a:p>
          <a:p>
            <a:pPr algn="ctr"/>
            <a:r>
              <a:rPr lang="en-US" sz="1600" dirty="0" smtClean="0">
                <a:latin typeface="+mj-lt"/>
              </a:rPr>
              <a:t>Sources/references, reasoning for methodological choice, spreadsheets, models, instructions</a:t>
            </a:r>
            <a:endParaRPr lang="en-US" sz="1600" dirty="0">
              <a:latin typeface="+mj-lt"/>
            </a:endParaRPr>
          </a:p>
        </p:txBody>
      </p:sp>
      <p:sp>
        <p:nvSpPr>
          <p:cNvPr id="18" name="Rectangle 17"/>
          <p:cNvSpPr/>
          <p:nvPr/>
        </p:nvSpPr>
        <p:spPr>
          <a:xfrm>
            <a:off x="119063" y="3613666"/>
            <a:ext cx="2032028" cy="1815882"/>
          </a:xfrm>
          <a:prstGeom prst="rect">
            <a:avLst/>
          </a:prstGeom>
        </p:spPr>
        <p:txBody>
          <a:bodyPr wrap="square">
            <a:spAutoFit/>
          </a:bodyPr>
          <a:lstStyle/>
          <a:p>
            <a:pPr algn="ctr"/>
            <a:r>
              <a:rPr lang="en-US" sz="1600" b="1" dirty="0" smtClean="0">
                <a:latin typeface="+mj-lt"/>
              </a:rPr>
              <a:t>Process Descriptions</a:t>
            </a:r>
          </a:p>
          <a:p>
            <a:pPr algn="ctr"/>
            <a:r>
              <a:rPr lang="en-US" sz="1600" dirty="0" smtClean="0">
                <a:latin typeface="+mj-lt"/>
              </a:rPr>
              <a:t>How to prepare the inventory, meeting materials, instructions for those to follow in your footsteps</a:t>
            </a:r>
            <a:endParaRPr lang="en-US" sz="1600" dirty="0">
              <a:latin typeface="+mj-lt"/>
            </a:endParaRPr>
          </a:p>
        </p:txBody>
      </p:sp>
      <p:sp>
        <p:nvSpPr>
          <p:cNvPr id="19" name="Rectangle 18"/>
          <p:cNvSpPr/>
          <p:nvPr/>
        </p:nvSpPr>
        <p:spPr>
          <a:xfrm>
            <a:off x="1790636" y="6168211"/>
            <a:ext cx="5539465" cy="369332"/>
          </a:xfrm>
          <a:prstGeom prst="rect">
            <a:avLst/>
          </a:prstGeom>
        </p:spPr>
        <p:txBody>
          <a:bodyPr wrap="none">
            <a:spAutoFit/>
          </a:bodyPr>
          <a:lstStyle/>
          <a:p>
            <a:pPr algn="ctr"/>
            <a:r>
              <a:rPr lang="en-US" dirty="0" smtClean="0">
                <a:latin typeface="+mj-lt"/>
              </a:rPr>
              <a:t>Archive All Materials by Inventory Year for Easy Retrieval</a:t>
            </a:r>
          </a:p>
        </p:txBody>
      </p:sp>
      <p:pic>
        <p:nvPicPr>
          <p:cNvPr id="20" name="Picture 2" descr="Microsoft-Excel-icon.png (256×256)"/>
          <p:cNvPicPr>
            <a:picLocks noChangeAspect="1" noChangeArrowheads="1"/>
          </p:cNvPicPr>
          <p:nvPr/>
        </p:nvPicPr>
        <p:blipFill>
          <a:blip r:embed="rId5" cstate="print"/>
          <a:srcRect/>
          <a:stretch>
            <a:fillRect/>
          </a:stretch>
        </p:blipFill>
        <p:spPr bwMode="auto">
          <a:xfrm>
            <a:off x="2691780" y="2057400"/>
            <a:ext cx="1178893" cy="1178893"/>
          </a:xfrm>
          <a:prstGeom prst="rect">
            <a:avLst/>
          </a:prstGeom>
          <a:noFill/>
        </p:spPr>
      </p:pic>
      <p:pic>
        <p:nvPicPr>
          <p:cNvPr id="83970" name="Picture 2" descr="Default Document.png (256×256)"/>
          <p:cNvPicPr>
            <a:picLocks noChangeAspect="1" noChangeArrowheads="1"/>
          </p:cNvPicPr>
          <p:nvPr/>
        </p:nvPicPr>
        <p:blipFill>
          <a:blip r:embed="rId6"/>
          <a:srcRect/>
          <a:stretch>
            <a:fillRect/>
          </a:stretch>
        </p:blipFill>
        <p:spPr bwMode="auto">
          <a:xfrm>
            <a:off x="322291" y="1814345"/>
            <a:ext cx="1614655" cy="1614655"/>
          </a:xfrm>
          <a:prstGeom prst="rect">
            <a:avLst/>
          </a:prstGeom>
          <a:noFill/>
        </p:spPr>
      </p:pic>
      <p:pic>
        <p:nvPicPr>
          <p:cNvPr id="1027" name="Picture 3"/>
          <p:cNvPicPr>
            <a:picLocks noChangeAspect="1" noChangeArrowheads="1"/>
          </p:cNvPicPr>
          <p:nvPr/>
        </p:nvPicPr>
        <p:blipFill>
          <a:blip r:embed="rId7"/>
          <a:srcRect l="29262" t="11556" r="30518" b="12659"/>
          <a:stretch>
            <a:fillRect/>
          </a:stretch>
        </p:blipFill>
        <p:spPr bwMode="auto">
          <a:xfrm>
            <a:off x="7162800" y="1447801"/>
            <a:ext cx="1531463"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Slide Number Placeholder 10"/>
          <p:cNvSpPr>
            <a:spLocks noGrp="1"/>
          </p:cNvSpPr>
          <p:nvPr>
            <p:ph type="sldNum" sz="quarter" idx="12"/>
          </p:nvPr>
        </p:nvSpPr>
        <p:spPr>
          <a:xfrm>
            <a:off x="7010400" y="6492875"/>
            <a:ext cx="2133600" cy="365125"/>
          </a:xfrm>
        </p:spPr>
        <p:txBody>
          <a:bodyPr/>
          <a:lstStyle/>
          <a:p>
            <a:pPr>
              <a:defRPr/>
            </a:pPr>
            <a:fld id="{C7FCFBDF-FABF-4599-83C5-1A56B3C6900C}" type="slidenum">
              <a:rPr lang="en-US"/>
              <a:pPr>
                <a:defRPr/>
              </a:pPr>
              <a:t>8</a:t>
            </a:fld>
            <a:endParaRPr lang="en-US" dirty="0"/>
          </a:p>
        </p:txBody>
      </p:sp>
      <p:pic>
        <p:nvPicPr>
          <p:cNvPr id="22" name="Picture 12" descr="icon sources.png"/>
          <p:cNvPicPr>
            <a:picLocks noChangeAspect="1"/>
          </p:cNvPicPr>
          <p:nvPr/>
        </p:nvPicPr>
        <p:blipFill>
          <a:blip r:embed="rId8"/>
          <a:srcRect/>
          <a:stretch>
            <a:fillRect/>
          </a:stretch>
        </p:blipFill>
        <p:spPr bwMode="auto">
          <a:xfrm>
            <a:off x="2152656" y="2731599"/>
            <a:ext cx="1078247" cy="69740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 name="Picture 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427760" y="2543175"/>
            <a:ext cx="885825" cy="88582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45720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latin typeface="Gill Sans MT" pitchFamily="34" charset="0"/>
            </a:endParaRPr>
          </a:p>
        </p:txBody>
      </p:sp>
      <p:sp>
        <p:nvSpPr>
          <p:cNvPr id="10" name="Slide Number Placeholder 9"/>
          <p:cNvSpPr>
            <a:spLocks noGrp="1"/>
          </p:cNvSpPr>
          <p:nvPr>
            <p:ph type="sldNum" sz="quarter" idx="12"/>
          </p:nvPr>
        </p:nvSpPr>
        <p:spPr>
          <a:xfrm>
            <a:off x="7010400" y="6492875"/>
            <a:ext cx="2133600" cy="365125"/>
          </a:xfrm>
        </p:spPr>
        <p:txBody>
          <a:bodyPr/>
          <a:lstStyle/>
          <a:p>
            <a:fld id="{CC5ED666-D2D2-0A46-BA25-BF3F952A59CA}" type="slidenum">
              <a:rPr lang="en-US" smtClean="0">
                <a:latin typeface="Gill Sans MT" pitchFamily="34" charset="0"/>
              </a:rPr>
              <a:pPr/>
              <a:t>9</a:t>
            </a:fld>
            <a:endParaRPr lang="en-US" dirty="0">
              <a:latin typeface="Gill Sans MT" pitchFamily="34" charset="0"/>
            </a:endParaRPr>
          </a:p>
        </p:txBody>
      </p:sp>
      <p:pic>
        <p:nvPicPr>
          <p:cNvPr id="7" name="Picture 6" descr="icon institutional.png"/>
          <p:cNvPicPr>
            <a:picLocks noChangeAspect="1"/>
          </p:cNvPicPr>
          <p:nvPr/>
        </p:nvPicPr>
        <p:blipFill>
          <a:blip r:embed="rId3" cstate="print"/>
          <a:stretch>
            <a:fillRect/>
          </a:stretch>
        </p:blipFill>
        <p:spPr>
          <a:xfrm>
            <a:off x="7924800" y="0"/>
            <a:ext cx="857362" cy="692998"/>
          </a:xfrm>
          <a:prstGeom prst="rect">
            <a:avLst/>
          </a:prstGeom>
          <a:effectLst>
            <a:outerShdw blurRad="50800" dist="38100" dir="5400000" algn="t" rotWithShape="0">
              <a:prstClr val="black">
                <a:alpha val="40000"/>
              </a:prstClr>
            </a:outerShdw>
          </a:effectLst>
        </p:spPr>
      </p:pic>
      <p:sp>
        <p:nvSpPr>
          <p:cNvPr id="8" name="TextBox 7"/>
          <p:cNvSpPr txBox="1"/>
          <p:nvPr/>
        </p:nvSpPr>
        <p:spPr>
          <a:xfrm>
            <a:off x="118872" y="59323"/>
            <a:ext cx="5497286" cy="338554"/>
          </a:xfrm>
          <a:prstGeom prst="rect">
            <a:avLst/>
          </a:prstGeom>
          <a:noFill/>
        </p:spPr>
        <p:txBody>
          <a:bodyPr wrap="square" rtlCol="0" anchor="ctr" anchorCtr="0">
            <a:spAutoFit/>
          </a:bodyPr>
          <a:lstStyle/>
          <a:p>
            <a:r>
              <a:rPr lang="en-US" sz="1600" b="1" dirty="0" smtClean="0">
                <a:solidFill>
                  <a:schemeClr val="bg1"/>
                </a:solidFill>
                <a:latin typeface="Gill Sans MT" pitchFamily="34" charset="0"/>
                <a:cs typeface="Arial" charset="0"/>
              </a:rPr>
              <a:t>An Example from the Archive Template</a:t>
            </a:r>
            <a:endParaRPr lang="en-US" sz="1600" b="1" dirty="0">
              <a:solidFill>
                <a:schemeClr val="bg1"/>
              </a:solidFill>
              <a:latin typeface="Gill Sans MT" pitchFamily="34" charset="0"/>
              <a:cs typeface="Arial" charset="0"/>
            </a:endParaRPr>
          </a:p>
        </p:txBody>
      </p:sp>
      <p:pic>
        <p:nvPicPr>
          <p:cNvPr id="2050" name="Picture 2"/>
          <p:cNvPicPr>
            <a:picLocks noChangeAspect="1" noChangeArrowheads="1"/>
          </p:cNvPicPr>
          <p:nvPr/>
        </p:nvPicPr>
        <p:blipFill>
          <a:blip r:embed="rId4"/>
          <a:srcRect l="18282" t="21149" r="15524" b="11724"/>
          <a:stretch>
            <a:fillRect/>
          </a:stretch>
        </p:blipFill>
        <p:spPr bwMode="auto">
          <a:xfrm>
            <a:off x="381000" y="838200"/>
            <a:ext cx="8342289" cy="5799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D2F2B572E94A4DBBFEFAE5DACC7FBB" ma:contentTypeVersion="1" ma:contentTypeDescription="Create a new document." ma:contentTypeScope="" ma:versionID="b40d39561c9742b792878e0678efe386">
  <xsd:schema xmlns:xsd="http://www.w3.org/2001/XMLSchema" xmlns:p="http://schemas.microsoft.com/office/2006/metadata/properties" xmlns:ns2="692f8978-1e45-4404-b5a5-77cfa677218d" targetNamespace="http://schemas.microsoft.com/office/2006/metadata/properties" ma:root="true" ma:fieldsID="87d07d79862a9f5e2c9fca1dd9517e41" ns2:_="">
    <xsd:import namespace="692f8978-1e45-4404-b5a5-77cfa677218d"/>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692f8978-1e45-4404-b5a5-77cfa677218d" elementFormDefault="qualified">
    <xsd:import namespace="http://schemas.microsoft.com/office/2006/documentManagement/types"/>
    <xsd:element name="Description0" ma:index="8"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Description0 xmlns="692f8978-1e45-4404-b5a5-77cfa677218d">Archiving on National Inventory System Presentation</Description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58959C-46BB-44A9-9E3E-65D9BD538F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f8978-1e45-4404-b5a5-77cfa677218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82C1EF0-F53C-49D4-A4B1-CE3000014B94}">
  <ds:schemaRefs>
    <ds:schemaRef ds:uri="http://schemas.microsoft.com/office/2006/metadata/properties"/>
    <ds:schemaRef ds:uri="692f8978-1e45-4404-b5a5-77cfa677218d"/>
  </ds:schemaRefs>
</ds:datastoreItem>
</file>

<file path=customXml/itemProps3.xml><?xml version="1.0" encoding="utf-8"?>
<ds:datastoreItem xmlns:ds="http://schemas.openxmlformats.org/officeDocument/2006/customXml" ds:itemID="{8DF8139E-F664-4155-BD62-B9926CBF45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8033</TotalTime>
  <Words>2201</Words>
  <Application>Microsoft Office PowerPoint</Application>
  <PresentationFormat>On-screen Show (4:3)</PresentationFormat>
  <Paragraphs>323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ICF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Delia</dc:creator>
  <cp:lastModifiedBy>allison.towle</cp:lastModifiedBy>
  <cp:revision>879</cp:revision>
  <dcterms:created xsi:type="dcterms:W3CDTF">2010-12-05T15:54:42Z</dcterms:created>
  <dcterms:modified xsi:type="dcterms:W3CDTF">2014-02-25T20:30:52Z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0x01010029D2F2B572E94A4DBBFEFAE5DACC7FBB</vt:lpwstr>
  </property>
</Properties>
</file>