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795" r:id="rId2"/>
    <p:sldMasterId id="2147483783" r:id="rId3"/>
    <p:sldMasterId id="2147483819" r:id="rId4"/>
    <p:sldMasterId id="2147483831" r:id="rId5"/>
    <p:sldMasterId id="2147483807" r:id="rId6"/>
    <p:sldMasterId id="2147483735" r:id="rId7"/>
    <p:sldMasterId id="2147483698" r:id="rId8"/>
    <p:sldMasterId id="2147483660" r:id="rId9"/>
  </p:sldMasterIdLst>
  <p:notesMasterIdLst>
    <p:notesMasterId r:id="rId34"/>
  </p:notesMasterIdLst>
  <p:sldIdLst>
    <p:sldId id="279" r:id="rId10"/>
    <p:sldId id="283" r:id="rId11"/>
    <p:sldId id="281" r:id="rId12"/>
    <p:sldId id="297" r:id="rId13"/>
    <p:sldId id="296" r:id="rId14"/>
    <p:sldId id="298" r:id="rId15"/>
    <p:sldId id="269" r:id="rId16"/>
    <p:sldId id="277" r:id="rId17"/>
    <p:sldId id="278" r:id="rId18"/>
    <p:sldId id="311" r:id="rId19"/>
    <p:sldId id="310" r:id="rId20"/>
    <p:sldId id="312" r:id="rId21"/>
    <p:sldId id="285" r:id="rId22"/>
    <p:sldId id="294" r:id="rId23"/>
    <p:sldId id="295" r:id="rId24"/>
    <p:sldId id="299" r:id="rId25"/>
    <p:sldId id="300" r:id="rId26"/>
    <p:sldId id="301" r:id="rId27"/>
    <p:sldId id="286" r:id="rId28"/>
    <p:sldId id="308" r:id="rId29"/>
    <p:sldId id="305" r:id="rId30"/>
    <p:sldId id="309" r:id="rId31"/>
    <p:sldId id="307" r:id="rId32"/>
    <p:sldId id="31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1B01C2D-F2FB-467E-B3A4-D32C2786F360}">
          <p14:sldIdLst>
            <p14:sldId id="279"/>
            <p14:sldId id="283"/>
            <p14:sldId id="281"/>
            <p14:sldId id="297"/>
            <p14:sldId id="296"/>
            <p14:sldId id="298"/>
            <p14:sldId id="269"/>
            <p14:sldId id="277"/>
            <p14:sldId id="278"/>
            <p14:sldId id="311"/>
            <p14:sldId id="310"/>
            <p14:sldId id="312"/>
            <p14:sldId id="294"/>
            <p14:sldId id="285"/>
            <p14:sldId id="295"/>
            <p14:sldId id="299"/>
            <p14:sldId id="300"/>
            <p14:sldId id="301"/>
            <p14:sldId id="286"/>
            <p14:sldId id="308"/>
            <p14:sldId id="305"/>
            <p14:sldId id="309"/>
            <p14:sldId id="3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85099" autoAdjust="0"/>
  </p:normalViewPr>
  <p:slideViewPr>
    <p:cSldViewPr showGuides="1">
      <p:cViewPr varScale="1">
        <p:scale>
          <a:sx n="73" d="100"/>
          <a:sy n="73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E9B0C-69C2-4C0D-8C71-7ADA1648150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77B901-A39E-4533-99DB-FFA0D2784CF4}">
      <dgm:prSet phldrT="[Text]"/>
      <dgm:spPr/>
      <dgm:t>
        <a:bodyPr/>
        <a:lstStyle/>
        <a:p>
          <a:r>
            <a:rPr lang="fr-CH" dirty="0" smtClean="0"/>
            <a:t>Roadmap </a:t>
          </a:r>
          <a:r>
            <a:rPr lang="fr-CH" dirty="0" err="1" smtClean="0"/>
            <a:t>initiated</a:t>
          </a:r>
          <a:r>
            <a:rPr lang="fr-CH" dirty="0" smtClean="0"/>
            <a:t> </a:t>
          </a:r>
        </a:p>
        <a:p>
          <a:r>
            <a:rPr lang="fr-CH" dirty="0" err="1" smtClean="0"/>
            <a:t>Today</a:t>
          </a:r>
          <a:r>
            <a:rPr lang="fr-CH" dirty="0" smtClean="0"/>
            <a:t> </a:t>
          </a:r>
          <a:r>
            <a:rPr lang="fr-CH" b="1" dirty="0" smtClean="0"/>
            <a:t>(April 2015) </a:t>
          </a:r>
          <a:endParaRPr lang="fr-CH" b="1" dirty="0"/>
        </a:p>
      </dgm:t>
    </dgm:pt>
    <dgm:pt modelId="{53A1F46A-98D2-4635-BFD4-A7283A5BADF3}" type="parTrans" cxnId="{4F2CE376-F37F-471F-9CAA-F70A4B66E62C}">
      <dgm:prSet/>
      <dgm:spPr/>
      <dgm:t>
        <a:bodyPr/>
        <a:lstStyle/>
        <a:p>
          <a:endParaRPr lang="fr-CH"/>
        </a:p>
      </dgm:t>
    </dgm:pt>
    <dgm:pt modelId="{7CDB16F6-B788-4193-B88E-42F34C92DCB1}" type="sibTrans" cxnId="{4F2CE376-F37F-471F-9CAA-F70A4B66E62C}">
      <dgm:prSet/>
      <dgm:spPr/>
      <dgm:t>
        <a:bodyPr/>
        <a:lstStyle/>
        <a:p>
          <a:endParaRPr lang="fr-CH"/>
        </a:p>
      </dgm:t>
    </dgm:pt>
    <dgm:pt modelId="{1A129CF7-931F-4F16-A2DE-0A913B86D7FD}">
      <dgm:prSet phldrT="[Text]"/>
      <dgm:spPr/>
      <dgm:t>
        <a:bodyPr/>
        <a:lstStyle/>
        <a:p>
          <a:r>
            <a:rPr lang="fr-CH" dirty="0" err="1" smtClean="0"/>
            <a:t>Draft</a:t>
          </a:r>
          <a:r>
            <a:rPr lang="fr-CH" dirty="0" smtClean="0"/>
            <a:t> 15 </a:t>
          </a:r>
          <a:r>
            <a:rPr lang="fr-CH" dirty="0" err="1" smtClean="0"/>
            <a:t>year</a:t>
          </a:r>
          <a:r>
            <a:rPr lang="fr-CH" dirty="0" smtClean="0"/>
            <a:t> </a:t>
          </a:r>
          <a:r>
            <a:rPr lang="fr-CH" dirty="0" err="1" smtClean="0"/>
            <a:t>strategy</a:t>
          </a:r>
          <a:r>
            <a:rPr lang="fr-CH" dirty="0" smtClean="0"/>
            <a:t> </a:t>
          </a:r>
        </a:p>
        <a:p>
          <a:r>
            <a:rPr lang="fr-CH" b="1" dirty="0" smtClean="0"/>
            <a:t>End of 2018</a:t>
          </a:r>
        </a:p>
      </dgm:t>
    </dgm:pt>
    <dgm:pt modelId="{E6F7D1EA-89D0-448B-8EF6-80D1A4DB7284}" type="parTrans" cxnId="{04376757-67BC-47E4-9721-C4171103FE72}">
      <dgm:prSet/>
      <dgm:spPr/>
      <dgm:t>
        <a:bodyPr/>
        <a:lstStyle/>
        <a:p>
          <a:endParaRPr lang="fr-CH"/>
        </a:p>
      </dgm:t>
    </dgm:pt>
    <dgm:pt modelId="{D92AC22F-55B8-4681-AF70-DBE1B50AFB31}" type="sibTrans" cxnId="{04376757-67BC-47E4-9721-C4171103FE72}">
      <dgm:prSet/>
      <dgm:spPr/>
      <dgm:t>
        <a:bodyPr/>
        <a:lstStyle/>
        <a:p>
          <a:endParaRPr lang="fr-CH"/>
        </a:p>
      </dgm:t>
    </dgm:pt>
    <dgm:pt modelId="{4A58147C-E5C2-4F51-8DD1-7DD7A160E31B}">
      <dgm:prSet phldrT="[Text]"/>
      <dgm:spPr/>
      <dgm:t>
        <a:bodyPr/>
        <a:lstStyle/>
        <a:p>
          <a:r>
            <a:rPr lang="fr-CH" dirty="0" err="1" smtClean="0"/>
            <a:t>Nationally</a:t>
          </a:r>
          <a:r>
            <a:rPr lang="fr-CH" dirty="0" smtClean="0"/>
            <a:t> </a:t>
          </a:r>
          <a:r>
            <a:rPr lang="fr-CH" dirty="0" err="1" smtClean="0"/>
            <a:t>approved</a:t>
          </a:r>
          <a:r>
            <a:rPr lang="fr-CH" dirty="0" smtClean="0"/>
            <a:t> REDD+ </a:t>
          </a:r>
          <a:r>
            <a:rPr lang="fr-CH" dirty="0" err="1" smtClean="0"/>
            <a:t>strategy</a:t>
          </a:r>
          <a:endParaRPr lang="fr-CH" dirty="0" smtClean="0"/>
        </a:p>
        <a:p>
          <a:r>
            <a:rPr lang="fr-CH" b="1" dirty="0" smtClean="0"/>
            <a:t>End of 2019 </a:t>
          </a:r>
          <a:endParaRPr lang="fr-CH" b="1" dirty="0"/>
        </a:p>
      </dgm:t>
    </dgm:pt>
    <dgm:pt modelId="{D168F262-20BC-4C22-B4E3-ABD2E67551D9}" type="parTrans" cxnId="{8AC7B2F3-0D1F-45AE-A8FF-6841BEF6FEE0}">
      <dgm:prSet/>
      <dgm:spPr/>
      <dgm:t>
        <a:bodyPr/>
        <a:lstStyle/>
        <a:p>
          <a:endParaRPr lang="fr-CH"/>
        </a:p>
      </dgm:t>
    </dgm:pt>
    <dgm:pt modelId="{9ACE9703-2F7F-49D3-AB4B-E53DC918DFDA}" type="sibTrans" cxnId="{8AC7B2F3-0D1F-45AE-A8FF-6841BEF6FEE0}">
      <dgm:prSet/>
      <dgm:spPr/>
      <dgm:t>
        <a:bodyPr/>
        <a:lstStyle/>
        <a:p>
          <a:endParaRPr lang="fr-CH"/>
        </a:p>
      </dgm:t>
    </dgm:pt>
    <dgm:pt modelId="{DEE33730-4722-4C80-BD3D-2A083602AB7D}">
      <dgm:prSet phldrT="[Text]"/>
      <dgm:spPr/>
      <dgm:t>
        <a:bodyPr/>
        <a:lstStyle/>
        <a:p>
          <a:r>
            <a:rPr lang="fr-CH" dirty="0" smtClean="0"/>
            <a:t>Roadmap </a:t>
          </a:r>
          <a:r>
            <a:rPr lang="fr-CH" dirty="0" err="1" smtClean="0"/>
            <a:t>finalized</a:t>
          </a:r>
          <a:endParaRPr lang="fr-CH" dirty="0" smtClean="0"/>
        </a:p>
        <a:p>
          <a:r>
            <a:rPr lang="fr-CH" b="1" dirty="0" smtClean="0"/>
            <a:t>August 2015</a:t>
          </a:r>
          <a:endParaRPr lang="fr-CH" b="1" dirty="0"/>
        </a:p>
      </dgm:t>
    </dgm:pt>
    <dgm:pt modelId="{47575942-DDDC-43AE-98DF-79FB605871D8}" type="parTrans" cxnId="{7513A025-2AF7-4BAD-AAE5-DCCFCD74A30F}">
      <dgm:prSet/>
      <dgm:spPr/>
      <dgm:t>
        <a:bodyPr/>
        <a:lstStyle/>
        <a:p>
          <a:endParaRPr lang="fr-CH"/>
        </a:p>
      </dgm:t>
    </dgm:pt>
    <dgm:pt modelId="{34212DEB-7F0A-40F0-8E6C-AAC89ABBEF81}" type="sibTrans" cxnId="{7513A025-2AF7-4BAD-AAE5-DCCFCD74A30F}">
      <dgm:prSet/>
      <dgm:spPr/>
      <dgm:t>
        <a:bodyPr/>
        <a:lstStyle/>
        <a:p>
          <a:endParaRPr lang="fr-CH"/>
        </a:p>
      </dgm:t>
    </dgm:pt>
    <dgm:pt modelId="{735353A7-0236-480B-B41C-40C40DC86FB4}" type="pres">
      <dgm:prSet presAssocID="{287E9B0C-69C2-4C0D-8C71-7ADA16481502}" presName="Name0" presStyleCnt="0">
        <dgm:presLayoutVars>
          <dgm:dir/>
          <dgm:resizeHandles val="exact"/>
        </dgm:presLayoutVars>
      </dgm:prSet>
      <dgm:spPr/>
    </dgm:pt>
    <dgm:pt modelId="{DBBD92F1-B0CE-450B-B323-21E0ED282E48}" type="pres">
      <dgm:prSet presAssocID="{C277B901-A39E-4533-99DB-FFA0D2784C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C1A47A9-D5D7-4EFE-A442-F3F104E9D322}" type="pres">
      <dgm:prSet presAssocID="{7CDB16F6-B788-4193-B88E-42F34C92DCB1}" presName="sibTrans" presStyleLbl="sibTrans2D1" presStyleIdx="0" presStyleCnt="3"/>
      <dgm:spPr/>
      <dgm:t>
        <a:bodyPr/>
        <a:lstStyle/>
        <a:p>
          <a:endParaRPr lang="fr-CH"/>
        </a:p>
      </dgm:t>
    </dgm:pt>
    <dgm:pt modelId="{5D59EA42-1821-4D0A-909C-9185E01890E3}" type="pres">
      <dgm:prSet presAssocID="{7CDB16F6-B788-4193-B88E-42F34C92DCB1}" presName="connectorText" presStyleLbl="sibTrans2D1" presStyleIdx="0" presStyleCnt="3"/>
      <dgm:spPr/>
      <dgm:t>
        <a:bodyPr/>
        <a:lstStyle/>
        <a:p>
          <a:endParaRPr lang="fr-CH"/>
        </a:p>
      </dgm:t>
    </dgm:pt>
    <dgm:pt modelId="{DCE5398B-B53C-4F72-BEC3-3F348A59F611}" type="pres">
      <dgm:prSet presAssocID="{DEE33730-4722-4C80-BD3D-2A083602AB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0E58109-C24C-45F0-A55F-9FFECCFEF420}" type="pres">
      <dgm:prSet presAssocID="{34212DEB-7F0A-40F0-8E6C-AAC89ABBEF81}" presName="sibTrans" presStyleLbl="sibTrans2D1" presStyleIdx="1" presStyleCnt="3"/>
      <dgm:spPr/>
      <dgm:t>
        <a:bodyPr/>
        <a:lstStyle/>
        <a:p>
          <a:endParaRPr lang="fr-CH"/>
        </a:p>
      </dgm:t>
    </dgm:pt>
    <dgm:pt modelId="{2F2BBC5E-D1AF-4601-A83C-D3E4ACEAC9BE}" type="pres">
      <dgm:prSet presAssocID="{34212DEB-7F0A-40F0-8E6C-AAC89ABBEF81}" presName="connectorText" presStyleLbl="sibTrans2D1" presStyleIdx="1" presStyleCnt="3"/>
      <dgm:spPr/>
      <dgm:t>
        <a:bodyPr/>
        <a:lstStyle/>
        <a:p>
          <a:endParaRPr lang="fr-CH"/>
        </a:p>
      </dgm:t>
    </dgm:pt>
    <dgm:pt modelId="{6A5A2D3D-C36E-4886-A7F7-75EA066FF5CA}" type="pres">
      <dgm:prSet presAssocID="{1A129CF7-931F-4F16-A2DE-0A913B86D7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7F4CAA5-1B71-40DB-8782-68934F2395A5}" type="pres">
      <dgm:prSet presAssocID="{D92AC22F-55B8-4681-AF70-DBE1B50AFB31}" presName="sibTrans" presStyleLbl="sibTrans2D1" presStyleIdx="2" presStyleCnt="3"/>
      <dgm:spPr/>
      <dgm:t>
        <a:bodyPr/>
        <a:lstStyle/>
        <a:p>
          <a:endParaRPr lang="fr-CH"/>
        </a:p>
      </dgm:t>
    </dgm:pt>
    <dgm:pt modelId="{60630D51-E7DD-4527-9592-3A4A6A0E38E6}" type="pres">
      <dgm:prSet presAssocID="{D92AC22F-55B8-4681-AF70-DBE1B50AFB31}" presName="connectorText" presStyleLbl="sibTrans2D1" presStyleIdx="2" presStyleCnt="3"/>
      <dgm:spPr/>
      <dgm:t>
        <a:bodyPr/>
        <a:lstStyle/>
        <a:p>
          <a:endParaRPr lang="fr-CH"/>
        </a:p>
      </dgm:t>
    </dgm:pt>
    <dgm:pt modelId="{03C95DC3-A4A2-4B4A-9C2B-312B67B5C26E}" type="pres">
      <dgm:prSet presAssocID="{4A58147C-E5C2-4F51-8DD1-7DD7A160E3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8FD444D7-7711-4319-82E1-F946DE5E23F5}" type="presOf" srcId="{1A129CF7-931F-4F16-A2DE-0A913B86D7FD}" destId="{6A5A2D3D-C36E-4886-A7F7-75EA066FF5CA}" srcOrd="0" destOrd="0" presId="urn:microsoft.com/office/officeart/2005/8/layout/process1"/>
    <dgm:cxn modelId="{F9EFE2CA-2F78-462C-9427-38D8F0CA1282}" type="presOf" srcId="{7CDB16F6-B788-4193-B88E-42F34C92DCB1}" destId="{5D59EA42-1821-4D0A-909C-9185E01890E3}" srcOrd="1" destOrd="0" presId="urn:microsoft.com/office/officeart/2005/8/layout/process1"/>
    <dgm:cxn modelId="{1F06B471-820F-44A4-B9A1-DAB6EAF9BB29}" type="presOf" srcId="{D92AC22F-55B8-4681-AF70-DBE1B50AFB31}" destId="{60630D51-E7DD-4527-9592-3A4A6A0E38E6}" srcOrd="1" destOrd="0" presId="urn:microsoft.com/office/officeart/2005/8/layout/process1"/>
    <dgm:cxn modelId="{7513A025-2AF7-4BAD-AAE5-DCCFCD74A30F}" srcId="{287E9B0C-69C2-4C0D-8C71-7ADA16481502}" destId="{DEE33730-4722-4C80-BD3D-2A083602AB7D}" srcOrd="1" destOrd="0" parTransId="{47575942-DDDC-43AE-98DF-79FB605871D8}" sibTransId="{34212DEB-7F0A-40F0-8E6C-AAC89ABBEF81}"/>
    <dgm:cxn modelId="{172FFE3F-6AD6-4426-B580-62BE8A0F0CA3}" type="presOf" srcId="{DEE33730-4722-4C80-BD3D-2A083602AB7D}" destId="{DCE5398B-B53C-4F72-BEC3-3F348A59F611}" srcOrd="0" destOrd="0" presId="urn:microsoft.com/office/officeart/2005/8/layout/process1"/>
    <dgm:cxn modelId="{04376757-67BC-47E4-9721-C4171103FE72}" srcId="{287E9B0C-69C2-4C0D-8C71-7ADA16481502}" destId="{1A129CF7-931F-4F16-A2DE-0A913B86D7FD}" srcOrd="2" destOrd="0" parTransId="{E6F7D1EA-89D0-448B-8EF6-80D1A4DB7284}" sibTransId="{D92AC22F-55B8-4681-AF70-DBE1B50AFB31}"/>
    <dgm:cxn modelId="{DA34DACC-3235-4544-AED7-9764F50C5902}" type="presOf" srcId="{34212DEB-7F0A-40F0-8E6C-AAC89ABBEF81}" destId="{F0E58109-C24C-45F0-A55F-9FFECCFEF420}" srcOrd="0" destOrd="0" presId="urn:microsoft.com/office/officeart/2005/8/layout/process1"/>
    <dgm:cxn modelId="{C1903204-C4B0-4CCC-A144-78B27D413701}" type="presOf" srcId="{7CDB16F6-B788-4193-B88E-42F34C92DCB1}" destId="{0C1A47A9-D5D7-4EFE-A442-F3F104E9D322}" srcOrd="0" destOrd="0" presId="urn:microsoft.com/office/officeart/2005/8/layout/process1"/>
    <dgm:cxn modelId="{42883AA9-2DA9-4F60-900E-940E0E827F2E}" type="presOf" srcId="{287E9B0C-69C2-4C0D-8C71-7ADA16481502}" destId="{735353A7-0236-480B-B41C-40C40DC86FB4}" srcOrd="0" destOrd="0" presId="urn:microsoft.com/office/officeart/2005/8/layout/process1"/>
    <dgm:cxn modelId="{8AC7B2F3-0D1F-45AE-A8FF-6841BEF6FEE0}" srcId="{287E9B0C-69C2-4C0D-8C71-7ADA16481502}" destId="{4A58147C-E5C2-4F51-8DD1-7DD7A160E31B}" srcOrd="3" destOrd="0" parTransId="{D168F262-20BC-4C22-B4E3-ABD2E67551D9}" sibTransId="{9ACE9703-2F7F-49D3-AB4B-E53DC918DFDA}"/>
    <dgm:cxn modelId="{4F2CE376-F37F-471F-9CAA-F70A4B66E62C}" srcId="{287E9B0C-69C2-4C0D-8C71-7ADA16481502}" destId="{C277B901-A39E-4533-99DB-FFA0D2784CF4}" srcOrd="0" destOrd="0" parTransId="{53A1F46A-98D2-4635-BFD4-A7283A5BADF3}" sibTransId="{7CDB16F6-B788-4193-B88E-42F34C92DCB1}"/>
    <dgm:cxn modelId="{AB7F7222-C23A-455C-A686-C8E5C9F78E6F}" type="presOf" srcId="{34212DEB-7F0A-40F0-8E6C-AAC89ABBEF81}" destId="{2F2BBC5E-D1AF-4601-A83C-D3E4ACEAC9BE}" srcOrd="1" destOrd="0" presId="urn:microsoft.com/office/officeart/2005/8/layout/process1"/>
    <dgm:cxn modelId="{02336649-65C6-4DA7-8B40-B2EF06CC421E}" type="presOf" srcId="{4A58147C-E5C2-4F51-8DD1-7DD7A160E31B}" destId="{03C95DC3-A4A2-4B4A-9C2B-312B67B5C26E}" srcOrd="0" destOrd="0" presId="urn:microsoft.com/office/officeart/2005/8/layout/process1"/>
    <dgm:cxn modelId="{3396B0EF-72F9-4236-AEEC-46FBDEAD723C}" type="presOf" srcId="{C277B901-A39E-4533-99DB-FFA0D2784CF4}" destId="{DBBD92F1-B0CE-450B-B323-21E0ED282E48}" srcOrd="0" destOrd="0" presId="urn:microsoft.com/office/officeart/2005/8/layout/process1"/>
    <dgm:cxn modelId="{5B3ED405-42C2-4B78-A701-48C950C2A3BC}" type="presOf" srcId="{D92AC22F-55B8-4681-AF70-DBE1B50AFB31}" destId="{D7F4CAA5-1B71-40DB-8782-68934F2395A5}" srcOrd="0" destOrd="0" presId="urn:microsoft.com/office/officeart/2005/8/layout/process1"/>
    <dgm:cxn modelId="{E2B575C6-127C-4E31-B9A0-3B2B4FAB23EB}" type="presParOf" srcId="{735353A7-0236-480B-B41C-40C40DC86FB4}" destId="{DBBD92F1-B0CE-450B-B323-21E0ED282E48}" srcOrd="0" destOrd="0" presId="urn:microsoft.com/office/officeart/2005/8/layout/process1"/>
    <dgm:cxn modelId="{A43FCE4B-155C-40DF-93F7-C920F846D9D1}" type="presParOf" srcId="{735353A7-0236-480B-B41C-40C40DC86FB4}" destId="{0C1A47A9-D5D7-4EFE-A442-F3F104E9D322}" srcOrd="1" destOrd="0" presId="urn:microsoft.com/office/officeart/2005/8/layout/process1"/>
    <dgm:cxn modelId="{99D4FF03-50C1-4A71-9475-042157432E5A}" type="presParOf" srcId="{0C1A47A9-D5D7-4EFE-A442-F3F104E9D322}" destId="{5D59EA42-1821-4D0A-909C-9185E01890E3}" srcOrd="0" destOrd="0" presId="urn:microsoft.com/office/officeart/2005/8/layout/process1"/>
    <dgm:cxn modelId="{DED7510C-0AFB-4B35-B7DB-8BCBB931F6BD}" type="presParOf" srcId="{735353A7-0236-480B-B41C-40C40DC86FB4}" destId="{DCE5398B-B53C-4F72-BEC3-3F348A59F611}" srcOrd="2" destOrd="0" presId="urn:microsoft.com/office/officeart/2005/8/layout/process1"/>
    <dgm:cxn modelId="{3583C255-4BB4-4974-8D14-4BDD30CD46E2}" type="presParOf" srcId="{735353A7-0236-480B-B41C-40C40DC86FB4}" destId="{F0E58109-C24C-45F0-A55F-9FFECCFEF420}" srcOrd="3" destOrd="0" presId="urn:microsoft.com/office/officeart/2005/8/layout/process1"/>
    <dgm:cxn modelId="{58DDC827-AAB3-4B97-BF6C-FE2FF587EAC0}" type="presParOf" srcId="{F0E58109-C24C-45F0-A55F-9FFECCFEF420}" destId="{2F2BBC5E-D1AF-4601-A83C-D3E4ACEAC9BE}" srcOrd="0" destOrd="0" presId="urn:microsoft.com/office/officeart/2005/8/layout/process1"/>
    <dgm:cxn modelId="{4CF1800D-9F4F-44EC-A98D-61738216DAA7}" type="presParOf" srcId="{735353A7-0236-480B-B41C-40C40DC86FB4}" destId="{6A5A2D3D-C36E-4886-A7F7-75EA066FF5CA}" srcOrd="4" destOrd="0" presId="urn:microsoft.com/office/officeart/2005/8/layout/process1"/>
    <dgm:cxn modelId="{CE905332-DAED-49BC-BD78-1580CCBD91AC}" type="presParOf" srcId="{735353A7-0236-480B-B41C-40C40DC86FB4}" destId="{D7F4CAA5-1B71-40DB-8782-68934F2395A5}" srcOrd="5" destOrd="0" presId="urn:microsoft.com/office/officeart/2005/8/layout/process1"/>
    <dgm:cxn modelId="{7730380B-558F-49B4-8826-F5C5247FF305}" type="presParOf" srcId="{D7F4CAA5-1B71-40DB-8782-68934F2395A5}" destId="{60630D51-E7DD-4527-9592-3A4A6A0E38E6}" srcOrd="0" destOrd="0" presId="urn:microsoft.com/office/officeart/2005/8/layout/process1"/>
    <dgm:cxn modelId="{D467B15F-CC73-4CAC-84AC-8662777FF1AD}" type="presParOf" srcId="{735353A7-0236-480B-B41C-40C40DC86FB4}" destId="{03C95DC3-A4A2-4B4A-9C2B-312B67B5C26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D92F1-B0CE-450B-B323-21E0ED282E48}">
      <dsp:nvSpPr>
        <dsp:cNvPr id="0" name=""/>
        <dsp:cNvSpPr/>
      </dsp:nvSpPr>
      <dsp:spPr>
        <a:xfrm>
          <a:off x="3571" y="746374"/>
          <a:ext cx="1561703" cy="1584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Roadmap </a:t>
          </a:r>
          <a:r>
            <a:rPr lang="fr-CH" sz="1800" kern="1200" dirty="0" err="1" smtClean="0"/>
            <a:t>initiated</a:t>
          </a:r>
          <a:r>
            <a:rPr lang="fr-CH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err="1" smtClean="0"/>
            <a:t>Today</a:t>
          </a:r>
          <a:r>
            <a:rPr lang="fr-CH" sz="1800" kern="1200" dirty="0" smtClean="0"/>
            <a:t> </a:t>
          </a:r>
          <a:r>
            <a:rPr lang="fr-CH" sz="1800" b="1" kern="1200" dirty="0" smtClean="0"/>
            <a:t>(April 2015) </a:t>
          </a:r>
          <a:endParaRPr lang="fr-CH" sz="1800" b="1" kern="1200" dirty="0"/>
        </a:p>
      </dsp:txBody>
      <dsp:txXfrm>
        <a:off x="49312" y="792115"/>
        <a:ext cx="1470221" cy="1493402"/>
      </dsp:txXfrm>
    </dsp:sp>
    <dsp:sp modelId="{0C1A47A9-D5D7-4EFE-A442-F3F104E9D322}">
      <dsp:nvSpPr>
        <dsp:cNvPr id="0" name=""/>
        <dsp:cNvSpPr/>
      </dsp:nvSpPr>
      <dsp:spPr>
        <a:xfrm>
          <a:off x="1721445" y="134516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>
        <a:off x="1721445" y="1422625"/>
        <a:ext cx="231757" cy="232382"/>
      </dsp:txXfrm>
    </dsp:sp>
    <dsp:sp modelId="{DCE5398B-B53C-4F72-BEC3-3F348A59F611}">
      <dsp:nvSpPr>
        <dsp:cNvPr id="0" name=""/>
        <dsp:cNvSpPr/>
      </dsp:nvSpPr>
      <dsp:spPr>
        <a:xfrm>
          <a:off x="2189956" y="746374"/>
          <a:ext cx="1561703" cy="1584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Roadmap </a:t>
          </a:r>
          <a:r>
            <a:rPr lang="fr-CH" sz="1800" kern="1200" dirty="0" err="1" smtClean="0"/>
            <a:t>finalized</a:t>
          </a:r>
          <a:endParaRPr lang="fr-CH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b="1" kern="1200" dirty="0" smtClean="0"/>
            <a:t>August 2015</a:t>
          </a:r>
          <a:endParaRPr lang="fr-CH" sz="1800" b="1" kern="1200" dirty="0"/>
        </a:p>
      </dsp:txBody>
      <dsp:txXfrm>
        <a:off x="2235697" y="792115"/>
        <a:ext cx="1470221" cy="1493402"/>
      </dsp:txXfrm>
    </dsp:sp>
    <dsp:sp modelId="{F0E58109-C24C-45F0-A55F-9FFECCFEF420}">
      <dsp:nvSpPr>
        <dsp:cNvPr id="0" name=""/>
        <dsp:cNvSpPr/>
      </dsp:nvSpPr>
      <dsp:spPr>
        <a:xfrm>
          <a:off x="3907829" y="134516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>
        <a:off x="3907829" y="1422625"/>
        <a:ext cx="231757" cy="232382"/>
      </dsp:txXfrm>
    </dsp:sp>
    <dsp:sp modelId="{6A5A2D3D-C36E-4886-A7F7-75EA066FF5CA}">
      <dsp:nvSpPr>
        <dsp:cNvPr id="0" name=""/>
        <dsp:cNvSpPr/>
      </dsp:nvSpPr>
      <dsp:spPr>
        <a:xfrm>
          <a:off x="4376340" y="746374"/>
          <a:ext cx="1561703" cy="1584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err="1" smtClean="0"/>
            <a:t>Draft</a:t>
          </a:r>
          <a:r>
            <a:rPr lang="fr-CH" sz="1800" kern="1200" dirty="0" smtClean="0"/>
            <a:t> 15 </a:t>
          </a:r>
          <a:r>
            <a:rPr lang="fr-CH" sz="1800" kern="1200" dirty="0" err="1" smtClean="0"/>
            <a:t>year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strategy</a:t>
          </a:r>
          <a:r>
            <a:rPr lang="fr-CH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b="1" kern="1200" dirty="0" smtClean="0"/>
            <a:t>End of 2018</a:t>
          </a:r>
        </a:p>
      </dsp:txBody>
      <dsp:txXfrm>
        <a:off x="4422081" y="792115"/>
        <a:ext cx="1470221" cy="1493402"/>
      </dsp:txXfrm>
    </dsp:sp>
    <dsp:sp modelId="{D7F4CAA5-1B71-40DB-8782-68934F2395A5}">
      <dsp:nvSpPr>
        <dsp:cNvPr id="0" name=""/>
        <dsp:cNvSpPr/>
      </dsp:nvSpPr>
      <dsp:spPr>
        <a:xfrm>
          <a:off x="6094214" y="134516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400" kern="1200"/>
        </a:p>
      </dsp:txBody>
      <dsp:txXfrm>
        <a:off x="6094214" y="1422625"/>
        <a:ext cx="231757" cy="232382"/>
      </dsp:txXfrm>
    </dsp:sp>
    <dsp:sp modelId="{03C95DC3-A4A2-4B4A-9C2B-312B67B5C26E}">
      <dsp:nvSpPr>
        <dsp:cNvPr id="0" name=""/>
        <dsp:cNvSpPr/>
      </dsp:nvSpPr>
      <dsp:spPr>
        <a:xfrm>
          <a:off x="6562724" y="746374"/>
          <a:ext cx="1561703" cy="1584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err="1" smtClean="0"/>
            <a:t>Nationally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approved</a:t>
          </a:r>
          <a:r>
            <a:rPr lang="fr-CH" sz="1800" kern="1200" dirty="0" smtClean="0"/>
            <a:t> REDD+ </a:t>
          </a:r>
          <a:r>
            <a:rPr lang="fr-CH" sz="1800" kern="1200" dirty="0" err="1" smtClean="0"/>
            <a:t>strategy</a:t>
          </a:r>
          <a:endParaRPr lang="fr-CH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b="1" kern="1200" dirty="0" smtClean="0"/>
            <a:t>End of 2019 </a:t>
          </a:r>
          <a:endParaRPr lang="fr-CH" sz="1800" b="1" kern="1200" dirty="0"/>
        </a:p>
      </dsp:txBody>
      <dsp:txXfrm>
        <a:off x="6608465" y="792115"/>
        <a:ext cx="1470221" cy="1493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1D965-1B58-4D1D-89CD-C7E69C8E14C4}" type="datetimeFigureOut">
              <a:rPr lang="fr-CH" smtClean="0"/>
              <a:pPr/>
              <a:t>29.04.2015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3D26C-EFDE-4917-91AB-BECC73E51396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55620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4 REDD+ design elements as per the REDD+ decision texts. These</a:t>
            </a:r>
            <a:r>
              <a:rPr lang="en-GB" baseline="0" noProof="0" dirty="0" smtClean="0"/>
              <a:t> 4 elements feed into each other through an iterative, learning by doing process, where the country improves its information, capacity, strategies </a:t>
            </a:r>
            <a:r>
              <a:rPr lang="en-GB" baseline="0" noProof="0" dirty="0" err="1" smtClean="0"/>
              <a:t>etc</a:t>
            </a:r>
            <a:r>
              <a:rPr lang="en-GB" baseline="0" noProof="0" dirty="0" smtClean="0"/>
              <a:t> over time. For this workshop we will focus in particular on the NS/AP element.</a:t>
            </a:r>
          </a:p>
          <a:p>
            <a:r>
              <a:rPr lang="en-GB" baseline="0" noProof="0" dirty="0" smtClean="0"/>
              <a:t>The following slides by the UN-REDD Programme aim to show how the Programme, through each of the work streams, supports the development of NS/AP.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D578-DA4A-4312-B56F-986F17CBD77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812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(consult closely with diverse stakeholders), transparency –  make findings available and actively seek feedback, Accountability – reflect feedback in recommendations and respond to concerns and questions, Equity –  focus on measures to ensure recommendations for tenure reform are equitable and non-discriminatory; consult with traditionally marginalized stakeholder, Efficiency – coordinate with other aspects of the CNA and TA to minimize overlap and make the most of stakeholders’ time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DE5D2-DB94-B04A-AF5A-796E22D12E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42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01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09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33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31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09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426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391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24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56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599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62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200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393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4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6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68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638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397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478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180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28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699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464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44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95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33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063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172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607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13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296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27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340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057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783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805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98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83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024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109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01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730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482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9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638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00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052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2030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8578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046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26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24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712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886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2447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841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36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6640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5906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49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7964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19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36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8794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3790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874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629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700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7798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7255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3852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8264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66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5219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843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59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003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4015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814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275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832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724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882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34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The Six </a:t>
            </a:r>
            <a:r>
              <a:rPr lang="fr-CH" dirty="0" err="1" smtClean="0"/>
              <a:t>Deliverables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UN-REDD support</a:t>
            </a:r>
            <a:br>
              <a:rPr lang="fr-CH" dirty="0" smtClean="0"/>
            </a:br>
            <a:r>
              <a:rPr lang="fr-CH" dirty="0" smtClean="0"/>
              <a:t>and </a:t>
            </a:r>
            <a:r>
              <a:rPr lang="fr-CH" dirty="0" err="1" smtClean="0"/>
              <a:t>their</a:t>
            </a:r>
            <a:r>
              <a:rPr lang="fr-CH" dirty="0" smtClean="0"/>
              <a:t> </a:t>
            </a:r>
            <a:r>
              <a:rPr lang="fr-CH" dirty="0" err="1" smtClean="0"/>
              <a:t>link</a:t>
            </a:r>
            <a:r>
              <a:rPr lang="fr-CH" dirty="0" smtClean="0"/>
              <a:t> to the </a:t>
            </a:r>
            <a:r>
              <a:rPr lang="fr-CH" dirty="0" err="1" smtClean="0"/>
              <a:t>Warsaw</a:t>
            </a:r>
            <a:r>
              <a:rPr lang="fr-CH" dirty="0" smtClean="0"/>
              <a:t> Framework</a:t>
            </a:r>
            <a:endParaRPr lang="fr-C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92500"/>
          </a:bodyPr>
          <a:lstStyle/>
          <a:p>
            <a:endParaRPr lang="fr-CH" dirty="0" smtClean="0"/>
          </a:p>
          <a:p>
            <a:r>
              <a:rPr lang="fr-CH" dirty="0" smtClean="0"/>
              <a:t>Harold Chisale</a:t>
            </a:r>
          </a:p>
          <a:p>
            <a:r>
              <a:rPr lang="fr-CH" dirty="0" err="1" smtClean="0"/>
              <a:t>Forestry</a:t>
            </a:r>
            <a:r>
              <a:rPr lang="fr-CH" dirty="0" smtClean="0"/>
              <a:t> </a:t>
            </a:r>
            <a:r>
              <a:rPr lang="fr-CH" dirty="0" err="1" smtClean="0"/>
              <a:t>Officer</a:t>
            </a:r>
            <a:r>
              <a:rPr lang="fr-CH" dirty="0" smtClean="0"/>
              <a:t> (MRRP COUNTERPART)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1801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960438"/>
          </a:xfrm>
        </p:spPr>
        <p:txBody>
          <a:bodyPr>
            <a:normAutofit/>
          </a:bodyPr>
          <a:lstStyle/>
          <a:p>
            <a:r>
              <a:rPr lang="en-GB" sz="3600" b="1" dirty="0"/>
              <a:t>3. Assessment on Tenure and REDD+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Malawi 5-year action plan - target </a:t>
            </a:r>
            <a:r>
              <a:rPr lang="en-US" dirty="0"/>
              <a:t>3.3.2.</a:t>
            </a:r>
            <a:r>
              <a:rPr lang="en-US" dirty="0" smtClean="0"/>
              <a:t>B (high priority): </a:t>
            </a:r>
            <a:endParaRPr lang="en-US" dirty="0"/>
          </a:p>
          <a:p>
            <a:r>
              <a:rPr lang="en-US" i="1" dirty="0" smtClean="0"/>
              <a:t>To </a:t>
            </a:r>
            <a:r>
              <a:rPr lang="en-US" i="1" dirty="0"/>
              <a:t>prioritize and implement recommended follow-on actions from the </a:t>
            </a:r>
            <a:r>
              <a:rPr lang="en-US" b="1" i="1" dirty="0"/>
              <a:t>analysis of Malawi’s resource tenure regimes and</a:t>
            </a:r>
            <a:r>
              <a:rPr lang="en-US" i="1" dirty="0"/>
              <a:t>, as necessary, continue to pursue actions intended to clarify tenure and inform the development of a long-term, national REDD+ strategy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Cancun Agreements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Requests </a:t>
            </a:r>
            <a:r>
              <a:rPr lang="en-US" dirty="0"/>
              <a:t>developing country partners…to address…land tenure issues</a:t>
            </a:r>
            <a:r>
              <a:rPr lang="en-US" dirty="0" smtClean="0"/>
              <a:t>”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Warsaw Pillar</a:t>
            </a:r>
            <a:r>
              <a:rPr lang="en-US" dirty="0" smtClean="0"/>
              <a:t>:  Relates to taking action to address the drivers of deforestation and degradation (Decision 15/CP.19)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49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3600" b="1" dirty="0"/>
              <a:t>3. Assessment on Tenure and REDD+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24000"/>
            <a:ext cx="8087825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Objectives: </a:t>
            </a:r>
          </a:p>
          <a:p>
            <a:pPr marL="342900" lvl="1" indent="0">
              <a:buNone/>
            </a:pPr>
            <a:r>
              <a:rPr lang="en-US" dirty="0" smtClean="0"/>
              <a:t>1. Provide an </a:t>
            </a:r>
            <a:r>
              <a:rPr lang="en-US" dirty="0"/>
              <a:t>in-depth review of </a:t>
            </a:r>
            <a:r>
              <a:rPr lang="en-US" dirty="0" smtClean="0"/>
              <a:t>the </a:t>
            </a:r>
            <a:r>
              <a:rPr lang="en-US" dirty="0"/>
              <a:t>resource tenure systems </a:t>
            </a:r>
            <a:r>
              <a:rPr lang="en-US" dirty="0" smtClean="0"/>
              <a:t>in </a:t>
            </a:r>
            <a:r>
              <a:rPr lang="en-US" dirty="0"/>
              <a:t>Malawi’s natural resource sectors that will impact the development and implementation of a successful REDD+ </a:t>
            </a:r>
            <a:r>
              <a:rPr lang="en-US" dirty="0" smtClean="0"/>
              <a:t>program</a:t>
            </a:r>
          </a:p>
          <a:p>
            <a:pPr marL="342900" lvl="1" indent="0">
              <a:buNone/>
            </a:pPr>
            <a:r>
              <a:rPr lang="en-US" dirty="0" smtClean="0"/>
              <a:t>2. Provide </a:t>
            </a:r>
            <a:r>
              <a:rPr lang="en-US" dirty="0"/>
              <a:t>recommendations and opportunities for tenure reforms that </a:t>
            </a:r>
            <a:r>
              <a:rPr lang="en-US" dirty="0" smtClean="0"/>
              <a:t> </a:t>
            </a:r>
            <a:r>
              <a:rPr lang="en-US" dirty="0"/>
              <a:t>support the Government of Malawi in effectively implementing </a:t>
            </a:r>
            <a:r>
              <a:rPr lang="en-US" dirty="0" smtClean="0"/>
              <a:t>REDD+.  </a:t>
            </a:r>
            <a:endParaRPr lang="en-US" dirty="0"/>
          </a:p>
          <a:p>
            <a:r>
              <a:rPr lang="en-GB" dirty="0" smtClean="0"/>
              <a:t>Partners:  FAO with ELI &amp; CEPA</a:t>
            </a:r>
          </a:p>
          <a:p>
            <a:r>
              <a:rPr lang="en-GB" dirty="0" smtClean="0"/>
              <a:t>Timeline</a:t>
            </a:r>
            <a:r>
              <a:rPr lang="en-GB" dirty="0"/>
              <a:t>: April to November 2015</a:t>
            </a:r>
          </a:p>
          <a:p>
            <a:r>
              <a:rPr lang="en-GB" dirty="0"/>
              <a:t>Deliverables: </a:t>
            </a:r>
            <a:r>
              <a:rPr lang="en-GB" dirty="0" smtClean="0"/>
              <a:t>inception, interim, and final reports, </a:t>
            </a:r>
            <a:r>
              <a:rPr lang="en-GB" dirty="0"/>
              <a:t>policy </a:t>
            </a:r>
            <a:r>
              <a:rPr lang="en-GB" dirty="0" smtClean="0"/>
              <a:t>brief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594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562"/>
            <a:ext cx="8229600" cy="960438"/>
          </a:xfrm>
        </p:spPr>
        <p:txBody>
          <a:bodyPr>
            <a:noAutofit/>
          </a:bodyPr>
          <a:lstStyle/>
          <a:p>
            <a:r>
              <a:rPr lang="en-GB" sz="3600" b="1" dirty="0"/>
              <a:t>3. Assessment on Tenure and </a:t>
            </a:r>
            <a:r>
              <a:rPr lang="en-GB" sz="3600" b="1" dirty="0" smtClean="0"/>
              <a:t>REDD+</a:t>
            </a:r>
            <a:br>
              <a:rPr lang="en-GB" sz="3600" b="1" dirty="0" smtClean="0"/>
            </a:br>
            <a:r>
              <a:rPr lang="en-GB" sz="3600" b="1" dirty="0" smtClean="0"/>
              <a:t>Methodology &amp; Guiding Principles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974"/>
            <a:ext cx="7886700" cy="45432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Methodology: </a:t>
            </a:r>
          </a:p>
          <a:p>
            <a:r>
              <a:rPr lang="en-US" dirty="0"/>
              <a:t>D</a:t>
            </a:r>
            <a:r>
              <a:rPr lang="en-US" dirty="0" smtClean="0"/>
              <a:t>esk study and review of project (e.g. </a:t>
            </a:r>
            <a:r>
              <a:rPr lang="en-US" dirty="0" err="1" smtClean="0"/>
              <a:t>Kulera</a:t>
            </a:r>
            <a:r>
              <a:rPr lang="en-US" dirty="0" smtClean="0"/>
              <a:t>) and regional experience with relevance to Malawi</a:t>
            </a:r>
          </a:p>
          <a:p>
            <a:pPr lvl="0"/>
            <a:r>
              <a:rPr lang="en-US" dirty="0" smtClean="0"/>
              <a:t>Engage key stakeholders across natural resource sectors, including policymakers </a:t>
            </a:r>
          </a:p>
          <a:p>
            <a:pPr lvl="0"/>
            <a:r>
              <a:rPr lang="en-US" dirty="0" smtClean="0"/>
              <a:t>Map tenure </a:t>
            </a:r>
            <a:r>
              <a:rPr lang="en-US" dirty="0"/>
              <a:t>regimes across geographical and cultural “regions” in </a:t>
            </a:r>
            <a:r>
              <a:rPr lang="en-US" dirty="0" smtClean="0"/>
              <a:t>Malawi</a:t>
            </a:r>
          </a:p>
          <a:p>
            <a:pPr lvl="0"/>
            <a:r>
              <a:rPr lang="en-US" dirty="0" smtClean="0"/>
              <a:t>Use identification of </a:t>
            </a:r>
            <a:r>
              <a:rPr lang="en-US" dirty="0"/>
              <a:t>policy, legal and institutional gaps </a:t>
            </a:r>
            <a:r>
              <a:rPr lang="en-US" dirty="0" smtClean="0"/>
              <a:t>to inform recommendations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Guiding Principles:</a:t>
            </a:r>
          </a:p>
          <a:p>
            <a:r>
              <a:rPr lang="en-US" dirty="0" smtClean="0"/>
              <a:t>Refer </a:t>
            </a:r>
            <a:r>
              <a:rPr lang="en-US" dirty="0"/>
              <a:t>to the Voluntary Guidelines on the Responsible Governance of Tenure and PROFOR framework</a:t>
            </a:r>
          </a:p>
          <a:p>
            <a:r>
              <a:rPr lang="en-US" dirty="0" smtClean="0"/>
              <a:t>Inclusiveness, transparency, accountability, equity, efficiency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724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562"/>
            <a:ext cx="8229600" cy="960438"/>
          </a:xfrm>
        </p:spPr>
        <p:txBody>
          <a:bodyPr>
            <a:noAutofit/>
          </a:bodyPr>
          <a:lstStyle/>
          <a:p>
            <a:r>
              <a:rPr lang="fr-CH" sz="3200" b="1" dirty="0"/>
              <a:t>4</a:t>
            </a:r>
            <a:r>
              <a:rPr lang="fr-CH" sz="3200" b="1" dirty="0" smtClean="0"/>
              <a:t>. REDD+ Corruption </a:t>
            </a:r>
            <a:r>
              <a:rPr lang="fr-CH" sz="3200" b="1" dirty="0" err="1" smtClean="0"/>
              <a:t>Risk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Assessment</a:t>
            </a:r>
            <a:r>
              <a:rPr lang="fr-CH" sz="3200" b="1" dirty="0" smtClean="0"/>
              <a:t/>
            </a:r>
            <a:br>
              <a:rPr lang="fr-CH" sz="3200" b="1" dirty="0" smtClean="0"/>
            </a:br>
            <a:r>
              <a:rPr lang="fr-CH" sz="3200" b="1" dirty="0" smtClean="0"/>
              <a:t> 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51054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Corruption </a:t>
            </a:r>
            <a:r>
              <a:rPr lang="en-CA" dirty="0"/>
              <a:t>is not solely about </a:t>
            </a:r>
            <a:r>
              <a:rPr lang="en-CA" b="1" u="sng" dirty="0" smtClean="0"/>
              <a:t>government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Corruption </a:t>
            </a:r>
            <a:r>
              <a:rPr lang="en-CA" dirty="0"/>
              <a:t>can happen at administrative levels or at </a:t>
            </a:r>
            <a:r>
              <a:rPr lang="en-CA" dirty="0" smtClean="0"/>
              <a:t>higher, political levels</a:t>
            </a:r>
            <a:endParaRPr lang="fr-CH" dirty="0"/>
          </a:p>
          <a:p>
            <a:pPr marL="742950" lvl="2" indent="-342900"/>
            <a:r>
              <a:rPr lang="en-CA" sz="2800" dirty="0"/>
              <a:t>Anti-Corruption is not solely about </a:t>
            </a:r>
            <a:r>
              <a:rPr lang="en-CA" sz="2800" b="1" u="sng" dirty="0"/>
              <a:t>enforcement</a:t>
            </a:r>
            <a:r>
              <a:rPr lang="en-CA" sz="2800" dirty="0"/>
              <a:t> , but also about </a:t>
            </a:r>
            <a:r>
              <a:rPr lang="en-CA" sz="2800" b="1" u="sng" dirty="0" smtClean="0"/>
              <a:t>prevention</a:t>
            </a:r>
          </a:p>
          <a:p>
            <a:pPr marL="742950" lvl="2" indent="-342900"/>
            <a:r>
              <a:rPr lang="en-CA" sz="2800" dirty="0" smtClean="0"/>
              <a:t>Preventing corruption in REDD+ is important for : </a:t>
            </a:r>
          </a:p>
          <a:p>
            <a:pPr marL="857250" lvl="3" indent="0">
              <a:buNone/>
            </a:pPr>
            <a:r>
              <a:rPr lang="en-CA" dirty="0" smtClean="0"/>
              <a:t>1) Effectiveness and success of REDD+ policies and measures </a:t>
            </a:r>
          </a:p>
          <a:p>
            <a:pPr marL="857250" lvl="3" indent="0">
              <a:buNone/>
            </a:pPr>
            <a:r>
              <a:rPr lang="en-CA" dirty="0" smtClean="0"/>
              <a:t>2) Trust of international community and investors</a:t>
            </a:r>
          </a:p>
          <a:p>
            <a:pPr marL="857250" lvl="3" indent="0">
              <a:buNone/>
            </a:pPr>
            <a:r>
              <a:rPr lang="en-CA" dirty="0" smtClean="0"/>
              <a:t>3) Trust and avoiding conflicts at national and local levels</a:t>
            </a:r>
          </a:p>
          <a:p>
            <a:pPr marL="1200150" lvl="3" indent="-342900"/>
            <a:endParaRPr lang="fr-CH" b="1" u="sng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5871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960438"/>
          </a:xfrm>
        </p:spPr>
        <p:txBody>
          <a:bodyPr>
            <a:normAutofit/>
          </a:bodyPr>
          <a:lstStyle/>
          <a:p>
            <a:r>
              <a:rPr lang="fr-CH" sz="3200" b="1" dirty="0" smtClean="0"/>
              <a:t>4. REDD+ Corruption </a:t>
            </a:r>
            <a:r>
              <a:rPr lang="fr-CH" sz="3200" b="1" dirty="0" err="1" smtClean="0"/>
              <a:t>Risk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Assessment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fontScale="70000" lnSpcReduction="20000"/>
          </a:bodyPr>
          <a:lstStyle/>
          <a:p>
            <a:r>
              <a:rPr lang="fr-CH" dirty="0" smtClean="0"/>
              <a:t>Part of the </a:t>
            </a:r>
            <a:r>
              <a:rPr lang="fr-CH" b="1" dirty="0" err="1" smtClean="0"/>
              <a:t>governance</a:t>
            </a:r>
            <a:r>
              <a:rPr lang="fr-CH" b="1" dirty="0" smtClean="0"/>
              <a:t> </a:t>
            </a:r>
            <a:r>
              <a:rPr lang="fr-CH" b="1" dirty="0" err="1" smtClean="0"/>
              <a:t>workstream</a:t>
            </a:r>
            <a:endParaRPr lang="fr-CH" b="1" dirty="0" smtClean="0"/>
          </a:p>
          <a:p>
            <a:pPr lvl="0"/>
            <a:r>
              <a:rPr lang="fr-CH" b="1" dirty="0" smtClean="0"/>
              <a:t>Objectives :</a:t>
            </a:r>
          </a:p>
          <a:p>
            <a:pPr marL="0" lvl="0" indent="0">
              <a:buNone/>
            </a:pPr>
            <a:r>
              <a:rPr lang="fr-CH" dirty="0" smtClean="0"/>
              <a:t>	1) </a:t>
            </a:r>
            <a:r>
              <a:rPr lang="en-US" dirty="0" smtClean="0"/>
              <a:t>Analyze </a:t>
            </a:r>
            <a:r>
              <a:rPr lang="en-US" dirty="0"/>
              <a:t>the degree of transparency, accountability and </a:t>
            </a:r>
            <a:r>
              <a:rPr lang="en-US" dirty="0" smtClean="0"/>
              <a:t>	inclusiveness </a:t>
            </a:r>
            <a:r>
              <a:rPr lang="en-US" dirty="0"/>
              <a:t>of key forest governance processes and </a:t>
            </a:r>
            <a:r>
              <a:rPr lang="en-US" dirty="0" smtClean="0"/>
              <a:t>	institutions </a:t>
            </a:r>
            <a:r>
              <a:rPr lang="en-US" dirty="0"/>
              <a:t>and the extent to which corruption in the forestry </a:t>
            </a:r>
            <a:r>
              <a:rPr lang="en-US" dirty="0" smtClean="0"/>
              <a:t>	sector </a:t>
            </a:r>
            <a:r>
              <a:rPr lang="en-US" dirty="0"/>
              <a:t>acts as a driver of deforestation and forest </a:t>
            </a:r>
            <a:r>
              <a:rPr lang="en-US" dirty="0" smtClean="0"/>
              <a:t>degradation</a:t>
            </a:r>
          </a:p>
          <a:p>
            <a:pPr marL="0" lvl="0" indent="0">
              <a:buNone/>
            </a:pPr>
            <a:endParaRPr lang="fr-CH" dirty="0" smtClean="0"/>
          </a:p>
          <a:p>
            <a:pPr marL="0" lvl="0" indent="0">
              <a:buNone/>
            </a:pPr>
            <a:r>
              <a:rPr lang="fr-CH" dirty="0" smtClean="0"/>
              <a:t>	2) </a:t>
            </a:r>
            <a:r>
              <a:rPr lang="en-US" dirty="0" smtClean="0"/>
              <a:t>Forecast </a:t>
            </a:r>
            <a:r>
              <a:rPr lang="en-US" dirty="0"/>
              <a:t>and prepare for potential corruption under REDD+, </a:t>
            </a:r>
            <a:r>
              <a:rPr lang="en-US" dirty="0" smtClean="0"/>
              <a:t>	and </a:t>
            </a:r>
            <a:r>
              <a:rPr lang="en-US" dirty="0"/>
              <a:t>provide recommendations and tools to inform the design of </a:t>
            </a:r>
            <a:r>
              <a:rPr lang="en-US" dirty="0" smtClean="0"/>
              <a:t>	constituent </a:t>
            </a:r>
            <a:r>
              <a:rPr lang="en-US" dirty="0"/>
              <a:t>REDD+ elements that should address corruption and </a:t>
            </a:r>
            <a:r>
              <a:rPr lang="en-US" dirty="0" smtClean="0"/>
              <a:t>	enhance </a:t>
            </a:r>
            <a:r>
              <a:rPr lang="en-US" dirty="0"/>
              <a:t>and sustain good </a:t>
            </a:r>
            <a:r>
              <a:rPr lang="en-US" dirty="0" smtClean="0"/>
              <a:t>practices</a:t>
            </a:r>
            <a:endParaRPr lang="fr-CH" dirty="0" smtClean="0"/>
          </a:p>
          <a:p>
            <a:endParaRPr lang="fr-CH" b="1" dirty="0" smtClean="0"/>
          </a:p>
          <a:p>
            <a:r>
              <a:rPr lang="fr-CH" b="1" dirty="0" err="1" smtClean="0"/>
              <a:t>Timeline</a:t>
            </a:r>
            <a:r>
              <a:rPr lang="fr-CH" b="1" dirty="0" smtClean="0"/>
              <a:t> </a:t>
            </a:r>
            <a:r>
              <a:rPr lang="fr-CH" dirty="0" smtClean="0"/>
              <a:t>: 	</a:t>
            </a:r>
          </a:p>
          <a:p>
            <a:pPr lvl="1"/>
            <a:r>
              <a:rPr lang="fr-CH" dirty="0" err="1" smtClean="0"/>
              <a:t>Builds</a:t>
            </a:r>
            <a:r>
              <a:rPr lang="fr-CH" dirty="0" smtClean="0"/>
              <a:t> on the Drivers </a:t>
            </a:r>
            <a:r>
              <a:rPr lang="fr-CH" dirty="0" err="1" smtClean="0"/>
              <a:t>study</a:t>
            </a:r>
            <a:r>
              <a:rPr lang="fr-CH" dirty="0" smtClean="0"/>
              <a:t> and on the </a:t>
            </a:r>
            <a:r>
              <a:rPr lang="fr-CH" dirty="0" err="1" smtClean="0"/>
              <a:t>Institutional</a:t>
            </a:r>
            <a:r>
              <a:rPr lang="fr-CH" dirty="0" smtClean="0"/>
              <a:t> and </a:t>
            </a:r>
            <a:r>
              <a:rPr lang="fr-CH" dirty="0" err="1" smtClean="0"/>
              <a:t>Context</a:t>
            </a:r>
            <a:r>
              <a:rPr lang="fr-CH" dirty="0" smtClean="0"/>
              <a:t> </a:t>
            </a:r>
            <a:r>
              <a:rPr lang="fr-CH" dirty="0" err="1" smtClean="0"/>
              <a:t>Analysis</a:t>
            </a:r>
            <a:r>
              <a:rPr lang="fr-CH" dirty="0" smtClean="0"/>
              <a:t> </a:t>
            </a:r>
            <a:endParaRPr lang="fr-CH" dirty="0"/>
          </a:p>
          <a:p>
            <a:pPr lvl="1"/>
            <a:r>
              <a:rPr lang="fr-CH" dirty="0" err="1" smtClean="0"/>
              <a:t>Expected</a:t>
            </a:r>
            <a:r>
              <a:rPr lang="fr-CH" dirty="0" smtClean="0"/>
              <a:t> </a:t>
            </a:r>
            <a:r>
              <a:rPr lang="fr-CH" dirty="0" err="1" smtClean="0"/>
              <a:t>completion</a:t>
            </a:r>
            <a:r>
              <a:rPr lang="fr-CH" b="1" dirty="0" smtClean="0"/>
              <a:t>: </a:t>
            </a:r>
            <a:r>
              <a:rPr lang="fr-CH" b="1" dirty="0" smtClean="0"/>
              <a:t>August 2015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xmlns="" val="28802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fr-CH" sz="3600" b="1" dirty="0"/>
              <a:t>4</a:t>
            </a:r>
            <a:r>
              <a:rPr lang="fr-CH" sz="3600" b="1" dirty="0" smtClean="0"/>
              <a:t>. REDD+ Corruption </a:t>
            </a:r>
            <a:r>
              <a:rPr lang="fr-CH" sz="3600" b="1" dirty="0" err="1" smtClean="0"/>
              <a:t>Risk</a:t>
            </a:r>
            <a:r>
              <a:rPr lang="fr-CH" sz="3600" b="1" dirty="0" smtClean="0"/>
              <a:t> </a:t>
            </a:r>
            <a:r>
              <a:rPr lang="fr-CH" sz="3600" b="1" dirty="0" err="1" smtClean="0"/>
              <a:t>Assessment</a:t>
            </a:r>
            <a:r>
              <a:rPr lang="fr-CH" sz="3600" b="1" dirty="0" smtClean="0"/>
              <a:t/>
            </a:r>
            <a:br>
              <a:rPr lang="fr-CH" sz="3600" b="1" dirty="0" smtClean="0"/>
            </a:br>
            <a:r>
              <a:rPr lang="fr-CH" sz="3600" b="1" dirty="0" smtClean="0"/>
              <a:t>- </a:t>
            </a:r>
            <a:r>
              <a:rPr lang="fr-CH" sz="3600" b="1" dirty="0" err="1" smtClean="0"/>
              <a:t>Approach</a:t>
            </a:r>
            <a:endParaRPr lang="fr-C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CA" dirty="0" smtClean="0"/>
              <a:t>The REDD+ Corruption Risk Assessment </a:t>
            </a:r>
          </a:p>
          <a:p>
            <a:pPr lvl="2"/>
            <a:r>
              <a:rPr lang="en-CA" dirty="0" smtClean="0"/>
              <a:t>G</a:t>
            </a:r>
            <a:r>
              <a:rPr lang="en-CA" dirty="0" smtClean="0"/>
              <a:t>oes </a:t>
            </a:r>
            <a:r>
              <a:rPr lang="en-CA" dirty="0"/>
              <a:t>beyond </a:t>
            </a:r>
            <a:r>
              <a:rPr lang="en-CA" dirty="0" smtClean="0"/>
              <a:t>corruption to naturally </a:t>
            </a:r>
            <a:r>
              <a:rPr lang="en-CA" dirty="0"/>
              <a:t>cover other governance weaknesses that are conducive to corruption (such as lack of transparency, </a:t>
            </a:r>
            <a:r>
              <a:rPr lang="en-CA" dirty="0" smtClean="0"/>
              <a:t>ineffective </a:t>
            </a:r>
            <a:r>
              <a:rPr lang="en-CA" dirty="0"/>
              <a:t>participation, lack of feedback mechanism, lack of sanctions)</a:t>
            </a:r>
            <a:endParaRPr lang="fr-CH" dirty="0"/>
          </a:p>
          <a:p>
            <a:pPr lvl="2"/>
            <a:r>
              <a:rPr lang="en-CA" dirty="0" smtClean="0"/>
              <a:t>Goes </a:t>
            </a:r>
            <a:r>
              <a:rPr lang="en-CA" dirty="0"/>
              <a:t>beyond </a:t>
            </a:r>
            <a:r>
              <a:rPr lang="en-CA" dirty="0" smtClean="0"/>
              <a:t>empirical </a:t>
            </a:r>
            <a:r>
              <a:rPr lang="en-CA" dirty="0" smtClean="0"/>
              <a:t>evidence </a:t>
            </a:r>
            <a:r>
              <a:rPr lang="en-CA" dirty="0"/>
              <a:t>and into quantitative analysis</a:t>
            </a:r>
            <a:endParaRPr lang="fr-CH" dirty="0"/>
          </a:p>
          <a:p>
            <a:pPr lvl="2"/>
            <a:r>
              <a:rPr lang="en-CA" dirty="0" smtClean="0"/>
              <a:t>is </a:t>
            </a:r>
            <a:r>
              <a:rPr lang="en-CA" dirty="0"/>
              <a:t>not about blame and shame, but about </a:t>
            </a:r>
            <a:r>
              <a:rPr lang="en-CA" b="1" dirty="0" smtClean="0"/>
              <a:t>constructive and collective solutions</a:t>
            </a:r>
            <a:r>
              <a:rPr lang="en-CA" dirty="0" smtClean="0"/>
              <a:t> </a:t>
            </a:r>
            <a:r>
              <a:rPr lang="en-CA" dirty="0"/>
              <a:t>to major </a:t>
            </a:r>
            <a:r>
              <a:rPr lang="en-CA" dirty="0" smtClean="0"/>
              <a:t>issues</a:t>
            </a:r>
            <a:endParaRPr lang="fr-CH" dirty="0"/>
          </a:p>
          <a:p>
            <a:pPr lvl="2"/>
            <a:r>
              <a:rPr lang="en-CA" dirty="0" smtClean="0"/>
              <a:t>is </a:t>
            </a:r>
            <a:r>
              <a:rPr lang="en-CA" dirty="0"/>
              <a:t>not about </a:t>
            </a:r>
            <a:r>
              <a:rPr lang="en-CA" b="1" dirty="0"/>
              <a:t>all </a:t>
            </a:r>
            <a:r>
              <a:rPr lang="en-CA" dirty="0"/>
              <a:t>governance issues in the forest sector… but rather about addressing the ones that would present the MOST </a:t>
            </a:r>
            <a:r>
              <a:rPr lang="en-CA" dirty="0" smtClean="0"/>
              <a:t>risks </a:t>
            </a:r>
            <a:r>
              <a:rPr lang="en-CA" dirty="0"/>
              <a:t>to the success of REDD</a:t>
            </a:r>
            <a:r>
              <a:rPr lang="en-CA" dirty="0" smtClean="0"/>
              <a:t>+</a:t>
            </a: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2652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Autofit/>
          </a:bodyPr>
          <a:lstStyle/>
          <a:p>
            <a:r>
              <a:rPr lang="en-GB" sz="3200" b="1" dirty="0"/>
              <a:t>5</a:t>
            </a:r>
            <a:r>
              <a:rPr lang="en-GB" sz="3200" b="1" dirty="0" smtClean="0"/>
              <a:t>. Malawi’s roadmap for the National Forest Monitoring System</a:t>
            </a:r>
            <a:endParaRPr lang="en-GB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Detailed assessment of current capacity for plot-based forest inventories, land-use mapping and the national GHG inventory</a:t>
            </a:r>
          </a:p>
          <a:p>
            <a:r>
              <a:rPr lang="en-US" dirty="0" smtClean="0"/>
              <a:t>Inventory of past capacity development interventions</a:t>
            </a:r>
          </a:p>
          <a:p>
            <a:pPr lvl="0"/>
            <a:r>
              <a:rPr lang="en-US" dirty="0" smtClean="0"/>
              <a:t>Identification of capacity gaps</a:t>
            </a:r>
          </a:p>
          <a:p>
            <a:pPr lvl="0"/>
            <a:r>
              <a:rPr lang="en-US" dirty="0" smtClean="0"/>
              <a:t>Compile a proposed set of capacity development interventions in a roadmap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619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960438"/>
          </a:xfrm>
        </p:spPr>
        <p:txBody>
          <a:bodyPr>
            <a:noAutofit/>
          </a:bodyPr>
          <a:lstStyle/>
          <a:p>
            <a:r>
              <a:rPr lang="en-GB" sz="3200" b="1" dirty="0"/>
              <a:t>5</a:t>
            </a:r>
            <a:r>
              <a:rPr lang="en-GB" sz="3200" b="1" dirty="0" smtClean="0"/>
              <a:t>. National </a:t>
            </a:r>
            <a:r>
              <a:rPr lang="en-GB" sz="3200" b="1" dirty="0"/>
              <a:t>Forest Monitoring System Contribution </a:t>
            </a:r>
            <a:r>
              <a:rPr lang="en-GB" sz="3200" b="1" dirty="0" smtClean="0"/>
              <a:t>to REDD+ readiness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NFMS roadmap is a key document towards development an effective and efficient National Forest Monitoring System</a:t>
            </a:r>
          </a:p>
          <a:p>
            <a:r>
              <a:rPr lang="en-GB" dirty="0" smtClean="0"/>
              <a:t>The National Forest Monitoring System is a </a:t>
            </a:r>
            <a:r>
              <a:rPr lang="en-GB" b="1" dirty="0" smtClean="0"/>
              <a:t>requirement of the UNFCCC Warsaw Framework</a:t>
            </a:r>
            <a:r>
              <a:rPr lang="en-GB" dirty="0" smtClean="0"/>
              <a:t>, and important as it serves for international measurement, reporting and verification (MRV).</a:t>
            </a:r>
          </a:p>
          <a:p>
            <a:r>
              <a:rPr lang="en-GB" dirty="0"/>
              <a:t>The NFMS is a core objective of the </a:t>
            </a:r>
            <a:r>
              <a:rPr lang="en-GB" b="1" dirty="0"/>
              <a:t>MRP 5-year action plan</a:t>
            </a:r>
          </a:p>
          <a:p>
            <a:r>
              <a:rPr lang="en-GB" dirty="0" smtClean="0"/>
              <a:t>The NFMS tracks REDD+ results and a reference level: quantitative information on the forests illustrating the performance of REDD+. </a:t>
            </a:r>
          </a:p>
        </p:txBody>
      </p:sp>
    </p:spTree>
    <p:extLst>
      <p:ext uri="{BB962C8B-B14F-4D97-AF65-F5344CB8AC3E}">
        <p14:creationId xmlns:p14="http://schemas.microsoft.com/office/powerpoint/2010/main" xmlns="" val="13313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960438"/>
          </a:xfrm>
        </p:spPr>
        <p:txBody>
          <a:bodyPr>
            <a:noAutofit/>
          </a:bodyPr>
          <a:lstStyle/>
          <a:p>
            <a:r>
              <a:rPr lang="en-GB" sz="3200" b="1" dirty="0"/>
              <a:t>5</a:t>
            </a:r>
            <a:r>
              <a:rPr lang="en-GB" sz="3200" b="1" dirty="0" smtClean="0"/>
              <a:t>. National </a:t>
            </a:r>
            <a:r>
              <a:rPr lang="en-GB" sz="3200" b="1" dirty="0"/>
              <a:t>Forest Monitoring System </a:t>
            </a:r>
            <a:r>
              <a:rPr lang="en-GB" sz="3200" b="1" dirty="0" smtClean="0"/>
              <a:t>- Elements of the approach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48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scope includes the pillars of the National Forest Monitoring System :</a:t>
            </a:r>
          </a:p>
          <a:p>
            <a:pPr lvl="1"/>
            <a:r>
              <a:rPr lang="en-GB" dirty="0" smtClean="0"/>
              <a:t>Plot-based forest inventory</a:t>
            </a:r>
          </a:p>
          <a:p>
            <a:pPr lvl="1"/>
            <a:r>
              <a:rPr lang="en-GB" dirty="0" smtClean="0"/>
              <a:t>Spatial land monitoring</a:t>
            </a:r>
          </a:p>
          <a:p>
            <a:pPr lvl="1"/>
            <a:r>
              <a:rPr lang="en-GB" dirty="0" smtClean="0"/>
              <a:t>National GHG inventory</a:t>
            </a:r>
          </a:p>
          <a:p>
            <a:pPr lvl="1"/>
            <a:r>
              <a:rPr lang="en-GB" dirty="0" smtClean="0"/>
              <a:t>Reference level setting</a:t>
            </a:r>
          </a:p>
          <a:p>
            <a:r>
              <a:rPr lang="en-GB" dirty="0" smtClean="0"/>
              <a:t>Close coordination with </a:t>
            </a:r>
            <a:r>
              <a:rPr lang="en-GB" b="1" dirty="0" smtClean="0"/>
              <a:t>REDD+ Science Working Group</a:t>
            </a:r>
            <a:r>
              <a:rPr lang="en-GB" dirty="0" smtClean="0"/>
              <a:t> is key and will be achieved through frequent discussion, consultation and validation</a:t>
            </a:r>
          </a:p>
          <a:p>
            <a:r>
              <a:rPr lang="en-GB" b="1" dirty="0" smtClean="0"/>
              <a:t>Target timeline </a:t>
            </a:r>
            <a:r>
              <a:rPr lang="en-GB" dirty="0" smtClean="0"/>
              <a:t>: April to August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65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960438"/>
          </a:xfrm>
        </p:spPr>
        <p:txBody>
          <a:bodyPr>
            <a:normAutofit/>
          </a:bodyPr>
          <a:lstStyle/>
          <a:p>
            <a:r>
              <a:rPr lang="fr-CH" sz="3200" b="1" dirty="0" smtClean="0"/>
              <a:t>6. Roadmap to a National REDD+ </a:t>
            </a:r>
            <a:r>
              <a:rPr lang="fr-CH" sz="3200" b="1" dirty="0" err="1" smtClean="0"/>
              <a:t>Strategy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 National REDD+ Strategy is a “high priority target” of the </a:t>
            </a:r>
            <a:r>
              <a:rPr lang="en-US" dirty="0" err="1" smtClean="0"/>
              <a:t>GoM</a:t>
            </a:r>
            <a:r>
              <a:rPr lang="en-US" dirty="0" smtClean="0"/>
              <a:t> (5 year action plan) </a:t>
            </a:r>
            <a:endParaRPr lang="fr-CH" dirty="0" smtClean="0"/>
          </a:p>
          <a:p>
            <a:r>
              <a:rPr lang="fr-CH" dirty="0" err="1" smtClean="0"/>
              <a:t>Where</a:t>
            </a:r>
            <a:r>
              <a:rPr lang="fr-CH" dirty="0" smtClean="0"/>
              <a:t> are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now</a:t>
            </a:r>
            <a:r>
              <a:rPr lang="fr-CH" dirty="0" smtClean="0"/>
              <a:t> and </a:t>
            </a:r>
            <a:r>
              <a:rPr lang="fr-CH" dirty="0" err="1" smtClean="0"/>
              <a:t>what</a:t>
            </a:r>
            <a:r>
              <a:rPr lang="fr-CH" dirty="0" smtClean="0"/>
              <a:t> do </a:t>
            </a:r>
            <a:r>
              <a:rPr lang="fr-CH" dirty="0" err="1" smtClean="0"/>
              <a:t>we</a:t>
            </a:r>
            <a:r>
              <a:rPr lang="fr-CH" dirty="0" smtClean="0"/>
              <a:t> have ?</a:t>
            </a:r>
          </a:p>
          <a:p>
            <a:r>
              <a:rPr lang="fr-CH" dirty="0" err="1" smtClean="0"/>
              <a:t>Where</a:t>
            </a:r>
            <a:r>
              <a:rPr lang="fr-CH" dirty="0" smtClean="0"/>
              <a:t> do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?</a:t>
            </a:r>
          </a:p>
          <a:p>
            <a:endParaRPr lang="fr-CH" dirty="0"/>
          </a:p>
          <a:p>
            <a:endParaRPr lang="fr-CH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0768558"/>
              </p:ext>
            </p:extLst>
          </p:nvPr>
        </p:nvGraphicFramePr>
        <p:xfrm>
          <a:off x="457200" y="3581400"/>
          <a:ext cx="8128000" cy="307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2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228600" y="228600"/>
            <a:ext cx="5410200" cy="6629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7896E-3904-408F-A3FE-FE87105DC3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196752"/>
            <a:ext cx="8424936" cy="4392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0">
              <a:lnSpc>
                <a:spcPts val="2100"/>
              </a:lnSpc>
              <a:buNone/>
            </a:pPr>
            <a:endParaRPr lang="en-US" sz="1800" smtClean="0"/>
          </a:p>
        </p:txBody>
      </p:sp>
      <p:pic>
        <p:nvPicPr>
          <p:cNvPr id="8" name="Image 7" descr="design_elements_simpl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66360"/>
            <a:ext cx="5093816" cy="5391640"/>
          </a:xfrm>
          <a:prstGeom prst="rect">
            <a:avLst/>
          </a:prstGeom>
        </p:spPr>
      </p:pic>
      <p:grpSp>
        <p:nvGrpSpPr>
          <p:cNvPr id="4" name="Grouper 13"/>
          <p:cNvGrpSpPr/>
          <p:nvPr/>
        </p:nvGrpSpPr>
        <p:grpSpPr>
          <a:xfrm>
            <a:off x="910096" y="2906520"/>
            <a:ext cx="4176464" cy="1889821"/>
            <a:chOff x="2555776" y="2708920"/>
            <a:chExt cx="4176464" cy="1889821"/>
          </a:xfrm>
        </p:grpSpPr>
        <p:sp>
          <p:nvSpPr>
            <p:cNvPr id="9" name="Flèche à quatre pointes 8"/>
            <p:cNvSpPr/>
            <p:nvPr/>
          </p:nvSpPr>
          <p:spPr>
            <a:xfrm rot="2348104">
              <a:off x="4008772" y="3374605"/>
              <a:ext cx="1403648" cy="1224136"/>
            </a:xfrm>
            <a:prstGeom prst="quad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4" tIns="9144" rIns="9144" bIns="9144" rtlCol="0" anchor="ctr"/>
            <a:lstStyle/>
            <a:p>
              <a:pPr algn="ctr">
                <a:lnSpc>
                  <a:spcPts val="1200"/>
                </a:lnSpc>
              </a:pPr>
              <a:endParaRPr lang="en-US" sz="1500"/>
            </a:p>
          </p:txBody>
        </p:sp>
        <p:sp>
          <p:nvSpPr>
            <p:cNvPr id="10" name="Double flèche horizontale 9"/>
            <p:cNvSpPr/>
            <p:nvPr/>
          </p:nvSpPr>
          <p:spPr>
            <a:xfrm>
              <a:off x="4139402" y="2708920"/>
              <a:ext cx="936104" cy="576064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4" tIns="9144" rIns="9144" bIns="9144" rtlCol="0" anchor="ctr"/>
            <a:lstStyle/>
            <a:p>
              <a:pPr algn="ctr">
                <a:lnSpc>
                  <a:spcPts val="1200"/>
                </a:lnSpc>
              </a:pPr>
              <a:endParaRPr lang="en-US" sz="1500"/>
            </a:p>
          </p:txBody>
        </p:sp>
        <p:sp>
          <p:nvSpPr>
            <p:cNvPr id="12" name="Double flèche horizontale 11"/>
            <p:cNvSpPr/>
            <p:nvPr/>
          </p:nvSpPr>
          <p:spPr>
            <a:xfrm rot="16200000">
              <a:off x="2375756" y="3681028"/>
              <a:ext cx="936104" cy="576064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4" tIns="9144" rIns="9144" bIns="9144" rtlCol="0" anchor="ctr"/>
            <a:lstStyle/>
            <a:p>
              <a:pPr algn="ctr">
                <a:lnSpc>
                  <a:spcPts val="1200"/>
                </a:lnSpc>
              </a:pPr>
              <a:endParaRPr lang="en-US" sz="1500"/>
            </a:p>
          </p:txBody>
        </p:sp>
        <p:sp>
          <p:nvSpPr>
            <p:cNvPr id="13" name="Double flèche horizontale 12"/>
            <p:cNvSpPr/>
            <p:nvPr/>
          </p:nvSpPr>
          <p:spPr>
            <a:xfrm rot="16200000">
              <a:off x="5976156" y="3681028"/>
              <a:ext cx="936104" cy="576064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4" tIns="9144" rIns="9144" bIns="9144" rtlCol="0" anchor="ctr"/>
            <a:lstStyle/>
            <a:p>
              <a:pPr algn="ctr">
                <a:lnSpc>
                  <a:spcPts val="1200"/>
                </a:lnSpc>
              </a:pPr>
              <a:endParaRPr lang="en-US" sz="150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62288" y="914400"/>
            <a:ext cx="34691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Four </a:t>
            </a:r>
            <a:r>
              <a:rPr lang="en-US" sz="3200" b="1" dirty="0"/>
              <a:t>D</a:t>
            </a:r>
            <a:r>
              <a:rPr lang="en-US" sz="3200" b="1" dirty="0" smtClean="0"/>
              <a:t>esign Elements of the Warsaw Framework</a:t>
            </a:r>
          </a:p>
          <a:p>
            <a:r>
              <a:rPr lang="en-US" sz="2400" b="1" dirty="0" smtClean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 Decision on one element has strong implications on others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 Consider wider picture</a:t>
            </a:r>
            <a:endParaRPr lang="en-US" sz="2400" b="1" dirty="0" smtClean="0"/>
          </a:p>
          <a:p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 Ensure coordination &amp; coherence between REDD+ elements 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More efficient readiness processes</a:t>
            </a:r>
            <a:endParaRPr lang="en-US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361256" y="282687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&amp; /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6939656" y="5562600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1259055" y="228600"/>
            <a:ext cx="3372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National leadership</a:t>
            </a:r>
          </a:p>
          <a:p>
            <a:pPr algn="ctr"/>
            <a:r>
              <a:rPr lang="en-US" sz="2400" b="1" i="1" dirty="0" smtClean="0"/>
              <a:t>Stakeholder engagement</a:t>
            </a:r>
          </a:p>
          <a:p>
            <a:pPr algn="ctr"/>
            <a:r>
              <a:rPr lang="en-US" sz="2400" b="1" i="1" dirty="0" smtClean="0"/>
              <a:t>Participation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17981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5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fr-CH" b="1" dirty="0" err="1" smtClean="0"/>
              <a:t>Analytical</a:t>
            </a:r>
            <a:r>
              <a:rPr lang="fr-CH" b="1" dirty="0" smtClean="0"/>
              <a:t> </a:t>
            </a:r>
            <a:r>
              <a:rPr lang="fr-CH" b="1" dirty="0" err="1" smtClean="0"/>
              <a:t>framework</a:t>
            </a:r>
            <a:r>
              <a:rPr lang="fr-CH" b="1" dirty="0" smtClean="0"/>
              <a:t> </a:t>
            </a:r>
            <a:r>
              <a:rPr lang="fr-CH" b="1" dirty="0" err="1" smtClean="0"/>
              <a:t>that</a:t>
            </a:r>
            <a:r>
              <a:rPr lang="fr-CH" b="1" dirty="0" smtClean="0"/>
              <a:t> </a:t>
            </a:r>
            <a:r>
              <a:rPr lang="fr-CH" b="1" dirty="0" err="1" smtClean="0"/>
              <a:t>will</a:t>
            </a:r>
            <a:r>
              <a:rPr lang="fr-CH" b="1" dirty="0" smtClean="0"/>
              <a:t> </a:t>
            </a:r>
            <a:r>
              <a:rPr lang="fr-CH" b="1" dirty="0" err="1" smtClean="0"/>
              <a:t>inform</a:t>
            </a:r>
            <a:r>
              <a:rPr lang="fr-CH" b="1" dirty="0" smtClean="0"/>
              <a:t> the </a:t>
            </a:r>
            <a:r>
              <a:rPr lang="fr-CH" b="1" dirty="0" smtClean="0"/>
              <a:t>National REDD+ </a:t>
            </a:r>
            <a:r>
              <a:rPr lang="fr-CH" b="1" dirty="0" err="1" smtClean="0"/>
              <a:t>Strategy</a:t>
            </a:r>
            <a:endParaRPr lang="fr-CH" b="1" dirty="0"/>
          </a:p>
        </p:txBody>
      </p:sp>
      <p:pic>
        <p:nvPicPr>
          <p:cNvPr id="1026" name="Picture 3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41338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88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960438"/>
          </a:xfrm>
        </p:spPr>
        <p:txBody>
          <a:bodyPr>
            <a:normAutofit/>
          </a:bodyPr>
          <a:lstStyle/>
          <a:p>
            <a:r>
              <a:rPr lang="fr-CH" sz="3200" b="1" dirty="0" smtClean="0"/>
              <a:t>6. Roadmap to a National REDD+ </a:t>
            </a:r>
            <a:r>
              <a:rPr lang="fr-CH" sz="3200" b="1" dirty="0" err="1" smtClean="0"/>
              <a:t>Strategy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Messages from the Africa Regional Workshop on national REDD+ Strategies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building a national strategy for REDD+, the </a:t>
            </a:r>
            <a:r>
              <a:rPr lang="en-US" b="1" dirty="0"/>
              <a:t>quality of the </a:t>
            </a:r>
            <a:r>
              <a:rPr lang="en-US" b="1" dirty="0" smtClean="0"/>
              <a:t>process </a:t>
            </a:r>
            <a:r>
              <a:rPr lang="en-US" dirty="0" smtClean="0"/>
              <a:t>is </a:t>
            </a:r>
            <a:r>
              <a:rPr lang="en-US" dirty="0"/>
              <a:t>as important as the </a:t>
            </a:r>
            <a:r>
              <a:rPr lang="en-US" b="1" dirty="0"/>
              <a:t>quality of the </a:t>
            </a:r>
            <a:r>
              <a:rPr lang="en-US" b="1" dirty="0" smtClean="0"/>
              <a:t>product </a:t>
            </a:r>
            <a:endParaRPr lang="en-US" b="1" dirty="0"/>
          </a:p>
          <a:p>
            <a:r>
              <a:rPr lang="en-US" b="1" i="1" dirty="0"/>
              <a:t>The Product</a:t>
            </a:r>
            <a:r>
              <a:rPr lang="en-US" i="1" dirty="0"/>
              <a:t> </a:t>
            </a:r>
            <a:r>
              <a:rPr lang="en-US" dirty="0"/>
              <a:t>(the strategy document) should : </a:t>
            </a:r>
          </a:p>
          <a:p>
            <a:pPr lvl="1"/>
            <a:r>
              <a:rPr lang="en-US" dirty="0"/>
              <a:t>capture the vision of the country on REDD+ (and how it fits into the national development process)</a:t>
            </a:r>
          </a:p>
          <a:p>
            <a:pPr lvl="1"/>
            <a:r>
              <a:rPr lang="en-US" dirty="0"/>
              <a:t>propose a credible pathway towards results (so as to mobilize stakeholders as well as attract finance</a:t>
            </a:r>
            <a:r>
              <a:rPr lang="en-US" dirty="0" smtClean="0"/>
              <a:t>), with a clear package REDD+ policies and measures whose feasibility has been assessed</a:t>
            </a:r>
            <a:endParaRPr lang="en-US" dirty="0"/>
          </a:p>
          <a:p>
            <a:pPr lvl="1"/>
            <a:r>
              <a:rPr lang="en-US" dirty="0"/>
              <a:t>indicate the sort of instruments and institutional arrangements that will be employed to ensure REDD+ is governed according to the best environmental, social and institutional practices. </a:t>
            </a:r>
          </a:p>
          <a:p>
            <a:r>
              <a:rPr lang="en-US" b="1" dirty="0"/>
              <a:t>The </a:t>
            </a:r>
            <a:r>
              <a:rPr lang="en-US" b="1" i="1" dirty="0"/>
              <a:t>Process</a:t>
            </a:r>
            <a:r>
              <a:rPr lang="en-US" b="1" dirty="0"/>
              <a:t> </a:t>
            </a:r>
            <a:r>
              <a:rPr lang="en-US" dirty="0"/>
              <a:t>is : </a:t>
            </a:r>
          </a:p>
          <a:p>
            <a:pPr lvl="1"/>
            <a:r>
              <a:rPr lang="en-US" dirty="0"/>
              <a:t>An opportunity to simultaneously build multiple partnerships to enable its deployment, including high-level political support and broad grassroots engagement. </a:t>
            </a: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7068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Could include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Description </a:t>
            </a:r>
            <a:r>
              <a:rPr lang="en-US" dirty="0"/>
              <a:t>of the respective roles &amp; responsibilities of the key leading institutions and stakeholders </a:t>
            </a:r>
            <a:r>
              <a:rPr lang="en-US" dirty="0" smtClean="0"/>
              <a:t>(with </a:t>
            </a:r>
            <a:r>
              <a:rPr lang="en-US" dirty="0"/>
              <a:t>a unique institution mandated to direct and supervise the overall </a:t>
            </a:r>
            <a:r>
              <a:rPr lang="en-US" dirty="0" smtClean="0"/>
              <a:t>process)</a:t>
            </a:r>
            <a:endParaRPr lang="fr-CH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Identification of the main </a:t>
            </a:r>
            <a:r>
              <a:rPr lang="en-US" dirty="0"/>
              <a:t>steps and corresponding support document of the programming process </a:t>
            </a:r>
            <a:r>
              <a:rPr lang="en-US" dirty="0" smtClean="0"/>
              <a:t>(</a:t>
            </a:r>
            <a:r>
              <a:rPr lang="en-US" dirty="0"/>
              <a:t>e.g. Issue &amp; option paper, NS/AP, Investment plan), with adequate regular technical &amp;/or validation </a:t>
            </a:r>
            <a:r>
              <a:rPr lang="en-US" dirty="0" smtClean="0"/>
              <a:t>processes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Stakeholder engagement strategy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Capacity building </a:t>
            </a:r>
            <a:r>
              <a:rPr lang="en-US" dirty="0" smtClean="0"/>
              <a:t>plan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Roadmap of analytical </a:t>
            </a:r>
            <a:r>
              <a:rPr lang="en-US" dirty="0" smtClean="0"/>
              <a:t>work – integrating work planned under the % year action plan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Formal/informal </a:t>
            </a:r>
            <a:r>
              <a:rPr lang="en-US" dirty="0"/>
              <a:t>feedback loops with </a:t>
            </a:r>
            <a:r>
              <a:rPr lang="en-US" dirty="0" smtClean="0"/>
              <a:t>other Warsaw Framework design </a:t>
            </a:r>
            <a:r>
              <a:rPr lang="en-US" dirty="0"/>
              <a:t>elements (NFMS, FRL, Safeguards/SIS) identified</a:t>
            </a:r>
            <a:endParaRPr lang="fr-CH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Preliminary vision over the positioning of the NS/AP document in the wider national planning framework (</a:t>
            </a:r>
            <a:r>
              <a:rPr lang="en-US" dirty="0" smtClean="0"/>
              <a:t>Climate Change, </a:t>
            </a:r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fr-CH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Key leading institutions and stakeholders understand the way toward the formulation of the strategy and endorse </a:t>
            </a:r>
            <a:r>
              <a:rPr lang="en-US" dirty="0" smtClean="0"/>
              <a:t>it</a:t>
            </a: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rmAutofit/>
          </a:bodyPr>
          <a:lstStyle/>
          <a:p>
            <a:r>
              <a:rPr lang="fr-CH" sz="3200" b="1" dirty="0" smtClean="0"/>
              <a:t>6. Roadmap to a National REDD+ </a:t>
            </a:r>
            <a:r>
              <a:rPr lang="fr-CH" sz="3200" b="1" dirty="0" err="1" smtClean="0"/>
              <a:t>Strategy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xmlns="" val="7551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960438"/>
          </a:xfrm>
        </p:spPr>
        <p:txBody>
          <a:bodyPr>
            <a:noAutofit/>
          </a:bodyPr>
          <a:lstStyle/>
          <a:p>
            <a:r>
              <a:rPr lang="fr-CH" sz="3200" b="1" dirty="0" smtClean="0"/>
              <a:t>How </a:t>
            </a:r>
            <a:r>
              <a:rPr lang="fr-CH" sz="3200" b="1" dirty="0" err="1" smtClean="0"/>
              <a:t>deliverables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inform</a:t>
            </a:r>
            <a:r>
              <a:rPr lang="fr-CH" sz="3200" b="1" dirty="0" smtClean="0"/>
              <a:t> one </a:t>
            </a:r>
            <a:r>
              <a:rPr lang="fr-CH" sz="3200" b="1" dirty="0" err="1" smtClean="0"/>
              <a:t>another</a:t>
            </a:r>
            <a:endParaRPr lang="fr-CH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66800" y="1143000"/>
            <a:ext cx="8077200" cy="5258337"/>
            <a:chOff x="1066800" y="1143000"/>
            <a:chExt cx="8077200" cy="5258337"/>
          </a:xfrm>
        </p:grpSpPr>
        <p:sp>
          <p:nvSpPr>
            <p:cNvPr id="5" name="Oval 4"/>
            <p:cNvSpPr/>
            <p:nvPr/>
          </p:nvSpPr>
          <p:spPr>
            <a:xfrm>
              <a:off x="1066800" y="2209800"/>
              <a:ext cx="15240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NFMS roadmap</a:t>
              </a:r>
              <a:endParaRPr lang="fr-CH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610932" y="5105937"/>
              <a:ext cx="5922135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National REDD+ </a:t>
              </a:r>
              <a:r>
                <a:rPr lang="fr-CH" dirty="0" err="1" smtClean="0"/>
                <a:t>Strategy</a:t>
              </a:r>
              <a:r>
                <a:rPr lang="fr-CH" dirty="0" smtClean="0"/>
                <a:t> </a:t>
              </a:r>
              <a:r>
                <a:rPr lang="fr-CH" b="1" dirty="0" smtClean="0"/>
                <a:t>Roadmap</a:t>
              </a:r>
              <a:endParaRPr lang="fr-CH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581400" y="3048000"/>
              <a:ext cx="15240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T</a:t>
              </a:r>
              <a:r>
                <a:rPr lang="fr-CH" dirty="0" smtClean="0"/>
                <a:t>enure</a:t>
              </a:r>
              <a:endParaRPr lang="fr-CH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667000" y="1661107"/>
              <a:ext cx="15240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Legal and </a:t>
              </a:r>
              <a:r>
                <a:rPr lang="fr-CH" dirty="0" err="1" smtClean="0"/>
                <a:t>policy</a:t>
              </a:r>
              <a:r>
                <a:rPr lang="fr-CH" dirty="0" smtClean="0"/>
                <a:t> </a:t>
              </a:r>
              <a:r>
                <a:rPr lang="fr-CH" dirty="0" err="1" smtClean="0"/>
                <a:t>analysis</a:t>
              </a:r>
              <a:endParaRPr lang="fr-CH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648200" y="1656412"/>
              <a:ext cx="15240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ICA</a:t>
              </a:r>
              <a:endParaRPr lang="fr-CH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464120" y="2133600"/>
              <a:ext cx="15240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CRA</a:t>
              </a:r>
              <a:endParaRPr lang="fr-CH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620000" y="1143000"/>
              <a:ext cx="1524000" cy="12954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Drivers </a:t>
              </a:r>
              <a:r>
                <a:rPr lang="fr-CH" dirty="0" err="1" smtClean="0"/>
                <a:t>study</a:t>
              </a:r>
              <a:endParaRPr lang="fr-CH" dirty="0"/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4114514" y="4476734"/>
              <a:ext cx="514619" cy="400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6502555" y="4028592"/>
              <a:ext cx="1447130" cy="400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4515183" y="3857142"/>
              <a:ext cx="1790033" cy="400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6" name="Right Arrow 15"/>
            <p:cNvSpPr/>
            <p:nvPr/>
          </p:nvSpPr>
          <p:spPr>
            <a:xfrm rot="1533340">
              <a:off x="6096791" y="2508446"/>
              <a:ext cx="514619" cy="400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7" name="Right Arrow 16"/>
            <p:cNvSpPr/>
            <p:nvPr/>
          </p:nvSpPr>
          <p:spPr>
            <a:xfrm rot="7926334">
              <a:off x="7651252" y="2334743"/>
              <a:ext cx="514619" cy="400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4190999" y="2304112"/>
              <a:ext cx="457201" cy="23080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1077103" y="4132921"/>
              <a:ext cx="1503394" cy="400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2486207" y="3842169"/>
              <a:ext cx="1790033" cy="400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52400" y="1219200"/>
            <a:ext cx="533400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CH" dirty="0" err="1" smtClean="0"/>
              <a:t>Awareness</a:t>
            </a:r>
            <a:r>
              <a:rPr lang="fr-CH" dirty="0" smtClean="0"/>
              <a:t> and </a:t>
            </a:r>
            <a:r>
              <a:rPr lang="fr-CH" smtClean="0"/>
              <a:t>knowledge</a:t>
            </a:r>
            <a:r>
              <a:rPr lang="fr-CH" dirty="0" smtClean="0"/>
              <a:t> management</a:t>
            </a:r>
            <a:endParaRPr lang="fr-CH" dirty="0"/>
          </a:p>
        </p:txBody>
      </p:sp>
      <p:sp>
        <p:nvSpPr>
          <p:cNvPr id="23" name="Right Arrow 22"/>
          <p:cNvSpPr/>
          <p:nvPr/>
        </p:nvSpPr>
        <p:spPr>
          <a:xfrm>
            <a:off x="674252" y="2009624"/>
            <a:ext cx="514619" cy="400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Right Arrow 23"/>
          <p:cNvSpPr/>
          <p:nvPr/>
        </p:nvSpPr>
        <p:spPr>
          <a:xfrm>
            <a:off x="710736" y="3609824"/>
            <a:ext cx="514619" cy="400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Right Arrow 24"/>
          <p:cNvSpPr/>
          <p:nvPr/>
        </p:nvSpPr>
        <p:spPr>
          <a:xfrm>
            <a:off x="697596" y="5467048"/>
            <a:ext cx="514619" cy="400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6" name="Oval 25"/>
          <p:cNvSpPr/>
          <p:nvPr/>
        </p:nvSpPr>
        <p:spPr>
          <a:xfrm>
            <a:off x="7664807" y="4404430"/>
            <a:ext cx="1524000" cy="13309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  <a:r>
              <a:rPr lang="fr-CH" dirty="0" smtClean="0"/>
              <a:t> </a:t>
            </a:r>
            <a:r>
              <a:rPr lang="fr-CH" dirty="0" err="1" smtClean="0"/>
              <a:t>year</a:t>
            </a:r>
            <a:r>
              <a:rPr lang="fr-CH" dirty="0" smtClean="0"/>
              <a:t> REDD+ action plan</a:t>
            </a:r>
            <a:endParaRPr lang="fr-CH" dirty="0"/>
          </a:p>
        </p:txBody>
      </p:sp>
      <p:sp>
        <p:nvSpPr>
          <p:cNvPr id="27" name="Right Arrow 26"/>
          <p:cNvSpPr/>
          <p:nvPr/>
        </p:nvSpPr>
        <p:spPr>
          <a:xfrm rot="7926334">
            <a:off x="7315872" y="5242558"/>
            <a:ext cx="514619" cy="400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8" name="Curved Down Arrow 27"/>
          <p:cNvSpPr/>
          <p:nvPr/>
        </p:nvSpPr>
        <p:spPr>
          <a:xfrm>
            <a:off x="4190999" y="1465591"/>
            <a:ext cx="2834944" cy="4377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0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000"/>
            <a:ext cx="80010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VERY MUCH FOR YOUR ATTENTION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fr-CH" sz="3600" dirty="0" smtClean="0"/>
              <a:t>Link to the </a:t>
            </a:r>
            <a:r>
              <a:rPr lang="fr-CH" sz="3600" dirty="0" err="1" smtClean="0"/>
              <a:t>Warsaw</a:t>
            </a:r>
            <a:r>
              <a:rPr lang="fr-CH" sz="3600" dirty="0" smtClean="0"/>
              <a:t> Framework of the six </a:t>
            </a:r>
            <a:r>
              <a:rPr lang="fr-CH" sz="3600" dirty="0" err="1" smtClean="0"/>
              <a:t>deliverables</a:t>
            </a:r>
            <a:r>
              <a:rPr lang="fr-CH" sz="3600" dirty="0" smtClean="0"/>
              <a:t> of UN-REDD Support in </a:t>
            </a:r>
            <a:r>
              <a:rPr lang="fr-CH" sz="3600" dirty="0"/>
              <a:t>M</a:t>
            </a:r>
            <a:r>
              <a:rPr lang="fr-CH" sz="3600" dirty="0" smtClean="0"/>
              <a:t>alawi</a:t>
            </a:r>
            <a:endParaRPr lang="fr-CH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8013184"/>
              </p:ext>
            </p:extLst>
          </p:nvPr>
        </p:nvGraphicFramePr>
        <p:xfrm>
          <a:off x="228600" y="1524000"/>
          <a:ext cx="8915400" cy="591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99"/>
                <a:gridCol w="4191000"/>
                <a:gridCol w="1507901"/>
                <a:gridCol w="1485900"/>
                <a:gridCol w="1485900"/>
              </a:tblGrid>
              <a:tr h="42460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Deliverable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under</a:t>
                      </a:r>
                      <a:r>
                        <a:rPr lang="fr-CH" baseline="0" dirty="0" smtClean="0"/>
                        <a:t> UN-REDD support</a:t>
                      </a:r>
                      <a:endParaRPr lang="fr-CH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CH" dirty="0" err="1" smtClean="0"/>
                        <a:t>Element</a:t>
                      </a:r>
                      <a:r>
                        <a:rPr lang="fr-CH" dirty="0" smtClean="0"/>
                        <a:t> of the </a:t>
                      </a:r>
                      <a:r>
                        <a:rPr lang="fr-CH" dirty="0" err="1" smtClean="0"/>
                        <a:t>Warsaw</a:t>
                      </a:r>
                      <a:r>
                        <a:rPr lang="fr-CH" baseline="0" dirty="0" smtClean="0"/>
                        <a:t> Framework</a:t>
                      </a:r>
                      <a:endParaRPr lang="fr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  <a:tr h="1103981">
                <a:tc gridSpan="2"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National</a:t>
                      </a:r>
                      <a:r>
                        <a:rPr lang="fr-CH" baseline="0" dirty="0" smtClean="0"/>
                        <a:t> REDD+ </a:t>
                      </a:r>
                      <a:r>
                        <a:rPr lang="fr-CH" baseline="0" dirty="0" err="1" smtClean="0"/>
                        <a:t>Strategy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National Forest Monitoring system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Safeguards</a:t>
                      </a:r>
                      <a:endParaRPr lang="fr-CH" dirty="0"/>
                    </a:p>
                  </a:txBody>
                  <a:tcPr/>
                </a:tc>
              </a:tr>
              <a:tr h="552223">
                <a:tc rowSpan="4">
                  <a:txBody>
                    <a:bodyPr/>
                    <a:lstStyle/>
                    <a:p>
                      <a:pPr algn="l"/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Analysis of Policy and legal frameworks</a:t>
                      </a:r>
                      <a:endParaRPr lang="fr-CH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</a:tr>
              <a:tr h="272849"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Institutional and Context Analysis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fr-CH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dirty="0" smtClean="0"/>
                    </a:p>
                  </a:txBody>
                  <a:tcPr/>
                </a:tc>
              </a:tr>
              <a:tr h="594452"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Corruption Risk Assessment</a:t>
                      </a:r>
                      <a:endParaRPr lang="fr-CH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fr-CH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fr-CH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dirty="0" smtClean="0"/>
                    </a:p>
                  </a:txBody>
                  <a:tcPr/>
                </a:tc>
              </a:tr>
              <a:tr h="594452"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Analysis of Malawi’s resource tenure regimes</a:t>
                      </a:r>
                      <a:endParaRPr lang="fr-C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fr-CH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dirty="0" smtClean="0"/>
                    </a:p>
                  </a:txBody>
                  <a:tcPr/>
                </a:tc>
              </a:tr>
              <a:tr h="849216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Roadmap to a National Forest Monitoring 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fr-CH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fr-CH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H" dirty="0"/>
                    </a:p>
                  </a:txBody>
                  <a:tcPr anchor="ctr"/>
                </a:tc>
              </a:tr>
              <a:tr h="849216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Roadmap to a 15 year national REDD+ strategy </a:t>
                      </a:r>
                      <a:endParaRPr lang="fr-CH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fr-CH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26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960438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1. Policy </a:t>
            </a:r>
            <a:r>
              <a:rPr lang="en-GB" sz="3200" b="1" dirty="0"/>
              <a:t>and legal frameworks </a:t>
            </a:r>
            <a:r>
              <a:rPr lang="en-GB" sz="3200" b="1" dirty="0" smtClean="0"/>
              <a:t>assessment -Contribution to REDD+ readiness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27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core objective of the 5 year action plan is </a:t>
            </a:r>
            <a:r>
              <a:rPr lang="en-US" b="1" dirty="0" smtClean="0"/>
              <a:t>“To </a:t>
            </a:r>
            <a:r>
              <a:rPr lang="en-US" b="1" dirty="0"/>
              <a:t>ensure the inclusion of REDD+ within relevant policy and legal frameworks within </a:t>
            </a:r>
            <a:r>
              <a:rPr lang="en-US" b="1" dirty="0" smtClean="0"/>
              <a:t>Malawi”</a:t>
            </a:r>
            <a:endParaRPr lang="en-GB" b="1" dirty="0" smtClean="0"/>
          </a:p>
          <a:p>
            <a:r>
              <a:rPr lang="en-GB" dirty="0" smtClean="0"/>
              <a:t>The assessment underpins the definition of institutional role allocation for the REDD+ strategy and its description of implementation arrangements.</a:t>
            </a:r>
          </a:p>
          <a:p>
            <a:r>
              <a:rPr lang="en-GB" dirty="0" smtClean="0"/>
              <a:t>It is a basis for the development of a </a:t>
            </a:r>
            <a:r>
              <a:rPr lang="en-GB" b="1" dirty="0" smtClean="0"/>
              <a:t>REDD+ strategy roadmap</a:t>
            </a:r>
          </a:p>
          <a:p>
            <a:r>
              <a:rPr lang="en-GB" dirty="0" smtClean="0"/>
              <a:t>The assessment will be an important input to designing more detailed assessments of governance aspects (such as institutional context analysis and corruption risk assessment)</a:t>
            </a:r>
          </a:p>
        </p:txBody>
      </p:sp>
    </p:spTree>
    <p:extLst>
      <p:ext uri="{BB962C8B-B14F-4D97-AF65-F5344CB8AC3E}">
        <p14:creationId xmlns:p14="http://schemas.microsoft.com/office/powerpoint/2010/main" xmlns="" val="25024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96043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1</a:t>
            </a:r>
            <a:r>
              <a:rPr lang="en-GB" sz="3200" b="1" dirty="0"/>
              <a:t>. Policy and legal frameworks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Provide </a:t>
            </a:r>
            <a:r>
              <a:rPr lang="en-US" dirty="0"/>
              <a:t>detailed analysis of current status of Malawi’s natural resource governance frameworks </a:t>
            </a:r>
            <a:r>
              <a:rPr lang="en-US" dirty="0" smtClean="0"/>
              <a:t>for its potential to support REDD+ implementation,</a:t>
            </a:r>
            <a:endParaRPr lang="en-GB" dirty="0"/>
          </a:p>
          <a:p>
            <a:pPr lvl="0"/>
            <a:r>
              <a:rPr lang="en-US" dirty="0"/>
              <a:t>Work with stakeholders to identify </a:t>
            </a:r>
            <a:r>
              <a:rPr lang="en-US" dirty="0" smtClean="0"/>
              <a:t>gaps, and </a:t>
            </a:r>
            <a:r>
              <a:rPr lang="en-US" dirty="0"/>
              <a:t>prioritize needs and options for meeting them that are consistent with the REDD+ Strategy </a:t>
            </a:r>
            <a:r>
              <a:rPr lang="en-US" dirty="0" smtClean="0"/>
              <a:t>Roadmap,</a:t>
            </a:r>
            <a:endParaRPr lang="en-GB" dirty="0"/>
          </a:p>
          <a:p>
            <a:pPr lvl="0"/>
            <a:r>
              <a:rPr lang="en-US" dirty="0"/>
              <a:t>Identify windows of opportunity </a:t>
            </a:r>
            <a:r>
              <a:rPr lang="en-US" dirty="0" smtClean="0"/>
              <a:t>in a roadmap to </a:t>
            </a:r>
            <a:r>
              <a:rPr lang="en-US" dirty="0"/>
              <a:t>operationalize recommendations for </a:t>
            </a:r>
            <a:r>
              <a:rPr lang="en-US" dirty="0" smtClean="0"/>
              <a:t>reform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65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960438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1</a:t>
            </a:r>
            <a:r>
              <a:rPr lang="en-GB" sz="3200" b="1" dirty="0"/>
              <a:t>. Policy and legal frameworks assessment </a:t>
            </a:r>
            <a:r>
              <a:rPr lang="en-GB" sz="3200" b="1" dirty="0" smtClean="0"/>
              <a:t>–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r>
              <a:rPr lang="en-GB" sz="3200" b="1" dirty="0"/>
              <a:t>Elements of the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scope may include:</a:t>
            </a:r>
          </a:p>
          <a:p>
            <a:pPr lvl="1"/>
            <a:r>
              <a:rPr lang="en-GB" dirty="0" smtClean="0"/>
              <a:t>Policies</a:t>
            </a:r>
          </a:p>
          <a:p>
            <a:pPr lvl="1"/>
            <a:r>
              <a:rPr lang="en-GB" dirty="0" smtClean="0"/>
              <a:t>Laws, regulations, programmes</a:t>
            </a:r>
          </a:p>
          <a:p>
            <a:pPr lvl="1"/>
            <a:r>
              <a:rPr lang="en-GB" dirty="0" smtClean="0"/>
              <a:t>Institutions</a:t>
            </a:r>
          </a:p>
          <a:p>
            <a:r>
              <a:rPr lang="en-GB" dirty="0" smtClean="0"/>
              <a:t>Close coordination with REDD+ Governance working group is key and will be achieved through frequent discussion, consultation and validation</a:t>
            </a:r>
          </a:p>
          <a:p>
            <a:r>
              <a:rPr lang="en-GB" b="1" dirty="0" smtClean="0"/>
              <a:t>Target timeline </a:t>
            </a:r>
            <a:r>
              <a:rPr lang="en-GB" dirty="0" smtClean="0"/>
              <a:t>: April to August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2. Institutional and Context Analysis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 smtClean="0"/>
              <a:t>Part </a:t>
            </a:r>
            <a:r>
              <a:rPr lang="en-GB" sz="4500" b="1" dirty="0"/>
              <a:t>of the Governance Work stream of </a:t>
            </a:r>
            <a:r>
              <a:rPr lang="en-GB" sz="4500" b="1" dirty="0" smtClean="0"/>
              <a:t>UN-REDD support</a:t>
            </a:r>
          </a:p>
          <a:p>
            <a:r>
              <a:rPr lang="en-GB" sz="4500" b="1" dirty="0" smtClean="0"/>
              <a:t>Focuses </a:t>
            </a:r>
            <a:r>
              <a:rPr lang="en-GB" sz="4500" b="1" dirty="0"/>
              <a:t>on 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sz="3800" b="1" dirty="0"/>
              <a:t>The National REDD+ context: </a:t>
            </a:r>
            <a:r>
              <a:rPr lang="en-GB" sz="3800" dirty="0"/>
              <a:t>Why is REDD+ important for Malawi?</a:t>
            </a:r>
          </a:p>
          <a:p>
            <a:pPr lvl="1">
              <a:lnSpc>
                <a:spcPct val="150000"/>
              </a:lnSpc>
            </a:pPr>
            <a:r>
              <a:rPr lang="en-GB" sz="3800" b="1" dirty="0"/>
              <a:t>Stakeholder Mapping: </a:t>
            </a:r>
            <a:r>
              <a:rPr lang="en-GB" sz="3800" dirty="0"/>
              <a:t>Who are the relevant actors for REDD+?</a:t>
            </a:r>
          </a:p>
          <a:p>
            <a:pPr lvl="1">
              <a:lnSpc>
                <a:spcPct val="150000"/>
              </a:lnSpc>
            </a:pPr>
            <a:r>
              <a:rPr lang="en-GB" sz="3800" b="1" dirty="0"/>
              <a:t>Context Analysis: </a:t>
            </a:r>
            <a:r>
              <a:rPr lang="en-GB" sz="3800" dirty="0"/>
              <a:t>What are the interests, political conditions, power relations in the REDD+ arena in </a:t>
            </a:r>
            <a:r>
              <a:rPr lang="en-GB" sz="3800" dirty="0" smtClean="0"/>
              <a:t>Malawi</a:t>
            </a:r>
          </a:p>
          <a:p>
            <a:pPr>
              <a:lnSpc>
                <a:spcPct val="150000"/>
              </a:lnSpc>
            </a:pPr>
            <a:r>
              <a:rPr lang="en-GB" sz="4500" b="1" dirty="0"/>
              <a:t>Seeks to answer the question : </a:t>
            </a:r>
            <a:r>
              <a:rPr lang="en-GB" sz="5100" b="1" dirty="0" smtClean="0"/>
              <a:t>“What </a:t>
            </a:r>
            <a:r>
              <a:rPr lang="en-GB" sz="5100" b="1" dirty="0"/>
              <a:t>are the rules, and who are the actors in REDD+ Malawi?”</a:t>
            </a:r>
            <a:r>
              <a:rPr lang="de-DE" sz="5100" b="1" dirty="0"/>
              <a:t> </a:t>
            </a:r>
          </a:p>
          <a:p>
            <a:pPr>
              <a:lnSpc>
                <a:spcPct val="150000"/>
              </a:lnSpc>
            </a:pPr>
            <a:endParaRPr lang="en-GB" sz="38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9330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04800" y="2093416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/>
              <a:t>Examines “de </a:t>
            </a:r>
            <a:r>
              <a:rPr lang="en-GB" sz="2400" dirty="0"/>
              <a:t>facto” application of the formal institutions and rules, therefore looking at how societal norms, business interests, political strategies relate to </a:t>
            </a:r>
            <a:r>
              <a:rPr lang="en-GB" sz="2400" dirty="0" smtClean="0"/>
              <a:t>REDD+ </a:t>
            </a:r>
            <a:r>
              <a:rPr lang="en-GB" sz="2400" dirty="0"/>
              <a:t>i</a:t>
            </a:r>
            <a:r>
              <a:rPr lang="en-GB" sz="2400" dirty="0" smtClean="0"/>
              <a:t>n Malawi and influencing its process. 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A</a:t>
            </a:r>
            <a:r>
              <a:rPr lang="en-GB" sz="2400" dirty="0" smtClean="0"/>
              <a:t>nalyses </a:t>
            </a:r>
            <a:r>
              <a:rPr lang="en-GB" sz="2400" dirty="0"/>
              <a:t>power-relations and networks, incentives and </a:t>
            </a:r>
            <a:r>
              <a:rPr lang="en-GB" sz="2400" dirty="0" smtClean="0"/>
              <a:t>decision-making </a:t>
            </a:r>
            <a:r>
              <a:rPr lang="en-GB" sz="2400" dirty="0"/>
              <a:t>structures (informal vs. formal) </a:t>
            </a: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Identifies </a:t>
            </a:r>
            <a:r>
              <a:rPr lang="en-GB" sz="2400" b="1" dirty="0" smtClean="0"/>
              <a:t>risks but also potential champions and movers </a:t>
            </a:r>
            <a:r>
              <a:rPr lang="en-GB" sz="2400" dirty="0" smtClean="0"/>
              <a:t>for the formulation of the national REDD+ strategy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Considers all relevant stakeholders, including Traditional Authorities, forest communities, and incorporates a </a:t>
            </a:r>
            <a:r>
              <a:rPr lang="en-GB" sz="2400" b="1" dirty="0" smtClean="0"/>
              <a:t>gender component</a:t>
            </a:r>
            <a:r>
              <a:rPr lang="en-GB" sz="2400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8382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2. Institutional and Context </a:t>
            </a:r>
            <a:r>
              <a:rPr lang="en-US" sz="3200" b="1" dirty="0"/>
              <a:t>Analysis- Methodology &amp; 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376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7200" y="1447800"/>
            <a:ext cx="8001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ICA is the initial step of the Malawi REDD+ </a:t>
            </a:r>
            <a:r>
              <a:rPr lang="en-GB" sz="2400" b="1" dirty="0" smtClean="0"/>
              <a:t>stakeholder engagement strategy </a:t>
            </a:r>
            <a:r>
              <a:rPr lang="en-GB" sz="2400" dirty="0" smtClean="0"/>
              <a:t>envisaged under the 5-year action plan and facilitates the identification of relevant </a:t>
            </a:r>
            <a:r>
              <a:rPr lang="en-GB" sz="2400" b="1" dirty="0" smtClean="0"/>
              <a:t>stakeholders to participate in the national REDD+ process</a:t>
            </a:r>
            <a:r>
              <a:rPr lang="en-GB" sz="2400" dirty="0" smtClean="0"/>
              <a:t>. </a:t>
            </a:r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</a:t>
            </a:r>
            <a:r>
              <a:rPr lang="de-DE" sz="2400" dirty="0" smtClean="0"/>
              <a:t>h</a:t>
            </a:r>
            <a:r>
              <a:rPr lang="en-GB" sz="2400" dirty="0" smtClean="0"/>
              <a:t>e ICA provides information on the </a:t>
            </a:r>
            <a:r>
              <a:rPr lang="en-GB" sz="2400" b="1" dirty="0" smtClean="0"/>
              <a:t>institutional capacity, ability and willingness</a:t>
            </a:r>
            <a:r>
              <a:rPr lang="en-GB" sz="2400" dirty="0" smtClean="0"/>
              <a:t> of relevant stakeholders </a:t>
            </a:r>
            <a:r>
              <a:rPr lang="en-GB" sz="2400" b="1" dirty="0" smtClean="0"/>
              <a:t>to formulate the National REDD+ Strategy</a:t>
            </a:r>
            <a:r>
              <a:rPr lang="en-GB" sz="2400" dirty="0" smtClean="0"/>
              <a:t>. This </a:t>
            </a:r>
            <a:r>
              <a:rPr lang="en-GB" sz="2400" dirty="0" smtClean="0"/>
              <a:t>is </a:t>
            </a:r>
            <a:r>
              <a:rPr lang="en-GB" sz="2400" dirty="0" smtClean="0"/>
              <a:t>in </a:t>
            </a:r>
            <a:r>
              <a:rPr lang="en-GB" sz="2400" dirty="0" smtClean="0"/>
              <a:t>terms of coordination, knowledge and level of engagement.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Timeline </a:t>
            </a:r>
          </a:p>
          <a:p>
            <a:r>
              <a:rPr lang="en-GB" sz="2400" dirty="0" smtClean="0"/>
              <a:t>     Finalised within the first two months of UN-REDD support  </a:t>
            </a:r>
            <a:endParaRPr lang="en-GB" sz="2400" dirty="0"/>
          </a:p>
          <a:p>
            <a:r>
              <a:rPr lang="en-GB" dirty="0" smtClean="0"/>
              <a:t>  </a:t>
            </a:r>
            <a:endParaRPr lang="en-GB" b="1" dirty="0" smtClean="0"/>
          </a:p>
          <a:p>
            <a:endParaRPr lang="en-GB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2. Institutional and Context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850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1821</Words>
  <Application>Microsoft Office PowerPoint</Application>
  <PresentationFormat>On-screen Show (4:3)</PresentationFormat>
  <Paragraphs>187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The Six Deliverables under UN-REDD support and their link to the Warsaw Framework</vt:lpstr>
      <vt:lpstr>Slide 2</vt:lpstr>
      <vt:lpstr>Link to the Warsaw Framework of the six deliverables of UN-REDD Support in Malawi</vt:lpstr>
      <vt:lpstr>1. Policy and legal frameworks assessment -Contribution to REDD+ readiness</vt:lpstr>
      <vt:lpstr>1. Policy and legal frameworks assessment</vt:lpstr>
      <vt:lpstr>1. Policy and legal frameworks assessment –  Elements of the approach</vt:lpstr>
      <vt:lpstr>2. Institutional and Context Analysis</vt:lpstr>
      <vt:lpstr>Slide 8</vt:lpstr>
      <vt:lpstr>2. Institutional and Context Analysis</vt:lpstr>
      <vt:lpstr>3. Assessment on Tenure and REDD+</vt:lpstr>
      <vt:lpstr> 3. Assessment on Tenure and REDD+</vt:lpstr>
      <vt:lpstr>3. Assessment on Tenure and REDD+ Methodology &amp; Guiding Principles</vt:lpstr>
      <vt:lpstr>4. REDD+ Corruption Risk Assessment  </vt:lpstr>
      <vt:lpstr>4. REDD+ Corruption Risk Assessment</vt:lpstr>
      <vt:lpstr>4. REDD+ Corruption Risk Assessment - Approach</vt:lpstr>
      <vt:lpstr>5. Malawi’s roadmap for the National Forest Monitoring System</vt:lpstr>
      <vt:lpstr>5. National Forest Monitoring System Contribution to REDD+ readiness</vt:lpstr>
      <vt:lpstr>5. National Forest Monitoring System - Elements of the approach</vt:lpstr>
      <vt:lpstr>6. Roadmap to a National REDD+ Strategy</vt:lpstr>
      <vt:lpstr>Analytical framework that will inform the National REDD+ Strategy</vt:lpstr>
      <vt:lpstr>6. Roadmap to a National REDD+ Strategy</vt:lpstr>
      <vt:lpstr>6. Roadmap to a National REDD+ Strategy</vt:lpstr>
      <vt:lpstr>How deliverables inform one another</vt:lpstr>
      <vt:lpstr>THANK YOU VERY MUCH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Chisale</cp:lastModifiedBy>
  <cp:revision>246</cp:revision>
  <dcterms:created xsi:type="dcterms:W3CDTF">2012-09-11T07:20:24Z</dcterms:created>
  <dcterms:modified xsi:type="dcterms:W3CDTF">2015-04-29T09:25:02Z</dcterms:modified>
</cp:coreProperties>
</file>