
<file path=[Content_Types].xml><?xml version="1.0" encoding="utf-8"?>
<Types xmlns="http://schemas.openxmlformats.org/package/2006/content-types">
  <Override PartName="/ppt/slideMasters/slideMaster3.xml" ContentType="application/vnd.openxmlformats-officedocument.presentationml.slideMaster+xml"/>
  <Override PartName="/ppt/tags/tag8.xml" ContentType="application/vnd.openxmlformats-officedocument.presentationml.tags+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Override PartName="/ppt/tags/tag78.xml" ContentType="application/vnd.openxmlformats-officedocument.presentationml.tag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ags/tag38.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slideLayouts/slideLayout24.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slideLayouts/slideLayout20.xml" ContentType="application/vnd.openxmlformats-officedocument.presentationml.slideLayout+xml"/>
  <Override PartName="/ppt/tags/tag45.xml" ContentType="application/vnd.openxmlformats-officedocument.presentationml.tags+xml"/>
  <Override PartName="/ppt/tags/tag63.xml" ContentType="application/vnd.openxmlformats-officedocument.presentationml.tags+xml"/>
  <Override PartName="/ppt/slideLayouts/slideLayout31.xml" ContentType="application/vnd.openxmlformats-officedocument.presentationml.slideLayout+xml"/>
  <Override PartName="/ppt/tags/tag74.xml" ContentType="application/vnd.openxmlformats-officedocument.presentationml.tags+xml"/>
  <Override PartName="/docProps/custom.xml" ContentType="application/vnd.openxmlformats-officedocument.custom-properties+xml"/>
  <Override PartName="/ppt/tags/tag34.xml" ContentType="application/vnd.openxmlformats-officedocument.presentationml.tags+xml"/>
  <Override PartName="/ppt/tags/tag52.xml" ContentType="application/vnd.openxmlformats-officedocument.presentationml.tags+xml"/>
  <Override PartName="/ppt/tags/tag81.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tags/tag70.xml" ContentType="application/vnd.openxmlformats-officedocument.presentationml.tags+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Layouts/slideLayout29.xml" ContentType="application/vnd.openxmlformats-officedocument.presentationml.slideLayout+xml"/>
  <Default Extension="png" ContentType="image/png"/>
  <Override PartName="/ppt/notesSlides/notesSlide3.xml" ContentType="application/vnd.openxmlformats-officedocument.presentationml.notesSlide+xml"/>
  <Override PartName="/ppt/presProps.xml" ContentType="application/vnd.openxmlformats-officedocument.presentationml.presProps+xml"/>
  <Override PartName="/ppt/tags/tag5.xml" ContentType="application/vnd.openxmlformats-officedocument.presentationml.tags+xml"/>
  <Override PartName="/ppt/slideLayouts/slideLayout18.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slides/slide1.xml" ContentType="application/vnd.openxmlformats-officedocument.presentationml.slide+xml"/>
  <Override PartName="/ppt/slideLayouts/slideLayout3.xml" ContentType="application/vnd.openxmlformats-officedocument.presentationml.slideLayout+xml"/>
  <Override PartName="/ppt/tags/tag39.xml" ContentType="application/vnd.openxmlformats-officedocument.presentationml.tags+xml"/>
  <Override PartName="/ppt/tags/tag68.xml" ContentType="application/vnd.openxmlformats-officedocument.presentationml.tags+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ags/tag19.xml" ContentType="application/vnd.openxmlformats-officedocument.presentationml.tags+xml"/>
  <Override PartName="/ppt/tags/tag28.xml" ContentType="application/vnd.openxmlformats-officedocument.presentationml.tags+xml"/>
  <Override PartName="/ppt/slideLayouts/slideLayout14.xml" ContentType="application/vnd.openxmlformats-officedocument.presentationml.slideLayout+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ppt/tags/tag66.xml" ContentType="application/vnd.openxmlformats-officedocument.presentationml.tags+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tags/tag75.xml" ContentType="application/vnd.openxmlformats-officedocument.presentationml.tags+xml"/>
  <Override PartName="/ppt/tags/tag84.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tags/tag64.xml" ContentType="application/vnd.openxmlformats-officedocument.presentationml.tags+xml"/>
  <Override PartName="/ppt/slideLayouts/slideLayout30.xml" ContentType="application/vnd.openxmlformats-officedocument.presentationml.slideLayout+xml"/>
  <Override PartName="/ppt/tags/tag73.xml" ContentType="application/vnd.openxmlformats-officedocument.presentationml.tags+xml"/>
  <Override PartName="/ppt/tags/tag82.xml" ContentType="application/vnd.openxmlformats-officedocument.presentationml.tags+xml"/>
  <Override PartName="/ppt/slideLayouts/slideLayout10.xml" ContentType="application/vnd.openxmlformats-officedocument.presentationml.slideLayout+xml"/>
  <Default Extension="vml" ContentType="application/vnd.openxmlformats-officedocument.vmlDrawing"/>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71.xml" ContentType="application/vnd.openxmlformats-officedocument.presentationml.tags+xml"/>
  <Override PartName="/ppt/tags/tag80.xml" ContentType="application/vnd.openxmlformats-officedocument.presentationml.tags+xml"/>
  <Override PartName="/ppt/notesSlides/notesSlide8.xml" ContentType="application/vnd.openxmlformats-officedocument.presentationml.notesSlide+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tags/tag11.xml" ContentType="application/vnd.openxmlformats-officedocument.presentationml.tags+xml"/>
  <Override PartName="/ppt/tags/tag20.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ags/tag2.xml" ContentType="application/vnd.openxmlformats-officedocument.presentationml.tags+xml"/>
  <Override PartName="/ppt/slideLayouts/slideLayout15.xml" ContentType="application/vnd.openxmlformats-officedocument.presentationml.slideLayout+xml"/>
  <Override PartName="/ppt/tags/tag58.xml" ContentType="application/vnd.openxmlformats-officedocument.presentationml.tags+xml"/>
  <Override PartName="/ppt/tags/tag69.xml" ContentType="application/vnd.openxmlformats-officedocument.presentationml.tags+xml"/>
  <Override PartName="/ppt/slideLayouts/slideLayout26.xml" ContentType="application/vnd.openxmlformats-officedocument.presentationml.slideLayout+xml"/>
  <Default Extension="rels" ContentType="application/vnd.openxmlformats-package.relationships+xml"/>
  <Override PartName="/ppt/tags/tag29.xml" ContentType="application/vnd.openxmlformats-officedocument.presentationml.tags+xml"/>
  <Override PartName="/ppt/slideLayouts/slideLayout22.xml" ContentType="application/vnd.openxmlformats-officedocument.presentationml.slideLayout+xml"/>
  <Override PartName="/ppt/tags/tag47.xml" ContentType="application/vnd.openxmlformats-officedocument.presentationml.tags+xml"/>
  <Override PartName="/ppt/slideLayouts/slideLayout33.xml" ContentType="application/vnd.openxmlformats-officedocument.presentationml.slideLayout+xml"/>
  <Override PartName="/ppt/tags/tag76.xml" ContentType="application/vnd.openxmlformats-officedocument.presentationml.tags+xml"/>
  <Override PartName="/ppt/slides/slide12.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notesSlides/notesSlide9.xml" ContentType="application/vnd.openxmlformats-officedocument.presentationml.notesSlide+xml"/>
  <Override PartName="/ppt/tags/tag32.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tags/tag7.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tags/tag3.xml" ContentType="application/vnd.openxmlformats-officedocument.presentationml.tags+xml"/>
  <Override PartName="/ppt/slideLayouts/slideLayout16.xml" ContentType="application/vnd.openxmlformats-officedocument.presentationml.slideLayout+xml"/>
  <Override PartName="/ppt/tags/tag59.xml" ContentType="application/vnd.openxmlformats-officedocument.presentationml.tags+xml"/>
  <Default Extension="jpeg" ContentType="image/jpeg"/>
  <Override PartName="/ppt/tags/tag77.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 id="2147483650" r:id="rId2"/>
    <p:sldMasterId id="2147483675" r:id="rId3"/>
  </p:sldMasterIdLst>
  <p:notesMasterIdLst>
    <p:notesMasterId r:id="rId17"/>
  </p:notesMasterIdLst>
  <p:handoutMasterIdLst>
    <p:handoutMasterId r:id="rId18"/>
  </p:handoutMasterIdLst>
  <p:sldIdLst>
    <p:sldId id="292" r:id="rId4"/>
    <p:sldId id="468" r:id="rId5"/>
    <p:sldId id="453" r:id="rId6"/>
    <p:sldId id="464" r:id="rId7"/>
    <p:sldId id="469" r:id="rId8"/>
    <p:sldId id="470" r:id="rId9"/>
    <p:sldId id="471" r:id="rId10"/>
    <p:sldId id="465" r:id="rId11"/>
    <p:sldId id="466" r:id="rId12"/>
    <p:sldId id="467" r:id="rId13"/>
    <p:sldId id="454" r:id="rId14"/>
    <p:sldId id="455" r:id="rId15"/>
    <p:sldId id="456" r:id="rId16"/>
  </p:sldIdLst>
  <p:sldSz cx="8961438" cy="6721475"/>
  <p:notesSz cx="7023100" cy="9309100"/>
  <p:custDataLst>
    <p:tags r:id="rId19"/>
  </p:custDataLst>
  <p:defaultTextStyle>
    <a:defPPr>
      <a:defRPr lang="en-US"/>
    </a:defPPr>
    <a:lvl1pPr algn="l" rtl="0" fontAlgn="base">
      <a:spcBef>
        <a:spcPct val="0"/>
      </a:spcBef>
      <a:spcAft>
        <a:spcPct val="0"/>
      </a:spcAft>
      <a:defRPr sz="1600" kern="1200">
        <a:solidFill>
          <a:schemeClr val="tx1"/>
        </a:solidFill>
        <a:latin typeface="Arial" charset="0"/>
        <a:ea typeface="ＭＳ Ｐゴシック" pitchFamily="34" charset="-128"/>
        <a:cs typeface="Arial" charset="0"/>
      </a:defRPr>
    </a:lvl1pPr>
    <a:lvl2pPr marL="457200" algn="l" rtl="0" fontAlgn="base">
      <a:spcBef>
        <a:spcPct val="0"/>
      </a:spcBef>
      <a:spcAft>
        <a:spcPct val="0"/>
      </a:spcAft>
      <a:defRPr sz="1600" kern="1200">
        <a:solidFill>
          <a:schemeClr val="tx1"/>
        </a:solidFill>
        <a:latin typeface="Arial" charset="0"/>
        <a:ea typeface="ＭＳ Ｐゴシック" pitchFamily="34" charset="-128"/>
        <a:cs typeface="Arial" charset="0"/>
      </a:defRPr>
    </a:lvl2pPr>
    <a:lvl3pPr marL="914400" algn="l" rtl="0" fontAlgn="base">
      <a:spcBef>
        <a:spcPct val="0"/>
      </a:spcBef>
      <a:spcAft>
        <a:spcPct val="0"/>
      </a:spcAft>
      <a:defRPr sz="1600" kern="1200">
        <a:solidFill>
          <a:schemeClr val="tx1"/>
        </a:solidFill>
        <a:latin typeface="Arial" charset="0"/>
        <a:ea typeface="ＭＳ Ｐゴシック" pitchFamily="34" charset="-128"/>
        <a:cs typeface="Arial" charset="0"/>
      </a:defRPr>
    </a:lvl3pPr>
    <a:lvl4pPr marL="1371600" algn="l" rtl="0" fontAlgn="base">
      <a:spcBef>
        <a:spcPct val="0"/>
      </a:spcBef>
      <a:spcAft>
        <a:spcPct val="0"/>
      </a:spcAft>
      <a:defRPr sz="1600" kern="1200">
        <a:solidFill>
          <a:schemeClr val="tx1"/>
        </a:solidFill>
        <a:latin typeface="Arial" charset="0"/>
        <a:ea typeface="ＭＳ Ｐゴシック" pitchFamily="34" charset="-128"/>
        <a:cs typeface="Arial" charset="0"/>
      </a:defRPr>
    </a:lvl4pPr>
    <a:lvl5pPr marL="1828800" algn="l" rtl="0" fontAlgn="base">
      <a:spcBef>
        <a:spcPct val="0"/>
      </a:spcBef>
      <a:spcAft>
        <a:spcPct val="0"/>
      </a:spcAft>
      <a:defRPr sz="1600" kern="1200">
        <a:solidFill>
          <a:schemeClr val="tx1"/>
        </a:solidFill>
        <a:latin typeface="Arial" charset="0"/>
        <a:ea typeface="ＭＳ Ｐゴシック" pitchFamily="34" charset="-128"/>
        <a:cs typeface="Arial" charset="0"/>
      </a:defRPr>
    </a:lvl5pPr>
    <a:lvl6pPr marL="2286000" algn="l" defTabSz="914400" rtl="0" eaLnBrk="1" latinLnBrk="0" hangingPunct="1">
      <a:defRPr sz="1600" kern="1200">
        <a:solidFill>
          <a:schemeClr val="tx1"/>
        </a:solidFill>
        <a:latin typeface="Arial" charset="0"/>
        <a:ea typeface="ＭＳ Ｐゴシック" pitchFamily="34" charset="-128"/>
        <a:cs typeface="Arial" charset="0"/>
      </a:defRPr>
    </a:lvl6pPr>
    <a:lvl7pPr marL="2743200" algn="l" defTabSz="914400" rtl="0" eaLnBrk="1" latinLnBrk="0" hangingPunct="1">
      <a:defRPr sz="1600" kern="1200">
        <a:solidFill>
          <a:schemeClr val="tx1"/>
        </a:solidFill>
        <a:latin typeface="Arial" charset="0"/>
        <a:ea typeface="ＭＳ Ｐゴシック" pitchFamily="34" charset="-128"/>
        <a:cs typeface="Arial" charset="0"/>
      </a:defRPr>
    </a:lvl7pPr>
    <a:lvl8pPr marL="3200400" algn="l" defTabSz="914400" rtl="0" eaLnBrk="1" latinLnBrk="0" hangingPunct="1">
      <a:defRPr sz="1600" kern="1200">
        <a:solidFill>
          <a:schemeClr val="tx1"/>
        </a:solidFill>
        <a:latin typeface="Arial" charset="0"/>
        <a:ea typeface="ＭＳ Ｐゴシック" pitchFamily="34" charset="-128"/>
        <a:cs typeface="Arial" charset="0"/>
      </a:defRPr>
    </a:lvl8pPr>
    <a:lvl9pPr marL="3657600" algn="l" defTabSz="914400" rtl="0" eaLnBrk="1" latinLnBrk="0" hangingPunct="1">
      <a:defRPr sz="1600" kern="1200">
        <a:solidFill>
          <a:schemeClr val="tx1"/>
        </a:solidFill>
        <a:latin typeface="Arial" charset="0"/>
        <a:ea typeface="ＭＳ Ｐゴシック" pitchFamily="34" charset="-128"/>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CC66"/>
    <a:srgbClr val="CC6600"/>
    <a:srgbClr val="FF9900"/>
    <a:srgbClr val="99CCCC"/>
    <a:srgbClr val="669933"/>
    <a:srgbClr val="7A9FFF"/>
    <a:srgbClr val="FF6576"/>
    <a:srgbClr val="FFE99D"/>
    <a:srgbClr val="009242"/>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00" autoAdjust="0"/>
  </p:normalViewPr>
  <p:slideViewPr>
    <p:cSldViewPr>
      <p:cViewPr>
        <p:scale>
          <a:sx n="72" d="100"/>
          <a:sy n="72" d="100"/>
        </p:scale>
        <p:origin x="-1368" y="-72"/>
      </p:cViewPr>
      <p:guideLst>
        <p:guide orient="horz" pos="2117"/>
        <p:guide pos="2822"/>
      </p:guideLst>
    </p:cSldViewPr>
  </p:slideViewPr>
  <p:notesTextViewPr>
    <p:cViewPr>
      <p:scale>
        <a:sx n="100" d="100"/>
        <a:sy n="100" d="100"/>
      </p:scale>
      <p:origin x="0" y="0"/>
    </p:cViewPr>
  </p:notesTextViewPr>
  <p:sorterViewPr>
    <p:cViewPr>
      <p:scale>
        <a:sx n="106" d="100"/>
        <a:sy n="106" d="100"/>
      </p:scale>
      <p:origin x="0" y="3840"/>
    </p:cViewPr>
  </p:sorterViewPr>
  <p:notesViewPr>
    <p:cSldViewPr snapToGrid="0">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tags" Target="tags/tag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678565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3266" name="AutoShape 2"/>
          <p:cNvSpPr>
            <a:spLocks noGrp="1" noRot="1" noChangeAspect="1" noChangeArrowheads="1" noTextEdit="1"/>
          </p:cNvSpPr>
          <p:nvPr>
            <p:ph type="sldImg" idx="2"/>
          </p:nvPr>
        </p:nvSpPr>
        <p:spPr bwMode="gray">
          <a:xfrm>
            <a:off x="784225" y="584200"/>
            <a:ext cx="5461000" cy="4095750"/>
          </a:xfrm>
          <a:prstGeom prst="rect">
            <a:avLst/>
          </a:prstGeom>
          <a:noFill/>
          <a:ln w="9525">
            <a:solidFill>
              <a:schemeClr val="tx1"/>
            </a:solidFill>
            <a:miter lim="800000"/>
            <a:headEnd/>
            <a:tailEnd/>
          </a:ln>
        </p:spPr>
      </p:sp>
      <p:sp>
        <p:nvSpPr>
          <p:cNvPr id="5123" name="Rectangle 3"/>
          <p:cNvSpPr>
            <a:spLocks noGrp="1" noChangeArrowheads="1"/>
          </p:cNvSpPr>
          <p:nvPr>
            <p:ph type="body" sz="quarter" idx="3"/>
          </p:nvPr>
        </p:nvSpPr>
        <p:spPr bwMode="gray">
          <a:xfrm>
            <a:off x="488950" y="5002213"/>
            <a:ext cx="6053138" cy="1147762"/>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7" name="Rectangle 7"/>
          <p:cNvSpPr>
            <a:spLocks noGrp="1" noChangeArrowheads="1"/>
          </p:cNvSpPr>
          <p:nvPr>
            <p:ph type="sldNum" sz="quarter" idx="5"/>
          </p:nvPr>
        </p:nvSpPr>
        <p:spPr bwMode="gray">
          <a:xfrm>
            <a:off x="6267450" y="8943975"/>
            <a:ext cx="557213" cy="182563"/>
          </a:xfrm>
          <a:prstGeom prst="rect">
            <a:avLst/>
          </a:prstGeom>
          <a:noFill/>
          <a:ln>
            <a:noFill/>
          </a:ln>
          <a:effectLst/>
          <a:extLst/>
        </p:spPr>
        <p:txBody>
          <a:bodyPr vert="horz" wrap="square" lIns="0" tIns="0" rIns="0" bIns="0" numCol="1" anchor="b" anchorCtr="0" compatLnSpc="1">
            <a:prstTxWarp prst="textNoShape">
              <a:avLst/>
            </a:prstTxWarp>
            <a:spAutoFit/>
          </a:bodyPr>
          <a:lstStyle>
            <a:lvl1pPr algn="r">
              <a:defRPr sz="1200">
                <a:ea typeface="ＭＳ Ｐゴシック" charset="0"/>
                <a:cs typeface="+mn-cs"/>
              </a:defRPr>
            </a:lvl1pPr>
          </a:lstStyle>
          <a:p>
            <a:pPr>
              <a:defRPr/>
            </a:pPr>
            <a:fld id="{8E21654C-0927-43DA-B273-AE4891EA1612}" type="slidenum">
              <a:rPr lang="en-US"/>
              <a:pPr>
                <a:defRPr/>
              </a:pPr>
              <a:t>‹#›</a:t>
            </a:fld>
            <a:endParaRPr lang="en-US" dirty="0"/>
          </a:p>
        </p:txBody>
      </p:sp>
      <p:sp>
        <p:nvSpPr>
          <p:cNvPr id="5128" name="doc id"/>
          <p:cNvSpPr>
            <a:spLocks noGrp="1" noChangeArrowheads="1"/>
          </p:cNvSpPr>
          <p:nvPr>
            <p:ph type="ftr" sz="quarter" idx="4"/>
          </p:nvPr>
        </p:nvSpPr>
        <p:spPr bwMode="gray">
          <a:xfrm>
            <a:off x="6230938" y="96838"/>
            <a:ext cx="311150" cy="122237"/>
          </a:xfrm>
          <a:prstGeom prst="rect">
            <a:avLst/>
          </a:prstGeom>
          <a:noFill/>
          <a:ln>
            <a:noFill/>
          </a:ln>
          <a:effectLst/>
          <a:extLst/>
        </p:spPr>
        <p:txBody>
          <a:bodyPr vert="horz" wrap="none" lIns="0" tIns="0" rIns="0" bIns="0" numCol="1" anchor="b" anchorCtr="0" compatLnSpc="1">
            <a:prstTxWarp prst="textNoShape">
              <a:avLst/>
            </a:prstTxWarp>
            <a:spAutoFit/>
          </a:bodyPr>
          <a:lstStyle>
            <a:lvl1pPr algn="r">
              <a:defRPr sz="800">
                <a:ea typeface="ＭＳ Ｐゴシック" charset="0"/>
                <a:cs typeface="+mn-cs"/>
              </a:defRPr>
            </a:lvl1pPr>
          </a:lstStyle>
          <a:p>
            <a:pPr>
              <a:defRPr/>
            </a:pPr>
            <a:r>
              <a:rPr lang="en-US" dirty="0"/>
              <a:t>Doc ID</a:t>
            </a:r>
          </a:p>
        </p:txBody>
      </p:sp>
    </p:spTree>
    <p:extLst>
      <p:ext uri="{BB962C8B-B14F-4D97-AF65-F5344CB8AC3E}">
        <p14:creationId xmlns:p14="http://schemas.microsoft.com/office/powerpoint/2010/main" xmlns="" val="1837393738"/>
      </p:ext>
    </p:extLst>
  </p:cSld>
  <p:clrMap bg1="lt1" tx1="dk1" bg2="lt2" tx2="dk2" accent1="accent1" accent2="accent2" accent3="accent3" accent4="accent4" accent5="accent5" accent6="accent6" hlink="hlink" folHlink="folHlink"/>
  <p:hf hdr="0" dt="0"/>
  <p:notesStyle>
    <a:lvl1pPr algn="l" defTabSz="895350" rtl="0" eaLnBrk="0" fontAlgn="base" hangingPunct="0">
      <a:spcBef>
        <a:spcPct val="0"/>
      </a:spcBef>
      <a:spcAft>
        <a:spcPct val="0"/>
      </a:spcAft>
      <a:buClr>
        <a:schemeClr val="tx2"/>
      </a:buClr>
      <a:defRPr sz="1600" kern="1200">
        <a:solidFill>
          <a:schemeClr val="tx1"/>
        </a:solidFill>
        <a:latin typeface="Arial" charset="0"/>
        <a:ea typeface="ＭＳ Ｐゴシック" pitchFamily="34" charset="-128"/>
        <a:cs typeface="ＭＳ Ｐゴシック" charset="0"/>
      </a:defRPr>
    </a:lvl1pPr>
    <a:lvl2pPr marL="117475" indent="-115888" algn="l" defTabSz="89535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ＭＳ Ｐゴシック" pitchFamily="34" charset="-128"/>
        <a:cs typeface="+mn-cs"/>
      </a:defRPr>
    </a:lvl2pPr>
    <a:lvl3pPr marL="300038" indent="-180975" algn="l" defTabSz="89535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ＭＳ Ｐゴシック" pitchFamily="34" charset="-128"/>
        <a:cs typeface="+mn-cs"/>
      </a:defRPr>
    </a:lvl3pPr>
    <a:lvl4pPr marL="427038" indent="-125413" algn="l" defTabSz="895350" rtl="0" eaLnBrk="0" fontAlgn="base" hangingPunct="0">
      <a:spcBef>
        <a:spcPct val="0"/>
      </a:spcBef>
      <a:spcAft>
        <a:spcPct val="0"/>
      </a:spcAft>
      <a:buClr>
        <a:schemeClr val="tx2"/>
      </a:buClr>
      <a:buFont typeface="Arial" charset="0"/>
      <a:buChar char="▫"/>
      <a:defRPr sz="1600" kern="1200">
        <a:solidFill>
          <a:schemeClr val="tx1"/>
        </a:solidFill>
        <a:latin typeface="Arial" charset="0"/>
        <a:ea typeface="ＭＳ Ｐゴシック" pitchFamily="34" charset="-128"/>
        <a:cs typeface="+mn-cs"/>
      </a:defRPr>
    </a:lvl4pPr>
    <a:lvl5pPr marL="542925" indent="-114300" algn="l" defTabSz="895350" rtl="0" eaLnBrk="0" fontAlgn="base" hangingPunct="0">
      <a:spcBef>
        <a:spcPct val="0"/>
      </a:spcBef>
      <a:spcAft>
        <a:spcPct val="0"/>
      </a:spcAft>
      <a:buClr>
        <a:schemeClr val="tx2"/>
      </a:buClr>
      <a:buSzPct val="89000"/>
      <a:buFont typeface="Arial" charset="0"/>
      <a:buChar char="-"/>
      <a:defRPr sz="1600" kern="1200">
        <a:solidFill>
          <a:schemeClr val="tx1"/>
        </a:solidFill>
        <a:latin typeface="Arial" charset="0"/>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7"/>
          <p:cNvSpPr>
            <a:spLocks noGrp="1" noChangeArrowheads="1"/>
          </p:cNvSpPr>
          <p:nvPr>
            <p:ph type="sldNum" sz="quarter" idx="5"/>
          </p:nvPr>
        </p:nvSpPr>
        <p:spPr>
          <a:xfrm>
            <a:off x="6267450" y="8953500"/>
            <a:ext cx="557213" cy="173038"/>
          </a:xfrm>
          <a:ln>
            <a:miter lim="800000"/>
            <a:headEnd/>
            <a:tailEnd/>
          </a:ln>
        </p:spPr>
        <p:txBody>
          <a:bodyPr/>
          <a:lstStyle/>
          <a:p>
            <a:pPr>
              <a:defRPr/>
            </a:pPr>
            <a:fld id="{F994FD41-74CA-452C-AEB3-C4BA138E3BC8}" type="slidenum">
              <a:rPr lang="en-US" smtClean="0">
                <a:ea typeface="ＭＳ Ｐゴシック" pitchFamily="34" charset="-128"/>
              </a:rPr>
              <a:pPr>
                <a:defRPr/>
              </a:pPr>
              <a:t>0</a:t>
            </a:fld>
            <a:endParaRPr lang="en-US" dirty="0" smtClean="0">
              <a:ea typeface="ＭＳ Ｐゴシック" pitchFamily="34" charset="-128"/>
            </a:endParaRPr>
          </a:p>
        </p:txBody>
      </p:sp>
      <p:sp>
        <p:nvSpPr>
          <p:cNvPr id="174082" name="doc id"/>
          <p:cNvSpPr>
            <a:spLocks noGrp="1" noChangeArrowheads="1"/>
          </p:cNvSpPr>
          <p:nvPr>
            <p:ph type="ftr" sz="quarter" idx="4"/>
          </p:nvPr>
        </p:nvSpPr>
        <p:spPr>
          <a:xfrm>
            <a:off x="6213475" y="104775"/>
            <a:ext cx="328613" cy="114300"/>
          </a:xfrm>
          <a:ln>
            <a:miter lim="800000"/>
            <a:headEnd/>
            <a:tailEnd/>
          </a:ln>
        </p:spPr>
        <p:txBody>
          <a:bodyPr/>
          <a:lstStyle/>
          <a:p>
            <a:pPr>
              <a:defRPr/>
            </a:pPr>
            <a:r>
              <a:rPr lang="en-US" dirty="0" smtClean="0">
                <a:ea typeface="ＭＳ Ｐゴシック" pitchFamily="34" charset="-128"/>
              </a:rPr>
              <a:t>Doc ID</a:t>
            </a:r>
          </a:p>
        </p:txBody>
      </p:sp>
      <p:sp>
        <p:nvSpPr>
          <p:cNvPr id="526339" name="AutoShap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pPr marL="0" marR="0" indent="0" algn="l" defTabSz="895350" rtl="0" eaLnBrk="1" fontAlgn="base" latinLnBrk="0" hangingPunct="1">
              <a:lnSpc>
                <a:spcPct val="100000"/>
              </a:lnSpc>
              <a:spcBef>
                <a:spcPct val="0"/>
              </a:spcBef>
              <a:spcAft>
                <a:spcPct val="0"/>
              </a:spcAft>
              <a:buClr>
                <a:schemeClr val="tx2"/>
              </a:buClr>
              <a:buSzTx/>
              <a:buFontTx/>
              <a:buNone/>
              <a:tabLst/>
              <a:defRPr/>
            </a:pPr>
            <a:r>
              <a:rPr lang="en-US" sz="1600" kern="1200" dirty="0" smtClean="0">
                <a:solidFill>
                  <a:schemeClr val="tx1"/>
                </a:solidFill>
                <a:effectLst/>
                <a:latin typeface="Arial" charset="0"/>
                <a:ea typeface="ＭＳ Ｐゴシック" pitchFamily="34" charset="-128"/>
                <a:cs typeface="ＭＳ Ｐゴシック" charset="0"/>
              </a:rPr>
              <a:t>Introductions and welcome.</a:t>
            </a:r>
            <a:endParaRPr lang="en-GB" sz="1600" kern="1200" dirty="0" smtClean="0">
              <a:solidFill>
                <a:schemeClr val="tx1"/>
              </a:solidFill>
              <a:effectLst/>
              <a:latin typeface="Arial" charset="0"/>
              <a:ea typeface="ＭＳ Ｐゴシック" pitchFamily="34" charset="-128"/>
              <a:cs typeface="ＭＳ Ｐゴシック" charset="0"/>
            </a:endParaRPr>
          </a:p>
          <a:p>
            <a:pPr eaLnBrk="1" hangingPunct="1">
              <a:defRPr/>
            </a:pPr>
            <a:endParaRPr lang="en-US" dirty="0" smtClean="0">
              <a:ea typeface="ＭＳ Ｐゴシック"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kern="1200" dirty="0" smtClean="0">
                <a:solidFill>
                  <a:schemeClr val="tx1"/>
                </a:solidFill>
                <a:effectLst/>
                <a:latin typeface="Arial" charset="0"/>
                <a:ea typeface="ＭＳ Ｐゴシック" pitchFamily="34" charset="-128"/>
                <a:cs typeface="ＭＳ Ｐゴシック" charset="0"/>
              </a:rPr>
              <a:t>Ethiopia is one of the </a:t>
            </a:r>
            <a:r>
              <a:rPr lang="en-US" sz="1600" b="1" kern="1200" dirty="0" smtClean="0">
                <a:solidFill>
                  <a:schemeClr val="tx1"/>
                </a:solidFill>
                <a:effectLst/>
                <a:latin typeface="Arial" charset="0"/>
                <a:ea typeface="ＭＳ Ｐゴシック" pitchFamily="34" charset="-128"/>
                <a:cs typeface="ＭＳ Ｐゴシック" charset="0"/>
              </a:rPr>
              <a:t>fastest growing countries in the world</a:t>
            </a:r>
            <a:r>
              <a:rPr lang="en-US" sz="1600" kern="1200" dirty="0" smtClean="0">
                <a:solidFill>
                  <a:schemeClr val="tx1"/>
                </a:solidFill>
                <a:effectLst/>
                <a:latin typeface="Arial" charset="0"/>
                <a:ea typeface="ＭＳ Ｐゴシック" pitchFamily="34" charset="-128"/>
                <a:cs typeface="ＭＳ Ｐゴシック" charset="0"/>
              </a:rPr>
              <a:t> (IMF, 2010).</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Ethiopia plans to become a </a:t>
            </a:r>
            <a:r>
              <a:rPr lang="en-US" sz="1600" b="1" kern="1200" dirty="0" smtClean="0">
                <a:solidFill>
                  <a:schemeClr val="tx1"/>
                </a:solidFill>
                <a:effectLst/>
                <a:latin typeface="Arial" charset="0"/>
                <a:ea typeface="ＭＳ Ｐゴシック" pitchFamily="34" charset="-128"/>
                <a:cs typeface="ＭＳ Ｐゴシック" charset="0"/>
              </a:rPr>
              <a:t>middle-income country</a:t>
            </a:r>
            <a:r>
              <a:rPr lang="en-US" sz="1600" kern="1200" dirty="0" smtClean="0">
                <a:solidFill>
                  <a:schemeClr val="tx1"/>
                </a:solidFill>
                <a:effectLst/>
                <a:latin typeface="Arial" charset="0"/>
                <a:ea typeface="ＭＳ Ｐゴシック" pitchFamily="34" charset="-128"/>
                <a:cs typeface="ＭＳ Ｐゴシック" charset="0"/>
              </a:rPr>
              <a:t> by 2025 ($1000 GDP per capita). This ambition has been formalized in Ethiopia’s </a:t>
            </a:r>
            <a:r>
              <a:rPr lang="en-GB" sz="1600" kern="1200" dirty="0" smtClean="0">
                <a:solidFill>
                  <a:schemeClr val="tx1"/>
                </a:solidFill>
                <a:effectLst/>
                <a:latin typeface="Arial" charset="0"/>
                <a:ea typeface="ＭＳ Ｐゴシック" pitchFamily="34" charset="-128"/>
                <a:cs typeface="ＭＳ Ｐゴシック" charset="0"/>
              </a:rPr>
              <a:t>Growth and Transformation Plan (GTP)</a:t>
            </a:r>
          </a:p>
          <a:p>
            <a:r>
              <a:rPr lang="en-GB" sz="1600" kern="1200" dirty="0" smtClean="0">
                <a:solidFill>
                  <a:schemeClr val="tx1"/>
                </a:solidFill>
                <a:effectLst/>
                <a:latin typeface="Arial" charset="0"/>
                <a:ea typeface="ＭＳ Ｐゴシック" pitchFamily="34" charset="-128"/>
                <a:cs typeface="ＭＳ Ｐゴシック" charset="0"/>
              </a:rPr>
              <a:t> </a:t>
            </a:r>
          </a:p>
          <a:p>
            <a:r>
              <a:rPr lang="en-GB" sz="1600" kern="1200" dirty="0" smtClean="0">
                <a:solidFill>
                  <a:schemeClr val="tx1"/>
                </a:solidFill>
                <a:effectLst/>
                <a:latin typeface="Arial" charset="0"/>
                <a:ea typeface="ＭＳ Ｐゴシック" pitchFamily="34" charset="-128"/>
                <a:cs typeface="ＭＳ Ｐゴシック" charset="0"/>
              </a:rPr>
              <a:t>It understands that this growth should be sustainable, thus the Government of Ethiopia have committed to a </a:t>
            </a:r>
            <a:r>
              <a:rPr lang="en-GB" sz="1600" b="1" kern="1200" dirty="0" smtClean="0">
                <a:solidFill>
                  <a:schemeClr val="tx1"/>
                </a:solidFill>
                <a:effectLst/>
                <a:latin typeface="Arial" charset="0"/>
                <a:ea typeface="ＭＳ Ｐゴシック" pitchFamily="34" charset="-128"/>
                <a:cs typeface="ＭＳ Ｐゴシック" charset="0"/>
              </a:rPr>
              <a:t>vision of a CRGE</a:t>
            </a:r>
            <a:r>
              <a:rPr lang="en-GB" sz="1600" kern="1200" dirty="0" smtClean="0">
                <a:solidFill>
                  <a:schemeClr val="tx1"/>
                </a:solidFill>
                <a:effectLst/>
                <a:latin typeface="Arial" charset="0"/>
                <a:ea typeface="ＭＳ Ｐゴシック" pitchFamily="34" charset="-128"/>
                <a:cs typeface="ＭＳ Ｐゴシック" charset="0"/>
              </a:rPr>
              <a:t>.  </a:t>
            </a:r>
          </a:p>
          <a:p>
            <a:r>
              <a:rPr lang="en-GB" sz="1600" kern="1200" dirty="0" smtClean="0">
                <a:solidFill>
                  <a:schemeClr val="tx1"/>
                </a:solidFill>
                <a:effectLst/>
                <a:latin typeface="Arial" charset="0"/>
                <a:ea typeface="ＭＳ Ｐゴシック" pitchFamily="34" charset="-128"/>
                <a:cs typeface="ＭＳ Ｐゴシック" charset="0"/>
              </a:rPr>
              <a:t> </a:t>
            </a:r>
          </a:p>
          <a:p>
            <a:r>
              <a:rPr lang="en-GB" sz="1600" kern="1200" dirty="0" smtClean="0">
                <a:solidFill>
                  <a:schemeClr val="tx1"/>
                </a:solidFill>
                <a:effectLst/>
                <a:latin typeface="Arial" charset="0"/>
                <a:ea typeface="ＭＳ Ｐゴシック" pitchFamily="34" charset="-128"/>
                <a:cs typeface="ＭＳ Ｐゴシック" charset="0"/>
              </a:rPr>
              <a:t>The economy should also be able to withstand the shocks presented by climate change and understand the risks and opportunities a changing climate brings. The economy should therefore be’ </a:t>
            </a:r>
            <a:r>
              <a:rPr lang="en-GB" sz="1600" b="1" kern="1200" dirty="0" smtClean="0">
                <a:solidFill>
                  <a:schemeClr val="tx1"/>
                </a:solidFill>
                <a:effectLst/>
                <a:latin typeface="Arial" charset="0"/>
                <a:ea typeface="ＭＳ Ｐゴシック" pitchFamily="34" charset="-128"/>
                <a:cs typeface="ＭＳ Ｐゴシック" charset="0"/>
              </a:rPr>
              <a:t>climate resilient’</a:t>
            </a:r>
            <a:endParaRPr lang="en-GB" sz="1600" kern="1200" dirty="0" smtClean="0">
              <a:solidFill>
                <a:schemeClr val="tx1"/>
              </a:solidFill>
              <a:effectLst/>
              <a:latin typeface="Arial" charset="0"/>
              <a:ea typeface="ＭＳ Ｐゴシック" pitchFamily="34" charset="-128"/>
              <a:cs typeface="ＭＳ Ｐゴシック" charset="0"/>
            </a:endParaRPr>
          </a:p>
          <a:p>
            <a:r>
              <a:rPr lang="en-GB" sz="1600" kern="1200" dirty="0" smtClean="0">
                <a:solidFill>
                  <a:schemeClr val="tx1"/>
                </a:solidFill>
                <a:effectLst/>
                <a:latin typeface="Arial" charset="0"/>
                <a:ea typeface="ＭＳ Ｐゴシック" pitchFamily="34" charset="-128"/>
                <a:cs typeface="ＭＳ Ｐゴシック" charset="0"/>
              </a:rPr>
              <a:t> </a:t>
            </a:r>
          </a:p>
          <a:p>
            <a:r>
              <a:rPr lang="en-GB" sz="1600" kern="1200" dirty="0" smtClean="0">
                <a:solidFill>
                  <a:schemeClr val="tx1"/>
                </a:solidFill>
                <a:effectLst/>
                <a:latin typeface="Arial" charset="0"/>
                <a:ea typeface="ＭＳ Ｐゴシック" pitchFamily="34" charset="-128"/>
                <a:cs typeface="ＭＳ Ｐゴシック" charset="0"/>
              </a:rPr>
              <a:t>Ethiopia’s economy should also be a  </a:t>
            </a:r>
            <a:r>
              <a:rPr lang="en-GB" sz="1600" b="1" kern="1200" dirty="0" smtClean="0">
                <a:solidFill>
                  <a:schemeClr val="tx1"/>
                </a:solidFill>
                <a:effectLst/>
                <a:latin typeface="Arial" charset="0"/>
                <a:ea typeface="ＭＳ Ｐゴシック" pitchFamily="34" charset="-128"/>
                <a:cs typeface="ＭＳ Ｐゴシック" charset="0"/>
              </a:rPr>
              <a:t>‘green economy’</a:t>
            </a:r>
            <a:r>
              <a:rPr lang="en-GB" sz="1600" kern="1200" dirty="0" smtClean="0">
                <a:solidFill>
                  <a:schemeClr val="tx1"/>
                </a:solidFill>
                <a:effectLst/>
                <a:latin typeface="Arial" charset="0"/>
                <a:ea typeface="ＭＳ Ｐゴシック" pitchFamily="34" charset="-128"/>
                <a:cs typeface="ＭＳ Ｐゴシック" charset="0"/>
              </a:rPr>
              <a:t> achieved through</a:t>
            </a:r>
            <a:r>
              <a:rPr lang="en-US" sz="1600" kern="1200" dirty="0" smtClean="0">
                <a:solidFill>
                  <a:schemeClr val="tx1"/>
                </a:solidFill>
                <a:effectLst/>
                <a:latin typeface="Arial" charset="0"/>
                <a:ea typeface="ＭＳ Ｐゴシック" pitchFamily="34" charset="-128"/>
                <a:cs typeface="ＭＳ Ｐゴシック" charset="0"/>
              </a:rPr>
              <a:t> ‘zero carbon growth’, defined as no increase in net emissions from today’s levels. Implementing low carbon technologies will bring this about. </a:t>
            </a:r>
            <a:endParaRPr lang="en-GB" sz="1600" kern="1200" dirty="0" smtClean="0">
              <a:solidFill>
                <a:schemeClr val="tx1"/>
              </a:solidFill>
              <a:effectLst/>
              <a:latin typeface="Arial" charset="0"/>
              <a:ea typeface="ＭＳ Ｐゴシック" pitchFamily="34" charset="-128"/>
              <a:cs typeface="ＭＳ Ｐゴシック" charset="0"/>
            </a:endParaRPr>
          </a:p>
          <a:p>
            <a:r>
              <a:rPr lang="en-GB" sz="1600" kern="1200" dirty="0" smtClean="0">
                <a:solidFill>
                  <a:schemeClr val="tx1"/>
                </a:solidFill>
                <a:effectLst/>
                <a:latin typeface="Arial" charset="0"/>
                <a:ea typeface="ＭＳ Ｐゴシック" pitchFamily="34" charset="-128"/>
                <a:cs typeface="ＭＳ Ｐゴシック" charset="0"/>
              </a:rPr>
              <a:t> </a:t>
            </a:r>
          </a:p>
          <a:p>
            <a:r>
              <a:rPr lang="en-US" sz="1600" kern="1200" dirty="0" smtClean="0">
                <a:solidFill>
                  <a:schemeClr val="tx1"/>
                </a:solidFill>
                <a:effectLst/>
                <a:latin typeface="Arial" charset="0"/>
                <a:ea typeface="ＭＳ Ｐゴシック" pitchFamily="34" charset="-128"/>
                <a:cs typeface="ＭＳ Ｐゴシック" charset="0"/>
              </a:rPr>
              <a:t>The vision to realize the CRGE was </a:t>
            </a:r>
            <a:r>
              <a:rPr lang="en-US" sz="1600" b="1" kern="1200" dirty="0" smtClean="0">
                <a:solidFill>
                  <a:schemeClr val="tx1"/>
                </a:solidFill>
                <a:effectLst/>
                <a:latin typeface="Arial" charset="0"/>
                <a:ea typeface="ＭＳ Ｐゴシック" pitchFamily="34" charset="-128"/>
                <a:cs typeface="ＭＳ Ｐゴシック" charset="0"/>
              </a:rPr>
              <a:t>launched in Durban 2011</a:t>
            </a:r>
            <a:r>
              <a:rPr lang="en-US" sz="1600" kern="1200" dirty="0" smtClean="0">
                <a:solidFill>
                  <a:schemeClr val="tx1"/>
                </a:solidFill>
                <a:effectLst/>
                <a:latin typeface="Arial" charset="0"/>
                <a:ea typeface="ＭＳ Ｐゴシック" pitchFamily="34" charset="-128"/>
                <a:cs typeface="ＭＳ Ｐゴシック" charset="0"/>
              </a:rPr>
              <a:t> and was managed by the Federal EPA, the PMs office, and the Ethiopian Development Research Institute. </a:t>
            </a:r>
            <a:endParaRPr lang="en-GB" sz="1600" kern="1200" dirty="0" smtClean="0">
              <a:solidFill>
                <a:schemeClr val="tx1"/>
              </a:solidFill>
              <a:effectLst/>
              <a:latin typeface="Arial" charset="0"/>
              <a:ea typeface="ＭＳ Ｐゴシック" pitchFamily="34" charset="-128"/>
              <a:cs typeface="ＭＳ Ｐゴシック" charset="0"/>
            </a:endParaRPr>
          </a:p>
          <a:p>
            <a:endParaRPr lang="en-US" dirty="0"/>
          </a:p>
        </p:txBody>
      </p:sp>
      <p:sp>
        <p:nvSpPr>
          <p:cNvPr id="4" name="Slide Number Placeholder 3"/>
          <p:cNvSpPr>
            <a:spLocks noGrp="1"/>
          </p:cNvSpPr>
          <p:nvPr>
            <p:ph type="sldNum" sz="quarter" idx="10"/>
          </p:nvPr>
        </p:nvSpPr>
        <p:spPr/>
        <p:txBody>
          <a:bodyPr/>
          <a:lstStyle/>
          <a:p>
            <a:pPr>
              <a:defRPr/>
            </a:pPr>
            <a:fld id="{8E21654C-0927-43DA-B273-AE4891EA1612}" type="slidenum">
              <a:rPr lang="en-US" smtClean="0"/>
              <a:pPr>
                <a:defRPr/>
              </a:pPr>
              <a:t>1</a:t>
            </a:fld>
            <a:endParaRPr lang="en-US" dirty="0"/>
          </a:p>
        </p:txBody>
      </p:sp>
      <p:sp>
        <p:nvSpPr>
          <p:cNvPr id="5" name="Footer Placeholder 4"/>
          <p:cNvSpPr>
            <a:spLocks noGrp="1"/>
          </p:cNvSpPr>
          <p:nvPr>
            <p:ph type="ftr" sz="quarter" idx="11"/>
          </p:nvPr>
        </p:nvSpPr>
        <p:spPr/>
        <p:txBody>
          <a:bodyPr/>
          <a:lstStyle/>
          <a:p>
            <a:pPr>
              <a:defRPr/>
            </a:pPr>
            <a:r>
              <a:rPr lang="en-US" smtClean="0"/>
              <a:t>Doc ID</a:t>
            </a:r>
            <a:endParaRPr lang="en-US" dirty="0"/>
          </a:p>
        </p:txBody>
      </p:sp>
    </p:spTree>
    <p:extLst>
      <p:ext uri="{BB962C8B-B14F-4D97-AF65-F5344CB8AC3E}">
        <p14:creationId xmlns:p14="http://schemas.microsoft.com/office/powerpoint/2010/main" xmlns="" val="925652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kern="1200" dirty="0" smtClean="0">
                <a:solidFill>
                  <a:schemeClr val="tx1"/>
                </a:solidFill>
                <a:effectLst/>
                <a:latin typeface="Arial" charset="0"/>
                <a:ea typeface="ＭＳ Ｐゴシック" pitchFamily="34" charset="-128"/>
                <a:cs typeface="ＭＳ Ｐゴシック" charset="0"/>
              </a:rPr>
              <a:t>Ethiopia has developed a pathway to implement and achieve the vision of the CRGE, through the </a:t>
            </a:r>
            <a:r>
              <a:rPr lang="en-US" sz="1600" b="1" kern="1200" dirty="0" smtClean="0">
                <a:solidFill>
                  <a:schemeClr val="tx1"/>
                </a:solidFill>
                <a:effectLst/>
                <a:latin typeface="Arial" charset="0"/>
                <a:ea typeface="ＭＳ Ｐゴシック" pitchFamily="34" charset="-128"/>
                <a:cs typeface="ＭＳ Ｐゴシック" charset="0"/>
              </a:rPr>
              <a:t>CRGE initiative.</a:t>
            </a:r>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Following from the vision is the </a:t>
            </a:r>
            <a:r>
              <a:rPr lang="en-US" sz="1600" b="1" kern="1200" dirty="0" smtClean="0">
                <a:solidFill>
                  <a:schemeClr val="tx1"/>
                </a:solidFill>
                <a:effectLst/>
                <a:latin typeface="Arial" charset="0"/>
                <a:ea typeface="ＭＳ Ｐゴシック" pitchFamily="34" charset="-128"/>
                <a:cs typeface="ＭＳ Ｐゴシック" charset="0"/>
              </a:rPr>
              <a:t>CRGE strategy documents</a:t>
            </a:r>
            <a:r>
              <a:rPr lang="en-US" sz="1600" kern="1200" dirty="0" smtClean="0">
                <a:solidFill>
                  <a:schemeClr val="tx1"/>
                </a:solidFill>
                <a:effectLst/>
                <a:latin typeface="Arial" charset="0"/>
                <a:ea typeface="ＭＳ Ｐゴシック" pitchFamily="34" charset="-128"/>
                <a:cs typeface="ＭＳ Ｐゴシック" charset="0"/>
              </a:rPr>
              <a:t> that were led by EPA. The GE strategy was completed in Sept 2011 and analyzed low carbon development technologies and development co-benefits. The national CR strategy is due to be completed in March 2013 and will cover the crucial sector of Agriculture.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The next step from the strategy is</a:t>
            </a:r>
            <a:r>
              <a:rPr lang="en-US" sz="1600" b="1" kern="1200" dirty="0" smtClean="0">
                <a:solidFill>
                  <a:schemeClr val="tx1"/>
                </a:solidFill>
                <a:effectLst/>
                <a:latin typeface="Arial" charset="0"/>
                <a:ea typeface="ＭＳ Ｐゴシック" pitchFamily="34" charset="-128"/>
                <a:cs typeface="ＭＳ Ｐゴシック" charset="0"/>
              </a:rPr>
              <a:t> implementation</a:t>
            </a:r>
            <a:r>
              <a:rPr lang="en-US" sz="1600" kern="1200" dirty="0" smtClean="0">
                <a:solidFill>
                  <a:schemeClr val="tx1"/>
                </a:solidFill>
                <a:effectLst/>
                <a:latin typeface="Arial" charset="0"/>
                <a:ea typeface="ＭＳ Ｐゴシック" pitchFamily="34" charset="-128"/>
                <a:cs typeface="ＭＳ Ｐゴシック" charset="0"/>
              </a:rPr>
              <a:t>, which will be achieved through the </a:t>
            </a:r>
            <a:r>
              <a:rPr lang="en-US" sz="1600" b="1" kern="1200" dirty="0" err="1" smtClean="0">
                <a:solidFill>
                  <a:schemeClr val="tx1"/>
                </a:solidFill>
                <a:effectLst/>
                <a:latin typeface="Arial" charset="0"/>
                <a:ea typeface="ＭＳ Ｐゴシック" pitchFamily="34" charset="-128"/>
                <a:cs typeface="ＭＳ Ｐゴシック" charset="0"/>
              </a:rPr>
              <a:t>Sectoral</a:t>
            </a:r>
            <a:r>
              <a:rPr lang="en-US" sz="1600" b="1" kern="1200" dirty="0" smtClean="0">
                <a:solidFill>
                  <a:schemeClr val="tx1"/>
                </a:solidFill>
                <a:effectLst/>
                <a:latin typeface="Arial" charset="0"/>
                <a:ea typeface="ＭＳ Ｐゴシック" pitchFamily="34" charset="-128"/>
                <a:cs typeface="ＭＳ Ｐゴシック" charset="0"/>
              </a:rPr>
              <a:t> Reduction Mechanism</a:t>
            </a:r>
            <a:r>
              <a:rPr lang="en-US" sz="1600" kern="1200" dirty="0" smtClean="0">
                <a:solidFill>
                  <a:schemeClr val="tx1"/>
                </a:solidFill>
                <a:effectLst/>
                <a:latin typeface="Arial" charset="0"/>
                <a:ea typeface="ＭＳ Ｐゴシック" pitchFamily="34" charset="-128"/>
                <a:cs typeface="ＭＳ Ｐゴシック" charset="0"/>
              </a:rPr>
              <a:t>.  This looks to match pooled finance (facility) to strategic actions (register).</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There are a number of broad areas of </a:t>
            </a:r>
            <a:r>
              <a:rPr lang="en-US" sz="1600" b="1" kern="1200" dirty="0" smtClean="0">
                <a:solidFill>
                  <a:schemeClr val="tx1"/>
                </a:solidFill>
                <a:effectLst/>
                <a:latin typeface="Arial" charset="0"/>
                <a:ea typeface="ＭＳ Ｐゴシック" pitchFamily="34" charset="-128"/>
                <a:cs typeface="ＭＳ Ｐゴシック" charset="0"/>
              </a:rPr>
              <a:t>capacity building support </a:t>
            </a:r>
            <a:r>
              <a:rPr lang="en-US" sz="1600" kern="1200" dirty="0" smtClean="0">
                <a:solidFill>
                  <a:schemeClr val="tx1"/>
                </a:solidFill>
                <a:effectLst/>
                <a:latin typeface="Arial" charset="0"/>
                <a:ea typeface="ＭＳ Ｐゴシック" pitchFamily="34" charset="-128"/>
                <a:cs typeface="ＭＳ Ｐゴシック" charset="0"/>
              </a:rPr>
              <a:t>needed to achieve this implementation. These are analysis and policy, coordination, finance and MRV. These will be covered later. </a:t>
            </a:r>
            <a:endParaRPr lang="en-GB" sz="1600" kern="1200" dirty="0" smtClean="0">
              <a:solidFill>
                <a:schemeClr val="tx1"/>
              </a:solidFill>
              <a:effectLst/>
              <a:latin typeface="Arial" charset="0"/>
              <a:ea typeface="ＭＳ Ｐゴシック" pitchFamily="34" charset="-128"/>
              <a:cs typeface="ＭＳ Ｐゴシック" charset="0"/>
            </a:endParaRPr>
          </a:p>
          <a:p>
            <a:endParaRPr lang="en-US" dirty="0"/>
          </a:p>
        </p:txBody>
      </p:sp>
      <p:sp>
        <p:nvSpPr>
          <p:cNvPr id="4" name="Slide Number Placeholder 3"/>
          <p:cNvSpPr>
            <a:spLocks noGrp="1"/>
          </p:cNvSpPr>
          <p:nvPr>
            <p:ph type="sldNum" sz="quarter" idx="10"/>
          </p:nvPr>
        </p:nvSpPr>
        <p:spPr/>
        <p:txBody>
          <a:bodyPr/>
          <a:lstStyle/>
          <a:p>
            <a:pPr>
              <a:defRPr/>
            </a:pPr>
            <a:fld id="{8E21654C-0927-43DA-B273-AE4891EA1612}" type="slidenum">
              <a:rPr lang="en-US" smtClean="0"/>
              <a:pPr>
                <a:defRPr/>
              </a:pPr>
              <a:t>2</a:t>
            </a:fld>
            <a:endParaRPr lang="en-US" dirty="0"/>
          </a:p>
        </p:txBody>
      </p:sp>
      <p:sp>
        <p:nvSpPr>
          <p:cNvPr id="5" name="Footer Placeholder 4"/>
          <p:cNvSpPr>
            <a:spLocks noGrp="1"/>
          </p:cNvSpPr>
          <p:nvPr>
            <p:ph type="ftr" sz="quarter" idx="11"/>
          </p:nvPr>
        </p:nvSpPr>
        <p:spPr/>
        <p:txBody>
          <a:bodyPr/>
          <a:lstStyle/>
          <a:p>
            <a:pPr>
              <a:defRPr/>
            </a:pPr>
            <a:r>
              <a:rPr lang="en-US" smtClean="0"/>
              <a:t>Doc ID</a:t>
            </a:r>
            <a:endParaRPr lang="en-US" dirty="0"/>
          </a:p>
        </p:txBody>
      </p:sp>
    </p:spTree>
    <p:extLst>
      <p:ext uri="{BB962C8B-B14F-4D97-AF65-F5344CB8AC3E}">
        <p14:creationId xmlns:p14="http://schemas.microsoft.com/office/powerpoint/2010/main" xmlns="" val="925652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E21654C-0927-43DA-B273-AE4891EA1612}" type="slidenum">
              <a:rPr lang="en-US" smtClean="0"/>
              <a:pPr>
                <a:defRPr/>
              </a:pPr>
              <a:t>3</a:t>
            </a:fld>
            <a:endParaRPr lang="en-US" dirty="0"/>
          </a:p>
        </p:txBody>
      </p:sp>
      <p:sp>
        <p:nvSpPr>
          <p:cNvPr id="5" name="Footer Placeholder 4"/>
          <p:cNvSpPr>
            <a:spLocks noGrp="1"/>
          </p:cNvSpPr>
          <p:nvPr>
            <p:ph type="ftr" sz="quarter" idx="11"/>
          </p:nvPr>
        </p:nvSpPr>
        <p:spPr/>
        <p:txBody>
          <a:bodyPr/>
          <a:lstStyle/>
          <a:p>
            <a:pPr>
              <a:defRPr/>
            </a:pPr>
            <a:r>
              <a:rPr lang="en-US" smtClean="0"/>
              <a:t>Doc ID</a:t>
            </a:r>
            <a:endParaRPr lang="en-US" dirty="0"/>
          </a:p>
        </p:txBody>
      </p:sp>
    </p:spTree>
    <p:extLst>
      <p:ext uri="{BB962C8B-B14F-4D97-AF65-F5344CB8AC3E}">
        <p14:creationId xmlns:p14="http://schemas.microsoft.com/office/powerpoint/2010/main" xmlns="" val="925652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E21654C-0927-43DA-B273-AE4891EA1612}" type="slidenum">
              <a:rPr lang="en-US" smtClean="0"/>
              <a:pPr>
                <a:defRPr/>
              </a:pPr>
              <a:t>8</a:t>
            </a:fld>
            <a:endParaRPr lang="en-US" dirty="0"/>
          </a:p>
        </p:txBody>
      </p:sp>
      <p:sp>
        <p:nvSpPr>
          <p:cNvPr id="5" name="Footer Placeholder 4"/>
          <p:cNvSpPr>
            <a:spLocks noGrp="1"/>
          </p:cNvSpPr>
          <p:nvPr>
            <p:ph type="ftr" sz="quarter" idx="11"/>
          </p:nvPr>
        </p:nvSpPr>
        <p:spPr/>
        <p:txBody>
          <a:bodyPr/>
          <a:lstStyle/>
          <a:p>
            <a:pPr>
              <a:defRPr/>
            </a:pPr>
            <a:r>
              <a:rPr lang="en-US" smtClean="0"/>
              <a:t>Doc ID</a:t>
            </a:r>
            <a:endParaRPr lang="en-US" dirty="0"/>
          </a:p>
        </p:txBody>
      </p:sp>
    </p:spTree>
    <p:extLst>
      <p:ext uri="{BB962C8B-B14F-4D97-AF65-F5344CB8AC3E}">
        <p14:creationId xmlns:p14="http://schemas.microsoft.com/office/powerpoint/2010/main" xmlns="" val="925652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7"/>
          <p:cNvSpPr>
            <a:spLocks noGrp="1" noChangeArrowheads="1"/>
          </p:cNvSpPr>
          <p:nvPr>
            <p:ph type="sldNum" sz="quarter" idx="5"/>
          </p:nvPr>
        </p:nvSpPr>
        <p:spPr>
          <a:xfrm>
            <a:off x="6267450" y="8953500"/>
            <a:ext cx="557213" cy="173038"/>
          </a:xfrm>
          <a:ln>
            <a:miter lim="800000"/>
            <a:headEnd/>
            <a:tailEnd/>
          </a:ln>
        </p:spPr>
        <p:txBody>
          <a:bodyPr/>
          <a:lstStyle/>
          <a:p>
            <a:pPr>
              <a:defRPr/>
            </a:pPr>
            <a:fld id="{F994FD41-74CA-452C-AEB3-C4BA138E3BC8}" type="slidenum">
              <a:rPr lang="en-US" smtClean="0">
                <a:ea typeface="ＭＳ Ｐゴシック" pitchFamily="34" charset="-128"/>
              </a:rPr>
              <a:pPr>
                <a:defRPr/>
              </a:pPr>
              <a:t>9</a:t>
            </a:fld>
            <a:endParaRPr lang="en-US" dirty="0" smtClean="0">
              <a:ea typeface="ＭＳ Ｐゴシック" pitchFamily="34" charset="-128"/>
            </a:endParaRPr>
          </a:p>
        </p:txBody>
      </p:sp>
      <p:sp>
        <p:nvSpPr>
          <p:cNvPr id="174082" name="doc id"/>
          <p:cNvSpPr>
            <a:spLocks noGrp="1" noChangeArrowheads="1"/>
          </p:cNvSpPr>
          <p:nvPr>
            <p:ph type="ftr" sz="quarter" idx="4"/>
          </p:nvPr>
        </p:nvSpPr>
        <p:spPr>
          <a:xfrm>
            <a:off x="6213475" y="104775"/>
            <a:ext cx="328613" cy="114300"/>
          </a:xfrm>
          <a:ln>
            <a:miter lim="800000"/>
            <a:headEnd/>
            <a:tailEnd/>
          </a:ln>
        </p:spPr>
        <p:txBody>
          <a:bodyPr/>
          <a:lstStyle/>
          <a:p>
            <a:pPr>
              <a:defRPr/>
            </a:pPr>
            <a:r>
              <a:rPr lang="en-US" dirty="0" smtClean="0">
                <a:ea typeface="ＭＳ Ｐゴシック" pitchFamily="34" charset="-128"/>
              </a:rPr>
              <a:t>Doc ID</a:t>
            </a:r>
          </a:p>
        </p:txBody>
      </p:sp>
      <p:sp>
        <p:nvSpPr>
          <p:cNvPr id="526339" name="AutoShap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pPr eaLnBrk="1" hangingPunct="1">
              <a:defRPr/>
            </a:pPr>
            <a:endParaRPr lang="en-US" dirty="0" smtClean="0">
              <a:ea typeface="ＭＳ Ｐゴシック" charset="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kern="1200" dirty="0" smtClean="0">
                <a:solidFill>
                  <a:schemeClr val="tx1"/>
                </a:solidFill>
                <a:effectLst/>
                <a:latin typeface="Arial" charset="0"/>
                <a:ea typeface="ＭＳ Ｐゴシック" pitchFamily="34" charset="-128"/>
                <a:cs typeface="ＭＳ Ｐゴシック" charset="0"/>
              </a:rPr>
              <a:t>The </a:t>
            </a:r>
            <a:r>
              <a:rPr lang="en-US" sz="1600" b="1" kern="1200" dirty="0" smtClean="0">
                <a:solidFill>
                  <a:schemeClr val="tx1"/>
                </a:solidFill>
                <a:effectLst/>
                <a:latin typeface="Arial" charset="0"/>
                <a:ea typeface="ＭＳ Ｐゴシック" pitchFamily="34" charset="-128"/>
                <a:cs typeface="ＭＳ Ｐゴシック" charset="0"/>
              </a:rPr>
              <a:t>SRM has four foundational aims</a:t>
            </a:r>
            <a:r>
              <a:rPr lang="en-US" sz="1600" kern="1200" dirty="0" smtClean="0">
                <a:solidFill>
                  <a:schemeClr val="tx1"/>
                </a:solidFill>
                <a:effectLst/>
                <a:latin typeface="Arial" charset="0"/>
                <a:ea typeface="ＭＳ Ｐゴシック" pitchFamily="34" charset="-128"/>
                <a:cs typeface="ＭＳ Ｐゴシック" charset="0"/>
              </a:rPr>
              <a:t>. These are to:</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1. Create enabling conditions to </a:t>
            </a:r>
            <a:r>
              <a:rPr lang="en-US" sz="1600" b="1" kern="1200" dirty="0" smtClean="0">
                <a:solidFill>
                  <a:schemeClr val="tx1"/>
                </a:solidFill>
                <a:effectLst/>
                <a:latin typeface="Arial" charset="0"/>
                <a:ea typeface="ＭＳ Ｐゴシック" pitchFamily="34" charset="-128"/>
                <a:cs typeface="ＭＳ Ｐゴシック" charset="0"/>
              </a:rPr>
              <a:t>reduce the cost of social, environmental and economic vulnerability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2. Create enabling conditions to </a:t>
            </a:r>
            <a:r>
              <a:rPr lang="en-US" sz="1600" b="1" kern="1200" dirty="0" smtClean="0">
                <a:solidFill>
                  <a:schemeClr val="tx1"/>
                </a:solidFill>
                <a:effectLst/>
                <a:latin typeface="Arial" charset="0"/>
                <a:ea typeface="ＭＳ Ｐゴシック" pitchFamily="34" charset="-128"/>
                <a:cs typeface="ＭＳ Ｐゴシック" charset="0"/>
              </a:rPr>
              <a:t>reduce greenhouse gas emissions</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b="1"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3. </a:t>
            </a:r>
            <a:r>
              <a:rPr lang="en-US" sz="1600" b="1" kern="1200" dirty="0" smtClean="0">
                <a:solidFill>
                  <a:schemeClr val="tx1"/>
                </a:solidFill>
                <a:effectLst/>
                <a:latin typeface="Arial" charset="0"/>
                <a:ea typeface="ＭＳ Ｐゴシック" pitchFamily="34" charset="-128"/>
                <a:cs typeface="ＭＳ Ｐゴシック" charset="0"/>
              </a:rPr>
              <a:t>Track progress and provide measurement</a:t>
            </a:r>
            <a:r>
              <a:rPr lang="en-US" sz="1600" kern="1200" dirty="0" smtClean="0">
                <a:solidFill>
                  <a:schemeClr val="tx1"/>
                </a:solidFill>
                <a:effectLst/>
                <a:latin typeface="Arial" charset="0"/>
                <a:ea typeface="ＭＳ Ｐゴシック" pitchFamily="34" charset="-128"/>
                <a:cs typeface="ＭＳ Ｐゴシック" charset="0"/>
              </a:rPr>
              <a:t> and quantification of emissions and vulnerability reduction.</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4. </a:t>
            </a:r>
            <a:r>
              <a:rPr lang="en-US" sz="1600" b="1" kern="1200" dirty="0" smtClean="0">
                <a:solidFill>
                  <a:schemeClr val="tx1"/>
                </a:solidFill>
                <a:effectLst/>
                <a:latin typeface="Arial" charset="0"/>
                <a:ea typeface="ＭＳ Ｐゴシック" pitchFamily="34" charset="-128"/>
                <a:cs typeface="ＭＳ Ｐゴシック" charset="0"/>
              </a:rPr>
              <a:t>Deliver on international commitments</a:t>
            </a:r>
            <a:r>
              <a:rPr lang="en-US" sz="1600" kern="1200" dirty="0" smtClean="0">
                <a:solidFill>
                  <a:schemeClr val="tx1"/>
                </a:solidFill>
                <a:effectLst/>
                <a:latin typeface="Arial" charset="0"/>
                <a:ea typeface="ＭＳ Ｐゴシック" pitchFamily="34" charset="-128"/>
                <a:cs typeface="ＭＳ Ｐゴシック" charset="0"/>
              </a:rPr>
              <a:t> made under the UNFCCC and other international environmental agreements. This delivery will be in line with national commitments and policy. </a:t>
            </a:r>
            <a:endParaRPr lang="en-GB" sz="1600" kern="1200" dirty="0" smtClean="0">
              <a:solidFill>
                <a:schemeClr val="tx1"/>
              </a:solidFill>
              <a:effectLst/>
              <a:latin typeface="Arial" charset="0"/>
              <a:ea typeface="ＭＳ Ｐゴシック" pitchFamily="34" charset="-128"/>
              <a:cs typeface="ＭＳ Ｐゴシック" charset="0"/>
            </a:endParaRPr>
          </a:p>
          <a:p>
            <a:endParaRPr lang="en-US" dirty="0"/>
          </a:p>
        </p:txBody>
      </p:sp>
      <p:sp>
        <p:nvSpPr>
          <p:cNvPr id="4" name="Slide Number Placeholder 3"/>
          <p:cNvSpPr>
            <a:spLocks noGrp="1"/>
          </p:cNvSpPr>
          <p:nvPr>
            <p:ph type="sldNum" sz="quarter" idx="10"/>
          </p:nvPr>
        </p:nvSpPr>
        <p:spPr/>
        <p:txBody>
          <a:bodyPr/>
          <a:lstStyle/>
          <a:p>
            <a:pPr>
              <a:defRPr/>
            </a:pPr>
            <a:fld id="{8E21654C-0927-43DA-B273-AE4891EA1612}" type="slidenum">
              <a:rPr lang="en-US" smtClean="0"/>
              <a:pPr>
                <a:defRPr/>
              </a:pPr>
              <a:t>10</a:t>
            </a:fld>
            <a:endParaRPr lang="en-US" dirty="0"/>
          </a:p>
        </p:txBody>
      </p:sp>
      <p:sp>
        <p:nvSpPr>
          <p:cNvPr id="5" name="Footer Placeholder 4"/>
          <p:cNvSpPr>
            <a:spLocks noGrp="1"/>
          </p:cNvSpPr>
          <p:nvPr>
            <p:ph type="ftr" sz="quarter" idx="11"/>
          </p:nvPr>
        </p:nvSpPr>
        <p:spPr/>
        <p:txBody>
          <a:bodyPr/>
          <a:lstStyle/>
          <a:p>
            <a:pPr>
              <a:defRPr/>
            </a:pPr>
            <a:r>
              <a:rPr lang="en-US" smtClean="0"/>
              <a:t>Doc ID</a:t>
            </a:r>
            <a:endParaRPr lang="en-US" dirty="0"/>
          </a:p>
        </p:txBody>
      </p:sp>
    </p:spTree>
    <p:extLst>
      <p:ext uri="{BB962C8B-B14F-4D97-AF65-F5344CB8AC3E}">
        <p14:creationId xmlns:p14="http://schemas.microsoft.com/office/powerpoint/2010/main" xmlns="" val="925652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kern="1200" dirty="0" smtClean="0">
                <a:solidFill>
                  <a:schemeClr val="tx1"/>
                </a:solidFill>
                <a:effectLst/>
                <a:latin typeface="Arial" charset="0"/>
                <a:ea typeface="ＭＳ Ｐゴシック" pitchFamily="34" charset="-128"/>
                <a:cs typeface="ＭＳ Ｐゴシック" charset="0"/>
              </a:rPr>
              <a:t>The </a:t>
            </a:r>
            <a:r>
              <a:rPr lang="en-US" sz="1600" b="1" kern="1200" dirty="0" smtClean="0">
                <a:solidFill>
                  <a:schemeClr val="tx1"/>
                </a:solidFill>
                <a:effectLst/>
                <a:latin typeface="Arial" charset="0"/>
                <a:ea typeface="ＭＳ Ｐゴシック" pitchFamily="34" charset="-128"/>
                <a:cs typeface="ＭＳ Ｐゴシック" charset="0"/>
              </a:rPr>
              <a:t>conceptual foundations of the SRM are to reward demonstrated reductions</a:t>
            </a:r>
            <a:r>
              <a:rPr lang="en-US" sz="1600" kern="1200" dirty="0" smtClean="0">
                <a:solidFill>
                  <a:schemeClr val="tx1"/>
                </a:solidFill>
                <a:effectLst/>
                <a:latin typeface="Arial" charset="0"/>
                <a:ea typeface="ＭＳ Ｐゴシック" pitchFamily="34" charset="-128"/>
                <a:cs typeface="ＭＳ Ｐゴシック" charset="0"/>
              </a:rPr>
              <a:t> in emissions and vulnerability.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This is achieved over five steps. First understand the </a:t>
            </a:r>
            <a:r>
              <a:rPr lang="en-US" sz="1600" b="1" kern="1200" dirty="0" smtClean="0">
                <a:solidFill>
                  <a:schemeClr val="tx1"/>
                </a:solidFill>
                <a:effectLst/>
                <a:latin typeface="Arial" charset="0"/>
                <a:ea typeface="ＭＳ Ｐゴシック" pitchFamily="34" charset="-128"/>
                <a:cs typeface="ＭＳ Ｐゴシック" charset="0"/>
              </a:rPr>
              <a:t>base year situation</a:t>
            </a:r>
            <a:r>
              <a:rPr lang="en-US" sz="1600" kern="1200" dirty="0" smtClean="0">
                <a:solidFill>
                  <a:schemeClr val="tx1"/>
                </a:solidFill>
                <a:effectLst/>
                <a:latin typeface="Arial" charset="0"/>
                <a:ea typeface="ＭＳ Ｐゴシック" pitchFamily="34" charset="-128"/>
                <a:cs typeface="ＭＳ Ｐゴシック" charset="0"/>
              </a:rPr>
              <a:t> in terms of where we are today.</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Second, understand what would occur without any intervention under a </a:t>
            </a:r>
            <a:r>
              <a:rPr lang="en-US" sz="1600" b="1" kern="1200" dirty="0" smtClean="0">
                <a:solidFill>
                  <a:schemeClr val="tx1"/>
                </a:solidFill>
                <a:effectLst/>
                <a:latin typeface="Arial" charset="0"/>
                <a:ea typeface="ＭＳ Ｐゴシック" pitchFamily="34" charset="-128"/>
                <a:cs typeface="ＭＳ Ｐゴシック" charset="0"/>
              </a:rPr>
              <a:t>conventional BAU development path</a:t>
            </a:r>
            <a:r>
              <a:rPr lang="en-US" sz="1600" kern="1200" dirty="0" smtClean="0">
                <a:solidFill>
                  <a:schemeClr val="tx1"/>
                </a:solidFill>
                <a:effectLst/>
                <a:latin typeface="Arial" charset="0"/>
                <a:ea typeface="ＭＳ Ｐゴシック" pitchFamily="34" charset="-128"/>
                <a:cs typeface="ＭＳ Ｐゴシック" charset="0"/>
              </a:rPr>
              <a:t>.</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Third, </a:t>
            </a:r>
            <a:r>
              <a:rPr lang="en-GB" sz="1600" b="1" kern="1200" dirty="0" smtClean="0">
                <a:solidFill>
                  <a:schemeClr val="tx1"/>
                </a:solidFill>
                <a:effectLst/>
                <a:latin typeface="Arial" charset="0"/>
                <a:ea typeface="ＭＳ Ｐゴシック" pitchFamily="34" charset="-128"/>
                <a:cs typeface="ＭＳ Ｐゴシック" charset="0"/>
              </a:rPr>
              <a:t>Unsupported actions.</a:t>
            </a:r>
            <a:r>
              <a:rPr lang="en-GB" sz="1600" kern="1200" dirty="0" smtClean="0">
                <a:solidFill>
                  <a:schemeClr val="tx1"/>
                </a:solidFill>
                <a:effectLst/>
                <a:latin typeface="Arial" charset="0"/>
                <a:ea typeface="ＭＳ Ｐゴシック" pitchFamily="34" charset="-128"/>
                <a:cs typeface="ＭＳ Ｐゴシック" charset="0"/>
              </a:rPr>
              <a:t> These will reduce emissions and vulnerability but will not be supported by the SRM, although they will be acknowledged</a:t>
            </a:r>
            <a:r>
              <a:rPr lang="en-GB" sz="1600" b="1"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Fourth, actions that limit emissions and vulnerability to today’s levels will define the </a:t>
            </a:r>
            <a:r>
              <a:rPr lang="en-US" sz="1600" b="1" kern="1200" dirty="0" smtClean="0">
                <a:solidFill>
                  <a:schemeClr val="tx1"/>
                </a:solidFill>
                <a:effectLst/>
                <a:latin typeface="Arial" charset="0"/>
                <a:ea typeface="ＭＳ Ｐゴシック" pitchFamily="34" charset="-128"/>
                <a:cs typeface="ＭＳ Ｐゴシック" charset="0"/>
              </a:rPr>
              <a:t>baseline target.</a:t>
            </a:r>
            <a:r>
              <a:rPr lang="en-US" sz="1600" kern="1200" dirty="0" smtClean="0">
                <a:solidFill>
                  <a:schemeClr val="tx1"/>
                </a:solidFill>
                <a:effectLst/>
                <a:latin typeface="Arial" charset="0"/>
                <a:ea typeface="ＭＳ Ｐゴシック" pitchFamily="34" charset="-128"/>
                <a:cs typeface="ＭＳ Ｐゴシック" charset="0"/>
              </a:rPr>
              <a:t>  The facility will provide upfront support for this level of reduction.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Fifth, actions that provide reductions below the baseline target will form the crediting baseline.  Actions, which can be verified, to achieve the </a:t>
            </a:r>
            <a:r>
              <a:rPr lang="en-US" sz="1600" b="1" kern="1200" dirty="0" smtClean="0">
                <a:solidFill>
                  <a:schemeClr val="tx1"/>
                </a:solidFill>
                <a:effectLst/>
                <a:latin typeface="Arial" charset="0"/>
                <a:ea typeface="ＭＳ Ｐゴシック" pitchFamily="34" charset="-128"/>
                <a:cs typeface="ＭＳ Ｐゴシック" charset="0"/>
              </a:rPr>
              <a:t>crediting baseline</a:t>
            </a:r>
            <a:r>
              <a:rPr lang="en-US" sz="1600" kern="1200" dirty="0" smtClean="0">
                <a:solidFill>
                  <a:schemeClr val="tx1"/>
                </a:solidFill>
                <a:effectLst/>
                <a:latin typeface="Arial" charset="0"/>
                <a:ea typeface="ＭＳ Ｐゴシック" pitchFamily="34" charset="-128"/>
                <a:cs typeface="ＭＳ Ｐゴシック" charset="0"/>
              </a:rPr>
              <a:t> will receive ex-poste support. </a:t>
            </a:r>
            <a:endParaRPr lang="en-GB" sz="1600" kern="1200" dirty="0" smtClean="0">
              <a:solidFill>
                <a:schemeClr val="tx1"/>
              </a:solidFill>
              <a:effectLst/>
              <a:latin typeface="Arial" charset="0"/>
              <a:ea typeface="ＭＳ Ｐゴシック" pitchFamily="34" charset="-128"/>
              <a:cs typeface="ＭＳ Ｐゴシック" charset="0"/>
            </a:endParaRPr>
          </a:p>
          <a:p>
            <a:endParaRPr lang="en-US" dirty="0"/>
          </a:p>
        </p:txBody>
      </p:sp>
      <p:sp>
        <p:nvSpPr>
          <p:cNvPr id="4" name="Slide Number Placeholder 3"/>
          <p:cNvSpPr>
            <a:spLocks noGrp="1"/>
          </p:cNvSpPr>
          <p:nvPr>
            <p:ph type="sldNum" sz="quarter" idx="10"/>
          </p:nvPr>
        </p:nvSpPr>
        <p:spPr/>
        <p:txBody>
          <a:bodyPr/>
          <a:lstStyle/>
          <a:p>
            <a:pPr>
              <a:defRPr/>
            </a:pPr>
            <a:fld id="{8E21654C-0927-43DA-B273-AE4891EA1612}" type="slidenum">
              <a:rPr lang="en-US" smtClean="0"/>
              <a:pPr>
                <a:defRPr/>
              </a:pPr>
              <a:t>11</a:t>
            </a:fld>
            <a:endParaRPr lang="en-US" dirty="0"/>
          </a:p>
        </p:txBody>
      </p:sp>
      <p:sp>
        <p:nvSpPr>
          <p:cNvPr id="5" name="Footer Placeholder 4"/>
          <p:cNvSpPr>
            <a:spLocks noGrp="1"/>
          </p:cNvSpPr>
          <p:nvPr>
            <p:ph type="ftr" sz="quarter" idx="11"/>
          </p:nvPr>
        </p:nvSpPr>
        <p:spPr/>
        <p:txBody>
          <a:bodyPr/>
          <a:lstStyle/>
          <a:p>
            <a:pPr>
              <a:defRPr/>
            </a:pPr>
            <a:r>
              <a:rPr lang="en-US" smtClean="0"/>
              <a:t>Doc ID</a:t>
            </a:r>
            <a:endParaRPr lang="en-US" dirty="0"/>
          </a:p>
        </p:txBody>
      </p:sp>
    </p:spTree>
    <p:extLst>
      <p:ext uri="{BB962C8B-B14F-4D97-AF65-F5344CB8AC3E}">
        <p14:creationId xmlns:p14="http://schemas.microsoft.com/office/powerpoint/2010/main" xmlns="" val="925652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kern="1200" dirty="0" smtClean="0">
                <a:solidFill>
                  <a:schemeClr val="tx1"/>
                </a:solidFill>
                <a:effectLst/>
                <a:latin typeface="Arial" charset="0"/>
                <a:ea typeface="ＭＳ Ｐゴシック" pitchFamily="34" charset="-128"/>
                <a:cs typeface="ＭＳ Ｐゴシック" charset="0"/>
              </a:rPr>
              <a:t>The </a:t>
            </a:r>
            <a:r>
              <a:rPr lang="en-US" sz="1600" b="1" kern="1200" dirty="0" smtClean="0">
                <a:solidFill>
                  <a:schemeClr val="tx1"/>
                </a:solidFill>
                <a:effectLst/>
                <a:latin typeface="Arial" charset="0"/>
                <a:ea typeface="ＭＳ Ｐゴシック" pitchFamily="34" charset="-128"/>
                <a:cs typeface="ＭＳ Ｐゴシック" charset="0"/>
              </a:rPr>
              <a:t>SRM and it’s key institutions</a:t>
            </a:r>
            <a:r>
              <a:rPr lang="en-US" sz="1600" kern="1200" dirty="0" smtClean="0">
                <a:solidFill>
                  <a:schemeClr val="tx1"/>
                </a:solidFill>
                <a:effectLst/>
                <a:latin typeface="Arial" charset="0"/>
                <a:ea typeface="ＭＳ Ｐゴシック" pitchFamily="34" charset="-128"/>
                <a:cs typeface="ＭＳ Ｐゴシック" charset="0"/>
              </a:rPr>
              <a:t> are laid out in this diagram. EPA are the Y axis and MOFED are the X axis and are aligned in their vision of the SRM.</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u="none" strike="noStrike" kern="1200" dirty="0" smtClean="0">
                <a:solidFill>
                  <a:schemeClr val="tx1"/>
                </a:solidFill>
                <a:effectLst/>
                <a:latin typeface="Arial" charset="0"/>
                <a:ea typeface="ＭＳ Ｐゴシック" pitchFamily="34" charset="-128"/>
                <a:cs typeface="ＭＳ Ｐゴシック" charset="0"/>
              </a:rPr>
              <a:t> </a:t>
            </a:r>
            <a:endParaRPr lang="en-GB" sz="1600" kern="1200" dirty="0" smtClean="0">
              <a:solidFill>
                <a:schemeClr val="tx1"/>
              </a:solidFill>
              <a:effectLst/>
              <a:latin typeface="Arial" charset="0"/>
              <a:ea typeface="ＭＳ Ｐゴシック" pitchFamily="34" charset="-128"/>
              <a:cs typeface="ＭＳ Ｐゴシック" charset="0"/>
            </a:endParaRPr>
          </a:p>
          <a:p>
            <a:r>
              <a:rPr lang="en-US" sz="1600" kern="1200" dirty="0" smtClean="0">
                <a:solidFill>
                  <a:schemeClr val="tx1"/>
                </a:solidFill>
                <a:effectLst/>
                <a:latin typeface="Arial" charset="0"/>
                <a:ea typeface="ＭＳ Ｐゴシック" pitchFamily="34" charset="-128"/>
                <a:cs typeface="ＭＳ Ｐゴシック" charset="0"/>
              </a:rPr>
              <a:t>The mechanism is made up of </a:t>
            </a:r>
            <a:r>
              <a:rPr lang="en-US" sz="1600" b="1" kern="1200" dirty="0" smtClean="0">
                <a:solidFill>
                  <a:schemeClr val="tx1"/>
                </a:solidFill>
                <a:effectLst/>
                <a:latin typeface="Arial" charset="0"/>
                <a:ea typeface="ＭＳ Ｐゴシック" pitchFamily="34" charset="-128"/>
                <a:cs typeface="ＭＳ Ｐゴシック" charset="0"/>
              </a:rPr>
              <a:t>12 steps.</a:t>
            </a:r>
            <a:r>
              <a:rPr lang="en-US" sz="1600" kern="1200" dirty="0" smtClean="0">
                <a:solidFill>
                  <a:schemeClr val="tx1"/>
                </a:solidFill>
                <a:effectLst/>
                <a:latin typeface="Arial" charset="0"/>
                <a:ea typeface="ＭＳ Ｐゴシック" pitchFamily="34" charset="-128"/>
                <a:cs typeface="ＭＳ Ｐゴシック" charset="0"/>
              </a:rPr>
              <a:t> [Talk through steps].</a:t>
            </a:r>
            <a:endParaRPr lang="en-GB" sz="1600" kern="1200" dirty="0" smtClean="0">
              <a:solidFill>
                <a:schemeClr val="tx1"/>
              </a:solidFill>
              <a:effectLst/>
              <a:latin typeface="Arial" charset="0"/>
              <a:ea typeface="ＭＳ Ｐゴシック" pitchFamily="34" charset="-128"/>
              <a:cs typeface="ＭＳ Ｐゴシック" charset="0"/>
            </a:endParaRPr>
          </a:p>
          <a:p>
            <a:endParaRPr lang="en-US" dirty="0"/>
          </a:p>
        </p:txBody>
      </p:sp>
      <p:sp>
        <p:nvSpPr>
          <p:cNvPr id="4" name="Slide Number Placeholder 3"/>
          <p:cNvSpPr>
            <a:spLocks noGrp="1"/>
          </p:cNvSpPr>
          <p:nvPr>
            <p:ph type="sldNum" sz="quarter" idx="10"/>
          </p:nvPr>
        </p:nvSpPr>
        <p:spPr/>
        <p:txBody>
          <a:bodyPr/>
          <a:lstStyle/>
          <a:p>
            <a:pPr>
              <a:defRPr/>
            </a:pPr>
            <a:fld id="{8E21654C-0927-43DA-B273-AE4891EA1612}" type="slidenum">
              <a:rPr lang="en-US" smtClean="0"/>
              <a:pPr>
                <a:defRPr/>
              </a:pPr>
              <a:t>12</a:t>
            </a:fld>
            <a:endParaRPr lang="en-US" dirty="0"/>
          </a:p>
        </p:txBody>
      </p:sp>
      <p:sp>
        <p:nvSpPr>
          <p:cNvPr id="5" name="Footer Placeholder 4"/>
          <p:cNvSpPr>
            <a:spLocks noGrp="1"/>
          </p:cNvSpPr>
          <p:nvPr>
            <p:ph type="ftr" sz="quarter" idx="11"/>
          </p:nvPr>
        </p:nvSpPr>
        <p:spPr/>
        <p:txBody>
          <a:bodyPr/>
          <a:lstStyle/>
          <a:p>
            <a:pPr>
              <a:defRPr/>
            </a:pPr>
            <a:r>
              <a:rPr lang="en-US" smtClean="0"/>
              <a:t>Doc ID</a:t>
            </a:r>
            <a:endParaRPr lang="en-US" dirty="0"/>
          </a:p>
        </p:txBody>
      </p:sp>
    </p:spTree>
    <p:extLst>
      <p:ext uri="{BB962C8B-B14F-4D97-AF65-F5344CB8AC3E}">
        <p14:creationId xmlns:p14="http://schemas.microsoft.com/office/powerpoint/2010/main" xmlns="" val="9256528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oleObject" Target="../embeddings/oleObject2.bin"/><Relationship Id="rId2" Type="http://schemas.openxmlformats.org/officeDocument/2006/relationships/tags" Target="../tags/tag23.xml"/><Relationship Id="rId1" Type="http://schemas.openxmlformats.org/officeDocument/2006/relationships/vmlDrawing" Target="../drawings/vmlDrawing2.vml"/><Relationship Id="rId6" Type="http://schemas.openxmlformats.org/officeDocument/2006/relationships/slideMaster" Target="../slideMasters/slideMaster1.xml"/><Relationship Id="rId5" Type="http://schemas.openxmlformats.org/officeDocument/2006/relationships/tags" Target="../tags/tag26.xml"/><Relationship Id="rId4" Type="http://schemas.openxmlformats.org/officeDocument/2006/relationships/tags" Target="../tags/tag25.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66.xml"/><Relationship Id="rId3" Type="http://schemas.openxmlformats.org/officeDocument/2006/relationships/tags" Target="../tags/tag61.xml"/><Relationship Id="rId7" Type="http://schemas.openxmlformats.org/officeDocument/2006/relationships/tags" Target="../tags/tag65.xml"/><Relationship Id="rId12" Type="http://schemas.openxmlformats.org/officeDocument/2006/relationships/image" Target="../media/image2.jpeg"/><Relationship Id="rId2" Type="http://schemas.openxmlformats.org/officeDocument/2006/relationships/tags" Target="../tags/tag60.xml"/><Relationship Id="rId1" Type="http://schemas.openxmlformats.org/officeDocument/2006/relationships/vmlDrawing" Target="../drawings/vmlDrawing4.vml"/><Relationship Id="rId6" Type="http://schemas.openxmlformats.org/officeDocument/2006/relationships/tags" Target="../tags/tag64.xml"/><Relationship Id="rId11" Type="http://schemas.openxmlformats.org/officeDocument/2006/relationships/oleObject" Target="../embeddings/oleObject4.bin"/><Relationship Id="rId5" Type="http://schemas.openxmlformats.org/officeDocument/2006/relationships/tags" Target="../tags/tag63.xml"/><Relationship Id="rId10" Type="http://schemas.openxmlformats.org/officeDocument/2006/relationships/slideMaster" Target="../slideMasters/slideMaster2.xml"/><Relationship Id="rId4" Type="http://schemas.openxmlformats.org/officeDocument/2006/relationships/tags" Target="../tags/tag62.xml"/><Relationship Id="rId9" Type="http://schemas.openxmlformats.org/officeDocument/2006/relationships/tags" Target="../tags/tag6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8.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70.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71.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7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4" name="AutoShape 2" hidden="1"/>
          <p:cNvGraphicFramePr>
            <a:graphicFrameLocks/>
          </p:cNvGraphicFramePr>
          <p:nvPr/>
        </p:nvGraphicFramePr>
        <p:xfrm>
          <a:off x="0" y="0"/>
          <a:ext cx="158750" cy="158750"/>
        </p:xfrm>
        <a:graphic>
          <a:graphicData uri="http://schemas.openxmlformats.org/presentationml/2006/ole">
            <p:oleObj spid="_x0000_s588028" name="think-cell Slide" r:id="rId7" imgW="0" imgH="0" progId="">
              <p:embed/>
            </p:oleObj>
          </a:graphicData>
        </a:graphic>
      </p:graphicFrame>
      <p:grpSp>
        <p:nvGrpSpPr>
          <p:cNvPr id="5" name="Group 1236"/>
          <p:cNvGrpSpPr>
            <a:grpSpLocks/>
          </p:cNvGrpSpPr>
          <p:nvPr/>
        </p:nvGrpSpPr>
        <p:grpSpPr bwMode="auto">
          <a:xfrm>
            <a:off x="0" y="6599238"/>
            <a:ext cx="8961438" cy="122237"/>
            <a:chOff x="0" y="4157"/>
            <a:chExt cx="5645" cy="77"/>
          </a:xfrm>
        </p:grpSpPr>
        <p:sp>
          <p:nvSpPr>
            <p:cNvPr id="6" name="Rectangle 1230"/>
            <p:cNvSpPr>
              <a:spLocks noChangeArrowheads="1"/>
            </p:cNvSpPr>
            <p:nvPr userDrawn="1">
              <p:custDataLst>
                <p:tags r:id="rId3"/>
              </p:custDataLst>
            </p:nvPr>
          </p:nvSpPr>
          <p:spPr bwMode="auto">
            <a:xfrm>
              <a:off x="0" y="4157"/>
              <a:ext cx="5645" cy="56"/>
            </a:xfrm>
            <a:prstGeom prst="rect">
              <a:avLst/>
            </a:prstGeom>
            <a:solidFill>
              <a:srgbClr val="F9DD17"/>
            </a:solidFill>
            <a:ln>
              <a:noFill/>
            </a:ln>
            <a:effectLst/>
            <a:extLst/>
          </p:spPr>
          <p:txBody>
            <a:bodyPr wrap="none" anchor="ctr"/>
            <a:lstStyle/>
            <a:p>
              <a:pPr>
                <a:defRPr/>
              </a:pPr>
              <a:endParaRPr lang="en-US" dirty="0">
                <a:ea typeface="ＭＳ Ｐゴシック" charset="0"/>
                <a:cs typeface="+mn-cs"/>
              </a:endParaRPr>
            </a:p>
          </p:txBody>
        </p:sp>
        <p:sp>
          <p:nvSpPr>
            <p:cNvPr id="7" name="Rectangle 1228"/>
            <p:cNvSpPr>
              <a:spLocks noChangeArrowheads="1"/>
            </p:cNvSpPr>
            <p:nvPr userDrawn="1">
              <p:custDataLst>
                <p:tags r:id="rId4"/>
              </p:custDataLst>
            </p:nvPr>
          </p:nvSpPr>
          <p:spPr bwMode="auto">
            <a:xfrm>
              <a:off x="0" y="4178"/>
              <a:ext cx="5645" cy="56"/>
            </a:xfrm>
            <a:prstGeom prst="rect">
              <a:avLst/>
            </a:prstGeom>
            <a:solidFill>
              <a:srgbClr val="00A5DB"/>
            </a:solidFill>
            <a:ln>
              <a:noFill/>
            </a:ln>
            <a:effectLst/>
            <a:extLst/>
          </p:spPr>
          <p:txBody>
            <a:bodyPr wrap="none" anchor="ctr"/>
            <a:lstStyle/>
            <a:p>
              <a:pPr>
                <a:defRPr/>
              </a:pPr>
              <a:endParaRPr lang="en-US" dirty="0">
                <a:ea typeface="ＭＳ Ｐゴシック" charset="0"/>
                <a:cs typeface="+mn-cs"/>
              </a:endParaRPr>
            </a:p>
          </p:txBody>
        </p:sp>
        <p:sp>
          <p:nvSpPr>
            <p:cNvPr id="8" name="Rectangle 1229"/>
            <p:cNvSpPr>
              <a:spLocks noChangeArrowheads="1"/>
            </p:cNvSpPr>
            <p:nvPr userDrawn="1">
              <p:custDataLst>
                <p:tags r:id="rId5"/>
              </p:custDataLst>
            </p:nvPr>
          </p:nvSpPr>
          <p:spPr bwMode="auto">
            <a:xfrm>
              <a:off x="0" y="4178"/>
              <a:ext cx="5645" cy="56"/>
            </a:xfrm>
            <a:prstGeom prst="rect">
              <a:avLst/>
            </a:prstGeom>
            <a:solidFill>
              <a:srgbClr val="00A5DB"/>
            </a:solidFill>
            <a:ln>
              <a:noFill/>
            </a:ln>
            <a:effectLst/>
            <a:extLst/>
          </p:spPr>
          <p:txBody>
            <a:bodyPr wrap="none" anchor="ctr"/>
            <a:lstStyle/>
            <a:p>
              <a:pPr>
                <a:defRPr/>
              </a:pPr>
              <a:endParaRPr lang="en-US" dirty="0">
                <a:ea typeface="ＭＳ Ｐゴシック" charset="0"/>
                <a:cs typeface="+mn-cs"/>
              </a:endParaRPr>
            </a:p>
          </p:txBody>
        </p:sp>
      </p:grpSp>
      <p:sp>
        <p:nvSpPr>
          <p:cNvPr id="9" name="doc id"/>
          <p:cNvSpPr>
            <a:spLocks noChangeArrowheads="1"/>
          </p:cNvSpPr>
          <p:nvPr>
            <p:custDataLst>
              <p:tags r:id="rId2"/>
            </p:custDataLst>
          </p:nvPr>
        </p:nvSpPr>
        <p:spPr bwMode="auto">
          <a:xfrm>
            <a:off x="8081963" y="36513"/>
            <a:ext cx="657225" cy="122237"/>
          </a:xfrm>
          <a:prstGeom prst="rect">
            <a:avLst/>
          </a:prstGeom>
          <a:noFill/>
          <a:ln>
            <a:noFill/>
          </a:ln>
          <a:effectLst/>
          <a:extLst/>
        </p:spPr>
        <p:txBody>
          <a:bodyPr wrap="none" lIns="0" tIns="0" rIns="0" bIns="0"/>
          <a:lstStyle/>
          <a:p>
            <a:pPr>
              <a:defRPr/>
            </a:pPr>
            <a:endParaRPr lang="en-US" dirty="0">
              <a:ea typeface="ＭＳ Ｐゴシック" charset="0"/>
              <a:cs typeface="+mn-cs"/>
            </a:endParaRPr>
          </a:p>
        </p:txBody>
      </p:sp>
      <p:sp>
        <p:nvSpPr>
          <p:cNvPr id="13314" name="Rectangle 1026"/>
          <p:cNvSpPr>
            <a:spLocks noGrp="1" noChangeArrowheads="1"/>
          </p:cNvSpPr>
          <p:nvPr>
            <p:ph type="ctrTitle"/>
          </p:nvPr>
        </p:nvSpPr>
        <p:spPr bwMode="auto">
          <a:xfrm>
            <a:off x="452438" y="3338513"/>
            <a:ext cx="5899150" cy="487362"/>
          </a:xfrm>
          <a:prstGeom prst="rect">
            <a:avLst/>
          </a:prstGeom>
        </p:spPr>
        <p:txBody>
          <a:bodyPr anchor="t"/>
          <a:lstStyle>
            <a:lvl1pPr>
              <a:defRPr sz="3200">
                <a:solidFill>
                  <a:schemeClr val="folHlink"/>
                </a:solidFill>
              </a:defRPr>
            </a:lvl1pPr>
          </a:lstStyle>
          <a:p>
            <a:pPr lvl="0"/>
            <a:r>
              <a:rPr lang="en-US" noProof="0" smtClean="0"/>
              <a:t>Click to edit Master title</a:t>
            </a:r>
          </a:p>
        </p:txBody>
      </p:sp>
      <p:sp>
        <p:nvSpPr>
          <p:cNvPr id="13315" name="Rectangle 1027"/>
          <p:cNvSpPr>
            <a:spLocks noGrp="1" noChangeArrowheads="1"/>
          </p:cNvSpPr>
          <p:nvPr>
            <p:ph type="subTitle" idx="1"/>
          </p:nvPr>
        </p:nvSpPr>
        <p:spPr>
          <a:xfrm>
            <a:off x="452438" y="4667250"/>
            <a:ext cx="7131050" cy="212725"/>
          </a:xfrm>
          <a:prstGeom prst="rect">
            <a:avLst/>
          </a:prstGeom>
        </p:spPr>
        <p:txBody>
          <a:bodyPr>
            <a:spAutoFit/>
          </a:bodyPr>
          <a:lstStyle>
            <a:lvl1pPr>
              <a:defRPr sz="1400"/>
            </a:lvl1pPr>
          </a:lstStyle>
          <a:p>
            <a:pPr lvl="0"/>
            <a:r>
              <a:rPr lang="en-US"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9063" y="265668"/>
            <a:ext cx="6978650" cy="369332"/>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452563" y="1951038"/>
            <a:ext cx="4302125" cy="12223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80"/>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1E220855-CD12-43B1-B5D2-9853E1762908}" type="slidenum">
              <a:rPr lang="en-US"/>
              <a:pPr>
                <a:defRPr/>
              </a:pPr>
              <a:t>‹#›</a:t>
            </a:fld>
            <a:r>
              <a:rPr lang="en-US" dirty="0"/>
              <a:t>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53050" y="346075"/>
            <a:ext cx="1744663" cy="28273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9063" y="346075"/>
            <a:ext cx="5081587" cy="2827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80"/>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515F2A2D-60F2-4B18-BF08-E890A7D1646C}" type="slidenum">
              <a:rPr lang="en-US"/>
              <a:pPr>
                <a:defRPr/>
              </a:pPr>
              <a:t>‹#›</a:t>
            </a:fld>
            <a:r>
              <a:rPr lang="en-US" dirty="0"/>
              <a:t> </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4" name="Rectangle 2" hidden="1"/>
          <p:cNvGraphicFramePr>
            <a:graphicFrameLocks/>
          </p:cNvGraphicFramePr>
          <p:nvPr/>
        </p:nvGraphicFramePr>
        <p:xfrm>
          <a:off x="0" y="0"/>
          <a:ext cx="158750" cy="158750"/>
        </p:xfrm>
        <a:graphic>
          <a:graphicData uri="http://schemas.openxmlformats.org/presentationml/2006/ole">
            <p:oleObj spid="_x0000_s589051" name="think-cell Slide" r:id="rId11" imgW="0" imgH="0" progId="">
              <p:embed/>
            </p:oleObj>
          </a:graphicData>
        </a:graphic>
      </p:graphicFrame>
      <p:grpSp>
        <p:nvGrpSpPr>
          <p:cNvPr id="5" name="McK Title Elements"/>
          <p:cNvGrpSpPr>
            <a:grpSpLocks/>
          </p:cNvGrpSpPr>
          <p:nvPr userDrawn="1"/>
        </p:nvGrpSpPr>
        <p:grpSpPr bwMode="auto">
          <a:xfrm>
            <a:off x="452438" y="5734050"/>
            <a:ext cx="4935537" cy="477838"/>
            <a:chOff x="285" y="3612"/>
            <a:chExt cx="3109" cy="301"/>
          </a:xfrm>
        </p:grpSpPr>
        <p:sp>
          <p:nvSpPr>
            <p:cNvPr id="6" name="McK Document type" hidden="1"/>
            <p:cNvSpPr txBox="1">
              <a:spLocks noChangeArrowheads="1"/>
            </p:cNvSpPr>
            <p:nvPr userDrawn="1">
              <p:custDataLst>
                <p:tags r:id="rId8"/>
              </p:custDataLst>
            </p:nvPr>
          </p:nvSpPr>
          <p:spPr bwMode="auto">
            <a:xfrm>
              <a:off x="285" y="3612"/>
              <a:ext cx="3109" cy="134"/>
            </a:xfrm>
            <a:prstGeom prst="rect">
              <a:avLst/>
            </a:prstGeom>
            <a:noFill/>
            <a:ln w="9525">
              <a:noFill/>
              <a:miter lim="800000"/>
              <a:headEnd/>
              <a:tailEnd/>
            </a:ln>
            <a:effectLst/>
          </p:spPr>
          <p:txBody>
            <a:bodyPr lIns="0" tIns="0" rIns="0" bIns="0" anchor="b">
              <a:spAutoFit/>
            </a:bodyPr>
            <a:lstStyle/>
            <a:p>
              <a:pPr>
                <a:defRPr/>
              </a:pPr>
              <a:r>
                <a:rPr lang="en-US" sz="1400" dirty="0">
                  <a:ea typeface="MS PGothic" pitchFamily="34" charset="-128"/>
                  <a:cs typeface="+mn-cs"/>
                </a:rPr>
                <a:t>Document type</a:t>
              </a:r>
            </a:p>
          </p:txBody>
        </p:sp>
        <p:sp>
          <p:nvSpPr>
            <p:cNvPr id="7" name="McK Date" hidden="1"/>
            <p:cNvSpPr txBox="1">
              <a:spLocks noChangeArrowheads="1"/>
            </p:cNvSpPr>
            <p:nvPr userDrawn="1">
              <p:custDataLst>
                <p:tags r:id="rId9"/>
              </p:custDataLst>
            </p:nvPr>
          </p:nvSpPr>
          <p:spPr bwMode="auto">
            <a:xfrm>
              <a:off x="285" y="3779"/>
              <a:ext cx="3109" cy="134"/>
            </a:xfrm>
            <a:prstGeom prst="rect">
              <a:avLst/>
            </a:prstGeom>
            <a:noFill/>
            <a:ln w="9525">
              <a:noFill/>
              <a:miter lim="800000"/>
              <a:headEnd/>
              <a:tailEnd/>
            </a:ln>
            <a:effectLst/>
          </p:spPr>
          <p:txBody>
            <a:bodyPr lIns="0" tIns="0" rIns="0" bIns="0">
              <a:spAutoFit/>
            </a:bodyPr>
            <a:lstStyle/>
            <a:p>
              <a:pPr>
                <a:defRPr/>
              </a:pPr>
              <a:r>
                <a:rPr lang="en-US" sz="1400" dirty="0">
                  <a:ea typeface="MS PGothic" pitchFamily="34" charset="-128"/>
                  <a:cs typeface="+mn-cs"/>
                </a:rPr>
                <a:t>Date</a:t>
              </a:r>
            </a:p>
          </p:txBody>
        </p:sp>
      </p:grpSp>
      <p:grpSp>
        <p:nvGrpSpPr>
          <p:cNvPr id="8" name="Group 8"/>
          <p:cNvGrpSpPr>
            <a:grpSpLocks/>
          </p:cNvGrpSpPr>
          <p:nvPr/>
        </p:nvGrpSpPr>
        <p:grpSpPr bwMode="auto">
          <a:xfrm>
            <a:off x="0" y="6599238"/>
            <a:ext cx="8961438" cy="122237"/>
            <a:chOff x="0" y="4157"/>
            <a:chExt cx="5645" cy="77"/>
          </a:xfrm>
        </p:grpSpPr>
        <p:sp>
          <p:nvSpPr>
            <p:cNvPr id="9" name="Rectangle 9"/>
            <p:cNvSpPr>
              <a:spLocks noChangeArrowheads="1"/>
            </p:cNvSpPr>
            <p:nvPr userDrawn="1">
              <p:custDataLst>
                <p:tags r:id="rId5"/>
              </p:custDataLst>
            </p:nvPr>
          </p:nvSpPr>
          <p:spPr bwMode="auto">
            <a:xfrm>
              <a:off x="0" y="4157"/>
              <a:ext cx="5645" cy="56"/>
            </a:xfrm>
            <a:prstGeom prst="rect">
              <a:avLst/>
            </a:prstGeom>
            <a:solidFill>
              <a:srgbClr val="F9DD17"/>
            </a:solidFill>
            <a:ln w="9525">
              <a:noFill/>
              <a:miter lim="800000"/>
              <a:headEnd/>
              <a:tailEnd/>
            </a:ln>
            <a:effectLst/>
          </p:spPr>
          <p:txBody>
            <a:bodyPr wrap="none" anchor="ctr"/>
            <a:lstStyle/>
            <a:p>
              <a:pPr>
                <a:defRPr/>
              </a:pPr>
              <a:endParaRPr lang="en-US" dirty="0">
                <a:ea typeface="MS PGothic" pitchFamily="34" charset="-128"/>
                <a:cs typeface="+mn-cs"/>
              </a:endParaRPr>
            </a:p>
          </p:txBody>
        </p:sp>
        <p:sp>
          <p:nvSpPr>
            <p:cNvPr id="10" name="Rectangle 10"/>
            <p:cNvSpPr>
              <a:spLocks noChangeArrowheads="1"/>
            </p:cNvSpPr>
            <p:nvPr userDrawn="1">
              <p:custDataLst>
                <p:tags r:id="rId6"/>
              </p:custDataLst>
            </p:nvPr>
          </p:nvSpPr>
          <p:spPr bwMode="auto">
            <a:xfrm>
              <a:off x="0" y="4178"/>
              <a:ext cx="5645" cy="56"/>
            </a:xfrm>
            <a:prstGeom prst="rect">
              <a:avLst/>
            </a:prstGeom>
            <a:solidFill>
              <a:srgbClr val="00A5DB"/>
            </a:solidFill>
            <a:ln w="9525">
              <a:noFill/>
              <a:miter lim="800000"/>
              <a:headEnd/>
              <a:tailEnd/>
            </a:ln>
            <a:effectLst/>
          </p:spPr>
          <p:txBody>
            <a:bodyPr wrap="none" anchor="ctr"/>
            <a:lstStyle/>
            <a:p>
              <a:pPr>
                <a:defRPr/>
              </a:pPr>
              <a:endParaRPr lang="en-US" dirty="0">
                <a:ea typeface="MS PGothic" pitchFamily="34" charset="-128"/>
                <a:cs typeface="+mn-cs"/>
              </a:endParaRPr>
            </a:p>
          </p:txBody>
        </p:sp>
        <p:sp>
          <p:nvSpPr>
            <p:cNvPr id="11" name="Rectangle 11"/>
            <p:cNvSpPr>
              <a:spLocks noChangeArrowheads="1"/>
            </p:cNvSpPr>
            <p:nvPr userDrawn="1">
              <p:custDataLst>
                <p:tags r:id="rId7"/>
              </p:custDataLst>
            </p:nvPr>
          </p:nvSpPr>
          <p:spPr bwMode="auto">
            <a:xfrm>
              <a:off x="0" y="4178"/>
              <a:ext cx="5645" cy="56"/>
            </a:xfrm>
            <a:prstGeom prst="rect">
              <a:avLst/>
            </a:prstGeom>
            <a:solidFill>
              <a:srgbClr val="00A5DB"/>
            </a:solidFill>
            <a:ln w="9525">
              <a:noFill/>
              <a:miter lim="800000"/>
              <a:headEnd/>
              <a:tailEnd/>
            </a:ln>
            <a:effectLst/>
          </p:spPr>
          <p:txBody>
            <a:bodyPr wrap="none" anchor="ctr"/>
            <a:lstStyle/>
            <a:p>
              <a:pPr>
                <a:defRPr/>
              </a:pPr>
              <a:endParaRPr lang="en-US" dirty="0">
                <a:ea typeface="MS PGothic" pitchFamily="34" charset="-128"/>
                <a:cs typeface="+mn-cs"/>
              </a:endParaRPr>
            </a:p>
          </p:txBody>
        </p:sp>
      </p:grpSp>
      <p:sp>
        <p:nvSpPr>
          <p:cNvPr id="12" name="doc id"/>
          <p:cNvSpPr>
            <a:spLocks noChangeArrowheads="1"/>
          </p:cNvSpPr>
          <p:nvPr>
            <p:custDataLst>
              <p:tags r:id="rId2"/>
            </p:custDataLst>
          </p:nvPr>
        </p:nvSpPr>
        <p:spPr bwMode="auto">
          <a:xfrm>
            <a:off x="8081963" y="36513"/>
            <a:ext cx="657225" cy="122237"/>
          </a:xfrm>
          <a:prstGeom prst="rect">
            <a:avLst/>
          </a:prstGeom>
          <a:noFill/>
          <a:ln w="9525">
            <a:noFill/>
            <a:miter lim="800000"/>
            <a:headEnd/>
            <a:tailEnd/>
          </a:ln>
          <a:effectLst/>
        </p:spPr>
        <p:txBody>
          <a:bodyPr wrap="none" lIns="0" tIns="0" rIns="0" bIns="0"/>
          <a:lstStyle/>
          <a:p>
            <a:pPr algn="r" defTabSz="895350">
              <a:defRPr/>
            </a:pPr>
            <a:endParaRPr lang="en-US" sz="800" dirty="0">
              <a:solidFill>
                <a:srgbClr val="000000"/>
              </a:solidFill>
              <a:ea typeface="MS PGothic" pitchFamily="34" charset="-128"/>
              <a:cs typeface="+mn-cs"/>
            </a:endParaRPr>
          </a:p>
        </p:txBody>
      </p:sp>
      <p:pic>
        <p:nvPicPr>
          <p:cNvPr id="13" name="Picture 13" descr="logo1"/>
          <p:cNvPicPr preferRelativeResize="0">
            <a:picLocks noChangeAspect="1" noChangeArrowheads="1"/>
          </p:cNvPicPr>
          <p:nvPr>
            <p:custDataLst>
              <p:tags r:id="rId3"/>
            </p:custDataLst>
          </p:nvPr>
        </p:nvPicPr>
        <p:blipFill>
          <a:blip r:embed="rId12">
            <a:extLst>
              <a:ext uri="{28A0092B-C50C-407E-A947-70E740481C1C}">
                <a14:useLocalDpi xmlns:a14="http://schemas.microsoft.com/office/drawing/2010/main" xmlns="" val="0"/>
              </a:ext>
            </a:extLst>
          </a:blip>
          <a:srcRect/>
          <a:stretch>
            <a:fillRect/>
          </a:stretch>
        </p:blipFill>
        <p:spPr bwMode="auto">
          <a:xfrm>
            <a:off x="276225" y="2420938"/>
            <a:ext cx="779463" cy="779462"/>
          </a:xfrm>
          <a:prstGeom prst="rect">
            <a:avLst/>
          </a:prstGeom>
          <a:noFill/>
          <a:ln w="9525">
            <a:noFill/>
            <a:miter lim="800000"/>
            <a:headEnd/>
            <a:tailEnd/>
          </a:ln>
        </p:spPr>
      </p:pic>
      <p:sp>
        <p:nvSpPr>
          <p:cNvPr id="14" name="Line 14"/>
          <p:cNvSpPr>
            <a:spLocks noChangeShapeType="1"/>
          </p:cNvSpPr>
          <p:nvPr/>
        </p:nvSpPr>
        <p:spPr bwMode="auto">
          <a:xfrm>
            <a:off x="1016000" y="3186113"/>
            <a:ext cx="5484813" cy="0"/>
          </a:xfrm>
          <a:prstGeom prst="line">
            <a:avLst/>
          </a:prstGeom>
          <a:noFill/>
          <a:ln w="9525">
            <a:solidFill>
              <a:schemeClr val="accent2"/>
            </a:solidFill>
            <a:round/>
            <a:headEnd/>
            <a:tailEnd/>
          </a:ln>
          <a:effectLst/>
        </p:spPr>
        <p:txBody>
          <a:bodyPr/>
          <a:lstStyle/>
          <a:p>
            <a:pPr>
              <a:defRPr/>
            </a:pPr>
            <a:endParaRPr lang="en-US" dirty="0">
              <a:ea typeface="MS PGothic" pitchFamily="34" charset="-128"/>
              <a:cs typeface="+mn-cs"/>
            </a:endParaRPr>
          </a:p>
        </p:txBody>
      </p:sp>
      <p:sp>
        <p:nvSpPr>
          <p:cNvPr id="15" name="Text Box 15"/>
          <p:cNvSpPr txBox="1">
            <a:spLocks noChangeArrowheads="1"/>
          </p:cNvSpPr>
          <p:nvPr>
            <p:custDataLst>
              <p:tags r:id="rId4"/>
            </p:custDataLst>
          </p:nvPr>
        </p:nvSpPr>
        <p:spPr bwMode="auto">
          <a:xfrm>
            <a:off x="1100138" y="2482850"/>
            <a:ext cx="6184900" cy="661988"/>
          </a:xfrm>
          <a:prstGeom prst="rect">
            <a:avLst/>
          </a:prstGeom>
          <a:noFill/>
          <a:ln w="9525">
            <a:noFill/>
            <a:miter lim="800000"/>
            <a:headEnd/>
            <a:tailEnd/>
          </a:ln>
          <a:effectLst/>
        </p:spPr>
        <p:txBody>
          <a:bodyPr lIns="0" tIns="0" rIns="0" bIns="0">
            <a:spAutoFit/>
          </a:bodyPr>
          <a:lstStyle/>
          <a:p>
            <a:pPr>
              <a:lnSpc>
                <a:spcPct val="90000"/>
              </a:lnSpc>
              <a:spcBef>
                <a:spcPct val="50000"/>
              </a:spcBef>
              <a:defRPr/>
            </a:pPr>
            <a:r>
              <a:rPr lang="en-US" b="1" dirty="0">
                <a:solidFill>
                  <a:srgbClr val="00A5DB"/>
                </a:solidFill>
                <a:ea typeface="MS PGothic" pitchFamily="34" charset="-128"/>
              </a:rPr>
              <a:t>FEDERAL DEMOCRATIC REPUBLIC OF ETHIOPIA</a:t>
            </a:r>
            <a:br>
              <a:rPr lang="en-US" b="1" dirty="0">
                <a:solidFill>
                  <a:srgbClr val="00A5DB"/>
                </a:solidFill>
                <a:ea typeface="MS PGothic" pitchFamily="34" charset="-128"/>
              </a:rPr>
            </a:br>
            <a:r>
              <a:rPr lang="en-US" dirty="0">
                <a:solidFill>
                  <a:srgbClr val="00A5DB"/>
                </a:solidFill>
                <a:ea typeface="MS PGothic" pitchFamily="34" charset="-128"/>
              </a:rPr>
              <a:t>ENVIRONMENTAL PROTECTION AUTHORITY</a:t>
            </a:r>
            <a:br>
              <a:rPr lang="en-US" dirty="0">
                <a:solidFill>
                  <a:srgbClr val="00A5DB"/>
                </a:solidFill>
                <a:ea typeface="MS PGothic" pitchFamily="34" charset="-128"/>
              </a:rPr>
            </a:br>
            <a:r>
              <a:rPr lang="en-US" dirty="0">
                <a:solidFill>
                  <a:srgbClr val="00A5DB"/>
                </a:solidFill>
                <a:ea typeface="MS PGothic" pitchFamily="34" charset="-128"/>
              </a:rPr>
              <a:t>ETHIOPIAN DEVELOPMENT RESEARCH INSTITUTE</a:t>
            </a:r>
          </a:p>
        </p:txBody>
      </p:sp>
      <p:sp>
        <p:nvSpPr>
          <p:cNvPr id="115715" name="Rectangle 3"/>
          <p:cNvSpPr>
            <a:spLocks noGrp="1" noChangeArrowheads="1"/>
          </p:cNvSpPr>
          <p:nvPr>
            <p:ph type="ctrTitle"/>
          </p:nvPr>
        </p:nvSpPr>
        <p:spPr bwMode="auto">
          <a:xfrm>
            <a:off x="452438" y="3338513"/>
            <a:ext cx="5899150" cy="487362"/>
          </a:xfrm>
          <a:ln/>
        </p:spPr>
        <p:txBody>
          <a:bodyPr anchor="t"/>
          <a:lstStyle>
            <a:lvl1pPr>
              <a:defRPr sz="3200">
                <a:solidFill>
                  <a:schemeClr val="folHlink"/>
                </a:solidFill>
              </a:defRPr>
            </a:lvl1pPr>
          </a:lstStyle>
          <a:p>
            <a:r>
              <a:rPr lang="en-US"/>
              <a:t>Click to edit Master title</a:t>
            </a:r>
          </a:p>
        </p:txBody>
      </p:sp>
      <p:sp>
        <p:nvSpPr>
          <p:cNvPr id="115716" name="Rectangle 4"/>
          <p:cNvSpPr>
            <a:spLocks noGrp="1" noChangeArrowheads="1"/>
          </p:cNvSpPr>
          <p:nvPr>
            <p:ph type="subTitle" idx="1"/>
          </p:nvPr>
        </p:nvSpPr>
        <p:spPr>
          <a:xfrm>
            <a:off x="452438" y="4667250"/>
            <a:ext cx="7131050" cy="212725"/>
          </a:xfrm>
        </p:spPr>
        <p:txBody>
          <a:bodyPr>
            <a:spAutoFit/>
          </a:bodyPr>
          <a:lstStyle>
            <a:lvl1pPr>
              <a:defRPr sz="1400"/>
            </a:lvl1pPr>
          </a:lstStyle>
          <a:p>
            <a:r>
              <a:rPr lang="en-US"/>
              <a:t>Click to edit Master subtitle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8025" y="4319588"/>
            <a:ext cx="7616825" cy="1335087"/>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08025" y="2849563"/>
            <a:ext cx="7616825" cy="14700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52563" y="1951038"/>
            <a:ext cx="2074862" cy="1222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679825" y="1951038"/>
            <a:ext cx="2074863" cy="1222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7675" y="269875"/>
            <a:ext cx="8066088" cy="1119188"/>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47675" y="1504950"/>
            <a:ext cx="3959225" cy="627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47675" y="2132013"/>
            <a:ext cx="3959225" cy="3871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552950" y="1504950"/>
            <a:ext cx="3960813" cy="627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552950" y="2132013"/>
            <a:ext cx="3960813" cy="3871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1"/>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809D6BF7-C5C6-4E8B-8779-A7C7D39D2E75}" type="slidenum">
              <a:rPr lang="en-US"/>
              <a:pPr>
                <a:defRPr/>
              </a:pPr>
              <a:t>‹#›</a:t>
            </a:fld>
            <a:r>
              <a:rPr lang="en-US" dirty="0"/>
              <a:t> </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7675" y="268288"/>
            <a:ext cx="2947988" cy="1138237"/>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03613" y="268288"/>
            <a:ext cx="5010150" cy="5735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47675" y="1406525"/>
            <a:ext cx="2947988" cy="4597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1"/>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3BEB842C-22F0-4225-BF15-7D70DAA8C5FF}" type="slidenum">
              <a:rPr lang="en-US"/>
              <a:pPr>
                <a:defRPr/>
              </a:pPr>
              <a:t>‹#›</a:t>
            </a:fld>
            <a:r>
              <a:rPr lang="en-US" dirty="0"/>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9063" y="265668"/>
            <a:ext cx="6978650" cy="369332"/>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452563" y="1951038"/>
            <a:ext cx="4302125" cy="12223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55775" y="4705350"/>
            <a:ext cx="5376863" cy="555625"/>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55775" y="600075"/>
            <a:ext cx="5376863" cy="4033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55775" y="5260975"/>
            <a:ext cx="5376863" cy="788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1"/>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D467ECBB-5376-46E5-8636-A06C700E16AC}" type="slidenum">
              <a:rPr lang="en-US"/>
              <a:pPr>
                <a:defRPr/>
              </a:pPr>
              <a:t>‹#›</a:t>
            </a:fld>
            <a:r>
              <a:rPr lang="en-US" dirty="0"/>
              <a:t> </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1"/>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2AC7AE54-8D49-4657-8464-3843E2DBC01A}" type="slidenum">
              <a:rPr lang="en-US"/>
              <a:pPr>
                <a:defRPr/>
              </a:pPr>
              <a:t>‹#›</a:t>
            </a:fld>
            <a:r>
              <a:rPr lang="en-US" dirty="0"/>
              <a:t> </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53050" y="346075"/>
            <a:ext cx="1744663" cy="28273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9063" y="346075"/>
            <a:ext cx="5081587" cy="28273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1"/>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039161A5-565E-4D88-B093-53B68FE5CEB1}" type="slidenum">
              <a:rPr lang="en-US"/>
              <a:pPr>
                <a:defRPr/>
              </a:pPr>
              <a:t>‹#›</a:t>
            </a:fld>
            <a:r>
              <a:rPr lang="en-US" dirty="0"/>
              <a:t> </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71513" y="2087563"/>
            <a:ext cx="7618412" cy="1441450"/>
          </a:xfrm>
        </p:spPr>
        <p:txBody>
          <a:bodyPr/>
          <a:lstStyle/>
          <a:p>
            <a:r>
              <a:rPr lang="en-US" smtClean="0"/>
              <a:t>Click to edit Master title style</a:t>
            </a:r>
            <a:endParaRPr lang="en-GB"/>
          </a:p>
        </p:txBody>
      </p:sp>
      <p:sp>
        <p:nvSpPr>
          <p:cNvPr id="3" name="Subtitle 2"/>
          <p:cNvSpPr>
            <a:spLocks noGrp="1"/>
          </p:cNvSpPr>
          <p:nvPr>
            <p:ph type="subTitle" idx="1"/>
          </p:nvPr>
        </p:nvSpPr>
        <p:spPr>
          <a:xfrm>
            <a:off x="1344613" y="3808413"/>
            <a:ext cx="6272212" cy="171767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29D5EC5B-D21C-446F-83A0-14CDF8387E02}"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22041687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F850C293-2654-4911-BE1C-B5231393FFB9}"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3934866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8025" y="4319588"/>
            <a:ext cx="7616825" cy="1335087"/>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08025" y="2849563"/>
            <a:ext cx="7616825" cy="147002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AA597A98-E9A6-485F-B5EF-7B7513B538D5}"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33768738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47675" y="1568450"/>
            <a:ext cx="3956050" cy="4435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56125" y="1568450"/>
            <a:ext cx="3957638" cy="4435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7" name="Slide Number Placeholder 5"/>
          <p:cNvSpPr>
            <a:spLocks noGrp="1"/>
          </p:cNvSpPr>
          <p:nvPr>
            <p:ph type="sldNum" sz="quarter" idx="12"/>
          </p:nvPr>
        </p:nvSpPr>
        <p:spPr/>
        <p:txBody>
          <a:bodyPr/>
          <a:lstStyle>
            <a:lvl1pPr>
              <a:defRPr/>
            </a:lvl1pPr>
          </a:lstStyle>
          <a:p>
            <a:pPr>
              <a:defRPr/>
            </a:pPr>
            <a:fld id="{9FD8203D-D8B1-44FD-9AC0-8E0E0DC5576D}"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37984376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47675" y="1504950"/>
            <a:ext cx="3959225" cy="627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47675" y="2132013"/>
            <a:ext cx="3959225" cy="3871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552950" y="1504950"/>
            <a:ext cx="3960813" cy="627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52950" y="2132013"/>
            <a:ext cx="3960813" cy="3871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9" name="Slide Number Placeholder 5"/>
          <p:cNvSpPr>
            <a:spLocks noGrp="1"/>
          </p:cNvSpPr>
          <p:nvPr>
            <p:ph type="sldNum" sz="quarter" idx="12"/>
          </p:nvPr>
        </p:nvSpPr>
        <p:spPr/>
        <p:txBody>
          <a:bodyPr/>
          <a:lstStyle>
            <a:lvl1pPr>
              <a:defRPr/>
            </a:lvl1pPr>
          </a:lstStyle>
          <a:p>
            <a:pPr>
              <a:defRPr/>
            </a:pPr>
            <a:fld id="{28EF7118-3DEC-458F-9007-B22A12A0A33F}"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25826923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9ADE8D7-9056-43BA-89A8-0A4A43E04F6E}"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31620591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4" name="Slide Number Placeholder 5"/>
          <p:cNvSpPr>
            <a:spLocks noGrp="1"/>
          </p:cNvSpPr>
          <p:nvPr>
            <p:ph type="sldNum" sz="quarter" idx="12"/>
          </p:nvPr>
        </p:nvSpPr>
        <p:spPr/>
        <p:txBody>
          <a:bodyPr/>
          <a:lstStyle>
            <a:lvl1pPr>
              <a:defRPr/>
            </a:lvl1pPr>
          </a:lstStyle>
          <a:p>
            <a:pPr>
              <a:defRPr/>
            </a:pPr>
            <a:fld id="{06324B38-C881-46AA-AEE0-747A2922B0B1}"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1930633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8025" y="4319588"/>
            <a:ext cx="7616825" cy="1335087"/>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08025" y="2849563"/>
            <a:ext cx="7616825" cy="147002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7675" y="268288"/>
            <a:ext cx="2947988" cy="113823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03613" y="268288"/>
            <a:ext cx="5010150" cy="5735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47675" y="1406525"/>
            <a:ext cx="2947988" cy="4597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7" name="Slide Number Placeholder 5"/>
          <p:cNvSpPr>
            <a:spLocks noGrp="1"/>
          </p:cNvSpPr>
          <p:nvPr>
            <p:ph type="sldNum" sz="quarter" idx="12"/>
          </p:nvPr>
        </p:nvSpPr>
        <p:spPr/>
        <p:txBody>
          <a:bodyPr/>
          <a:lstStyle>
            <a:lvl1pPr>
              <a:defRPr/>
            </a:lvl1pPr>
          </a:lstStyle>
          <a:p>
            <a:pPr>
              <a:defRPr/>
            </a:pPr>
            <a:fld id="{C04B5567-8FD6-4D85-B8B2-C1585A70FD89}"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36075724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55775" y="4705350"/>
            <a:ext cx="5376863" cy="555625"/>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55775" y="600075"/>
            <a:ext cx="5376863" cy="4033838"/>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55775" y="5260975"/>
            <a:ext cx="5376863" cy="788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7" name="Slide Number Placeholder 5"/>
          <p:cNvSpPr>
            <a:spLocks noGrp="1"/>
          </p:cNvSpPr>
          <p:nvPr>
            <p:ph type="sldNum" sz="quarter" idx="12"/>
          </p:nvPr>
        </p:nvSpPr>
        <p:spPr/>
        <p:txBody>
          <a:bodyPr/>
          <a:lstStyle>
            <a:lvl1pPr>
              <a:defRPr/>
            </a:lvl1pPr>
          </a:lstStyle>
          <a:p>
            <a:pPr>
              <a:defRPr/>
            </a:pPr>
            <a:fld id="{8993F243-CF69-4CEC-ABD8-B0AA899283BC}"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11336604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450144DB-7773-4C15-B377-D733DA6BB484}"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12772744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7638" y="269875"/>
            <a:ext cx="2016125" cy="57340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47675" y="269875"/>
            <a:ext cx="5897563" cy="57340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dirty="0">
              <a:solidFill>
                <a:srgbClr val="000000">
                  <a:tint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dirty="0">
              <a:solidFill>
                <a:srgbClr val="000000">
                  <a:tint val="75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ADFBBE27-33C2-4520-8E02-C9C5FC981566}" type="slidenum">
              <a:rPr lang="en-GB">
                <a:solidFill>
                  <a:srgbClr val="000000">
                    <a:tint val="75000"/>
                  </a:srgbClr>
                </a:solidFill>
              </a:rPr>
              <a:pPr>
                <a:defRPr/>
              </a:pPr>
              <a:t>‹#›</a:t>
            </a:fld>
            <a:endParaRPr lang="en-GB" dirty="0">
              <a:solidFill>
                <a:srgbClr val="000000">
                  <a:tint val="75000"/>
                </a:srgbClr>
              </a:solidFill>
            </a:endParaRPr>
          </a:p>
        </p:txBody>
      </p:sp>
    </p:spTree>
    <p:extLst>
      <p:ext uri="{BB962C8B-B14F-4D97-AF65-F5344CB8AC3E}">
        <p14:creationId xmlns:p14="http://schemas.microsoft.com/office/powerpoint/2010/main" xmlns="" val="1513322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9063" y="265668"/>
            <a:ext cx="6978650" cy="369332"/>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452563" y="1951038"/>
            <a:ext cx="2074862" cy="12223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79825" y="1951038"/>
            <a:ext cx="2074863" cy="12223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7675" y="269875"/>
            <a:ext cx="8066088" cy="1119188"/>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47675" y="1504950"/>
            <a:ext cx="3959225" cy="6270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47675" y="2132013"/>
            <a:ext cx="3959225" cy="3871912"/>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552950" y="1504950"/>
            <a:ext cx="3960813" cy="6270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52950" y="2132013"/>
            <a:ext cx="3960813" cy="3871912"/>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9063" y="265668"/>
            <a:ext cx="6978650" cy="369332"/>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80"/>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A065C2C1-8570-4F9F-B837-B6FEA5F01E67}" type="slidenum">
              <a:rPr lang="en-US"/>
              <a:pPr>
                <a:defRPr/>
              </a:pPr>
              <a:t>‹#›</a:t>
            </a:fld>
            <a:r>
              <a:rPr lang="en-US" dirty="0"/>
              <a:t>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7675" y="268288"/>
            <a:ext cx="2947988" cy="1138237"/>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03613" y="268288"/>
            <a:ext cx="5010150" cy="573563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47675" y="1406525"/>
            <a:ext cx="2947988" cy="45974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80"/>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8C537CDF-9AF5-4A56-9D80-075EA72D89D4}" type="slidenum">
              <a:rPr lang="en-US"/>
              <a:pPr>
                <a:defRPr/>
              </a:pPr>
              <a:t>‹#›</a:t>
            </a:fld>
            <a:r>
              <a:rPr lang="en-US" dirty="0"/>
              <a:t>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55775" y="4705350"/>
            <a:ext cx="5376863" cy="555625"/>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55775" y="600075"/>
            <a:ext cx="5376863" cy="40338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55775" y="5260975"/>
            <a:ext cx="5376863" cy="78898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80"/>
          <p:cNvSpPr>
            <a:spLocks noGrp="1" noChangeArrowheads="1"/>
          </p:cNvSpPr>
          <p:nvPr>
            <p:ph type="sldNum" sz="quarter" idx="10"/>
            <p:custDataLst>
              <p:tags r:id="rId1"/>
            </p:custDataLst>
          </p:nvPr>
        </p:nvSpPr>
        <p:spPr>
          <a:xfrm>
            <a:off x="8693150" y="6407150"/>
            <a:ext cx="190500" cy="152400"/>
          </a:xfrm>
          <a:prstGeom prst="rect">
            <a:avLst/>
          </a:prstGeom>
          <a:ln/>
        </p:spPr>
        <p:txBody>
          <a:bodyPr/>
          <a:lstStyle>
            <a:lvl1pPr>
              <a:defRPr/>
            </a:lvl1pPr>
          </a:lstStyle>
          <a:p>
            <a:pPr>
              <a:defRPr/>
            </a:pPr>
            <a:fld id="{A12CFD1F-0BF3-475A-A434-9A855F21CDC3}" type="slidenum">
              <a:rPr lang="en-US"/>
              <a:pPr>
                <a:defRPr/>
              </a:pPr>
              <a:t>‹#›</a:t>
            </a:fld>
            <a:r>
              <a:rPr lang="en-US" dirty="0"/>
              <a:t>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tags" Target="../tags/tag6.xml"/><Relationship Id="rId26" Type="http://schemas.openxmlformats.org/officeDocument/2006/relationships/tags" Target="../tags/tag14.xml"/><Relationship Id="rId3" Type="http://schemas.openxmlformats.org/officeDocument/2006/relationships/slideLayout" Target="../slideLayouts/slideLayout3.xml"/><Relationship Id="rId21" Type="http://schemas.openxmlformats.org/officeDocument/2006/relationships/tags" Target="../tags/tag9.xml"/><Relationship Id="rId34" Type="http://schemas.openxmlformats.org/officeDocument/2006/relationships/tags" Target="../tags/tag22.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5" Type="http://schemas.openxmlformats.org/officeDocument/2006/relationships/tags" Target="../tags/tag13.xml"/><Relationship Id="rId33" Type="http://schemas.openxmlformats.org/officeDocument/2006/relationships/tags" Target="../tags/tag21.xml"/><Relationship Id="rId2" Type="http://schemas.openxmlformats.org/officeDocument/2006/relationships/slideLayout" Target="../slideLayouts/slideLayout2.xml"/><Relationship Id="rId16" Type="http://schemas.openxmlformats.org/officeDocument/2006/relationships/tags" Target="../tags/tag4.xml"/><Relationship Id="rId20" Type="http://schemas.openxmlformats.org/officeDocument/2006/relationships/tags" Target="../tags/tag8.xml"/><Relationship Id="rId29" Type="http://schemas.openxmlformats.org/officeDocument/2006/relationships/tags" Target="../tags/tag1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2.xml"/><Relationship Id="rId32" Type="http://schemas.openxmlformats.org/officeDocument/2006/relationships/tags" Target="../tags/tag20.xml"/><Relationship Id="rId5" Type="http://schemas.openxmlformats.org/officeDocument/2006/relationships/slideLayout" Target="../slideLayouts/slideLayout5.xml"/><Relationship Id="rId15" Type="http://schemas.openxmlformats.org/officeDocument/2006/relationships/tags" Target="../tags/tag3.xml"/><Relationship Id="rId23" Type="http://schemas.openxmlformats.org/officeDocument/2006/relationships/tags" Target="../tags/tag11.xml"/><Relationship Id="rId28" Type="http://schemas.openxmlformats.org/officeDocument/2006/relationships/tags" Target="../tags/tag16.xml"/><Relationship Id="rId10" Type="http://schemas.openxmlformats.org/officeDocument/2006/relationships/slideLayout" Target="../slideLayouts/slideLayout10.xml"/><Relationship Id="rId19" Type="http://schemas.openxmlformats.org/officeDocument/2006/relationships/tags" Target="../tags/tag7.xml"/><Relationship Id="rId31" Type="http://schemas.openxmlformats.org/officeDocument/2006/relationships/tags" Target="../tags/tag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 Id="rId22" Type="http://schemas.openxmlformats.org/officeDocument/2006/relationships/tags" Target="../tags/tag10.xml"/><Relationship Id="rId27" Type="http://schemas.openxmlformats.org/officeDocument/2006/relationships/tags" Target="../tags/tag15.xml"/><Relationship Id="rId30" Type="http://schemas.openxmlformats.org/officeDocument/2006/relationships/tags" Target="../tags/tag18.xml"/><Relationship Id="rId35"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vmlDrawing" Target="../drawings/vmlDrawing3.vml"/><Relationship Id="rId18" Type="http://schemas.openxmlformats.org/officeDocument/2006/relationships/tags" Target="../tags/tag36.xml"/><Relationship Id="rId26" Type="http://schemas.openxmlformats.org/officeDocument/2006/relationships/tags" Target="../tags/tag44.xml"/><Relationship Id="rId39" Type="http://schemas.openxmlformats.org/officeDocument/2006/relationships/tags" Target="../tags/tag57.xml"/><Relationship Id="rId3" Type="http://schemas.openxmlformats.org/officeDocument/2006/relationships/slideLayout" Target="../slideLayouts/slideLayout14.xml"/><Relationship Id="rId21" Type="http://schemas.openxmlformats.org/officeDocument/2006/relationships/tags" Target="../tags/tag39.xml"/><Relationship Id="rId34" Type="http://schemas.openxmlformats.org/officeDocument/2006/relationships/tags" Target="../tags/tag52.xml"/><Relationship Id="rId42" Type="http://schemas.openxmlformats.org/officeDocument/2006/relationships/oleObject" Target="../embeddings/oleObject3.bin"/><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tags" Target="../tags/tag35.xml"/><Relationship Id="rId25" Type="http://schemas.openxmlformats.org/officeDocument/2006/relationships/tags" Target="../tags/tag43.xml"/><Relationship Id="rId33" Type="http://schemas.openxmlformats.org/officeDocument/2006/relationships/tags" Target="../tags/tag51.xml"/><Relationship Id="rId38" Type="http://schemas.openxmlformats.org/officeDocument/2006/relationships/tags" Target="../tags/tag56.xml"/><Relationship Id="rId2" Type="http://schemas.openxmlformats.org/officeDocument/2006/relationships/slideLayout" Target="../slideLayouts/slideLayout13.xml"/><Relationship Id="rId16" Type="http://schemas.openxmlformats.org/officeDocument/2006/relationships/tags" Target="../tags/tag34.xml"/><Relationship Id="rId20" Type="http://schemas.openxmlformats.org/officeDocument/2006/relationships/tags" Target="../tags/tag38.xml"/><Relationship Id="rId29" Type="http://schemas.openxmlformats.org/officeDocument/2006/relationships/tags" Target="../tags/tag47.xml"/><Relationship Id="rId41" Type="http://schemas.openxmlformats.org/officeDocument/2006/relationships/tags" Target="../tags/tag59.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ags" Target="../tags/tag42.xml"/><Relationship Id="rId32" Type="http://schemas.openxmlformats.org/officeDocument/2006/relationships/tags" Target="../tags/tag50.xml"/><Relationship Id="rId37" Type="http://schemas.openxmlformats.org/officeDocument/2006/relationships/tags" Target="../tags/tag55.xml"/><Relationship Id="rId40" Type="http://schemas.openxmlformats.org/officeDocument/2006/relationships/tags" Target="../tags/tag58.xml"/><Relationship Id="rId5" Type="http://schemas.openxmlformats.org/officeDocument/2006/relationships/slideLayout" Target="../slideLayouts/slideLayout16.xml"/><Relationship Id="rId15" Type="http://schemas.openxmlformats.org/officeDocument/2006/relationships/tags" Target="../tags/tag33.xml"/><Relationship Id="rId23" Type="http://schemas.openxmlformats.org/officeDocument/2006/relationships/tags" Target="../tags/tag41.xml"/><Relationship Id="rId28" Type="http://schemas.openxmlformats.org/officeDocument/2006/relationships/tags" Target="../tags/tag46.xml"/><Relationship Id="rId36" Type="http://schemas.openxmlformats.org/officeDocument/2006/relationships/tags" Target="../tags/tag54.xml"/><Relationship Id="rId10" Type="http://schemas.openxmlformats.org/officeDocument/2006/relationships/slideLayout" Target="../slideLayouts/slideLayout21.xml"/><Relationship Id="rId19" Type="http://schemas.openxmlformats.org/officeDocument/2006/relationships/tags" Target="../tags/tag37.xml"/><Relationship Id="rId31" Type="http://schemas.openxmlformats.org/officeDocument/2006/relationships/tags" Target="../tags/tag49.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32.xml"/><Relationship Id="rId22" Type="http://schemas.openxmlformats.org/officeDocument/2006/relationships/tags" Target="../tags/tag40.xml"/><Relationship Id="rId27" Type="http://schemas.openxmlformats.org/officeDocument/2006/relationships/tags" Target="../tags/tag45.xml"/><Relationship Id="rId30" Type="http://schemas.openxmlformats.org/officeDocument/2006/relationships/tags" Target="../tags/tag48.xml"/><Relationship Id="rId35" Type="http://schemas.openxmlformats.org/officeDocument/2006/relationships/tags" Target="../tags/tag53.xml"/><Relationship Id="rId43"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graphicFrame>
        <p:nvGraphicFramePr>
          <p:cNvPr id="1111" name="AutoShape 87" hidden="1"/>
          <p:cNvGraphicFramePr>
            <a:graphicFrameLocks/>
          </p:cNvGraphicFramePr>
          <p:nvPr/>
        </p:nvGraphicFramePr>
        <p:xfrm>
          <a:off x="0" y="0"/>
          <a:ext cx="158750" cy="158750"/>
        </p:xfrm>
        <a:graphic>
          <a:graphicData uri="http://schemas.openxmlformats.org/presentationml/2006/ole">
            <p:oleObj spid="_x0000_s1365" name="think-cell Slide" r:id="rId35" imgW="0" imgH="0" progId="">
              <p:embed/>
            </p:oleObj>
          </a:graphicData>
        </a:graphic>
      </p:graphicFrame>
      <p:sp>
        <p:nvSpPr>
          <p:cNvPr id="1076" name="McK 1. On-page tracker" hidden="1"/>
          <p:cNvSpPr>
            <a:spLocks noChangeArrowheads="1"/>
          </p:cNvSpPr>
          <p:nvPr>
            <p:custDataLst>
              <p:tags r:id="rId14"/>
            </p:custDataLst>
          </p:nvPr>
        </p:nvSpPr>
        <p:spPr bwMode="auto">
          <a:xfrm>
            <a:off x="119063" y="26988"/>
            <a:ext cx="850900" cy="212725"/>
          </a:xfrm>
          <a:prstGeom prst="rect">
            <a:avLst/>
          </a:prstGeom>
          <a:noFill/>
          <a:ln>
            <a:noFill/>
          </a:ln>
          <a:effectLst/>
          <a:extLst/>
        </p:spPr>
        <p:txBody>
          <a:bodyPr wrap="none" lIns="0" tIns="0" rIns="0" bIns="0">
            <a:spAutoFit/>
          </a:bodyPr>
          <a:lstStyle/>
          <a:p>
            <a:pPr>
              <a:defRPr/>
            </a:pPr>
            <a:r>
              <a:rPr lang="en-US" sz="1400" dirty="0">
                <a:solidFill>
                  <a:srgbClr val="808080"/>
                </a:solidFill>
                <a:ea typeface="ＭＳ Ｐゴシック" charset="0"/>
                <a:cs typeface="+mn-cs"/>
              </a:rPr>
              <a:t>TRACKER</a:t>
            </a:r>
          </a:p>
        </p:txBody>
      </p:sp>
      <p:sp>
        <p:nvSpPr>
          <p:cNvPr id="1032" name="McK 3. Unit of measure" hidden="1"/>
          <p:cNvSpPr txBox="1">
            <a:spLocks noChangeArrowheads="1"/>
          </p:cNvSpPr>
          <p:nvPr>
            <p:custDataLst>
              <p:tags r:id="rId15"/>
            </p:custDataLst>
          </p:nvPr>
        </p:nvSpPr>
        <p:spPr bwMode="auto">
          <a:xfrm>
            <a:off x="119063" y="531813"/>
            <a:ext cx="3656012" cy="212725"/>
          </a:xfrm>
          <a:prstGeom prst="rect">
            <a:avLst/>
          </a:prstGeom>
          <a:noFill/>
          <a:ln>
            <a:noFill/>
          </a:ln>
          <a:effectLst/>
          <a:extLst/>
        </p:spPr>
        <p:txBody>
          <a:bodyPr lIns="0" tIns="0" rIns="0" bIns="0">
            <a:spAutoFit/>
          </a:bodyPr>
          <a:lstStyle>
            <a:lvl1pPr defTabSz="895350">
              <a:defRPr sz="2400">
                <a:solidFill>
                  <a:schemeClr val="tx1"/>
                </a:solidFill>
                <a:latin typeface="Arial" charset="0"/>
                <a:ea typeface="ＭＳ Ｐゴシック" charset="0"/>
              </a:defRPr>
            </a:lvl1pPr>
            <a:lvl2pPr marL="447675" defTabSz="895350">
              <a:defRPr sz="2400">
                <a:solidFill>
                  <a:schemeClr val="tx1"/>
                </a:solidFill>
                <a:latin typeface="Arial" charset="0"/>
                <a:ea typeface="ＭＳ Ｐゴシック" charset="0"/>
              </a:defRPr>
            </a:lvl2pPr>
            <a:lvl3pPr marL="895350" defTabSz="895350">
              <a:defRPr sz="2400">
                <a:solidFill>
                  <a:schemeClr val="tx1"/>
                </a:solidFill>
                <a:latin typeface="Arial" charset="0"/>
                <a:ea typeface="ＭＳ Ｐゴシック" charset="0"/>
              </a:defRPr>
            </a:lvl3pPr>
            <a:lvl4pPr marL="1344613" defTabSz="895350">
              <a:defRPr sz="2400">
                <a:solidFill>
                  <a:schemeClr val="tx1"/>
                </a:solidFill>
                <a:latin typeface="Arial" charset="0"/>
                <a:ea typeface="ＭＳ Ｐゴシック" charset="0"/>
              </a:defRPr>
            </a:lvl4pPr>
            <a:lvl5pPr marL="1792288" defTabSz="895350">
              <a:defRPr sz="2400">
                <a:solidFill>
                  <a:schemeClr val="tx1"/>
                </a:solidFill>
                <a:latin typeface="Arial" charset="0"/>
                <a:ea typeface="ＭＳ Ｐゴシック" charset="0"/>
              </a:defRPr>
            </a:lvl5pPr>
            <a:lvl6pPr marL="2249488" defTabSz="895350" fontAlgn="base">
              <a:spcBef>
                <a:spcPct val="0"/>
              </a:spcBef>
              <a:spcAft>
                <a:spcPct val="0"/>
              </a:spcAft>
              <a:defRPr sz="2400">
                <a:solidFill>
                  <a:schemeClr val="tx1"/>
                </a:solidFill>
                <a:latin typeface="Arial" charset="0"/>
                <a:ea typeface="ＭＳ Ｐゴシック" charset="0"/>
              </a:defRPr>
            </a:lvl6pPr>
            <a:lvl7pPr marL="2706688" defTabSz="895350" fontAlgn="base">
              <a:spcBef>
                <a:spcPct val="0"/>
              </a:spcBef>
              <a:spcAft>
                <a:spcPct val="0"/>
              </a:spcAft>
              <a:defRPr sz="2400">
                <a:solidFill>
                  <a:schemeClr val="tx1"/>
                </a:solidFill>
                <a:latin typeface="Arial" charset="0"/>
                <a:ea typeface="ＭＳ Ｐゴシック" charset="0"/>
              </a:defRPr>
            </a:lvl7pPr>
            <a:lvl8pPr marL="3163888" defTabSz="895350" fontAlgn="base">
              <a:spcBef>
                <a:spcPct val="0"/>
              </a:spcBef>
              <a:spcAft>
                <a:spcPct val="0"/>
              </a:spcAft>
              <a:defRPr sz="2400">
                <a:solidFill>
                  <a:schemeClr val="tx1"/>
                </a:solidFill>
                <a:latin typeface="Arial" charset="0"/>
                <a:ea typeface="ＭＳ Ｐゴシック" charset="0"/>
              </a:defRPr>
            </a:lvl8pPr>
            <a:lvl9pPr marL="3621088" defTabSz="895350" fontAlgn="base">
              <a:spcBef>
                <a:spcPct val="0"/>
              </a:spcBef>
              <a:spcAft>
                <a:spcPct val="0"/>
              </a:spcAft>
              <a:defRPr sz="2400">
                <a:solidFill>
                  <a:schemeClr val="tx1"/>
                </a:solidFill>
                <a:latin typeface="Arial" charset="0"/>
                <a:ea typeface="ＭＳ Ｐゴシック" charset="0"/>
              </a:defRPr>
            </a:lvl9pPr>
          </a:lstStyle>
          <a:p>
            <a:pPr>
              <a:defRPr/>
            </a:pPr>
            <a:r>
              <a:rPr lang="en-US" sz="1400" dirty="0" smtClean="0">
                <a:cs typeface="+mn-cs"/>
              </a:rPr>
              <a:t>Unit of measure</a:t>
            </a:r>
          </a:p>
        </p:txBody>
      </p:sp>
      <p:grpSp>
        <p:nvGrpSpPr>
          <p:cNvPr id="1116" name="ACET" hidden="1"/>
          <p:cNvGrpSpPr>
            <a:grpSpLocks/>
          </p:cNvGrpSpPr>
          <p:nvPr>
            <p:custDataLst>
              <p:tags r:id="rId16"/>
            </p:custDataLst>
          </p:nvPr>
        </p:nvGrpSpPr>
        <p:grpSpPr bwMode="auto">
          <a:xfrm>
            <a:off x="1452563" y="1127125"/>
            <a:ext cx="4264025" cy="508000"/>
            <a:chOff x="915" y="710"/>
            <a:chExt cx="2686" cy="320"/>
          </a:xfrm>
        </p:grpSpPr>
        <p:cxnSp>
          <p:nvCxnSpPr>
            <p:cNvPr id="1168" name="AutoShape 249" hidden="1"/>
            <p:cNvCxnSpPr>
              <a:cxnSpLocks noChangeShapeType="1"/>
              <a:stCxn id="1274" idx="4"/>
              <a:endCxn id="1274" idx="6"/>
            </p:cNvCxnSpPr>
            <p:nvPr/>
          </p:nvCxnSpPr>
          <p:spPr bwMode="auto">
            <a:xfrm>
              <a:off x="915" y="1030"/>
              <a:ext cx="2686" cy="0"/>
            </a:xfrm>
            <a:prstGeom prst="straightConnector1">
              <a:avLst/>
            </a:prstGeom>
            <a:noFill/>
            <a:ln w="9525">
              <a:solidFill>
                <a:schemeClr val="tx1"/>
              </a:solidFill>
              <a:round/>
              <a:headEnd/>
              <a:tailEnd/>
            </a:ln>
          </p:spPr>
        </p:cxnSp>
        <p:sp>
          <p:nvSpPr>
            <p:cNvPr id="1274" name="AutoShape 250" hidden="1"/>
            <p:cNvSpPr>
              <a:spLocks noChangeArrowheads="1"/>
            </p:cNvSpPr>
            <p:nvPr/>
          </p:nvSpPr>
          <p:spPr bwMode="auto">
            <a:xfrm>
              <a:off x="915" y="710"/>
              <a:ext cx="2686" cy="320"/>
            </a:xfrm>
            <a:prstGeom prst="leftRightArrow">
              <a:avLst>
                <a:gd name="adj1" fmla="val 100000"/>
                <a:gd name="adj2" fmla="val 0"/>
              </a:avLst>
            </a:prstGeom>
            <a:noFill/>
            <a:ln>
              <a:noFill/>
            </a:ln>
            <a:effectLst/>
            <a:extLst/>
          </p:spPr>
          <p:txBody>
            <a:bodyPr lIns="0" tIns="0" rIns="0" bIns="18288" anchor="b">
              <a:spAutoFit/>
            </a:bodyPr>
            <a:lstStyle/>
            <a:p>
              <a:pPr>
                <a:defRPr/>
              </a:pPr>
              <a:r>
                <a:rPr lang="en-US" b="1" dirty="0">
                  <a:ea typeface="ＭＳ Ｐゴシック" charset="0"/>
                  <a:cs typeface="+mn-cs"/>
                </a:rPr>
                <a:t>Title</a:t>
              </a:r>
            </a:p>
            <a:p>
              <a:pPr>
                <a:defRPr/>
              </a:pPr>
              <a:r>
                <a:rPr lang="en-US" dirty="0">
                  <a:solidFill>
                    <a:srgbClr val="808080"/>
                  </a:solidFill>
                  <a:ea typeface="ＭＳ Ｐゴシック" charset="0"/>
                  <a:cs typeface="+mn-cs"/>
                </a:rPr>
                <a:t>Unit of measure</a:t>
              </a:r>
            </a:p>
          </p:txBody>
        </p:sp>
      </p:grpSp>
      <p:grpSp>
        <p:nvGrpSpPr>
          <p:cNvPr id="1120" name="LegendBoxes" hidden="1"/>
          <p:cNvGrpSpPr>
            <a:grpSpLocks/>
          </p:cNvGrpSpPr>
          <p:nvPr>
            <p:custDataLst>
              <p:tags r:id="rId17"/>
            </p:custDataLst>
          </p:nvPr>
        </p:nvGrpSpPr>
        <p:grpSpPr bwMode="auto">
          <a:xfrm>
            <a:off x="7894638" y="288925"/>
            <a:ext cx="842962" cy="976313"/>
            <a:chOff x="3394" y="519"/>
            <a:chExt cx="531" cy="615"/>
          </a:xfrm>
        </p:grpSpPr>
        <p:sp>
          <p:nvSpPr>
            <p:cNvPr id="1346" name="LegendRectangle1" hidden="1"/>
            <p:cNvSpPr>
              <a:spLocks noChangeArrowheads="1"/>
            </p:cNvSpPr>
            <p:nvPr userDrawn="1"/>
          </p:nvSpPr>
          <p:spPr bwMode="auto">
            <a:xfrm>
              <a:off x="3394" y="526"/>
              <a:ext cx="104" cy="101"/>
            </a:xfrm>
            <a:prstGeom prst="rect">
              <a:avLst/>
            </a:prstGeom>
            <a:solidFill>
              <a:schemeClr val="accent1"/>
            </a:solidFill>
            <a:ln w="9525">
              <a:solidFill>
                <a:schemeClr val="tx1"/>
              </a:solidFill>
              <a:miter lim="800000"/>
              <a:headEnd/>
              <a:tailEnd/>
            </a:ln>
            <a:effectLst/>
            <a:extLst/>
          </p:spPr>
          <p:txBody>
            <a:bodyPr wrap="none"/>
            <a:lstStyle/>
            <a:p>
              <a:pPr>
                <a:defRPr/>
              </a:pPr>
              <a:endParaRPr lang="en-US" dirty="0">
                <a:ea typeface="ＭＳ Ｐゴシック" charset="0"/>
                <a:cs typeface="+mn-cs"/>
              </a:endParaRPr>
            </a:p>
          </p:txBody>
        </p:sp>
        <p:sp>
          <p:nvSpPr>
            <p:cNvPr id="1347" name="LegendRectangle2" hidden="1"/>
            <p:cNvSpPr>
              <a:spLocks noChangeArrowheads="1"/>
            </p:cNvSpPr>
            <p:nvPr userDrawn="1"/>
          </p:nvSpPr>
          <p:spPr bwMode="auto">
            <a:xfrm>
              <a:off x="3394" y="693"/>
              <a:ext cx="104" cy="101"/>
            </a:xfrm>
            <a:prstGeom prst="rect">
              <a:avLst/>
            </a:prstGeom>
            <a:solidFill>
              <a:schemeClr val="accent2"/>
            </a:solidFill>
            <a:ln w="9525">
              <a:solidFill>
                <a:schemeClr val="tx1"/>
              </a:solidFill>
              <a:miter lim="800000"/>
              <a:headEnd/>
              <a:tailEnd/>
            </a:ln>
            <a:effectLst/>
            <a:extLst/>
          </p:spPr>
          <p:txBody>
            <a:bodyPr wrap="none"/>
            <a:lstStyle/>
            <a:p>
              <a:pPr>
                <a:defRPr/>
              </a:pPr>
              <a:endParaRPr lang="en-US" dirty="0">
                <a:ea typeface="ＭＳ Ｐゴシック" charset="0"/>
                <a:cs typeface="+mn-cs"/>
              </a:endParaRPr>
            </a:p>
          </p:txBody>
        </p:sp>
        <p:sp>
          <p:nvSpPr>
            <p:cNvPr id="1348" name="LegendRectangle3" hidden="1"/>
            <p:cNvSpPr>
              <a:spLocks noChangeArrowheads="1"/>
            </p:cNvSpPr>
            <p:nvPr userDrawn="1"/>
          </p:nvSpPr>
          <p:spPr bwMode="auto">
            <a:xfrm>
              <a:off x="3394" y="860"/>
              <a:ext cx="104" cy="101"/>
            </a:xfrm>
            <a:prstGeom prst="rect">
              <a:avLst/>
            </a:prstGeom>
            <a:solidFill>
              <a:schemeClr val="hlink"/>
            </a:solidFill>
            <a:ln w="9525">
              <a:solidFill>
                <a:schemeClr val="tx1"/>
              </a:solidFill>
              <a:miter lim="800000"/>
              <a:headEnd/>
              <a:tailEnd/>
            </a:ln>
            <a:effectLst/>
            <a:extLst/>
          </p:spPr>
          <p:txBody>
            <a:bodyPr wrap="none"/>
            <a:lstStyle/>
            <a:p>
              <a:pPr>
                <a:defRPr/>
              </a:pPr>
              <a:endParaRPr lang="en-US" dirty="0">
                <a:ea typeface="ＭＳ Ｐゴシック" charset="0"/>
                <a:cs typeface="+mn-cs"/>
              </a:endParaRPr>
            </a:p>
          </p:txBody>
        </p:sp>
        <p:sp>
          <p:nvSpPr>
            <p:cNvPr id="1349" name="LegendRectangle4" hidden="1"/>
            <p:cNvSpPr>
              <a:spLocks noChangeArrowheads="1"/>
            </p:cNvSpPr>
            <p:nvPr userDrawn="1"/>
          </p:nvSpPr>
          <p:spPr bwMode="auto">
            <a:xfrm>
              <a:off x="3394" y="1027"/>
              <a:ext cx="104" cy="101"/>
            </a:xfrm>
            <a:prstGeom prst="rect">
              <a:avLst/>
            </a:prstGeom>
            <a:solidFill>
              <a:schemeClr val="folHlink"/>
            </a:solidFill>
            <a:ln w="9525">
              <a:solidFill>
                <a:schemeClr val="tx1"/>
              </a:solidFill>
              <a:miter lim="800000"/>
              <a:headEnd/>
              <a:tailEnd/>
            </a:ln>
            <a:effectLst/>
            <a:extLst/>
          </p:spPr>
          <p:txBody>
            <a:bodyPr wrap="none"/>
            <a:lstStyle/>
            <a:p>
              <a:pPr>
                <a:defRPr/>
              </a:pPr>
              <a:endParaRPr lang="en-US" dirty="0">
                <a:ea typeface="ＭＳ Ｐゴシック" charset="0"/>
                <a:cs typeface="+mn-cs"/>
              </a:endParaRPr>
            </a:p>
          </p:txBody>
        </p:sp>
        <p:sp>
          <p:nvSpPr>
            <p:cNvPr id="1350" name="Legend1" hidden="1"/>
            <p:cNvSpPr>
              <a:spLocks noChangeArrowheads="1"/>
            </p:cNvSpPr>
            <p:nvPr userDrawn="1"/>
          </p:nvSpPr>
          <p:spPr bwMode="auto">
            <a:xfrm>
              <a:off x="3554" y="519"/>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Legend1</a:t>
              </a:r>
            </a:p>
          </p:txBody>
        </p:sp>
        <p:sp>
          <p:nvSpPr>
            <p:cNvPr id="1351" name="Legend2" hidden="1"/>
            <p:cNvSpPr>
              <a:spLocks noChangeArrowheads="1"/>
            </p:cNvSpPr>
            <p:nvPr userDrawn="1"/>
          </p:nvSpPr>
          <p:spPr bwMode="auto">
            <a:xfrm>
              <a:off x="3554" y="684"/>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Legend2</a:t>
              </a:r>
            </a:p>
          </p:txBody>
        </p:sp>
        <p:sp>
          <p:nvSpPr>
            <p:cNvPr id="1352" name="Legend3" hidden="1"/>
            <p:cNvSpPr>
              <a:spLocks noChangeArrowheads="1"/>
            </p:cNvSpPr>
            <p:nvPr userDrawn="1"/>
          </p:nvSpPr>
          <p:spPr bwMode="auto">
            <a:xfrm>
              <a:off x="3554" y="849"/>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Legend3</a:t>
              </a:r>
            </a:p>
          </p:txBody>
        </p:sp>
        <p:sp>
          <p:nvSpPr>
            <p:cNvPr id="1353" name="Legend4" hidden="1"/>
            <p:cNvSpPr>
              <a:spLocks noChangeArrowheads="1"/>
            </p:cNvSpPr>
            <p:nvPr userDrawn="1"/>
          </p:nvSpPr>
          <p:spPr bwMode="auto">
            <a:xfrm>
              <a:off x="3554" y="1019"/>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Legend4</a:t>
              </a:r>
            </a:p>
          </p:txBody>
        </p:sp>
      </p:grpSp>
      <p:grpSp>
        <p:nvGrpSpPr>
          <p:cNvPr id="1121" name="LegendLines" hidden="1"/>
          <p:cNvGrpSpPr>
            <a:grpSpLocks/>
          </p:cNvGrpSpPr>
          <p:nvPr>
            <p:custDataLst>
              <p:tags r:id="rId18"/>
            </p:custDataLst>
          </p:nvPr>
        </p:nvGrpSpPr>
        <p:grpSpPr bwMode="auto">
          <a:xfrm>
            <a:off x="7577138" y="288925"/>
            <a:ext cx="1160462" cy="706438"/>
            <a:chOff x="2411" y="2750"/>
            <a:chExt cx="731" cy="445"/>
          </a:xfrm>
        </p:grpSpPr>
        <p:sp>
          <p:nvSpPr>
            <p:cNvPr id="1355" name="LineLegend1" hidden="1"/>
            <p:cNvSpPr>
              <a:spLocks noChangeShapeType="1"/>
            </p:cNvSpPr>
            <p:nvPr/>
          </p:nvSpPr>
          <p:spPr bwMode="auto">
            <a:xfrm>
              <a:off x="2411" y="2807"/>
              <a:ext cx="288" cy="0"/>
            </a:xfrm>
            <a:prstGeom prst="line">
              <a:avLst/>
            </a:prstGeom>
            <a:noFill/>
            <a:ln w="28575">
              <a:solidFill>
                <a:schemeClr val="tx1"/>
              </a:solidFill>
              <a:round/>
              <a:headEnd/>
              <a:tailEnd/>
            </a:ln>
            <a:effectLst/>
            <a:extLst/>
          </p:spPr>
          <p:txBody>
            <a:bodyPr/>
            <a:lstStyle/>
            <a:p>
              <a:pPr>
                <a:defRPr/>
              </a:pPr>
              <a:endParaRPr lang="en-US" dirty="0">
                <a:ea typeface="ＭＳ Ｐゴシック" charset="0"/>
                <a:cs typeface="+mn-cs"/>
              </a:endParaRPr>
            </a:p>
          </p:txBody>
        </p:sp>
        <p:sp>
          <p:nvSpPr>
            <p:cNvPr id="1356" name="LineLegend2" hidden="1"/>
            <p:cNvSpPr>
              <a:spLocks noChangeShapeType="1"/>
            </p:cNvSpPr>
            <p:nvPr/>
          </p:nvSpPr>
          <p:spPr bwMode="auto">
            <a:xfrm>
              <a:off x="2411" y="2972"/>
              <a:ext cx="288" cy="0"/>
            </a:xfrm>
            <a:prstGeom prst="line">
              <a:avLst/>
            </a:prstGeom>
            <a:noFill/>
            <a:ln w="28575">
              <a:solidFill>
                <a:schemeClr val="tx1"/>
              </a:solidFill>
              <a:prstDash val="dash"/>
              <a:round/>
              <a:headEnd/>
              <a:tailEnd/>
            </a:ln>
            <a:effectLst/>
            <a:extLst/>
          </p:spPr>
          <p:txBody>
            <a:bodyPr/>
            <a:lstStyle/>
            <a:p>
              <a:pPr>
                <a:defRPr/>
              </a:pPr>
              <a:endParaRPr lang="en-US" dirty="0">
                <a:ea typeface="ＭＳ Ｐゴシック" charset="0"/>
                <a:cs typeface="+mn-cs"/>
              </a:endParaRPr>
            </a:p>
          </p:txBody>
        </p:sp>
        <p:sp>
          <p:nvSpPr>
            <p:cNvPr id="1357" name="LineLegend3" hidden="1"/>
            <p:cNvSpPr>
              <a:spLocks noChangeShapeType="1"/>
            </p:cNvSpPr>
            <p:nvPr/>
          </p:nvSpPr>
          <p:spPr bwMode="auto">
            <a:xfrm>
              <a:off x="2411" y="3137"/>
              <a:ext cx="288" cy="0"/>
            </a:xfrm>
            <a:prstGeom prst="line">
              <a:avLst/>
            </a:prstGeom>
            <a:noFill/>
            <a:ln w="28575">
              <a:solidFill>
                <a:schemeClr val="tx1"/>
              </a:solidFill>
              <a:prstDash val="sysDot"/>
              <a:round/>
              <a:headEnd/>
              <a:tailEnd/>
            </a:ln>
            <a:effectLst/>
            <a:extLst/>
          </p:spPr>
          <p:txBody>
            <a:bodyPr/>
            <a:lstStyle/>
            <a:p>
              <a:pPr>
                <a:defRPr/>
              </a:pPr>
              <a:endParaRPr lang="en-US" dirty="0">
                <a:ea typeface="ＭＳ Ｐゴシック" charset="0"/>
                <a:cs typeface="+mn-cs"/>
              </a:endParaRPr>
            </a:p>
          </p:txBody>
        </p:sp>
        <p:sp>
          <p:nvSpPr>
            <p:cNvPr id="1358" name="Legend1" hidden="1"/>
            <p:cNvSpPr>
              <a:spLocks noChangeArrowheads="1"/>
            </p:cNvSpPr>
            <p:nvPr userDrawn="1"/>
          </p:nvSpPr>
          <p:spPr bwMode="auto">
            <a:xfrm>
              <a:off x="2771" y="2750"/>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Legend1</a:t>
              </a:r>
            </a:p>
          </p:txBody>
        </p:sp>
        <p:sp>
          <p:nvSpPr>
            <p:cNvPr id="1359" name="Legend2" hidden="1"/>
            <p:cNvSpPr>
              <a:spLocks noChangeArrowheads="1"/>
            </p:cNvSpPr>
            <p:nvPr userDrawn="1"/>
          </p:nvSpPr>
          <p:spPr bwMode="auto">
            <a:xfrm>
              <a:off x="2771" y="2915"/>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Legend2</a:t>
              </a:r>
            </a:p>
          </p:txBody>
        </p:sp>
        <p:sp>
          <p:nvSpPr>
            <p:cNvPr id="1360" name="Legend3" hidden="1"/>
            <p:cNvSpPr>
              <a:spLocks noChangeArrowheads="1"/>
            </p:cNvSpPr>
            <p:nvPr userDrawn="1"/>
          </p:nvSpPr>
          <p:spPr bwMode="auto">
            <a:xfrm>
              <a:off x="2771" y="3080"/>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Legend3</a:t>
              </a:r>
            </a:p>
          </p:txBody>
        </p:sp>
      </p:grpSp>
      <p:grpSp>
        <p:nvGrpSpPr>
          <p:cNvPr id="1122" name="LegendMoons" hidden="1"/>
          <p:cNvGrpSpPr>
            <a:grpSpLocks/>
          </p:cNvGrpSpPr>
          <p:nvPr>
            <p:custDataLst>
              <p:tags r:id="rId19"/>
            </p:custDataLst>
          </p:nvPr>
        </p:nvGrpSpPr>
        <p:grpSpPr bwMode="auto">
          <a:xfrm>
            <a:off x="7878763" y="288925"/>
            <a:ext cx="858837" cy="1233488"/>
            <a:chOff x="4965" y="484"/>
            <a:chExt cx="541" cy="777"/>
          </a:xfrm>
        </p:grpSpPr>
        <p:grpSp>
          <p:nvGrpSpPr>
            <p:cNvPr id="1131" name="MoonLegend1" hidden="1"/>
            <p:cNvGrpSpPr>
              <a:grpSpLocks noChangeAspect="1"/>
            </p:cNvGrpSpPr>
            <p:nvPr userDrawn="1">
              <p:custDataLst>
                <p:tags r:id="rId20"/>
              </p:custDataLst>
            </p:nvPr>
          </p:nvGrpSpPr>
          <p:grpSpPr bwMode="auto">
            <a:xfrm>
              <a:off x="4965" y="486"/>
              <a:ext cx="112" cy="112"/>
              <a:chOff x="4533" y="183"/>
              <a:chExt cx="144" cy="144"/>
            </a:xfrm>
          </p:grpSpPr>
          <p:sp>
            <p:nvSpPr>
              <p:cNvPr id="1363" name="Oval 339" hidden="1"/>
              <p:cNvSpPr>
                <a:spLocks noChangeAspect="1" noChangeArrowheads="1"/>
              </p:cNvSpPr>
              <p:nvPr>
                <p:custDataLst>
                  <p:tags r:id="rId33"/>
                </p:custDataLst>
              </p:nvPr>
            </p:nvSpPr>
            <p:spPr bwMode="blackWhite">
              <a:xfrm>
                <a:off x="4533" y="183"/>
                <a:ext cx="144" cy="144"/>
              </a:xfrm>
              <a:prstGeom prst="ellipse">
                <a:avLst/>
              </a:prstGeom>
              <a:solidFill>
                <a:schemeClr val="accent1"/>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sp>
            <p:nvSpPr>
              <p:cNvPr id="1364" name="Arc 340" hidden="1"/>
              <p:cNvSpPr>
                <a:spLocks noChangeAspect="1"/>
              </p:cNvSpPr>
              <p:nvPr>
                <p:custDataLst>
                  <p:tags r:id="rId34"/>
                </p:custDataLst>
              </p:nvPr>
            </p:nvSpPr>
            <p:spPr bwMode="black">
              <a:xfrm>
                <a:off x="4533" y="183"/>
                <a:ext cx="144" cy="144"/>
              </a:xfrm>
              <a:custGeom>
                <a:avLst/>
                <a:gdLst>
                  <a:gd name="G0" fmla="+- 21600 0 0"/>
                  <a:gd name="G1" fmla="+- 21600 0 0"/>
                  <a:gd name="G2" fmla="+- 21600 0 0"/>
                  <a:gd name="T0" fmla="*/ 21600 w 43200"/>
                  <a:gd name="T1" fmla="*/ 0 h 43200"/>
                  <a:gd name="T2" fmla="*/ 21600 w 43200"/>
                  <a:gd name="T3" fmla="*/ 0 h 43200"/>
                  <a:gd name="T4" fmla="*/ 21600 w 43200"/>
                  <a:gd name="T5" fmla="*/ 21600 h 43200"/>
                </a:gdLst>
                <a:ahLst/>
                <a:cxnLst>
                  <a:cxn ang="0">
                    <a:pos x="T0" y="T1"/>
                  </a:cxn>
                  <a:cxn ang="0">
                    <a:pos x="T2" y="T3"/>
                  </a:cxn>
                  <a:cxn ang="0">
                    <a:pos x="T4" y="T5"/>
                  </a:cxn>
                </a:cxnLst>
                <a:rect l="0" t="0" r="r" b="b"/>
                <a:pathLst>
                  <a:path w="43200" h="43200" fill="none" extrusionOk="0">
                    <a:moveTo>
                      <a:pt x="21600" y="-1"/>
                    </a:moveTo>
                    <a:cubicBezTo>
                      <a:pt x="33529" y="0"/>
                      <a:pt x="43200" y="9670"/>
                      <a:pt x="43200" y="21600"/>
                    </a:cubicBezTo>
                    <a:cubicBezTo>
                      <a:pt x="43200" y="33529"/>
                      <a:pt x="33529" y="43200"/>
                      <a:pt x="21600" y="43200"/>
                    </a:cubicBezTo>
                    <a:cubicBezTo>
                      <a:pt x="9670" y="43200"/>
                      <a:pt x="0" y="33529"/>
                      <a:pt x="0" y="21600"/>
                    </a:cubicBezTo>
                    <a:cubicBezTo>
                      <a:pt x="0" y="9670"/>
                      <a:pt x="9670" y="-1"/>
                      <a:pt x="21600" y="-1"/>
                    </a:cubicBezTo>
                  </a:path>
                  <a:path w="43200" h="43200" stroke="0" extrusionOk="0">
                    <a:moveTo>
                      <a:pt x="21600" y="-1"/>
                    </a:moveTo>
                    <a:cubicBezTo>
                      <a:pt x="33529" y="0"/>
                      <a:pt x="43200" y="9670"/>
                      <a:pt x="43200" y="21600"/>
                    </a:cubicBezTo>
                    <a:cubicBezTo>
                      <a:pt x="43200" y="33529"/>
                      <a:pt x="33529" y="43200"/>
                      <a:pt x="21600" y="43200"/>
                    </a:cubicBezTo>
                    <a:cubicBezTo>
                      <a:pt x="9670" y="43200"/>
                      <a:pt x="0" y="33529"/>
                      <a:pt x="0" y="21600"/>
                    </a:cubicBezTo>
                    <a:cubicBezTo>
                      <a:pt x="0" y="9670"/>
                      <a:pt x="9670" y="-1"/>
                      <a:pt x="21600" y="-1"/>
                    </a:cubicBezTo>
                    <a:lnTo>
                      <a:pt x="21600" y="21600"/>
                    </a:lnTo>
                    <a:close/>
                  </a:path>
                </a:pathLst>
              </a:custGeom>
              <a:solidFill>
                <a:schemeClr val="folHlink"/>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grpSp>
        <p:grpSp>
          <p:nvGrpSpPr>
            <p:cNvPr id="1132" name="MoonLegend2" hidden="1"/>
            <p:cNvGrpSpPr>
              <a:grpSpLocks noChangeAspect="1"/>
            </p:cNvGrpSpPr>
            <p:nvPr userDrawn="1">
              <p:custDataLst>
                <p:tags r:id="rId21"/>
              </p:custDataLst>
            </p:nvPr>
          </p:nvGrpSpPr>
          <p:grpSpPr bwMode="auto">
            <a:xfrm>
              <a:off x="4965" y="650"/>
              <a:ext cx="112" cy="112"/>
              <a:chOff x="1694" y="2044"/>
              <a:chExt cx="160" cy="160"/>
            </a:xfrm>
          </p:grpSpPr>
          <p:sp>
            <p:nvSpPr>
              <p:cNvPr id="1366" name="Oval 342" hidden="1"/>
              <p:cNvSpPr>
                <a:spLocks noChangeAspect="1" noChangeArrowheads="1"/>
              </p:cNvSpPr>
              <p:nvPr>
                <p:custDataLst>
                  <p:tags r:id="rId31"/>
                </p:custDataLst>
              </p:nvPr>
            </p:nvSpPr>
            <p:spPr bwMode="blackWhite">
              <a:xfrm>
                <a:off x="1694" y="2044"/>
                <a:ext cx="160" cy="160"/>
              </a:xfrm>
              <a:prstGeom prst="ellipse">
                <a:avLst/>
              </a:prstGeom>
              <a:solidFill>
                <a:schemeClr val="accent1"/>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sp>
            <p:nvSpPr>
              <p:cNvPr id="1367" name="Arc 343" hidden="1"/>
              <p:cNvSpPr>
                <a:spLocks noChangeAspect="1"/>
              </p:cNvSpPr>
              <p:nvPr>
                <p:custDataLst>
                  <p:tags r:id="rId32"/>
                </p:custDataLst>
              </p:nvPr>
            </p:nvSpPr>
            <p:spPr bwMode="black">
              <a:xfrm>
                <a:off x="1774" y="2044"/>
                <a:ext cx="80" cy="8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solidFill>
                <a:schemeClr val="folHlink"/>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grpSp>
        <p:grpSp>
          <p:nvGrpSpPr>
            <p:cNvPr id="1133" name="MoonLegend3" hidden="1"/>
            <p:cNvGrpSpPr>
              <a:grpSpLocks noChangeAspect="1"/>
            </p:cNvGrpSpPr>
            <p:nvPr userDrawn="1">
              <p:custDataLst>
                <p:tags r:id="rId22"/>
              </p:custDataLst>
            </p:nvPr>
          </p:nvGrpSpPr>
          <p:grpSpPr bwMode="auto">
            <a:xfrm>
              <a:off x="4965" y="815"/>
              <a:ext cx="112" cy="112"/>
              <a:chOff x="4495" y="897"/>
              <a:chExt cx="160" cy="160"/>
            </a:xfrm>
          </p:grpSpPr>
          <p:sp>
            <p:nvSpPr>
              <p:cNvPr id="1369" name="Oval 345" hidden="1"/>
              <p:cNvSpPr>
                <a:spLocks noChangeAspect="1" noChangeArrowheads="1"/>
              </p:cNvSpPr>
              <p:nvPr>
                <p:custDataLst>
                  <p:tags r:id="rId29"/>
                </p:custDataLst>
              </p:nvPr>
            </p:nvSpPr>
            <p:spPr bwMode="blackWhite">
              <a:xfrm>
                <a:off x="4495" y="897"/>
                <a:ext cx="160" cy="160"/>
              </a:xfrm>
              <a:prstGeom prst="ellipse">
                <a:avLst/>
              </a:prstGeom>
              <a:solidFill>
                <a:schemeClr val="accent1"/>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sp>
            <p:nvSpPr>
              <p:cNvPr id="1370" name="Arc 346" hidden="1"/>
              <p:cNvSpPr>
                <a:spLocks noChangeAspect="1"/>
              </p:cNvSpPr>
              <p:nvPr>
                <p:custDataLst>
                  <p:tags r:id="rId30"/>
                </p:custDataLst>
              </p:nvPr>
            </p:nvSpPr>
            <p:spPr bwMode="black">
              <a:xfrm>
                <a:off x="4575" y="897"/>
                <a:ext cx="80" cy="160"/>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0" y="-1"/>
                    </a:moveTo>
                    <a:cubicBezTo>
                      <a:pt x="11929" y="0"/>
                      <a:pt x="21600" y="9670"/>
                      <a:pt x="21600" y="21600"/>
                    </a:cubicBezTo>
                    <a:cubicBezTo>
                      <a:pt x="21600" y="33529"/>
                      <a:pt x="11929" y="43200"/>
                      <a:pt x="-1" y="43200"/>
                    </a:cubicBezTo>
                  </a:path>
                  <a:path w="21600" h="43200" stroke="0" extrusionOk="0">
                    <a:moveTo>
                      <a:pt x="0" y="-1"/>
                    </a:moveTo>
                    <a:cubicBezTo>
                      <a:pt x="11929" y="0"/>
                      <a:pt x="21600" y="9670"/>
                      <a:pt x="21600" y="21600"/>
                    </a:cubicBezTo>
                    <a:cubicBezTo>
                      <a:pt x="21600" y="33529"/>
                      <a:pt x="11929" y="43200"/>
                      <a:pt x="-1" y="43200"/>
                    </a:cubicBezTo>
                    <a:lnTo>
                      <a:pt x="0" y="21600"/>
                    </a:lnTo>
                    <a:close/>
                  </a:path>
                </a:pathLst>
              </a:custGeom>
              <a:solidFill>
                <a:schemeClr val="folHlink"/>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grpSp>
        <p:grpSp>
          <p:nvGrpSpPr>
            <p:cNvPr id="1134" name="MoonLegend4" hidden="1"/>
            <p:cNvGrpSpPr>
              <a:grpSpLocks noChangeAspect="1"/>
            </p:cNvGrpSpPr>
            <p:nvPr userDrawn="1">
              <p:custDataLst>
                <p:tags r:id="rId23"/>
              </p:custDataLst>
            </p:nvPr>
          </p:nvGrpSpPr>
          <p:grpSpPr bwMode="auto">
            <a:xfrm>
              <a:off x="4965" y="982"/>
              <a:ext cx="112" cy="112"/>
              <a:chOff x="4495" y="1198"/>
              <a:chExt cx="160" cy="160"/>
            </a:xfrm>
          </p:grpSpPr>
          <p:sp>
            <p:nvSpPr>
              <p:cNvPr id="1372" name="Oval 348" hidden="1"/>
              <p:cNvSpPr>
                <a:spLocks noChangeAspect="1" noChangeArrowheads="1"/>
              </p:cNvSpPr>
              <p:nvPr>
                <p:custDataLst>
                  <p:tags r:id="rId27"/>
                </p:custDataLst>
              </p:nvPr>
            </p:nvSpPr>
            <p:spPr bwMode="blackWhite">
              <a:xfrm>
                <a:off x="4495" y="1198"/>
                <a:ext cx="160" cy="160"/>
              </a:xfrm>
              <a:prstGeom prst="ellipse">
                <a:avLst/>
              </a:prstGeom>
              <a:solidFill>
                <a:schemeClr val="accent1"/>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sp>
            <p:nvSpPr>
              <p:cNvPr id="1373" name="Arc 349" hidden="1"/>
              <p:cNvSpPr>
                <a:spLocks noChangeAspect="1"/>
              </p:cNvSpPr>
              <p:nvPr>
                <p:custDataLst>
                  <p:tags r:id="rId28"/>
                </p:custDataLst>
              </p:nvPr>
            </p:nvSpPr>
            <p:spPr bwMode="black">
              <a:xfrm>
                <a:off x="4495" y="1198"/>
                <a:ext cx="160" cy="160"/>
              </a:xfrm>
              <a:custGeom>
                <a:avLst/>
                <a:gdLst>
                  <a:gd name="G0" fmla="+- 21600 0 0"/>
                  <a:gd name="G1" fmla="+- 21600 0 0"/>
                  <a:gd name="G2" fmla="+- 21600 0 0"/>
                  <a:gd name="T0" fmla="*/ 21600 w 43200"/>
                  <a:gd name="T1" fmla="*/ 0 h 43200"/>
                  <a:gd name="T2" fmla="*/ 0 w 43200"/>
                  <a:gd name="T3" fmla="*/ 21600 h 43200"/>
                  <a:gd name="T4" fmla="*/ 21600 w 43200"/>
                  <a:gd name="T5" fmla="*/ 21600 h 43200"/>
                </a:gdLst>
                <a:ahLst/>
                <a:cxnLst>
                  <a:cxn ang="0">
                    <a:pos x="T0" y="T1"/>
                  </a:cxn>
                  <a:cxn ang="0">
                    <a:pos x="T2" y="T3"/>
                  </a:cxn>
                  <a:cxn ang="0">
                    <a:pos x="T4" y="T5"/>
                  </a:cxn>
                </a:cxnLst>
                <a:rect l="0" t="0" r="r" b="b"/>
                <a:pathLst>
                  <a:path w="43200" h="43200" fill="none" extrusionOk="0">
                    <a:moveTo>
                      <a:pt x="21600" y="-1"/>
                    </a:moveTo>
                    <a:cubicBezTo>
                      <a:pt x="33529" y="0"/>
                      <a:pt x="43200" y="9670"/>
                      <a:pt x="43200" y="21600"/>
                    </a:cubicBezTo>
                    <a:cubicBezTo>
                      <a:pt x="43200" y="33529"/>
                      <a:pt x="33529" y="43200"/>
                      <a:pt x="21600" y="43200"/>
                    </a:cubicBezTo>
                    <a:cubicBezTo>
                      <a:pt x="9670" y="43199"/>
                      <a:pt x="-1" y="33529"/>
                      <a:pt x="-1" y="21599"/>
                    </a:cubicBezTo>
                  </a:path>
                  <a:path w="43200" h="43200" stroke="0" extrusionOk="0">
                    <a:moveTo>
                      <a:pt x="21600" y="-1"/>
                    </a:moveTo>
                    <a:cubicBezTo>
                      <a:pt x="33529" y="0"/>
                      <a:pt x="43200" y="9670"/>
                      <a:pt x="43200" y="21600"/>
                    </a:cubicBezTo>
                    <a:cubicBezTo>
                      <a:pt x="43200" y="33529"/>
                      <a:pt x="33529" y="43200"/>
                      <a:pt x="21600" y="43200"/>
                    </a:cubicBezTo>
                    <a:cubicBezTo>
                      <a:pt x="9670" y="43199"/>
                      <a:pt x="-1" y="33529"/>
                      <a:pt x="-1" y="21599"/>
                    </a:cubicBezTo>
                    <a:lnTo>
                      <a:pt x="21600" y="21600"/>
                    </a:lnTo>
                    <a:close/>
                  </a:path>
                </a:pathLst>
              </a:custGeom>
              <a:solidFill>
                <a:schemeClr val="folHlink"/>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grpSp>
        <p:grpSp>
          <p:nvGrpSpPr>
            <p:cNvPr id="1135" name="MoonLegend5" hidden="1"/>
            <p:cNvGrpSpPr>
              <a:grpSpLocks noChangeAspect="1"/>
            </p:cNvGrpSpPr>
            <p:nvPr userDrawn="1">
              <p:custDataLst>
                <p:tags r:id="rId24"/>
              </p:custDataLst>
            </p:nvPr>
          </p:nvGrpSpPr>
          <p:grpSpPr bwMode="auto">
            <a:xfrm>
              <a:off x="4965" y="1147"/>
              <a:ext cx="112" cy="112"/>
              <a:chOff x="4495" y="1440"/>
              <a:chExt cx="160" cy="160"/>
            </a:xfrm>
          </p:grpSpPr>
          <p:sp>
            <p:nvSpPr>
              <p:cNvPr id="1375" name="Oval 351" hidden="1"/>
              <p:cNvSpPr>
                <a:spLocks noChangeAspect="1" noChangeArrowheads="1"/>
              </p:cNvSpPr>
              <p:nvPr>
                <p:custDataLst>
                  <p:tags r:id="rId25"/>
                </p:custDataLst>
              </p:nvPr>
            </p:nvSpPr>
            <p:spPr bwMode="blackWhite">
              <a:xfrm>
                <a:off x="4495" y="1440"/>
                <a:ext cx="160" cy="160"/>
              </a:xfrm>
              <a:prstGeom prst="ellipse">
                <a:avLst/>
              </a:prstGeom>
              <a:solidFill>
                <a:schemeClr val="accent1"/>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sp>
            <p:nvSpPr>
              <p:cNvPr id="1376" name="Oval 352" hidden="1"/>
              <p:cNvSpPr>
                <a:spLocks noChangeAspect="1" noChangeArrowheads="1"/>
              </p:cNvSpPr>
              <p:nvPr>
                <p:custDataLst>
                  <p:tags r:id="rId26"/>
                </p:custDataLst>
              </p:nvPr>
            </p:nvSpPr>
            <p:spPr bwMode="black">
              <a:xfrm>
                <a:off x="4495" y="1440"/>
                <a:ext cx="160" cy="160"/>
              </a:xfrm>
              <a:prstGeom prst="ellipse">
                <a:avLst/>
              </a:prstGeom>
              <a:solidFill>
                <a:schemeClr val="folHlink"/>
              </a:solidFill>
              <a:ln w="9525">
                <a:solidFill>
                  <a:schemeClr val="tx1"/>
                </a:solidFill>
                <a:round/>
                <a:headEnd/>
                <a:tailEnd/>
              </a:ln>
              <a:effectLst/>
              <a:extLst/>
            </p:spPr>
            <p:txBody>
              <a:bodyPr wrap="none"/>
              <a:lstStyle/>
              <a:p>
                <a:pPr>
                  <a:defRPr/>
                </a:pPr>
                <a:endParaRPr lang="en-US" dirty="0">
                  <a:ea typeface="ＭＳ Ｐゴシック" charset="0"/>
                  <a:cs typeface="+mn-cs"/>
                </a:endParaRPr>
              </a:p>
            </p:txBody>
          </p:sp>
        </p:grpSp>
        <p:sp>
          <p:nvSpPr>
            <p:cNvPr id="1377" name="Legend1" hidden="1"/>
            <p:cNvSpPr>
              <a:spLocks noChangeArrowheads="1"/>
            </p:cNvSpPr>
            <p:nvPr userDrawn="1"/>
          </p:nvSpPr>
          <p:spPr bwMode="auto">
            <a:xfrm>
              <a:off x="5135" y="484"/>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Legend1</a:t>
              </a:r>
            </a:p>
          </p:txBody>
        </p:sp>
        <p:sp>
          <p:nvSpPr>
            <p:cNvPr id="1378" name="Legend2" hidden="1"/>
            <p:cNvSpPr>
              <a:spLocks noChangeArrowheads="1"/>
            </p:cNvSpPr>
            <p:nvPr userDrawn="1"/>
          </p:nvSpPr>
          <p:spPr bwMode="auto">
            <a:xfrm>
              <a:off x="5135" y="649"/>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Legend2</a:t>
              </a:r>
            </a:p>
          </p:txBody>
        </p:sp>
        <p:sp>
          <p:nvSpPr>
            <p:cNvPr id="1379" name="Legend3" hidden="1"/>
            <p:cNvSpPr>
              <a:spLocks noChangeArrowheads="1"/>
            </p:cNvSpPr>
            <p:nvPr userDrawn="1"/>
          </p:nvSpPr>
          <p:spPr bwMode="auto">
            <a:xfrm>
              <a:off x="5135" y="814"/>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Legend3</a:t>
              </a:r>
            </a:p>
          </p:txBody>
        </p:sp>
        <p:sp>
          <p:nvSpPr>
            <p:cNvPr id="1380" name="Legend4" hidden="1"/>
            <p:cNvSpPr>
              <a:spLocks noChangeArrowheads="1"/>
            </p:cNvSpPr>
            <p:nvPr userDrawn="1"/>
          </p:nvSpPr>
          <p:spPr bwMode="auto">
            <a:xfrm>
              <a:off x="5135" y="981"/>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Legend4</a:t>
              </a:r>
            </a:p>
          </p:txBody>
        </p:sp>
        <p:sp>
          <p:nvSpPr>
            <p:cNvPr id="1381" name="Legend5" hidden="1"/>
            <p:cNvSpPr>
              <a:spLocks noChangeArrowheads="1"/>
            </p:cNvSpPr>
            <p:nvPr userDrawn="1"/>
          </p:nvSpPr>
          <p:spPr bwMode="auto">
            <a:xfrm>
              <a:off x="5135" y="1146"/>
              <a:ext cx="371" cy="115"/>
            </a:xfrm>
            <a:prstGeom prst="rect">
              <a:avLst/>
            </a:prstGeom>
            <a:noFill/>
            <a:ln>
              <a:noFill/>
            </a:ln>
            <a:effectLst/>
            <a:extLst/>
          </p:spPr>
          <p:txBody>
            <a:bodyPr wrap="none" lIns="0" tIns="0" rIns="0" bIns="0">
              <a:spAutoFit/>
            </a:bodyPr>
            <a:lstStyle/>
            <a:p>
              <a:pPr>
                <a:defRPr/>
              </a:pPr>
              <a:r>
                <a:rPr lang="en-US" sz="1200" dirty="0">
                  <a:ea typeface="ＭＳ Ｐゴシック" charset="0"/>
                  <a:cs typeface="+mn-cs"/>
                </a:rPr>
                <a:t>Legend5</a:t>
              </a:r>
            </a:p>
          </p:txBody>
        </p:sp>
      </p:grpSp>
      <p:grpSp>
        <p:nvGrpSpPr>
          <p:cNvPr id="1123" name="Sticker" hidden="1"/>
          <p:cNvGrpSpPr>
            <a:grpSpLocks/>
          </p:cNvGrpSpPr>
          <p:nvPr/>
        </p:nvGrpSpPr>
        <p:grpSpPr bwMode="auto">
          <a:xfrm>
            <a:off x="7643813" y="288925"/>
            <a:ext cx="1093787" cy="209550"/>
            <a:chOff x="4817" y="376"/>
            <a:chExt cx="689" cy="132"/>
          </a:xfrm>
        </p:grpSpPr>
        <p:cxnSp>
          <p:nvCxnSpPr>
            <p:cNvPr id="1128" name="AutoShape 359" hidden="1"/>
            <p:cNvCxnSpPr>
              <a:cxnSpLocks noChangeShapeType="1"/>
              <a:stCxn id="1384" idx="4"/>
              <a:endCxn id="1384" idx="6"/>
            </p:cNvCxnSpPr>
            <p:nvPr userDrawn="1"/>
          </p:nvCxnSpPr>
          <p:spPr bwMode="auto">
            <a:xfrm>
              <a:off x="4817" y="508"/>
              <a:ext cx="689" cy="0"/>
            </a:xfrm>
            <a:prstGeom prst="straightConnector1">
              <a:avLst/>
            </a:prstGeom>
            <a:noFill/>
            <a:ln w="25400">
              <a:solidFill>
                <a:srgbClr val="808080"/>
              </a:solidFill>
              <a:round/>
              <a:headEnd/>
              <a:tailEnd/>
            </a:ln>
          </p:spPr>
        </p:cxnSp>
        <p:sp>
          <p:nvSpPr>
            <p:cNvPr id="1384" name="AutoShape 360" hidden="1"/>
            <p:cNvSpPr>
              <a:spLocks noChangeArrowheads="1"/>
            </p:cNvSpPr>
            <p:nvPr userDrawn="1"/>
          </p:nvSpPr>
          <p:spPr bwMode="auto">
            <a:xfrm>
              <a:off x="4817" y="376"/>
              <a:ext cx="689" cy="132"/>
            </a:xfrm>
            <a:prstGeom prst="leftRightArrow">
              <a:avLst>
                <a:gd name="adj1" fmla="val 100000"/>
                <a:gd name="adj2" fmla="val 0"/>
              </a:avLst>
            </a:prstGeom>
            <a:noFill/>
            <a:ln>
              <a:noFill/>
            </a:ln>
            <a:effectLst/>
            <a:extLst/>
          </p:spPr>
          <p:txBody>
            <a:bodyPr wrap="none" lIns="27432" tIns="0" rIns="0" bIns="27432">
              <a:spAutoFit/>
            </a:bodyPr>
            <a:lstStyle/>
            <a:p>
              <a:pPr algn="r" defTabSz="895350">
                <a:buClr>
                  <a:schemeClr val="tx2"/>
                </a:buClr>
                <a:defRPr/>
              </a:pPr>
              <a:r>
                <a:rPr lang="en-US" sz="1200" dirty="0">
                  <a:solidFill>
                    <a:srgbClr val="808080"/>
                  </a:solidFill>
                  <a:ea typeface="ＭＳ Ｐゴシック" charset="0"/>
                  <a:cs typeface="+mn-cs"/>
                </a:rPr>
                <a:t>ILLUSTRATIVE</a:t>
              </a:r>
            </a:p>
          </p:txBody>
        </p:sp>
        <p:cxnSp>
          <p:nvCxnSpPr>
            <p:cNvPr id="1130" name="AutoShape 361" hidden="1"/>
            <p:cNvCxnSpPr>
              <a:cxnSpLocks noChangeShapeType="1"/>
              <a:stCxn id="1384" idx="2"/>
              <a:endCxn id="1384" idx="4"/>
            </p:cNvCxnSpPr>
            <p:nvPr userDrawn="1"/>
          </p:nvCxnSpPr>
          <p:spPr bwMode="auto">
            <a:xfrm>
              <a:off x="4817" y="376"/>
              <a:ext cx="0" cy="132"/>
            </a:xfrm>
            <a:prstGeom prst="straightConnector1">
              <a:avLst/>
            </a:prstGeom>
            <a:noFill/>
            <a:ln w="9525">
              <a:solidFill>
                <a:srgbClr val="808080"/>
              </a:solidFill>
              <a:round/>
              <a:headEnd/>
              <a:tailEnd/>
            </a:ln>
          </p:spPr>
        </p:cxnSp>
      </p:grpSp>
    </p:spTree>
  </p:cSld>
  <p:clrMap bg1="lt1" tx1="dk1" bg2="lt2" tx2="dk2" accent1="accent1" accent2="accent2" accent3="accent3" accent4="accent4" accent5="accent5" accent6="accent6" hlink="hlink" folHlink="folHlink"/>
  <p:sldLayoutIdLst>
    <p:sldLayoutId id="214748367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Lst>
  <p:hf sldNum="0" hdr="0" ftr="0" dt="0"/>
  <p:txStyles>
    <p:title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p:titleStyle>
    <p:bodyStyle>
      <a:lvl1pPr marL="342900" indent="-342900" algn="l" defTabSz="895350" rtl="0" eaLnBrk="0" fontAlgn="base" hangingPunct="0">
        <a:spcBef>
          <a:spcPct val="0"/>
        </a:spcBef>
        <a:spcAft>
          <a:spcPct val="0"/>
        </a:spcAft>
        <a:buClr>
          <a:schemeClr val="tx2"/>
        </a:buClr>
        <a:defRPr sz="2000">
          <a:solidFill>
            <a:srgbClr val="0089B4"/>
          </a:solidFill>
          <a:latin typeface="Calibri"/>
          <a:ea typeface="ＭＳ Ｐゴシック" pitchFamily="34" charset="-128"/>
          <a:cs typeface="Calibri"/>
        </a:defRPr>
      </a:lvl1pPr>
      <a:lvl2pPr marL="193675" indent="-192088" algn="l" defTabSz="895350" rtl="0" eaLnBrk="0" fontAlgn="base" hangingPunct="0">
        <a:spcBef>
          <a:spcPct val="0"/>
        </a:spcBef>
        <a:spcAft>
          <a:spcPct val="0"/>
        </a:spcAft>
        <a:buClr>
          <a:schemeClr val="tx2"/>
        </a:buClr>
        <a:buSzPct val="125000"/>
        <a:buFont typeface="Arial" charset="0"/>
        <a:buChar char="▪"/>
        <a:defRPr sz="1800">
          <a:solidFill>
            <a:schemeClr val="tx1"/>
          </a:solidFill>
          <a:latin typeface="Calibri"/>
          <a:ea typeface="ＭＳ Ｐゴシック" pitchFamily="34" charset="-128"/>
          <a:cs typeface="Calibri"/>
        </a:defRPr>
      </a:lvl2pPr>
      <a:lvl3pPr marL="457200" indent="-261938" algn="l" defTabSz="895350" rtl="0" eaLnBrk="0" fontAlgn="base" hangingPunct="0">
        <a:spcBef>
          <a:spcPct val="0"/>
        </a:spcBef>
        <a:spcAft>
          <a:spcPct val="0"/>
        </a:spcAft>
        <a:buClr>
          <a:schemeClr val="tx2"/>
        </a:buClr>
        <a:buSzPct val="120000"/>
        <a:buFont typeface="Arial" charset="0"/>
        <a:buChar char="–"/>
        <a:defRPr sz="1600">
          <a:solidFill>
            <a:schemeClr val="tx1"/>
          </a:solidFill>
          <a:latin typeface="Calibri"/>
          <a:ea typeface="ＭＳ Ｐゴシック" pitchFamily="34" charset="-128"/>
          <a:cs typeface="Calibri"/>
        </a:defRPr>
      </a:lvl3pPr>
      <a:lvl4pPr marL="614363" indent="-155575" algn="l" defTabSz="895350" rtl="0" eaLnBrk="0" fontAlgn="base" hangingPunct="0">
        <a:spcBef>
          <a:spcPct val="0"/>
        </a:spcBef>
        <a:spcAft>
          <a:spcPct val="0"/>
        </a:spcAft>
        <a:buClr>
          <a:schemeClr val="tx2"/>
        </a:buClr>
        <a:buSzPct val="120000"/>
        <a:buFont typeface="Arial" charset="0"/>
        <a:buChar char="▫"/>
        <a:defRPr sz="1600">
          <a:solidFill>
            <a:schemeClr val="tx1"/>
          </a:solidFill>
          <a:latin typeface="Calibri"/>
          <a:ea typeface="ＭＳ Ｐゴシック" pitchFamily="34" charset="-128"/>
          <a:cs typeface="Calibri"/>
        </a:defRPr>
      </a:lvl4pPr>
      <a:lvl5pPr marL="746125" indent="-130175" algn="l" defTabSz="895350" rtl="0" eaLnBrk="0" fontAlgn="base" hangingPunct="0">
        <a:spcBef>
          <a:spcPct val="0"/>
        </a:spcBef>
        <a:spcAft>
          <a:spcPct val="0"/>
        </a:spcAft>
        <a:buClr>
          <a:schemeClr val="tx2"/>
        </a:buClr>
        <a:buSzPct val="89000"/>
        <a:buFont typeface="Arial" charset="0"/>
        <a:buChar char="-"/>
        <a:defRPr sz="1600">
          <a:solidFill>
            <a:schemeClr val="tx1"/>
          </a:solidFill>
          <a:latin typeface="Calibri"/>
          <a:ea typeface="ＭＳ Ｐゴシック" pitchFamily="34" charset="-128"/>
          <a:cs typeface="Calibri"/>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ea typeface="+mn-ea"/>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ea typeface="+mn-ea"/>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ea typeface="+mn-ea"/>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graphicFrame>
        <p:nvGraphicFramePr>
          <p:cNvPr id="114690" name="Rectangle 2" hidden="1"/>
          <p:cNvGraphicFramePr>
            <a:graphicFrameLocks/>
          </p:cNvGraphicFramePr>
          <p:nvPr/>
        </p:nvGraphicFramePr>
        <p:xfrm>
          <a:off x="0" y="0"/>
          <a:ext cx="158750" cy="158750"/>
        </p:xfrm>
        <a:graphic>
          <a:graphicData uri="http://schemas.openxmlformats.org/presentationml/2006/ole">
            <p:oleObj spid="_x0000_s114941" name="think-cell Slide" r:id="rId42" imgW="0" imgH="0" progId="">
              <p:embed/>
            </p:oleObj>
          </a:graphicData>
        </a:graphic>
      </p:graphicFrame>
      <p:sp>
        <p:nvSpPr>
          <p:cNvPr id="114691" name="McK 1. On-page tracker" hidden="1"/>
          <p:cNvSpPr>
            <a:spLocks noChangeArrowheads="1"/>
          </p:cNvSpPr>
          <p:nvPr>
            <p:custDataLst>
              <p:tags r:id="rId14"/>
            </p:custDataLst>
          </p:nvPr>
        </p:nvSpPr>
        <p:spPr bwMode="auto">
          <a:xfrm>
            <a:off x="119063" y="26988"/>
            <a:ext cx="850900" cy="212725"/>
          </a:xfrm>
          <a:prstGeom prst="rect">
            <a:avLst/>
          </a:prstGeom>
          <a:noFill/>
          <a:ln w="9525">
            <a:noFill/>
            <a:miter lim="800000"/>
            <a:headEnd/>
            <a:tailEnd/>
          </a:ln>
          <a:effectLst/>
        </p:spPr>
        <p:txBody>
          <a:bodyPr wrap="none" lIns="0" tIns="0" rIns="0" bIns="0">
            <a:spAutoFit/>
          </a:bodyPr>
          <a:lstStyle/>
          <a:p>
            <a:pPr>
              <a:defRPr/>
            </a:pPr>
            <a:r>
              <a:rPr lang="en-US" sz="1400" dirty="0">
                <a:solidFill>
                  <a:srgbClr val="808080"/>
                </a:solidFill>
                <a:ea typeface="MS PGothic" pitchFamily="34" charset="-128"/>
                <a:cs typeface="+mn-cs"/>
              </a:rPr>
              <a:t>TRACKER</a:t>
            </a:r>
          </a:p>
        </p:txBody>
      </p:sp>
      <p:sp>
        <p:nvSpPr>
          <p:cNvPr id="114692" name="McK 3. Unit of measure" hidden="1"/>
          <p:cNvSpPr txBox="1">
            <a:spLocks noChangeArrowheads="1"/>
          </p:cNvSpPr>
          <p:nvPr>
            <p:custDataLst>
              <p:tags r:id="rId15"/>
            </p:custDataLst>
          </p:nvPr>
        </p:nvSpPr>
        <p:spPr bwMode="auto">
          <a:xfrm>
            <a:off x="119063" y="531813"/>
            <a:ext cx="3656012" cy="212725"/>
          </a:xfrm>
          <a:prstGeom prst="rect">
            <a:avLst/>
          </a:prstGeom>
          <a:noFill/>
          <a:ln w="9525">
            <a:noFill/>
            <a:miter lim="800000"/>
            <a:headEnd/>
            <a:tailEnd/>
          </a:ln>
          <a:effectLst/>
        </p:spPr>
        <p:txBody>
          <a:bodyPr lIns="0" tIns="0" rIns="0" bIns="0">
            <a:spAutoFit/>
          </a:bodyPr>
          <a:lstStyle/>
          <a:p>
            <a:pPr defTabSz="895350">
              <a:defRPr/>
            </a:pPr>
            <a:r>
              <a:rPr lang="en-US" sz="1400" dirty="0">
                <a:ea typeface="MS PGothic" pitchFamily="34" charset="-128"/>
                <a:cs typeface="+mn-cs"/>
              </a:rPr>
              <a:t>Unit of measure</a:t>
            </a:r>
          </a:p>
        </p:txBody>
      </p:sp>
      <p:grpSp>
        <p:nvGrpSpPr>
          <p:cNvPr id="114694" name="McK Slide Elements"/>
          <p:cNvGrpSpPr>
            <a:grpSpLocks/>
          </p:cNvGrpSpPr>
          <p:nvPr userDrawn="1"/>
        </p:nvGrpSpPr>
        <p:grpSpPr bwMode="auto">
          <a:xfrm>
            <a:off x="119063" y="6165850"/>
            <a:ext cx="7805737" cy="393700"/>
            <a:chOff x="75" y="3884"/>
            <a:chExt cx="4917" cy="248"/>
          </a:xfrm>
        </p:grpSpPr>
        <p:sp>
          <p:nvSpPr>
            <p:cNvPr id="2" name="McK 4. Footnote" hidden="1"/>
            <p:cNvSpPr txBox="1">
              <a:spLocks noChangeArrowheads="1"/>
            </p:cNvSpPr>
            <p:nvPr userDrawn="1"/>
          </p:nvSpPr>
          <p:spPr bwMode="auto">
            <a:xfrm>
              <a:off x="75" y="3884"/>
              <a:ext cx="4917" cy="96"/>
            </a:xfrm>
            <a:prstGeom prst="rect">
              <a:avLst/>
            </a:prstGeom>
            <a:noFill/>
            <a:ln w="9525">
              <a:noFill/>
              <a:miter lim="800000"/>
              <a:headEnd/>
              <a:tailEnd/>
            </a:ln>
            <a:effectLst/>
          </p:spPr>
          <p:txBody>
            <a:bodyPr lIns="0" tIns="0" rIns="0" bIns="0" anchor="b">
              <a:spAutoFit/>
            </a:bodyPr>
            <a:lstStyle/>
            <a:p>
              <a:pPr marL="104775" indent="-104775" defTabSz="895350">
                <a:defRPr/>
              </a:pPr>
              <a:r>
                <a:rPr lang="en-US" sz="1000" dirty="0">
                  <a:ea typeface="MS PGothic" pitchFamily="34" charset="-128"/>
                  <a:cs typeface="+mn-cs"/>
                </a:rPr>
                <a:t>1 Footnote</a:t>
              </a:r>
            </a:p>
          </p:txBody>
        </p:sp>
        <p:sp>
          <p:nvSpPr>
            <p:cNvPr id="3" name="McK 5. Source" hidden="1"/>
            <p:cNvSpPr>
              <a:spLocks noChangeArrowheads="1"/>
            </p:cNvSpPr>
            <p:nvPr userDrawn="1"/>
          </p:nvSpPr>
          <p:spPr bwMode="auto">
            <a:xfrm>
              <a:off x="75" y="4036"/>
              <a:ext cx="4917" cy="96"/>
            </a:xfrm>
            <a:prstGeom prst="rect">
              <a:avLst/>
            </a:prstGeom>
            <a:noFill/>
            <a:ln w="9525">
              <a:noFill/>
              <a:miter lim="800000"/>
              <a:headEnd/>
              <a:tailEnd/>
            </a:ln>
            <a:effectLst/>
          </p:spPr>
          <p:txBody>
            <a:bodyPr lIns="0" tIns="0" rIns="0" bIns="0" anchor="b">
              <a:spAutoFit/>
            </a:bodyPr>
            <a:lstStyle/>
            <a:p>
              <a:pPr marL="474663" indent="-474663" defTabSz="895350">
                <a:tabLst>
                  <a:tab pos="474663" algn="l"/>
                </a:tabLst>
                <a:defRPr/>
              </a:pPr>
              <a:r>
                <a:rPr lang="en-US" sz="1000" dirty="0">
                  <a:solidFill>
                    <a:srgbClr val="000000"/>
                  </a:solidFill>
                  <a:ea typeface="MS PGothic" pitchFamily="34" charset="-128"/>
                  <a:cs typeface="+mn-cs"/>
                </a:rPr>
                <a:t>Source: Source</a:t>
              </a:r>
            </a:p>
          </p:txBody>
        </p:sp>
      </p:grpSp>
      <p:grpSp>
        <p:nvGrpSpPr>
          <p:cNvPr id="114695" name="ACET" hidden="1"/>
          <p:cNvGrpSpPr>
            <a:grpSpLocks/>
          </p:cNvGrpSpPr>
          <p:nvPr>
            <p:custDataLst>
              <p:tags r:id="rId16"/>
            </p:custDataLst>
          </p:nvPr>
        </p:nvGrpSpPr>
        <p:grpSpPr bwMode="auto">
          <a:xfrm>
            <a:off x="1452563" y="1127125"/>
            <a:ext cx="4264025" cy="508000"/>
            <a:chOff x="915" y="710"/>
            <a:chExt cx="2686" cy="320"/>
          </a:xfrm>
        </p:grpSpPr>
        <p:cxnSp>
          <p:nvCxnSpPr>
            <p:cNvPr id="114747" name="AutoShape 9" hidden="1"/>
            <p:cNvCxnSpPr>
              <a:cxnSpLocks noChangeShapeType="1"/>
            </p:cNvCxnSpPr>
            <p:nvPr/>
          </p:nvCxnSpPr>
          <p:spPr bwMode="auto">
            <a:xfrm>
              <a:off x="915" y="1030"/>
              <a:ext cx="2686" cy="0"/>
            </a:xfrm>
            <a:prstGeom prst="straightConnector1">
              <a:avLst/>
            </a:prstGeom>
            <a:noFill/>
            <a:ln w="9525">
              <a:solidFill>
                <a:schemeClr val="tx1"/>
              </a:solidFill>
              <a:round/>
              <a:headEnd/>
              <a:tailEnd/>
            </a:ln>
          </p:spPr>
        </p:cxnSp>
        <p:sp>
          <p:nvSpPr>
            <p:cNvPr id="4" name="AutoShape 10" hidden="1"/>
            <p:cNvSpPr>
              <a:spLocks noChangeArrowheads="1"/>
            </p:cNvSpPr>
            <p:nvPr/>
          </p:nvSpPr>
          <p:spPr bwMode="auto">
            <a:xfrm>
              <a:off x="915" y="710"/>
              <a:ext cx="2686" cy="320"/>
            </a:xfrm>
            <a:prstGeom prst="leftRightArrow">
              <a:avLst>
                <a:gd name="adj1" fmla="val 100000"/>
                <a:gd name="adj2" fmla="val 0"/>
              </a:avLst>
            </a:prstGeom>
            <a:noFill/>
            <a:ln w="9525">
              <a:noFill/>
              <a:miter lim="800000"/>
              <a:headEnd/>
              <a:tailEnd/>
            </a:ln>
            <a:effectLst/>
          </p:spPr>
          <p:txBody>
            <a:bodyPr lIns="0" tIns="0" rIns="0" bIns="18288" anchor="b">
              <a:spAutoFit/>
            </a:bodyPr>
            <a:lstStyle/>
            <a:p>
              <a:pPr>
                <a:defRPr/>
              </a:pPr>
              <a:r>
                <a:rPr lang="en-US" b="1" dirty="0">
                  <a:ea typeface="MS PGothic" pitchFamily="34" charset="-128"/>
                  <a:cs typeface="+mn-cs"/>
                </a:rPr>
                <a:t>Title</a:t>
              </a:r>
            </a:p>
            <a:p>
              <a:pPr>
                <a:defRPr/>
              </a:pPr>
              <a:r>
                <a:rPr lang="en-US" dirty="0">
                  <a:solidFill>
                    <a:srgbClr val="808080"/>
                  </a:solidFill>
                  <a:ea typeface="MS PGothic" pitchFamily="34" charset="-128"/>
                  <a:cs typeface="+mn-cs"/>
                </a:rPr>
                <a:t>Unit of measure</a:t>
              </a:r>
            </a:p>
          </p:txBody>
        </p:sp>
      </p:grpSp>
      <p:sp>
        <p:nvSpPr>
          <p:cNvPr id="114696" name="Rectangle 11"/>
          <p:cNvSpPr>
            <a:spLocks noGrp="1" noChangeArrowheads="1"/>
          </p:cNvSpPr>
          <p:nvPr>
            <p:ph type="body" idx="1"/>
            <p:custDataLst>
              <p:tags r:id="rId17"/>
            </p:custDataLst>
          </p:nvPr>
        </p:nvSpPr>
        <p:spPr bwMode="auto">
          <a:xfrm>
            <a:off x="1452563" y="1951038"/>
            <a:ext cx="4302125" cy="12223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14697" name="Group 12"/>
          <p:cNvGrpSpPr>
            <a:grpSpLocks/>
          </p:cNvGrpSpPr>
          <p:nvPr/>
        </p:nvGrpSpPr>
        <p:grpSpPr bwMode="auto">
          <a:xfrm>
            <a:off x="0" y="6599238"/>
            <a:ext cx="8961438" cy="122237"/>
            <a:chOff x="0" y="4157"/>
            <a:chExt cx="5645" cy="77"/>
          </a:xfrm>
        </p:grpSpPr>
        <p:sp>
          <p:nvSpPr>
            <p:cNvPr id="5" name="Rectangle 13"/>
            <p:cNvSpPr>
              <a:spLocks noChangeArrowheads="1"/>
            </p:cNvSpPr>
            <p:nvPr userDrawn="1">
              <p:custDataLst>
                <p:tags r:id="rId39"/>
              </p:custDataLst>
            </p:nvPr>
          </p:nvSpPr>
          <p:spPr bwMode="auto">
            <a:xfrm>
              <a:off x="0" y="4157"/>
              <a:ext cx="5645" cy="56"/>
            </a:xfrm>
            <a:prstGeom prst="rect">
              <a:avLst/>
            </a:prstGeom>
            <a:solidFill>
              <a:srgbClr val="F9DD17"/>
            </a:solidFill>
            <a:ln w="9525">
              <a:noFill/>
              <a:miter lim="800000"/>
              <a:headEnd/>
              <a:tailEnd/>
            </a:ln>
            <a:effectLst/>
          </p:spPr>
          <p:txBody>
            <a:bodyPr wrap="none" anchor="ctr"/>
            <a:lstStyle/>
            <a:p>
              <a:pPr>
                <a:defRPr/>
              </a:pPr>
              <a:endParaRPr lang="en-US" dirty="0">
                <a:ea typeface="MS PGothic" pitchFamily="34" charset="-128"/>
                <a:cs typeface="+mn-cs"/>
              </a:endParaRPr>
            </a:p>
          </p:txBody>
        </p:sp>
        <p:sp>
          <p:nvSpPr>
            <p:cNvPr id="114702" name="Rectangle 14"/>
            <p:cNvSpPr>
              <a:spLocks noChangeArrowheads="1"/>
            </p:cNvSpPr>
            <p:nvPr userDrawn="1">
              <p:custDataLst>
                <p:tags r:id="rId40"/>
              </p:custDataLst>
            </p:nvPr>
          </p:nvSpPr>
          <p:spPr bwMode="auto">
            <a:xfrm>
              <a:off x="0" y="4178"/>
              <a:ext cx="5645" cy="56"/>
            </a:xfrm>
            <a:prstGeom prst="rect">
              <a:avLst/>
            </a:prstGeom>
            <a:solidFill>
              <a:srgbClr val="00A5DB"/>
            </a:solidFill>
            <a:ln w="9525">
              <a:noFill/>
              <a:miter lim="800000"/>
              <a:headEnd/>
              <a:tailEnd/>
            </a:ln>
            <a:effectLst/>
          </p:spPr>
          <p:txBody>
            <a:bodyPr wrap="none" anchor="ctr"/>
            <a:lstStyle/>
            <a:p>
              <a:pPr>
                <a:defRPr/>
              </a:pPr>
              <a:endParaRPr lang="en-US" dirty="0">
                <a:ea typeface="MS PGothic" pitchFamily="34" charset="-128"/>
                <a:cs typeface="+mn-cs"/>
              </a:endParaRPr>
            </a:p>
          </p:txBody>
        </p:sp>
        <p:sp>
          <p:nvSpPr>
            <p:cNvPr id="6" name="Rectangle 15"/>
            <p:cNvSpPr>
              <a:spLocks noChangeArrowheads="1"/>
            </p:cNvSpPr>
            <p:nvPr userDrawn="1">
              <p:custDataLst>
                <p:tags r:id="rId41"/>
              </p:custDataLst>
            </p:nvPr>
          </p:nvSpPr>
          <p:spPr bwMode="auto">
            <a:xfrm>
              <a:off x="0" y="4178"/>
              <a:ext cx="5645" cy="56"/>
            </a:xfrm>
            <a:prstGeom prst="rect">
              <a:avLst/>
            </a:prstGeom>
            <a:solidFill>
              <a:srgbClr val="00A5DB"/>
            </a:solidFill>
            <a:ln w="9525">
              <a:noFill/>
              <a:miter lim="800000"/>
              <a:headEnd/>
              <a:tailEnd/>
            </a:ln>
            <a:effectLst/>
          </p:spPr>
          <p:txBody>
            <a:bodyPr wrap="none" anchor="ctr"/>
            <a:lstStyle/>
            <a:p>
              <a:pPr>
                <a:defRPr/>
              </a:pPr>
              <a:endParaRPr lang="en-US" dirty="0">
                <a:ea typeface="MS PGothic" pitchFamily="34" charset="-128"/>
                <a:cs typeface="+mn-cs"/>
              </a:endParaRPr>
            </a:p>
          </p:txBody>
        </p:sp>
      </p:grpSp>
      <p:grpSp>
        <p:nvGrpSpPr>
          <p:cNvPr id="114698" name="LegendBoxes" hidden="1"/>
          <p:cNvGrpSpPr>
            <a:grpSpLocks/>
          </p:cNvGrpSpPr>
          <p:nvPr>
            <p:custDataLst>
              <p:tags r:id="rId18"/>
            </p:custDataLst>
          </p:nvPr>
        </p:nvGrpSpPr>
        <p:grpSpPr bwMode="auto">
          <a:xfrm>
            <a:off x="7894638" y="288925"/>
            <a:ext cx="842962" cy="976313"/>
            <a:chOff x="3394" y="519"/>
            <a:chExt cx="531" cy="615"/>
          </a:xfrm>
        </p:grpSpPr>
        <p:sp>
          <p:nvSpPr>
            <p:cNvPr id="7" name="LegendRectangle1" hidden="1"/>
            <p:cNvSpPr>
              <a:spLocks noChangeArrowheads="1"/>
            </p:cNvSpPr>
            <p:nvPr userDrawn="1"/>
          </p:nvSpPr>
          <p:spPr bwMode="auto">
            <a:xfrm>
              <a:off x="3394" y="526"/>
              <a:ext cx="104" cy="101"/>
            </a:xfrm>
            <a:prstGeom prst="rect">
              <a:avLst/>
            </a:prstGeom>
            <a:solidFill>
              <a:schemeClr val="accent1"/>
            </a:solidFill>
            <a:ln w="9525">
              <a:solidFill>
                <a:schemeClr val="tx1"/>
              </a:solidFill>
              <a:miter lim="800000"/>
              <a:headEnd/>
              <a:tailEnd/>
            </a:ln>
            <a:effectLst/>
          </p:spPr>
          <p:txBody>
            <a:bodyPr wrap="none"/>
            <a:lstStyle/>
            <a:p>
              <a:pPr>
                <a:defRPr/>
              </a:pPr>
              <a:endParaRPr lang="en-US" dirty="0">
                <a:ea typeface="MS PGothic" pitchFamily="34" charset="-128"/>
                <a:cs typeface="+mn-cs"/>
              </a:endParaRPr>
            </a:p>
          </p:txBody>
        </p:sp>
        <p:sp>
          <p:nvSpPr>
            <p:cNvPr id="114706" name="LegendRectangle2" hidden="1"/>
            <p:cNvSpPr>
              <a:spLocks noChangeArrowheads="1"/>
            </p:cNvSpPr>
            <p:nvPr userDrawn="1"/>
          </p:nvSpPr>
          <p:spPr bwMode="auto">
            <a:xfrm>
              <a:off x="3394" y="693"/>
              <a:ext cx="104" cy="101"/>
            </a:xfrm>
            <a:prstGeom prst="rect">
              <a:avLst/>
            </a:prstGeom>
            <a:solidFill>
              <a:schemeClr val="accent2"/>
            </a:solidFill>
            <a:ln w="9525">
              <a:solidFill>
                <a:schemeClr val="tx1"/>
              </a:solidFill>
              <a:miter lim="800000"/>
              <a:headEnd/>
              <a:tailEnd/>
            </a:ln>
            <a:effectLst/>
          </p:spPr>
          <p:txBody>
            <a:bodyPr wrap="none"/>
            <a:lstStyle/>
            <a:p>
              <a:pPr>
                <a:defRPr/>
              </a:pPr>
              <a:endParaRPr lang="en-US" dirty="0">
                <a:ea typeface="MS PGothic" pitchFamily="34" charset="-128"/>
                <a:cs typeface="+mn-cs"/>
              </a:endParaRPr>
            </a:p>
          </p:txBody>
        </p:sp>
        <p:sp>
          <p:nvSpPr>
            <p:cNvPr id="8" name="LegendRectangle3" hidden="1"/>
            <p:cNvSpPr>
              <a:spLocks noChangeArrowheads="1"/>
            </p:cNvSpPr>
            <p:nvPr userDrawn="1"/>
          </p:nvSpPr>
          <p:spPr bwMode="auto">
            <a:xfrm>
              <a:off x="3394" y="860"/>
              <a:ext cx="104" cy="101"/>
            </a:xfrm>
            <a:prstGeom prst="rect">
              <a:avLst/>
            </a:prstGeom>
            <a:solidFill>
              <a:schemeClr val="hlink"/>
            </a:solidFill>
            <a:ln w="9525">
              <a:solidFill>
                <a:schemeClr val="tx1"/>
              </a:solidFill>
              <a:miter lim="800000"/>
              <a:headEnd/>
              <a:tailEnd/>
            </a:ln>
            <a:effectLst/>
          </p:spPr>
          <p:txBody>
            <a:bodyPr wrap="none"/>
            <a:lstStyle/>
            <a:p>
              <a:pPr>
                <a:defRPr/>
              </a:pPr>
              <a:endParaRPr lang="en-US" dirty="0">
                <a:ea typeface="MS PGothic" pitchFamily="34" charset="-128"/>
                <a:cs typeface="+mn-cs"/>
              </a:endParaRPr>
            </a:p>
          </p:txBody>
        </p:sp>
        <p:sp>
          <p:nvSpPr>
            <p:cNvPr id="114708" name="LegendRectangle4" hidden="1"/>
            <p:cNvSpPr>
              <a:spLocks noChangeArrowheads="1"/>
            </p:cNvSpPr>
            <p:nvPr userDrawn="1"/>
          </p:nvSpPr>
          <p:spPr bwMode="auto">
            <a:xfrm>
              <a:off x="3394" y="1027"/>
              <a:ext cx="104" cy="101"/>
            </a:xfrm>
            <a:prstGeom prst="rect">
              <a:avLst/>
            </a:prstGeom>
            <a:solidFill>
              <a:schemeClr val="folHlink"/>
            </a:solidFill>
            <a:ln w="9525">
              <a:solidFill>
                <a:schemeClr val="tx1"/>
              </a:solidFill>
              <a:miter lim="800000"/>
              <a:headEnd/>
              <a:tailEnd/>
            </a:ln>
            <a:effectLst/>
          </p:spPr>
          <p:txBody>
            <a:bodyPr wrap="none"/>
            <a:lstStyle/>
            <a:p>
              <a:pPr>
                <a:defRPr/>
              </a:pPr>
              <a:endParaRPr lang="en-US" dirty="0">
                <a:ea typeface="MS PGothic" pitchFamily="34" charset="-128"/>
                <a:cs typeface="+mn-cs"/>
              </a:endParaRPr>
            </a:p>
          </p:txBody>
        </p:sp>
        <p:sp>
          <p:nvSpPr>
            <p:cNvPr id="9" name="Legend1" hidden="1"/>
            <p:cNvSpPr>
              <a:spLocks noChangeArrowheads="1"/>
            </p:cNvSpPr>
            <p:nvPr userDrawn="1"/>
          </p:nvSpPr>
          <p:spPr bwMode="auto">
            <a:xfrm>
              <a:off x="3554" y="519"/>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Legend1</a:t>
              </a:r>
            </a:p>
          </p:txBody>
        </p:sp>
        <p:sp>
          <p:nvSpPr>
            <p:cNvPr id="10" name="Legend2" hidden="1"/>
            <p:cNvSpPr>
              <a:spLocks noChangeArrowheads="1"/>
            </p:cNvSpPr>
            <p:nvPr userDrawn="1"/>
          </p:nvSpPr>
          <p:spPr bwMode="auto">
            <a:xfrm>
              <a:off x="3554" y="684"/>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Legend2</a:t>
              </a:r>
            </a:p>
          </p:txBody>
        </p:sp>
        <p:sp>
          <p:nvSpPr>
            <p:cNvPr id="11" name="Legend3" hidden="1"/>
            <p:cNvSpPr>
              <a:spLocks noChangeArrowheads="1"/>
            </p:cNvSpPr>
            <p:nvPr userDrawn="1"/>
          </p:nvSpPr>
          <p:spPr bwMode="auto">
            <a:xfrm>
              <a:off x="3554" y="849"/>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Legend3</a:t>
              </a:r>
            </a:p>
          </p:txBody>
        </p:sp>
        <p:sp>
          <p:nvSpPr>
            <p:cNvPr id="12" name="Legend4" hidden="1"/>
            <p:cNvSpPr>
              <a:spLocks noChangeArrowheads="1"/>
            </p:cNvSpPr>
            <p:nvPr userDrawn="1"/>
          </p:nvSpPr>
          <p:spPr bwMode="auto">
            <a:xfrm>
              <a:off x="3554" y="1019"/>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Legend4</a:t>
              </a:r>
            </a:p>
          </p:txBody>
        </p:sp>
      </p:grpSp>
      <p:grpSp>
        <p:nvGrpSpPr>
          <p:cNvPr id="114699" name="LegendLines" hidden="1"/>
          <p:cNvGrpSpPr>
            <a:grpSpLocks/>
          </p:cNvGrpSpPr>
          <p:nvPr>
            <p:custDataLst>
              <p:tags r:id="rId19"/>
            </p:custDataLst>
          </p:nvPr>
        </p:nvGrpSpPr>
        <p:grpSpPr bwMode="auto">
          <a:xfrm>
            <a:off x="7577138" y="288925"/>
            <a:ext cx="1160462" cy="706438"/>
            <a:chOff x="2411" y="2750"/>
            <a:chExt cx="731" cy="445"/>
          </a:xfrm>
        </p:grpSpPr>
        <p:sp>
          <p:nvSpPr>
            <p:cNvPr id="13" name="LineLegend1" hidden="1"/>
            <p:cNvSpPr>
              <a:spLocks noChangeShapeType="1"/>
            </p:cNvSpPr>
            <p:nvPr/>
          </p:nvSpPr>
          <p:spPr bwMode="auto">
            <a:xfrm>
              <a:off x="2411" y="2807"/>
              <a:ext cx="288" cy="0"/>
            </a:xfrm>
            <a:prstGeom prst="line">
              <a:avLst/>
            </a:prstGeom>
            <a:noFill/>
            <a:ln w="28575">
              <a:solidFill>
                <a:schemeClr val="tx1"/>
              </a:solidFill>
              <a:round/>
              <a:headEnd/>
              <a:tailEnd/>
            </a:ln>
            <a:effectLst/>
          </p:spPr>
          <p:txBody>
            <a:bodyPr/>
            <a:lstStyle/>
            <a:p>
              <a:pPr>
                <a:defRPr/>
              </a:pPr>
              <a:endParaRPr lang="en-US" dirty="0">
                <a:ea typeface="MS PGothic" pitchFamily="34" charset="-128"/>
                <a:cs typeface="+mn-cs"/>
              </a:endParaRPr>
            </a:p>
          </p:txBody>
        </p:sp>
        <p:sp>
          <p:nvSpPr>
            <p:cNvPr id="114715" name="LineLegend2" hidden="1"/>
            <p:cNvSpPr>
              <a:spLocks noChangeShapeType="1"/>
            </p:cNvSpPr>
            <p:nvPr/>
          </p:nvSpPr>
          <p:spPr bwMode="auto">
            <a:xfrm>
              <a:off x="2411" y="2972"/>
              <a:ext cx="288" cy="0"/>
            </a:xfrm>
            <a:prstGeom prst="line">
              <a:avLst/>
            </a:prstGeom>
            <a:noFill/>
            <a:ln w="28575">
              <a:solidFill>
                <a:schemeClr val="tx1"/>
              </a:solidFill>
              <a:prstDash val="dash"/>
              <a:round/>
              <a:headEnd/>
              <a:tailEnd/>
            </a:ln>
            <a:effectLst/>
          </p:spPr>
          <p:txBody>
            <a:bodyPr/>
            <a:lstStyle/>
            <a:p>
              <a:pPr>
                <a:defRPr/>
              </a:pPr>
              <a:endParaRPr lang="en-US" dirty="0">
                <a:ea typeface="MS PGothic" pitchFamily="34" charset="-128"/>
                <a:cs typeface="+mn-cs"/>
              </a:endParaRPr>
            </a:p>
          </p:txBody>
        </p:sp>
        <p:sp>
          <p:nvSpPr>
            <p:cNvPr id="114716" name="LineLegend3" hidden="1"/>
            <p:cNvSpPr>
              <a:spLocks noChangeShapeType="1"/>
            </p:cNvSpPr>
            <p:nvPr/>
          </p:nvSpPr>
          <p:spPr bwMode="auto">
            <a:xfrm>
              <a:off x="2411" y="3137"/>
              <a:ext cx="288" cy="0"/>
            </a:xfrm>
            <a:prstGeom prst="line">
              <a:avLst/>
            </a:prstGeom>
            <a:noFill/>
            <a:ln w="28575">
              <a:solidFill>
                <a:schemeClr val="tx1"/>
              </a:solidFill>
              <a:prstDash val="sysDot"/>
              <a:round/>
              <a:headEnd/>
              <a:tailEnd/>
            </a:ln>
            <a:effectLst/>
          </p:spPr>
          <p:txBody>
            <a:bodyPr/>
            <a:lstStyle/>
            <a:p>
              <a:pPr>
                <a:defRPr/>
              </a:pPr>
              <a:endParaRPr lang="en-US" dirty="0">
                <a:ea typeface="MS PGothic" pitchFamily="34" charset="-128"/>
                <a:cs typeface="+mn-cs"/>
              </a:endParaRPr>
            </a:p>
          </p:txBody>
        </p:sp>
        <p:sp>
          <p:nvSpPr>
            <p:cNvPr id="114717" name="Legend1" hidden="1"/>
            <p:cNvSpPr>
              <a:spLocks noChangeArrowheads="1"/>
            </p:cNvSpPr>
            <p:nvPr userDrawn="1"/>
          </p:nvSpPr>
          <p:spPr bwMode="auto">
            <a:xfrm>
              <a:off x="2771" y="2750"/>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Legend1</a:t>
              </a:r>
            </a:p>
          </p:txBody>
        </p:sp>
        <p:sp>
          <p:nvSpPr>
            <p:cNvPr id="114718" name="Legend2" hidden="1"/>
            <p:cNvSpPr>
              <a:spLocks noChangeArrowheads="1"/>
            </p:cNvSpPr>
            <p:nvPr userDrawn="1"/>
          </p:nvSpPr>
          <p:spPr bwMode="auto">
            <a:xfrm>
              <a:off x="2771" y="2915"/>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Legend2</a:t>
              </a:r>
            </a:p>
          </p:txBody>
        </p:sp>
        <p:sp>
          <p:nvSpPr>
            <p:cNvPr id="114719" name="Legend3" hidden="1"/>
            <p:cNvSpPr>
              <a:spLocks noChangeArrowheads="1"/>
            </p:cNvSpPr>
            <p:nvPr userDrawn="1"/>
          </p:nvSpPr>
          <p:spPr bwMode="auto">
            <a:xfrm>
              <a:off x="2771" y="3080"/>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Legend3</a:t>
              </a:r>
            </a:p>
          </p:txBody>
        </p:sp>
      </p:grpSp>
      <p:grpSp>
        <p:nvGrpSpPr>
          <p:cNvPr id="114700" name="LegendMoons" hidden="1"/>
          <p:cNvGrpSpPr>
            <a:grpSpLocks/>
          </p:cNvGrpSpPr>
          <p:nvPr>
            <p:custDataLst>
              <p:tags r:id="rId20"/>
            </p:custDataLst>
          </p:nvPr>
        </p:nvGrpSpPr>
        <p:grpSpPr bwMode="auto">
          <a:xfrm>
            <a:off x="7878763" y="288925"/>
            <a:ext cx="858837" cy="1233488"/>
            <a:chOff x="4965" y="484"/>
            <a:chExt cx="541" cy="777"/>
          </a:xfrm>
        </p:grpSpPr>
        <p:grpSp>
          <p:nvGrpSpPr>
            <p:cNvPr id="114710" name="MoonLegend1" hidden="1"/>
            <p:cNvGrpSpPr>
              <a:grpSpLocks noChangeAspect="1"/>
            </p:cNvGrpSpPr>
            <p:nvPr userDrawn="1">
              <p:custDataLst>
                <p:tags r:id="rId24"/>
              </p:custDataLst>
            </p:nvPr>
          </p:nvGrpSpPr>
          <p:grpSpPr bwMode="auto">
            <a:xfrm>
              <a:off x="4965" y="486"/>
              <a:ext cx="112" cy="112"/>
              <a:chOff x="4533" y="183"/>
              <a:chExt cx="144" cy="144"/>
            </a:xfrm>
          </p:grpSpPr>
          <p:sp>
            <p:nvSpPr>
              <p:cNvPr id="114722" name="Oval 34" hidden="1"/>
              <p:cNvSpPr>
                <a:spLocks noChangeAspect="1" noChangeArrowheads="1"/>
              </p:cNvSpPr>
              <p:nvPr>
                <p:custDataLst>
                  <p:tags r:id="rId37"/>
                </p:custDataLst>
              </p:nvPr>
            </p:nvSpPr>
            <p:spPr bwMode="blackWhite">
              <a:xfrm>
                <a:off x="4533" y="183"/>
                <a:ext cx="144" cy="144"/>
              </a:xfrm>
              <a:prstGeom prst="ellipse">
                <a:avLst/>
              </a:prstGeom>
              <a:solidFill>
                <a:schemeClr val="accent1"/>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sp>
            <p:nvSpPr>
              <p:cNvPr id="114723" name="Arc 35" hidden="1"/>
              <p:cNvSpPr>
                <a:spLocks noChangeAspect="1"/>
              </p:cNvSpPr>
              <p:nvPr>
                <p:custDataLst>
                  <p:tags r:id="rId38"/>
                </p:custDataLst>
              </p:nvPr>
            </p:nvSpPr>
            <p:spPr bwMode="black">
              <a:xfrm>
                <a:off x="4533" y="183"/>
                <a:ext cx="144" cy="144"/>
              </a:xfrm>
              <a:custGeom>
                <a:avLst/>
                <a:gdLst>
                  <a:gd name="G0" fmla="+- 21600 0 0"/>
                  <a:gd name="G1" fmla="+- 21600 0 0"/>
                  <a:gd name="G2" fmla="+- 21600 0 0"/>
                  <a:gd name="T0" fmla="*/ 21600 w 43200"/>
                  <a:gd name="T1" fmla="*/ 0 h 43200"/>
                  <a:gd name="T2" fmla="*/ 21600 w 43200"/>
                  <a:gd name="T3" fmla="*/ 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path>
                  <a:path w="43200" h="43200" stroke="0" extrusionOk="0">
                    <a:moveTo>
                      <a:pt x="21599" y="0"/>
                    </a:moveTo>
                    <a:lnTo>
                      <a:pt x="21600" y="21600"/>
                    </a:lnTo>
                    <a:close/>
                  </a:path>
                </a:pathLst>
              </a:custGeom>
              <a:solidFill>
                <a:schemeClr val="folHlink"/>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grpSp>
        <p:grpSp>
          <p:nvGrpSpPr>
            <p:cNvPr id="114711" name="MoonLegend2" hidden="1"/>
            <p:cNvGrpSpPr>
              <a:grpSpLocks noChangeAspect="1"/>
            </p:cNvGrpSpPr>
            <p:nvPr userDrawn="1">
              <p:custDataLst>
                <p:tags r:id="rId25"/>
              </p:custDataLst>
            </p:nvPr>
          </p:nvGrpSpPr>
          <p:grpSpPr bwMode="auto">
            <a:xfrm>
              <a:off x="4965" y="650"/>
              <a:ext cx="112" cy="112"/>
              <a:chOff x="1694" y="2044"/>
              <a:chExt cx="160" cy="160"/>
            </a:xfrm>
          </p:grpSpPr>
          <p:sp>
            <p:nvSpPr>
              <p:cNvPr id="114725" name="Oval 37" hidden="1"/>
              <p:cNvSpPr>
                <a:spLocks noChangeAspect="1" noChangeArrowheads="1"/>
              </p:cNvSpPr>
              <p:nvPr>
                <p:custDataLst>
                  <p:tags r:id="rId35"/>
                </p:custDataLst>
              </p:nvPr>
            </p:nvSpPr>
            <p:spPr bwMode="blackWhite">
              <a:xfrm>
                <a:off x="1694" y="2044"/>
                <a:ext cx="160" cy="160"/>
              </a:xfrm>
              <a:prstGeom prst="ellipse">
                <a:avLst/>
              </a:prstGeom>
              <a:solidFill>
                <a:schemeClr val="accent1"/>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sp>
            <p:nvSpPr>
              <p:cNvPr id="114726" name="Arc 38" hidden="1"/>
              <p:cNvSpPr>
                <a:spLocks noChangeAspect="1"/>
              </p:cNvSpPr>
              <p:nvPr>
                <p:custDataLst>
                  <p:tags r:id="rId36"/>
                </p:custDataLst>
              </p:nvPr>
            </p:nvSpPr>
            <p:spPr bwMode="black">
              <a:xfrm>
                <a:off x="1774" y="2044"/>
                <a:ext cx="80" cy="8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folHlink"/>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grpSp>
        <p:grpSp>
          <p:nvGrpSpPr>
            <p:cNvPr id="114712" name="MoonLegend3" hidden="1"/>
            <p:cNvGrpSpPr>
              <a:grpSpLocks noChangeAspect="1"/>
            </p:cNvGrpSpPr>
            <p:nvPr userDrawn="1">
              <p:custDataLst>
                <p:tags r:id="rId26"/>
              </p:custDataLst>
            </p:nvPr>
          </p:nvGrpSpPr>
          <p:grpSpPr bwMode="auto">
            <a:xfrm>
              <a:off x="4965" y="815"/>
              <a:ext cx="112" cy="112"/>
              <a:chOff x="4495" y="897"/>
              <a:chExt cx="160" cy="160"/>
            </a:xfrm>
          </p:grpSpPr>
          <p:sp>
            <p:nvSpPr>
              <p:cNvPr id="114728" name="Oval 40" hidden="1"/>
              <p:cNvSpPr>
                <a:spLocks noChangeAspect="1" noChangeArrowheads="1"/>
              </p:cNvSpPr>
              <p:nvPr>
                <p:custDataLst>
                  <p:tags r:id="rId33"/>
                </p:custDataLst>
              </p:nvPr>
            </p:nvSpPr>
            <p:spPr bwMode="blackWhite">
              <a:xfrm>
                <a:off x="4495" y="897"/>
                <a:ext cx="160" cy="160"/>
              </a:xfrm>
              <a:prstGeom prst="ellipse">
                <a:avLst/>
              </a:prstGeom>
              <a:solidFill>
                <a:schemeClr val="accent1"/>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sp>
            <p:nvSpPr>
              <p:cNvPr id="114729" name="Arc 41" hidden="1"/>
              <p:cNvSpPr>
                <a:spLocks noChangeAspect="1"/>
              </p:cNvSpPr>
              <p:nvPr>
                <p:custDataLst>
                  <p:tags r:id="rId34"/>
                </p:custDataLst>
              </p:nvPr>
            </p:nvSpPr>
            <p:spPr bwMode="black">
              <a:xfrm>
                <a:off x="4575" y="897"/>
                <a:ext cx="80" cy="160"/>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solidFill>
                <a:schemeClr val="folHlink"/>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grpSp>
        <p:grpSp>
          <p:nvGrpSpPr>
            <p:cNvPr id="114713" name="MoonLegend4" hidden="1"/>
            <p:cNvGrpSpPr>
              <a:grpSpLocks noChangeAspect="1"/>
            </p:cNvGrpSpPr>
            <p:nvPr userDrawn="1">
              <p:custDataLst>
                <p:tags r:id="rId27"/>
              </p:custDataLst>
            </p:nvPr>
          </p:nvGrpSpPr>
          <p:grpSpPr bwMode="auto">
            <a:xfrm>
              <a:off x="4965" y="982"/>
              <a:ext cx="112" cy="112"/>
              <a:chOff x="4495" y="1198"/>
              <a:chExt cx="160" cy="160"/>
            </a:xfrm>
          </p:grpSpPr>
          <p:sp>
            <p:nvSpPr>
              <p:cNvPr id="114731" name="Oval 43" hidden="1"/>
              <p:cNvSpPr>
                <a:spLocks noChangeAspect="1" noChangeArrowheads="1"/>
              </p:cNvSpPr>
              <p:nvPr>
                <p:custDataLst>
                  <p:tags r:id="rId31"/>
                </p:custDataLst>
              </p:nvPr>
            </p:nvSpPr>
            <p:spPr bwMode="blackWhite">
              <a:xfrm>
                <a:off x="4495" y="1198"/>
                <a:ext cx="160" cy="160"/>
              </a:xfrm>
              <a:prstGeom prst="ellipse">
                <a:avLst/>
              </a:prstGeom>
              <a:solidFill>
                <a:schemeClr val="accent1"/>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sp>
            <p:nvSpPr>
              <p:cNvPr id="114732" name="Arc 44" hidden="1"/>
              <p:cNvSpPr>
                <a:spLocks noChangeAspect="1"/>
              </p:cNvSpPr>
              <p:nvPr>
                <p:custDataLst>
                  <p:tags r:id="rId32"/>
                </p:custDataLst>
              </p:nvPr>
            </p:nvSpPr>
            <p:spPr bwMode="black">
              <a:xfrm>
                <a:off x="4495" y="1198"/>
                <a:ext cx="160" cy="160"/>
              </a:xfrm>
              <a:custGeom>
                <a:avLst/>
                <a:gdLst>
                  <a:gd name="G0" fmla="+- 21600 0 0"/>
                  <a:gd name="G1" fmla="+- 21600 0 0"/>
                  <a:gd name="G2" fmla="+- 21600 0 0"/>
                  <a:gd name="T0" fmla="*/ 21600 w 43200"/>
                  <a:gd name="T1" fmla="*/ 0 h 43200"/>
                  <a:gd name="T2" fmla="*/ 0 w 43200"/>
                  <a:gd name="T3" fmla="*/ 21600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lnTo>
                      <a:pt x="21600" y="21600"/>
                    </a:lnTo>
                    <a:close/>
                  </a:path>
                </a:pathLst>
              </a:custGeom>
              <a:solidFill>
                <a:schemeClr val="folHlink"/>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grpSp>
        <p:grpSp>
          <p:nvGrpSpPr>
            <p:cNvPr id="114714" name="MoonLegend5" hidden="1"/>
            <p:cNvGrpSpPr>
              <a:grpSpLocks noChangeAspect="1"/>
            </p:cNvGrpSpPr>
            <p:nvPr userDrawn="1">
              <p:custDataLst>
                <p:tags r:id="rId28"/>
              </p:custDataLst>
            </p:nvPr>
          </p:nvGrpSpPr>
          <p:grpSpPr bwMode="auto">
            <a:xfrm>
              <a:off x="4965" y="1147"/>
              <a:ext cx="112" cy="112"/>
              <a:chOff x="4495" y="1440"/>
              <a:chExt cx="160" cy="160"/>
            </a:xfrm>
          </p:grpSpPr>
          <p:sp>
            <p:nvSpPr>
              <p:cNvPr id="114734" name="Oval 46" hidden="1"/>
              <p:cNvSpPr>
                <a:spLocks noChangeAspect="1" noChangeArrowheads="1"/>
              </p:cNvSpPr>
              <p:nvPr>
                <p:custDataLst>
                  <p:tags r:id="rId29"/>
                </p:custDataLst>
              </p:nvPr>
            </p:nvSpPr>
            <p:spPr bwMode="blackWhite">
              <a:xfrm>
                <a:off x="4495" y="1440"/>
                <a:ext cx="160" cy="160"/>
              </a:xfrm>
              <a:prstGeom prst="ellipse">
                <a:avLst/>
              </a:prstGeom>
              <a:solidFill>
                <a:schemeClr val="accent1"/>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sp>
            <p:nvSpPr>
              <p:cNvPr id="114735" name="Oval 47" hidden="1"/>
              <p:cNvSpPr>
                <a:spLocks noChangeAspect="1" noChangeArrowheads="1"/>
              </p:cNvSpPr>
              <p:nvPr>
                <p:custDataLst>
                  <p:tags r:id="rId30"/>
                </p:custDataLst>
              </p:nvPr>
            </p:nvSpPr>
            <p:spPr bwMode="black">
              <a:xfrm>
                <a:off x="4495" y="1440"/>
                <a:ext cx="160" cy="160"/>
              </a:xfrm>
              <a:prstGeom prst="ellipse">
                <a:avLst/>
              </a:prstGeom>
              <a:solidFill>
                <a:schemeClr val="folHlink"/>
              </a:solidFill>
              <a:ln w="9525">
                <a:solidFill>
                  <a:schemeClr val="tx1"/>
                </a:solidFill>
                <a:round/>
                <a:headEnd/>
                <a:tailEnd/>
              </a:ln>
              <a:effectLst/>
            </p:spPr>
            <p:txBody>
              <a:bodyPr wrap="none"/>
              <a:lstStyle/>
              <a:p>
                <a:pPr>
                  <a:defRPr/>
                </a:pPr>
                <a:endParaRPr lang="en-US" dirty="0">
                  <a:ea typeface="MS PGothic" pitchFamily="34" charset="-128"/>
                  <a:cs typeface="+mn-cs"/>
                </a:endParaRPr>
              </a:p>
            </p:txBody>
          </p:sp>
        </p:grpSp>
        <p:sp>
          <p:nvSpPr>
            <p:cNvPr id="114736" name="Legend1" hidden="1"/>
            <p:cNvSpPr>
              <a:spLocks noChangeArrowheads="1"/>
            </p:cNvSpPr>
            <p:nvPr userDrawn="1"/>
          </p:nvSpPr>
          <p:spPr bwMode="auto">
            <a:xfrm>
              <a:off x="5135" y="484"/>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Legend1</a:t>
              </a:r>
            </a:p>
          </p:txBody>
        </p:sp>
        <p:sp>
          <p:nvSpPr>
            <p:cNvPr id="114737" name="Legend2" hidden="1"/>
            <p:cNvSpPr>
              <a:spLocks noChangeArrowheads="1"/>
            </p:cNvSpPr>
            <p:nvPr userDrawn="1"/>
          </p:nvSpPr>
          <p:spPr bwMode="auto">
            <a:xfrm>
              <a:off x="5135" y="649"/>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Legend2</a:t>
              </a:r>
            </a:p>
          </p:txBody>
        </p:sp>
        <p:sp>
          <p:nvSpPr>
            <p:cNvPr id="114738" name="Legend3" hidden="1"/>
            <p:cNvSpPr>
              <a:spLocks noChangeArrowheads="1"/>
            </p:cNvSpPr>
            <p:nvPr userDrawn="1"/>
          </p:nvSpPr>
          <p:spPr bwMode="auto">
            <a:xfrm>
              <a:off x="5135" y="814"/>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Legend3</a:t>
              </a:r>
            </a:p>
          </p:txBody>
        </p:sp>
        <p:sp>
          <p:nvSpPr>
            <p:cNvPr id="114739" name="Legend4" hidden="1"/>
            <p:cNvSpPr>
              <a:spLocks noChangeArrowheads="1"/>
            </p:cNvSpPr>
            <p:nvPr userDrawn="1"/>
          </p:nvSpPr>
          <p:spPr bwMode="auto">
            <a:xfrm>
              <a:off x="5135" y="981"/>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Legend4</a:t>
              </a:r>
            </a:p>
          </p:txBody>
        </p:sp>
        <p:sp>
          <p:nvSpPr>
            <p:cNvPr id="114740" name="Legend5" hidden="1"/>
            <p:cNvSpPr>
              <a:spLocks noChangeArrowheads="1"/>
            </p:cNvSpPr>
            <p:nvPr userDrawn="1"/>
          </p:nvSpPr>
          <p:spPr bwMode="auto">
            <a:xfrm>
              <a:off x="5135" y="1146"/>
              <a:ext cx="371" cy="115"/>
            </a:xfrm>
            <a:prstGeom prst="rect">
              <a:avLst/>
            </a:prstGeom>
            <a:noFill/>
            <a:ln w="9525">
              <a:noFill/>
              <a:miter lim="800000"/>
              <a:headEnd/>
              <a:tailEnd/>
            </a:ln>
            <a:effectLst/>
          </p:spPr>
          <p:txBody>
            <a:bodyPr wrap="none" lIns="0" tIns="0" rIns="0" bIns="0">
              <a:spAutoFit/>
            </a:bodyPr>
            <a:lstStyle/>
            <a:p>
              <a:pPr>
                <a:defRPr/>
              </a:pPr>
              <a:r>
                <a:rPr lang="en-US" sz="1200" dirty="0">
                  <a:ea typeface="MS PGothic" pitchFamily="34" charset="-128"/>
                  <a:cs typeface="+mn-cs"/>
                </a:rPr>
                <a:t>Legend5</a:t>
              </a:r>
            </a:p>
          </p:txBody>
        </p:sp>
      </p:grpSp>
      <p:grpSp>
        <p:nvGrpSpPr>
          <p:cNvPr id="114701" name="Sticker" hidden="1"/>
          <p:cNvGrpSpPr>
            <a:grpSpLocks/>
          </p:cNvGrpSpPr>
          <p:nvPr/>
        </p:nvGrpSpPr>
        <p:grpSpPr bwMode="auto">
          <a:xfrm>
            <a:off x="7643813" y="288925"/>
            <a:ext cx="1093787" cy="209550"/>
            <a:chOff x="4817" y="376"/>
            <a:chExt cx="689" cy="132"/>
          </a:xfrm>
        </p:grpSpPr>
        <p:cxnSp>
          <p:nvCxnSpPr>
            <p:cNvPr id="114707" name="AutoShape 54" hidden="1"/>
            <p:cNvCxnSpPr>
              <a:cxnSpLocks noChangeShapeType="1"/>
              <a:stCxn id="114743" idx="4"/>
              <a:endCxn id="114743" idx="6"/>
            </p:cNvCxnSpPr>
            <p:nvPr userDrawn="1"/>
          </p:nvCxnSpPr>
          <p:spPr bwMode="auto">
            <a:xfrm>
              <a:off x="4817" y="508"/>
              <a:ext cx="689" cy="0"/>
            </a:xfrm>
            <a:prstGeom prst="straightConnector1">
              <a:avLst/>
            </a:prstGeom>
            <a:noFill/>
            <a:ln w="25400">
              <a:solidFill>
                <a:srgbClr val="808080"/>
              </a:solidFill>
              <a:round/>
              <a:headEnd/>
              <a:tailEnd/>
            </a:ln>
          </p:spPr>
        </p:cxnSp>
        <p:sp>
          <p:nvSpPr>
            <p:cNvPr id="114743" name="AutoShape 55" hidden="1"/>
            <p:cNvSpPr>
              <a:spLocks noChangeArrowheads="1"/>
            </p:cNvSpPr>
            <p:nvPr userDrawn="1"/>
          </p:nvSpPr>
          <p:spPr bwMode="auto">
            <a:xfrm>
              <a:off x="4817" y="376"/>
              <a:ext cx="689" cy="132"/>
            </a:xfrm>
            <a:prstGeom prst="leftRightArrow">
              <a:avLst>
                <a:gd name="adj1" fmla="val 100000"/>
                <a:gd name="adj2" fmla="val 0"/>
              </a:avLst>
            </a:prstGeom>
            <a:noFill/>
            <a:ln w="9525" algn="ctr">
              <a:noFill/>
              <a:miter lim="800000"/>
              <a:headEnd/>
              <a:tailEnd/>
            </a:ln>
            <a:effectLst/>
          </p:spPr>
          <p:txBody>
            <a:bodyPr wrap="none" lIns="27432" tIns="0" rIns="0" bIns="27432">
              <a:spAutoFit/>
            </a:bodyPr>
            <a:lstStyle/>
            <a:p>
              <a:pPr algn="r" defTabSz="895350">
                <a:buClr>
                  <a:schemeClr val="tx2"/>
                </a:buClr>
                <a:defRPr/>
              </a:pPr>
              <a:r>
                <a:rPr lang="en-US" sz="1200" dirty="0">
                  <a:solidFill>
                    <a:srgbClr val="808080"/>
                  </a:solidFill>
                  <a:ea typeface="MS PGothic" pitchFamily="34" charset="-128"/>
                  <a:cs typeface="+mn-cs"/>
                </a:rPr>
                <a:t>ILLUSTRATIVE</a:t>
              </a:r>
            </a:p>
          </p:txBody>
        </p:sp>
        <p:cxnSp>
          <p:nvCxnSpPr>
            <p:cNvPr id="114709" name="AutoShape 56" hidden="1"/>
            <p:cNvCxnSpPr>
              <a:cxnSpLocks noChangeShapeType="1"/>
              <a:stCxn id="114743" idx="2"/>
              <a:endCxn id="114743" idx="4"/>
            </p:cNvCxnSpPr>
            <p:nvPr userDrawn="1"/>
          </p:nvCxnSpPr>
          <p:spPr bwMode="auto">
            <a:xfrm>
              <a:off x="4817" y="376"/>
              <a:ext cx="0" cy="132"/>
            </a:xfrm>
            <a:prstGeom prst="straightConnector1">
              <a:avLst/>
            </a:prstGeom>
            <a:noFill/>
            <a:ln w="9525">
              <a:solidFill>
                <a:srgbClr val="808080"/>
              </a:solidFill>
              <a:round/>
              <a:headEnd/>
              <a:tailEnd/>
            </a:ln>
          </p:spPr>
        </p:cxnSp>
      </p:grpSp>
      <p:sp>
        <p:nvSpPr>
          <p:cNvPr id="114745" name="Line 57"/>
          <p:cNvSpPr>
            <a:spLocks noChangeShapeType="1"/>
          </p:cNvSpPr>
          <p:nvPr/>
        </p:nvSpPr>
        <p:spPr bwMode="auto">
          <a:xfrm>
            <a:off x="0" y="684213"/>
            <a:ext cx="7326313" cy="0"/>
          </a:xfrm>
          <a:prstGeom prst="line">
            <a:avLst/>
          </a:prstGeom>
          <a:noFill/>
          <a:ln w="9525">
            <a:solidFill>
              <a:schemeClr val="accent1"/>
            </a:solidFill>
            <a:round/>
            <a:headEnd/>
            <a:tailEnd/>
          </a:ln>
          <a:effectLst/>
        </p:spPr>
        <p:txBody>
          <a:bodyPr/>
          <a:lstStyle/>
          <a:p>
            <a:pPr>
              <a:defRPr/>
            </a:pPr>
            <a:endParaRPr lang="en-US" dirty="0">
              <a:ea typeface="MS PGothic" pitchFamily="34" charset="-128"/>
              <a:cs typeface="+mn-cs"/>
            </a:endParaRPr>
          </a:p>
        </p:txBody>
      </p:sp>
      <p:sp>
        <p:nvSpPr>
          <p:cNvPr id="114703" name="McK 2. Slide Title"/>
          <p:cNvSpPr>
            <a:spLocks noGrp="1" noChangeArrowheads="1"/>
          </p:cNvSpPr>
          <p:nvPr>
            <p:ph type="title"/>
            <p:custDataLst>
              <p:tags r:id="rId21"/>
            </p:custDataLst>
          </p:nvPr>
        </p:nvSpPr>
        <p:spPr bwMode="gray">
          <a:xfrm>
            <a:off x="119063" y="346075"/>
            <a:ext cx="6978650" cy="288925"/>
          </a:xfrm>
          <a:prstGeom prst="rect">
            <a:avLst/>
          </a:prstGeom>
          <a:noFill/>
          <a:ln w="9525" algn="ctr">
            <a:noFill/>
            <a:miter lim="800000"/>
            <a:headEnd/>
            <a:tailEnd/>
          </a:ln>
        </p:spPr>
        <p:txBody>
          <a:bodyPr vert="horz" wrap="square" lIns="0" tIns="0" rIns="0" bIns="0" numCol="1" anchor="b" anchorCtr="0" compatLnSpc="1">
            <a:prstTxWarp prst="textNoShape">
              <a:avLst/>
            </a:prstTxWarp>
            <a:spAutoFit/>
          </a:bodyPr>
          <a:lstStyle/>
          <a:p>
            <a:pPr lvl="0"/>
            <a:r>
              <a:rPr lang="en-GB" smtClean="0"/>
              <a:t>Click to edit Master title style</a:t>
            </a:r>
          </a:p>
        </p:txBody>
      </p:sp>
      <p:pic>
        <p:nvPicPr>
          <p:cNvPr id="114705" name="Picture 62" descr="logo1"/>
          <p:cNvPicPr preferRelativeResize="0">
            <a:picLocks noChangeArrowheads="1"/>
          </p:cNvPicPr>
          <p:nvPr userDrawn="1">
            <p:custDataLst>
              <p:tags r:id="rId22"/>
            </p:custDataLst>
          </p:nvPr>
        </p:nvPicPr>
        <p:blipFill>
          <a:blip r:embed="rId43">
            <a:extLst>
              <a:ext uri="{28A0092B-C50C-407E-A947-70E740481C1C}">
                <a14:useLocalDpi xmlns:a14="http://schemas.microsoft.com/office/drawing/2010/main" xmlns="" val="0"/>
              </a:ext>
            </a:extLst>
          </a:blip>
          <a:srcRect/>
          <a:stretch>
            <a:fillRect/>
          </a:stretch>
        </p:blipFill>
        <p:spPr bwMode="auto">
          <a:xfrm>
            <a:off x="7326313" y="96838"/>
            <a:ext cx="566737" cy="555625"/>
          </a:xfrm>
          <a:prstGeom prst="rect">
            <a:avLst/>
          </a:prstGeom>
          <a:noFill/>
          <a:ln w="9525">
            <a:noFill/>
            <a:miter lim="800000"/>
            <a:headEnd/>
            <a:tailEnd/>
          </a:ln>
        </p:spPr>
      </p:pic>
      <p:sp>
        <p:nvSpPr>
          <p:cNvPr id="114751" name="Text Box 63"/>
          <p:cNvSpPr txBox="1">
            <a:spLocks noChangeArrowheads="1"/>
          </p:cNvSpPr>
          <p:nvPr userDrawn="1">
            <p:custDataLst>
              <p:tags r:id="rId23"/>
            </p:custDataLst>
          </p:nvPr>
        </p:nvSpPr>
        <p:spPr bwMode="auto">
          <a:xfrm>
            <a:off x="8070850" y="141288"/>
            <a:ext cx="917575" cy="611187"/>
          </a:xfrm>
          <a:prstGeom prst="rect">
            <a:avLst/>
          </a:prstGeom>
          <a:noFill/>
          <a:ln w="9525">
            <a:noFill/>
            <a:miter lim="800000"/>
            <a:headEnd/>
            <a:tailEnd/>
          </a:ln>
          <a:effectLst/>
        </p:spPr>
        <p:txBody>
          <a:bodyPr lIns="0" tIns="0" rIns="0" bIns="0">
            <a:spAutoFit/>
          </a:bodyPr>
          <a:lstStyle/>
          <a:p>
            <a:pPr>
              <a:spcBef>
                <a:spcPct val="50000"/>
              </a:spcBef>
              <a:defRPr/>
            </a:pPr>
            <a:r>
              <a:rPr lang="en-US" sz="800" b="1" dirty="0">
                <a:solidFill>
                  <a:srgbClr val="00A5DB"/>
                </a:solidFill>
                <a:ea typeface="MS PGothic" pitchFamily="34" charset="-128"/>
              </a:rPr>
              <a:t>FEDERAL DEMOCRATIC REPUBLIC OF ETHIOPIA</a:t>
            </a:r>
            <a:br>
              <a:rPr lang="en-US" sz="800" b="1" dirty="0">
                <a:solidFill>
                  <a:srgbClr val="00A5DB"/>
                </a:solidFill>
                <a:ea typeface="MS PGothic" pitchFamily="34" charset="-128"/>
              </a:rPr>
            </a:br>
            <a:endParaRPr lang="en-US" sz="800" b="1" dirty="0">
              <a:solidFill>
                <a:srgbClr val="00A5DB"/>
              </a:solidFill>
              <a:ea typeface="MS PGothic" pitchFamily="34" charset="-128"/>
            </a:endParaRPr>
          </a:p>
        </p:txBody>
      </p:sp>
    </p:spTree>
  </p:cSld>
  <p:clrMap bg1="lt1" tx1="dk1" bg2="lt2" tx2="dk2" accent1="accent1" accent2="accent2" accent3="accent3" accent4="accent4" accent5="accent5" accent6="accent6" hlink="hlink" folHlink="folHlink"/>
  <p:sldLayoutIdLst>
    <p:sldLayoutId id="2147483674" r:id="rId1"/>
    <p:sldLayoutId id="2147483672"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Lst>
  <p:hf sldNum="0" hdr="0" ftr="0" dt="0"/>
  <p:txStyles>
    <p:titleStyle>
      <a:lvl1pPr algn="l" defTabSz="895350" rtl="0" eaLnBrk="0" fontAlgn="base" hangingPunct="0">
        <a:spcBef>
          <a:spcPct val="0"/>
        </a:spcBef>
        <a:spcAft>
          <a:spcPct val="0"/>
        </a:spcAft>
        <a:defRPr sz="1900" b="1">
          <a:solidFill>
            <a:schemeClr val="hlink"/>
          </a:solidFill>
          <a:latin typeface="+mj-lt"/>
          <a:ea typeface="+mj-ea"/>
          <a:cs typeface="+mj-cs"/>
        </a:defRPr>
      </a:lvl1pPr>
      <a:lvl2pPr algn="l" defTabSz="895350" rtl="0" eaLnBrk="0" fontAlgn="base" hangingPunct="0">
        <a:spcBef>
          <a:spcPct val="0"/>
        </a:spcBef>
        <a:spcAft>
          <a:spcPct val="0"/>
        </a:spcAft>
        <a:defRPr sz="1900" b="1">
          <a:solidFill>
            <a:schemeClr val="hlink"/>
          </a:solidFill>
          <a:latin typeface="Arial" charset="0"/>
          <a:cs typeface="Arial" charset="0"/>
        </a:defRPr>
      </a:lvl2pPr>
      <a:lvl3pPr algn="l" defTabSz="895350" rtl="0" eaLnBrk="0" fontAlgn="base" hangingPunct="0">
        <a:spcBef>
          <a:spcPct val="0"/>
        </a:spcBef>
        <a:spcAft>
          <a:spcPct val="0"/>
        </a:spcAft>
        <a:defRPr sz="1900" b="1">
          <a:solidFill>
            <a:schemeClr val="hlink"/>
          </a:solidFill>
          <a:latin typeface="Arial" charset="0"/>
          <a:cs typeface="Arial" charset="0"/>
        </a:defRPr>
      </a:lvl3pPr>
      <a:lvl4pPr algn="l" defTabSz="895350" rtl="0" eaLnBrk="0" fontAlgn="base" hangingPunct="0">
        <a:spcBef>
          <a:spcPct val="0"/>
        </a:spcBef>
        <a:spcAft>
          <a:spcPct val="0"/>
        </a:spcAft>
        <a:defRPr sz="1900" b="1">
          <a:solidFill>
            <a:schemeClr val="hlink"/>
          </a:solidFill>
          <a:latin typeface="Arial" charset="0"/>
          <a:cs typeface="Arial" charset="0"/>
        </a:defRPr>
      </a:lvl4pPr>
      <a:lvl5pPr algn="l" defTabSz="895350" rtl="0" eaLnBrk="0" fontAlgn="base" hangingPunct="0">
        <a:spcBef>
          <a:spcPct val="0"/>
        </a:spcBef>
        <a:spcAft>
          <a:spcPct val="0"/>
        </a:spcAft>
        <a:defRPr sz="1900" b="1">
          <a:solidFill>
            <a:schemeClr val="hlink"/>
          </a:solidFill>
          <a:latin typeface="Arial" charset="0"/>
          <a:cs typeface="Arial" charset="0"/>
        </a:defRPr>
      </a:lvl5pPr>
      <a:lvl6pPr marL="457200" algn="l" defTabSz="895350" rtl="0" fontAlgn="base">
        <a:spcBef>
          <a:spcPct val="0"/>
        </a:spcBef>
        <a:spcAft>
          <a:spcPct val="0"/>
        </a:spcAft>
        <a:defRPr sz="1900" b="1">
          <a:solidFill>
            <a:schemeClr val="hlink"/>
          </a:solidFill>
          <a:latin typeface="Arial" charset="0"/>
          <a:cs typeface="Arial" charset="0"/>
        </a:defRPr>
      </a:lvl6pPr>
      <a:lvl7pPr marL="914400" algn="l" defTabSz="895350" rtl="0" fontAlgn="base">
        <a:spcBef>
          <a:spcPct val="0"/>
        </a:spcBef>
        <a:spcAft>
          <a:spcPct val="0"/>
        </a:spcAft>
        <a:defRPr sz="1900" b="1">
          <a:solidFill>
            <a:schemeClr val="hlink"/>
          </a:solidFill>
          <a:latin typeface="Arial" charset="0"/>
          <a:cs typeface="Arial" charset="0"/>
        </a:defRPr>
      </a:lvl7pPr>
      <a:lvl8pPr marL="1371600" algn="l" defTabSz="895350" rtl="0" fontAlgn="base">
        <a:spcBef>
          <a:spcPct val="0"/>
        </a:spcBef>
        <a:spcAft>
          <a:spcPct val="0"/>
        </a:spcAft>
        <a:defRPr sz="1900" b="1">
          <a:solidFill>
            <a:schemeClr val="hlink"/>
          </a:solidFill>
          <a:latin typeface="Arial" charset="0"/>
          <a:cs typeface="Arial" charset="0"/>
        </a:defRPr>
      </a:lvl8pPr>
      <a:lvl9pPr marL="1828800" algn="l" defTabSz="895350" rtl="0" fontAlgn="base">
        <a:spcBef>
          <a:spcPct val="0"/>
        </a:spcBef>
        <a:spcAft>
          <a:spcPct val="0"/>
        </a:spcAft>
        <a:defRPr sz="1900" b="1">
          <a:solidFill>
            <a:schemeClr val="hlink"/>
          </a:solidFill>
          <a:latin typeface="Arial" charset="0"/>
          <a:cs typeface="Arial" charset="0"/>
        </a:defRPr>
      </a:lvl9pPr>
    </p:titleStyle>
    <p:bodyStyle>
      <a:lvl1pPr marL="342900" indent="-342900" algn="l" defTabSz="895350" rtl="0" eaLnBrk="0" fontAlgn="base" hangingPunct="0">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0" fontAlgn="base" hangingPunct="0">
        <a:spcBef>
          <a:spcPct val="0"/>
        </a:spcBef>
        <a:spcAft>
          <a:spcPct val="0"/>
        </a:spcAft>
        <a:buClr>
          <a:schemeClr val="tx2"/>
        </a:buClr>
        <a:buSzPct val="125000"/>
        <a:buFont typeface="Arial" charset="0"/>
        <a:buChar char="▪"/>
        <a:defRPr sz="1600">
          <a:solidFill>
            <a:schemeClr val="tx1"/>
          </a:solidFill>
          <a:latin typeface="+mn-lt"/>
          <a:cs typeface="+mn-cs"/>
        </a:defRPr>
      </a:lvl2pPr>
      <a:lvl3pPr marL="457200" indent="-261938" algn="l" defTabSz="895350" rtl="0" eaLnBrk="0" fontAlgn="base" hangingPunct="0">
        <a:spcBef>
          <a:spcPct val="0"/>
        </a:spcBef>
        <a:spcAft>
          <a:spcPct val="0"/>
        </a:spcAft>
        <a:buClr>
          <a:schemeClr val="tx2"/>
        </a:buClr>
        <a:buSzPct val="120000"/>
        <a:buFont typeface="Arial" charset="0"/>
        <a:buChar char="–"/>
        <a:defRPr sz="1600">
          <a:solidFill>
            <a:schemeClr val="tx1"/>
          </a:solidFill>
          <a:latin typeface="+mn-lt"/>
          <a:cs typeface="+mn-cs"/>
        </a:defRPr>
      </a:lvl3pPr>
      <a:lvl4pPr marL="614363" indent="-155575" algn="l" defTabSz="895350" rtl="0" eaLnBrk="0" fontAlgn="base" hangingPunct="0">
        <a:spcBef>
          <a:spcPct val="0"/>
        </a:spcBef>
        <a:spcAft>
          <a:spcPct val="0"/>
        </a:spcAft>
        <a:buClr>
          <a:schemeClr val="tx2"/>
        </a:buClr>
        <a:buSzPct val="120000"/>
        <a:buFont typeface="Arial" charset="0"/>
        <a:buChar char="▫"/>
        <a:defRPr sz="1600">
          <a:solidFill>
            <a:schemeClr val="tx1"/>
          </a:solidFill>
          <a:latin typeface="+mn-lt"/>
          <a:cs typeface="+mn-cs"/>
        </a:defRPr>
      </a:lvl4pPr>
      <a:lvl5pPr marL="746125" indent="-130175" algn="l" defTabSz="895350" rtl="0" eaLnBrk="0" fontAlgn="base" hangingPunct="0">
        <a:spcBef>
          <a:spcPct val="0"/>
        </a:spcBef>
        <a:spcAft>
          <a:spcPct val="0"/>
        </a:spcAft>
        <a:buClr>
          <a:schemeClr val="tx2"/>
        </a:buClr>
        <a:buSzPct val="89000"/>
        <a:buFont typeface="Arial" charset="0"/>
        <a:buChar char="-"/>
        <a:defRPr sz="1600">
          <a:solidFill>
            <a:schemeClr val="tx1"/>
          </a:solidFill>
          <a:latin typeface="+mn-lt"/>
          <a:cs typeface="+mn-cs"/>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cs typeface="+mn-cs"/>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cs typeface="+mn-cs"/>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cs typeface="+mn-cs"/>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47675" y="269875"/>
            <a:ext cx="8066088" cy="1119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2051" name="Text Placeholder 2"/>
          <p:cNvSpPr>
            <a:spLocks noGrp="1"/>
          </p:cNvSpPr>
          <p:nvPr>
            <p:ph type="body" idx="1"/>
          </p:nvPr>
        </p:nvSpPr>
        <p:spPr bwMode="auto">
          <a:xfrm>
            <a:off x="447675" y="1568450"/>
            <a:ext cx="8066088" cy="4435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47675" y="6229350"/>
            <a:ext cx="2090738" cy="35877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ea typeface="굴림" pitchFamily="50" charset="-127"/>
                <a:cs typeface="+mn-cs"/>
              </a:defRPr>
            </a:lvl1pPr>
          </a:lstStyle>
          <a:p>
            <a:pPr>
              <a:defRPr/>
            </a:pPr>
            <a:endParaRPr kumimoji="1" lang="en-GB" dirty="0">
              <a:solidFill>
                <a:srgbClr val="000000">
                  <a:tint val="75000"/>
                </a:srgbClr>
              </a:solidFill>
            </a:endParaRPr>
          </a:p>
        </p:txBody>
      </p:sp>
      <p:sp>
        <p:nvSpPr>
          <p:cNvPr id="5" name="Footer Placeholder 4"/>
          <p:cNvSpPr>
            <a:spLocks noGrp="1"/>
          </p:cNvSpPr>
          <p:nvPr>
            <p:ph type="ftr" sz="quarter" idx="3"/>
          </p:nvPr>
        </p:nvSpPr>
        <p:spPr>
          <a:xfrm>
            <a:off x="3062288" y="6229350"/>
            <a:ext cx="2836862" cy="35877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굴림" pitchFamily="50" charset="-127"/>
                <a:cs typeface="+mn-cs"/>
              </a:defRPr>
            </a:lvl1pPr>
          </a:lstStyle>
          <a:p>
            <a:pPr>
              <a:defRPr/>
            </a:pPr>
            <a:endParaRPr kumimoji="1" lang="en-GB" dirty="0">
              <a:solidFill>
                <a:srgbClr val="000000">
                  <a:tint val="75000"/>
                </a:srgbClr>
              </a:solidFill>
            </a:endParaRPr>
          </a:p>
        </p:txBody>
      </p:sp>
      <p:sp>
        <p:nvSpPr>
          <p:cNvPr id="6" name="Slide Number Placeholder 5"/>
          <p:cNvSpPr>
            <a:spLocks noGrp="1"/>
          </p:cNvSpPr>
          <p:nvPr>
            <p:ph type="sldNum" sz="quarter" idx="4"/>
          </p:nvPr>
        </p:nvSpPr>
        <p:spPr>
          <a:xfrm>
            <a:off x="6423025" y="6229350"/>
            <a:ext cx="2090738" cy="35877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ea typeface="굴림" pitchFamily="50" charset="-127"/>
                <a:cs typeface="+mn-cs"/>
              </a:defRPr>
            </a:lvl1pPr>
          </a:lstStyle>
          <a:p>
            <a:pPr>
              <a:defRPr/>
            </a:pPr>
            <a:fld id="{2A1C9718-442A-4F10-B1C6-B523D6537DAB}" type="slidenum">
              <a:rPr kumimoji="1" lang="en-GB">
                <a:solidFill>
                  <a:srgbClr val="000000">
                    <a:tint val="75000"/>
                  </a:srgbClr>
                </a:solidFill>
              </a:rPr>
              <a:pPr>
                <a:defRPr/>
              </a:pPr>
              <a:t>‹#›</a:t>
            </a:fld>
            <a:endParaRPr kumimoji="1" lang="en-GB" dirty="0">
              <a:solidFill>
                <a:srgbClr val="000000">
                  <a:tint val="75000"/>
                </a:srgbClr>
              </a:solidFill>
            </a:endParaRPr>
          </a:p>
        </p:txBody>
      </p:sp>
      <p:pic>
        <p:nvPicPr>
          <p:cNvPr id="2055" name="Picture 2" descr="D:\Work\GGGI\Image\GGGI_horizontal.png"/>
          <p:cNvPicPr>
            <a:picLocks noChangeAspect="1" noChangeArrowheads="1"/>
          </p:cNvPicPr>
          <p:nvPr userDrawn="1"/>
        </p:nvPicPr>
        <p:blipFill>
          <a:blip r:embed="rId13">
            <a:extLst>
              <a:ext uri="{28A0092B-C50C-407E-A947-70E740481C1C}">
                <a14:useLocalDpi xmlns:a14="http://schemas.microsoft.com/office/drawing/2010/main" xmlns="" val="0"/>
              </a:ext>
            </a:extLst>
          </a:blip>
          <a:srcRect/>
          <a:stretch>
            <a:fillRect/>
          </a:stretch>
        </p:blipFill>
        <p:spPr bwMode="auto">
          <a:xfrm>
            <a:off x="134938" y="133350"/>
            <a:ext cx="1254125" cy="43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Rectangle 6"/>
          <p:cNvSpPr/>
          <p:nvPr userDrawn="1"/>
        </p:nvSpPr>
        <p:spPr>
          <a:xfrm>
            <a:off x="66675" y="74613"/>
            <a:ext cx="8837613" cy="6580187"/>
          </a:xfrm>
          <a:prstGeom prst="rect">
            <a:avLst/>
          </a:prstGeom>
          <a:noFill/>
          <a:ln>
            <a:solidFill>
              <a:srgbClr val="32825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en-GB" sz="1400" dirty="0">
              <a:solidFill>
                <a:srgbClr val="FFFFFF"/>
              </a:solidFill>
            </a:endParaRPr>
          </a:p>
        </p:txBody>
      </p:sp>
    </p:spTree>
    <p:extLst>
      <p:ext uri="{BB962C8B-B14F-4D97-AF65-F5344CB8AC3E}">
        <p14:creationId xmlns:p14="http://schemas.microsoft.com/office/powerpoint/2010/main" xmlns="" val="366350415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1.xml"/><Relationship Id="rId1" Type="http://schemas.openxmlformats.org/officeDocument/2006/relationships/tags" Target="../tags/tag80.xml"/><Relationship Id="rId5" Type="http://schemas.openxmlformats.org/officeDocument/2006/relationships/image" Target="../media/image2.jpeg"/><Relationship Id="rId4"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83.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8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7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7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7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848569"/>
            <a:ext cx="8961438" cy="4872906"/>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1"/>
          <p:cNvSpPr txBox="1">
            <a:spLocks/>
          </p:cNvSpPr>
          <p:nvPr/>
        </p:nvSpPr>
        <p:spPr bwMode="auto">
          <a:xfrm>
            <a:off x="1024335" y="2496641"/>
            <a:ext cx="8113986" cy="55399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895350" rtl="0" eaLnBrk="0" fontAlgn="base" hangingPunct="0">
              <a:spcBef>
                <a:spcPct val="0"/>
              </a:spcBef>
              <a:spcAft>
                <a:spcPct val="0"/>
              </a:spcAft>
              <a:defRPr sz="3200" b="1">
                <a:solidFill>
                  <a:schemeClr val="fo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sz="1800" dirty="0" smtClean="0">
                <a:solidFill>
                  <a:srgbClr val="FFFFFF"/>
                </a:solidFill>
                <a:latin typeface="Helvetica"/>
                <a:cs typeface="Helvetica"/>
              </a:rPr>
              <a:t>THE CRGE FACILITY AND THE SRM</a:t>
            </a:r>
          </a:p>
          <a:p>
            <a:r>
              <a:rPr lang="en-US" sz="1800" b="0" dirty="0" smtClean="0">
                <a:solidFill>
                  <a:srgbClr val="FFFFFF"/>
                </a:solidFill>
                <a:latin typeface="Helvetica Light"/>
                <a:cs typeface="Helvetica Light"/>
              </a:rPr>
              <a:t>Realising Ethiopia’s Climate Resilient Green Economy</a:t>
            </a:r>
            <a:endParaRPr lang="en-US" sz="1800" b="0" dirty="0">
              <a:solidFill>
                <a:srgbClr val="FFFFFF"/>
              </a:solidFill>
              <a:latin typeface="Helvetica Light"/>
              <a:cs typeface="Helvetica Light"/>
            </a:endParaRPr>
          </a:p>
        </p:txBody>
      </p:sp>
      <p:pic>
        <p:nvPicPr>
          <p:cNvPr id="8" name="Picture 17" descr="logo1"/>
          <p:cNvPicPr preferRelativeResize="0">
            <a:picLocks noChangeAspect="1" noChangeArrowheads="1"/>
          </p:cNvPicPr>
          <p:nvPr>
            <p:custDataLst>
              <p:tags r:id="rId1"/>
            </p:custDataLst>
          </p:nvPr>
        </p:nvPicPr>
        <p:blipFill>
          <a:blip r:embed="rId5">
            <a:extLst>
              <a:ext uri="{28A0092B-C50C-407E-A947-70E740481C1C}">
                <a14:useLocalDpi xmlns:a14="http://schemas.microsoft.com/office/drawing/2010/main" xmlns="" val="0"/>
              </a:ext>
            </a:extLst>
          </a:blip>
          <a:srcRect/>
          <a:stretch>
            <a:fillRect/>
          </a:stretch>
        </p:blipFill>
        <p:spPr bwMode="auto">
          <a:xfrm>
            <a:off x="276225" y="418505"/>
            <a:ext cx="779463" cy="779462"/>
          </a:xfrm>
          <a:prstGeom prst="rect">
            <a:avLst/>
          </a:prstGeom>
          <a:noFill/>
          <a:ln w="9525">
            <a:noFill/>
            <a:miter lim="800000"/>
            <a:headEnd/>
            <a:tailEnd/>
          </a:ln>
        </p:spPr>
      </p:pic>
      <p:sp>
        <p:nvSpPr>
          <p:cNvPr id="9" name="Line 18"/>
          <p:cNvSpPr>
            <a:spLocks noChangeShapeType="1"/>
          </p:cNvSpPr>
          <p:nvPr/>
        </p:nvSpPr>
        <p:spPr bwMode="auto">
          <a:xfrm>
            <a:off x="1070046" y="1210701"/>
            <a:ext cx="5484813" cy="0"/>
          </a:xfrm>
          <a:prstGeom prst="line">
            <a:avLst/>
          </a:prstGeom>
          <a:noFill/>
          <a:ln w="9525">
            <a:solidFill>
              <a:schemeClr val="accent2"/>
            </a:solidFill>
            <a:round/>
            <a:headEnd/>
            <a:tailEnd/>
          </a:ln>
          <a:effectLst/>
        </p:spPr>
        <p:txBody>
          <a:bodyPr/>
          <a:lstStyle/>
          <a:p>
            <a:pPr>
              <a:defRPr/>
            </a:pPr>
            <a:endParaRPr lang="en-US" dirty="0">
              <a:ea typeface="MS PGothic" pitchFamily="34" charset="-128"/>
              <a:cs typeface="+mn-cs"/>
            </a:endParaRPr>
          </a:p>
        </p:txBody>
      </p:sp>
      <p:sp>
        <p:nvSpPr>
          <p:cNvPr id="10" name="Text Box 19"/>
          <p:cNvSpPr txBox="1">
            <a:spLocks noChangeArrowheads="1"/>
          </p:cNvSpPr>
          <p:nvPr>
            <p:custDataLst>
              <p:tags r:id="rId2"/>
            </p:custDataLst>
          </p:nvPr>
        </p:nvSpPr>
        <p:spPr bwMode="auto">
          <a:xfrm>
            <a:off x="1100138" y="480417"/>
            <a:ext cx="6184900" cy="707886"/>
          </a:xfrm>
          <a:prstGeom prst="rect">
            <a:avLst/>
          </a:prstGeom>
          <a:noFill/>
          <a:ln w="9525">
            <a:noFill/>
            <a:miter lim="800000"/>
            <a:headEnd/>
            <a:tailEnd/>
          </a:ln>
          <a:effectLst/>
        </p:spPr>
        <p:txBody>
          <a:bodyPr lIns="0" tIns="0" rIns="0" bIns="0">
            <a:spAutoFit/>
          </a:bodyPr>
          <a:lstStyle/>
          <a:p>
            <a:pPr>
              <a:spcBef>
                <a:spcPts val="0"/>
              </a:spcBef>
              <a:defRPr/>
            </a:pPr>
            <a:r>
              <a:rPr lang="en-US" b="1" dirty="0">
                <a:solidFill>
                  <a:srgbClr val="00A5DB"/>
                </a:solidFill>
                <a:ea typeface="MS PGothic" pitchFamily="34" charset="-128"/>
              </a:rPr>
              <a:t>FEDERAL DEMOCRATIC REPUBLIC OF ETHIOPIA</a:t>
            </a:r>
            <a:br>
              <a:rPr lang="en-US" b="1" dirty="0">
                <a:solidFill>
                  <a:srgbClr val="00A5DB"/>
                </a:solidFill>
                <a:ea typeface="MS PGothic" pitchFamily="34" charset="-128"/>
              </a:rPr>
            </a:br>
            <a:r>
              <a:rPr lang="en-US" sz="1000" dirty="0">
                <a:solidFill>
                  <a:srgbClr val="00A5DB"/>
                </a:solidFill>
                <a:ea typeface="MS PGothic" pitchFamily="34" charset="-128"/>
              </a:rPr>
              <a:t>ENVIRONMENTAL PROTECTION AUTHORITY</a:t>
            </a:r>
            <a:br>
              <a:rPr lang="en-US" sz="1000" dirty="0">
                <a:solidFill>
                  <a:srgbClr val="00A5DB"/>
                </a:solidFill>
                <a:ea typeface="MS PGothic" pitchFamily="34" charset="-128"/>
              </a:rPr>
            </a:br>
            <a:r>
              <a:rPr lang="en-US" sz="1000" dirty="0" smtClean="0">
                <a:solidFill>
                  <a:srgbClr val="00A5DB"/>
                </a:solidFill>
                <a:ea typeface="MS PGothic" pitchFamily="34" charset="-128"/>
              </a:rPr>
              <a:t>ETHIOPIAN </a:t>
            </a:r>
            <a:r>
              <a:rPr lang="en-US" sz="1000" dirty="0">
                <a:solidFill>
                  <a:srgbClr val="00A5DB"/>
                </a:solidFill>
                <a:ea typeface="MS PGothic" pitchFamily="34" charset="-128"/>
              </a:rPr>
              <a:t>DEVELOPMENT </a:t>
            </a:r>
            <a:r>
              <a:rPr lang="en-US" sz="1000" dirty="0" smtClean="0">
                <a:solidFill>
                  <a:srgbClr val="00A5DB"/>
                </a:solidFill>
                <a:ea typeface="MS PGothic" pitchFamily="34" charset="-128"/>
              </a:rPr>
              <a:t>RESEARCH INSTITUTE</a:t>
            </a:r>
          </a:p>
          <a:p>
            <a:pPr>
              <a:spcBef>
                <a:spcPts val="0"/>
              </a:spcBef>
              <a:defRPr/>
            </a:pPr>
            <a:r>
              <a:rPr lang="en-US" sz="1000" dirty="0" smtClean="0">
                <a:solidFill>
                  <a:srgbClr val="00A5DB"/>
                </a:solidFill>
                <a:ea typeface="MS PGothic" pitchFamily="34" charset="-128"/>
              </a:rPr>
              <a:t>MINISTERY OF FINANCE AND ECONOMIC DEVELOPMENT</a:t>
            </a:r>
            <a:endParaRPr lang="en-US" sz="1000" dirty="0">
              <a:solidFill>
                <a:srgbClr val="00A5DB"/>
              </a:solidFill>
              <a:ea typeface="MS PGothic"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848569"/>
            <a:ext cx="8961438" cy="4872906"/>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1"/>
          <p:cNvSpPr txBox="1">
            <a:spLocks/>
          </p:cNvSpPr>
          <p:nvPr/>
        </p:nvSpPr>
        <p:spPr bwMode="auto">
          <a:xfrm>
            <a:off x="1024335" y="2496641"/>
            <a:ext cx="8113986" cy="55399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895350" rtl="0" eaLnBrk="0" fontAlgn="base" hangingPunct="0">
              <a:spcBef>
                <a:spcPct val="0"/>
              </a:spcBef>
              <a:spcAft>
                <a:spcPct val="0"/>
              </a:spcAft>
              <a:defRPr sz="3200" b="1">
                <a:solidFill>
                  <a:schemeClr val="fo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sz="1800" dirty="0" smtClean="0">
                <a:solidFill>
                  <a:srgbClr val="FFFFFF"/>
                </a:solidFill>
                <a:latin typeface="Helvetica"/>
                <a:cs typeface="Helvetica"/>
              </a:rPr>
              <a:t>THE SECTORAL REDUCTION MECHANISM (SRM)</a:t>
            </a:r>
          </a:p>
          <a:p>
            <a:r>
              <a:rPr lang="en-US" sz="1800" b="0" dirty="0" smtClean="0">
                <a:solidFill>
                  <a:srgbClr val="FFFFFF"/>
                </a:solidFill>
                <a:latin typeface="Helvetica Light"/>
                <a:cs typeface="Helvetica Light"/>
              </a:rPr>
              <a:t>Realising Ethiopia’s Climate Resilient Green Economy</a:t>
            </a:r>
            <a:endParaRPr lang="en-US" sz="1800" b="0" dirty="0">
              <a:solidFill>
                <a:srgbClr val="FFFFFF"/>
              </a:solidFill>
              <a:latin typeface="Helvetica Light"/>
              <a:cs typeface="Helvetica Light"/>
            </a:endParaRPr>
          </a:p>
        </p:txBody>
      </p:sp>
      <p:pic>
        <p:nvPicPr>
          <p:cNvPr id="8" name="Picture 17" descr="logo1"/>
          <p:cNvPicPr preferRelativeResize="0">
            <a:picLocks noChangeAspect="1" noChangeArrowheads="1"/>
          </p:cNvPicPr>
          <p:nvPr>
            <p:custDataLst>
              <p:tags r:id="rId1"/>
            </p:custDataLst>
          </p:nvPr>
        </p:nvPicPr>
        <p:blipFill>
          <a:blip r:embed="rId5">
            <a:extLst>
              <a:ext uri="{28A0092B-C50C-407E-A947-70E740481C1C}">
                <a14:useLocalDpi xmlns:a14="http://schemas.microsoft.com/office/drawing/2010/main" xmlns="" val="0"/>
              </a:ext>
            </a:extLst>
          </a:blip>
          <a:srcRect/>
          <a:stretch>
            <a:fillRect/>
          </a:stretch>
        </p:blipFill>
        <p:spPr bwMode="auto">
          <a:xfrm>
            <a:off x="276225" y="418505"/>
            <a:ext cx="779463" cy="779462"/>
          </a:xfrm>
          <a:prstGeom prst="rect">
            <a:avLst/>
          </a:prstGeom>
          <a:noFill/>
          <a:ln w="9525">
            <a:noFill/>
            <a:miter lim="800000"/>
            <a:headEnd/>
            <a:tailEnd/>
          </a:ln>
        </p:spPr>
      </p:pic>
      <p:sp>
        <p:nvSpPr>
          <p:cNvPr id="9" name="Line 18"/>
          <p:cNvSpPr>
            <a:spLocks noChangeShapeType="1"/>
          </p:cNvSpPr>
          <p:nvPr/>
        </p:nvSpPr>
        <p:spPr bwMode="auto">
          <a:xfrm>
            <a:off x="1070046" y="1210701"/>
            <a:ext cx="5484813" cy="0"/>
          </a:xfrm>
          <a:prstGeom prst="line">
            <a:avLst/>
          </a:prstGeom>
          <a:noFill/>
          <a:ln w="9525">
            <a:solidFill>
              <a:schemeClr val="accent2"/>
            </a:solidFill>
            <a:round/>
            <a:headEnd/>
            <a:tailEnd/>
          </a:ln>
          <a:effectLst/>
        </p:spPr>
        <p:txBody>
          <a:bodyPr/>
          <a:lstStyle/>
          <a:p>
            <a:pPr>
              <a:defRPr/>
            </a:pPr>
            <a:endParaRPr lang="en-US" dirty="0">
              <a:ea typeface="MS PGothic" pitchFamily="34" charset="-128"/>
              <a:cs typeface="+mn-cs"/>
            </a:endParaRPr>
          </a:p>
        </p:txBody>
      </p:sp>
      <p:sp>
        <p:nvSpPr>
          <p:cNvPr id="10" name="Text Box 19"/>
          <p:cNvSpPr txBox="1">
            <a:spLocks noChangeArrowheads="1"/>
          </p:cNvSpPr>
          <p:nvPr>
            <p:custDataLst>
              <p:tags r:id="rId2"/>
            </p:custDataLst>
          </p:nvPr>
        </p:nvSpPr>
        <p:spPr bwMode="auto">
          <a:xfrm>
            <a:off x="1100138" y="480417"/>
            <a:ext cx="6184900" cy="707886"/>
          </a:xfrm>
          <a:prstGeom prst="rect">
            <a:avLst/>
          </a:prstGeom>
          <a:noFill/>
          <a:ln w="9525">
            <a:noFill/>
            <a:miter lim="800000"/>
            <a:headEnd/>
            <a:tailEnd/>
          </a:ln>
          <a:effectLst/>
        </p:spPr>
        <p:txBody>
          <a:bodyPr lIns="0" tIns="0" rIns="0" bIns="0">
            <a:spAutoFit/>
          </a:bodyPr>
          <a:lstStyle/>
          <a:p>
            <a:pPr>
              <a:spcBef>
                <a:spcPts val="0"/>
              </a:spcBef>
              <a:defRPr/>
            </a:pPr>
            <a:r>
              <a:rPr lang="en-US" b="1" dirty="0">
                <a:solidFill>
                  <a:srgbClr val="00A5DB"/>
                </a:solidFill>
                <a:ea typeface="MS PGothic" pitchFamily="34" charset="-128"/>
              </a:rPr>
              <a:t>FEDERAL DEMOCRATIC REPUBLIC OF ETHIOPIA</a:t>
            </a:r>
            <a:br>
              <a:rPr lang="en-US" b="1" dirty="0">
                <a:solidFill>
                  <a:srgbClr val="00A5DB"/>
                </a:solidFill>
                <a:ea typeface="MS PGothic" pitchFamily="34" charset="-128"/>
              </a:rPr>
            </a:br>
            <a:r>
              <a:rPr lang="en-US" sz="1000" dirty="0">
                <a:solidFill>
                  <a:srgbClr val="00A5DB"/>
                </a:solidFill>
                <a:ea typeface="MS PGothic" pitchFamily="34" charset="-128"/>
              </a:rPr>
              <a:t>ENVIRONMENTAL PROTECTION AUTHORITY</a:t>
            </a:r>
            <a:br>
              <a:rPr lang="en-US" sz="1000" dirty="0">
                <a:solidFill>
                  <a:srgbClr val="00A5DB"/>
                </a:solidFill>
                <a:ea typeface="MS PGothic" pitchFamily="34" charset="-128"/>
              </a:rPr>
            </a:br>
            <a:r>
              <a:rPr lang="en-US" sz="1000" dirty="0" smtClean="0">
                <a:solidFill>
                  <a:srgbClr val="00A5DB"/>
                </a:solidFill>
                <a:ea typeface="MS PGothic" pitchFamily="34" charset="-128"/>
              </a:rPr>
              <a:t>ETHIOPIAN </a:t>
            </a:r>
            <a:r>
              <a:rPr lang="en-US" sz="1000" dirty="0">
                <a:solidFill>
                  <a:srgbClr val="00A5DB"/>
                </a:solidFill>
                <a:ea typeface="MS PGothic" pitchFamily="34" charset="-128"/>
              </a:rPr>
              <a:t>DEVELOPMENT </a:t>
            </a:r>
            <a:r>
              <a:rPr lang="en-US" sz="1000" dirty="0" smtClean="0">
                <a:solidFill>
                  <a:srgbClr val="00A5DB"/>
                </a:solidFill>
                <a:ea typeface="MS PGothic" pitchFamily="34" charset="-128"/>
              </a:rPr>
              <a:t>RESEARCH INSTITUTE</a:t>
            </a:r>
          </a:p>
          <a:p>
            <a:pPr>
              <a:spcBef>
                <a:spcPts val="0"/>
              </a:spcBef>
              <a:defRPr/>
            </a:pPr>
            <a:r>
              <a:rPr lang="en-US" sz="1000" dirty="0" smtClean="0">
                <a:solidFill>
                  <a:srgbClr val="00A5DB"/>
                </a:solidFill>
                <a:ea typeface="MS PGothic" pitchFamily="34" charset="-128"/>
              </a:rPr>
              <a:t>MINISTERY OF FINANCE AND ECONOMIC DEVELOPMENT</a:t>
            </a:r>
            <a:endParaRPr lang="en-US" sz="1000" dirty="0">
              <a:solidFill>
                <a:srgbClr val="00A5DB"/>
              </a:solidFill>
              <a:ea typeface="MS PGothic" pitchFamily="34" charset="-128"/>
            </a:endParaRPr>
          </a:p>
        </p:txBody>
      </p:sp>
    </p:spTree>
    <p:extLst>
      <p:ext uri="{BB962C8B-B14F-4D97-AF65-F5344CB8AC3E}">
        <p14:creationId xmlns:p14="http://schemas.microsoft.com/office/powerpoint/2010/main" xmlns="" val="2004677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0" y="0"/>
            <a:ext cx="8961438" cy="648072"/>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Title 1"/>
          <p:cNvSpPr>
            <a:spLocks noGrp="1"/>
          </p:cNvSpPr>
          <p:nvPr>
            <p:ph type="title"/>
          </p:nvPr>
        </p:nvSpPr>
        <p:spPr>
          <a:xfrm>
            <a:off x="270486" y="821293"/>
            <a:ext cx="8458705" cy="523220"/>
          </a:xfrm>
        </p:spPr>
        <p:txBody>
          <a:bodyPr/>
          <a:lstStyle/>
          <a:p>
            <a:r>
              <a:rPr lang="en-US" sz="1700" dirty="0" smtClean="0">
                <a:solidFill>
                  <a:srgbClr val="0089B4"/>
                </a:solidFill>
                <a:latin typeface="Helvetica"/>
                <a:cs typeface="Helvetica"/>
              </a:rPr>
              <a:t>The </a:t>
            </a:r>
            <a:r>
              <a:rPr lang="en-US" sz="1700" dirty="0" err="1" smtClean="0">
                <a:solidFill>
                  <a:srgbClr val="0089B4"/>
                </a:solidFill>
                <a:latin typeface="Helvetica"/>
                <a:cs typeface="Helvetica"/>
              </a:rPr>
              <a:t>Sectoral</a:t>
            </a:r>
            <a:r>
              <a:rPr lang="en-US" sz="1700" dirty="0" smtClean="0">
                <a:solidFill>
                  <a:srgbClr val="0089B4"/>
                </a:solidFill>
                <a:latin typeface="Helvetica"/>
                <a:cs typeface="Helvetica"/>
              </a:rPr>
              <a:t> Reduction Mechanism (SRM) is the process by which Ethiopia will achieve its middle income climate resilient green economy </a:t>
            </a:r>
            <a:endParaRPr lang="en-US" sz="1700" dirty="0">
              <a:solidFill>
                <a:srgbClr val="0089B4"/>
              </a:solidFill>
              <a:latin typeface="Helvetica"/>
              <a:cs typeface="Helvetica"/>
            </a:endParaRPr>
          </a:p>
        </p:txBody>
      </p:sp>
      <p:sp>
        <p:nvSpPr>
          <p:cNvPr id="21" name="Title 1"/>
          <p:cNvSpPr txBox="1">
            <a:spLocks/>
          </p:cNvSpPr>
          <p:nvPr/>
        </p:nvSpPr>
        <p:spPr bwMode="gray">
          <a:xfrm>
            <a:off x="270486" y="120377"/>
            <a:ext cx="7162561" cy="369332"/>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dirty="0" smtClean="0">
                <a:solidFill>
                  <a:srgbClr val="FFFFFF"/>
                </a:solidFill>
                <a:latin typeface="Helvetica"/>
                <a:cs typeface="Helvetica"/>
              </a:rPr>
              <a:t>THE SECTORAL REDUCTION MECHANISM</a:t>
            </a:r>
            <a:endParaRPr lang="en-US" dirty="0">
              <a:solidFill>
                <a:srgbClr val="FFFFFF"/>
              </a:solidFill>
              <a:latin typeface="Helvetica"/>
              <a:cs typeface="Helvetica"/>
            </a:endParaRPr>
          </a:p>
        </p:txBody>
      </p:sp>
      <p:sp>
        <p:nvSpPr>
          <p:cNvPr id="23" name="Text Box 150"/>
          <p:cNvSpPr txBox="1">
            <a:spLocks noChangeArrowheads="1"/>
          </p:cNvSpPr>
          <p:nvPr>
            <p:custDataLst>
              <p:tags r:id="rId1"/>
            </p:custDataLst>
          </p:nvPr>
        </p:nvSpPr>
        <p:spPr bwMode="auto">
          <a:xfrm>
            <a:off x="6712967" y="157262"/>
            <a:ext cx="2088233" cy="461665"/>
          </a:xfrm>
          <a:prstGeom prst="rect">
            <a:avLst/>
          </a:prstGeom>
          <a:noFill/>
          <a:ln w="9525">
            <a:noFill/>
            <a:miter lim="800000"/>
            <a:headEnd/>
            <a:tailEnd/>
          </a:ln>
          <a:effectLst/>
        </p:spPr>
        <p:txBody>
          <a:bodyPr wrap="square" lIns="0" tIns="0" rIns="0" bIns="0">
            <a:spAutoFit/>
          </a:bodyPr>
          <a:lstStyle/>
          <a:p>
            <a:pPr algn="r">
              <a:spcBef>
                <a:spcPct val="50000"/>
              </a:spcBef>
              <a:defRPr/>
            </a:pPr>
            <a:r>
              <a:rPr lang="en-US" sz="1000" b="1" dirty="0">
                <a:solidFill>
                  <a:srgbClr val="FFFFFF"/>
                </a:solidFill>
                <a:latin typeface="Helvetica"/>
                <a:ea typeface="MS PGothic" pitchFamily="34" charset="-128"/>
                <a:cs typeface="Helvetica"/>
              </a:rPr>
              <a:t>FEDERAL DEMOCRATIC REPUBLIC OF ETHIOPIA</a:t>
            </a:r>
            <a:br>
              <a:rPr lang="en-US" sz="1000" b="1" dirty="0">
                <a:solidFill>
                  <a:srgbClr val="FFFFFF"/>
                </a:solidFill>
                <a:latin typeface="Helvetica"/>
                <a:ea typeface="MS PGothic" pitchFamily="34" charset="-128"/>
                <a:cs typeface="Helvetica"/>
              </a:rPr>
            </a:br>
            <a:endParaRPr lang="en-US" sz="1000" b="1" dirty="0">
              <a:solidFill>
                <a:srgbClr val="FFFFFF"/>
              </a:solidFill>
              <a:latin typeface="Helvetica"/>
              <a:ea typeface="MS PGothic" pitchFamily="34" charset="-128"/>
              <a:cs typeface="Helvetica"/>
            </a:endParaRPr>
          </a:p>
        </p:txBody>
      </p:sp>
      <p:sp>
        <p:nvSpPr>
          <p:cNvPr id="54" name="Rectangle 53"/>
          <p:cNvSpPr/>
          <p:nvPr/>
        </p:nvSpPr>
        <p:spPr>
          <a:xfrm>
            <a:off x="267262" y="1632545"/>
            <a:ext cx="3965174" cy="504056"/>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Rectangle 55"/>
          <p:cNvSpPr/>
          <p:nvPr/>
        </p:nvSpPr>
        <p:spPr>
          <a:xfrm>
            <a:off x="267261" y="1632545"/>
            <a:ext cx="8461929" cy="4824536"/>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itle 1"/>
          <p:cNvSpPr txBox="1">
            <a:spLocks/>
          </p:cNvSpPr>
          <p:nvPr/>
        </p:nvSpPr>
        <p:spPr>
          <a:xfrm>
            <a:off x="365178" y="1716883"/>
            <a:ext cx="3922201" cy="523220"/>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sz="1700" dirty="0" smtClean="0">
                <a:solidFill>
                  <a:srgbClr val="0089B4"/>
                </a:solidFill>
                <a:latin typeface="Helvetica"/>
                <a:cs typeface="Helvetica"/>
              </a:rPr>
              <a:t>SRM OBJECTIVES</a:t>
            </a:r>
            <a:endParaRPr lang="en-US" sz="1700" dirty="0">
              <a:solidFill>
                <a:srgbClr val="0089B4"/>
              </a:solidFill>
              <a:latin typeface="Helvetica"/>
              <a:cs typeface="Helvetica"/>
            </a:endParaRPr>
          </a:p>
        </p:txBody>
      </p:sp>
      <p:sp>
        <p:nvSpPr>
          <p:cNvPr id="61" name="Title 1"/>
          <p:cNvSpPr txBox="1">
            <a:spLocks/>
          </p:cNvSpPr>
          <p:nvPr/>
        </p:nvSpPr>
        <p:spPr>
          <a:xfrm>
            <a:off x="331873" y="2272332"/>
            <a:ext cx="8181294" cy="4184749"/>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pPr marL="342900" indent="-342900" eaLnBrk="1" hangingPunct="1">
              <a:buClr>
                <a:srgbClr val="0089B4"/>
              </a:buClr>
              <a:buFontTx/>
              <a:buAutoNum type="arabicPeriod"/>
            </a:pPr>
            <a:r>
              <a:rPr lang="en-US" sz="1700" dirty="0" smtClean="0">
                <a:solidFill>
                  <a:schemeClr val="tx1"/>
                </a:solidFill>
                <a:latin typeface="Helvetica"/>
                <a:ea typeface="ＭＳ Ｐゴシック" charset="0"/>
                <a:cs typeface="Helvetica"/>
              </a:rPr>
              <a:t>Reduce the cost of vulnerability</a:t>
            </a:r>
            <a:r>
              <a:rPr lang="en-US" sz="1700" b="0" dirty="0" smtClean="0">
                <a:solidFill>
                  <a:schemeClr val="tx1"/>
                </a:solidFill>
                <a:latin typeface="Helvetica"/>
                <a:ea typeface="ＭＳ Ｐゴシック" charset="0"/>
                <a:cs typeface="Helvetica"/>
              </a:rPr>
              <a:t>. </a:t>
            </a:r>
            <a:r>
              <a:rPr lang="en-US" sz="1700" b="0" dirty="0">
                <a:solidFill>
                  <a:schemeClr val="tx1"/>
                </a:solidFill>
                <a:latin typeface="Helvetica"/>
                <a:ea typeface="ＭＳ Ｐゴシック" charset="0"/>
                <a:cs typeface="Helvetica"/>
              </a:rPr>
              <a:t>Creating enabling conditions for the implementation of actions which </a:t>
            </a:r>
            <a:r>
              <a:rPr lang="en-US" sz="1700" b="0" dirty="0" smtClean="0">
                <a:solidFill>
                  <a:schemeClr val="tx1"/>
                </a:solidFill>
                <a:latin typeface="Helvetica"/>
                <a:ea typeface="ＭＳ Ｐゴシック" charset="0"/>
                <a:cs typeface="Helvetica"/>
              </a:rPr>
              <a:t>reduce the cost of </a:t>
            </a:r>
            <a:r>
              <a:rPr lang="en-US" sz="1700" b="0" dirty="0">
                <a:solidFill>
                  <a:schemeClr val="tx1"/>
                </a:solidFill>
                <a:latin typeface="Helvetica"/>
                <a:ea typeface="ＭＳ Ｐゴシック" charset="0"/>
                <a:cs typeface="Helvetica"/>
              </a:rPr>
              <a:t>social, economic and environmental </a:t>
            </a:r>
            <a:r>
              <a:rPr lang="en-US" sz="1700" b="0" dirty="0" smtClean="0">
                <a:solidFill>
                  <a:schemeClr val="tx1"/>
                </a:solidFill>
                <a:latin typeface="Helvetica"/>
                <a:ea typeface="ＭＳ Ｐゴシック" charset="0"/>
                <a:cs typeface="Helvetica"/>
              </a:rPr>
              <a:t>vulnerability</a:t>
            </a:r>
          </a:p>
          <a:p>
            <a:pPr marL="342900" indent="-342900" eaLnBrk="1" hangingPunct="1">
              <a:buClr>
                <a:srgbClr val="0089B4"/>
              </a:buClr>
              <a:buFontTx/>
              <a:buAutoNum type="arabicPeriod"/>
            </a:pPr>
            <a:endParaRPr lang="en-US" sz="1700" b="0" dirty="0">
              <a:solidFill>
                <a:schemeClr val="tx1"/>
              </a:solidFill>
              <a:latin typeface="Helvetica"/>
              <a:ea typeface="ＭＳ Ｐゴシック" charset="0"/>
              <a:cs typeface="Helvetica"/>
            </a:endParaRPr>
          </a:p>
          <a:p>
            <a:pPr marL="342900" indent="-342900" eaLnBrk="1" hangingPunct="1">
              <a:buClr>
                <a:srgbClr val="0089B4"/>
              </a:buClr>
              <a:buFontTx/>
              <a:buAutoNum type="arabicPeriod"/>
            </a:pPr>
            <a:r>
              <a:rPr lang="en-US" sz="1700" dirty="0" smtClean="0">
                <a:solidFill>
                  <a:schemeClr val="tx1"/>
                </a:solidFill>
                <a:latin typeface="Helvetica"/>
                <a:ea typeface="ＭＳ Ｐゴシック" charset="0"/>
                <a:cs typeface="Helvetica"/>
              </a:rPr>
              <a:t>Reduce greenhouse emissions</a:t>
            </a:r>
            <a:r>
              <a:rPr lang="en-US" sz="1700" b="0" dirty="0" smtClean="0">
                <a:solidFill>
                  <a:schemeClr val="tx1"/>
                </a:solidFill>
                <a:latin typeface="Helvetica"/>
                <a:ea typeface="ＭＳ Ｐゴシック" charset="0"/>
                <a:cs typeface="Helvetica"/>
              </a:rPr>
              <a:t>. Creating enabling conditions to reduce greenhouse emissions.</a:t>
            </a:r>
          </a:p>
          <a:p>
            <a:pPr marL="342900" indent="-342900" eaLnBrk="1" hangingPunct="1">
              <a:buClr>
                <a:srgbClr val="0089B4"/>
              </a:buClr>
              <a:buFontTx/>
              <a:buAutoNum type="arabicPeriod"/>
            </a:pPr>
            <a:endParaRPr lang="en-US" sz="1700" b="0" dirty="0" smtClean="0">
              <a:solidFill>
                <a:schemeClr val="tx1"/>
              </a:solidFill>
              <a:latin typeface="Helvetica"/>
              <a:ea typeface="ＭＳ Ｐゴシック" charset="0"/>
              <a:cs typeface="Helvetica"/>
            </a:endParaRPr>
          </a:p>
          <a:p>
            <a:pPr marL="342900" indent="-342900" eaLnBrk="1" hangingPunct="1">
              <a:buClr>
                <a:srgbClr val="0089B4"/>
              </a:buClr>
              <a:buFontTx/>
              <a:buAutoNum type="arabicPeriod"/>
            </a:pPr>
            <a:r>
              <a:rPr lang="en-US" sz="1700" dirty="0" smtClean="0">
                <a:solidFill>
                  <a:schemeClr val="tx1"/>
                </a:solidFill>
                <a:latin typeface="Helvetica"/>
                <a:ea typeface="ＭＳ Ｐゴシック" charset="0"/>
                <a:cs typeface="Helvetica"/>
              </a:rPr>
              <a:t>Tracking progress</a:t>
            </a:r>
            <a:r>
              <a:rPr lang="en-US" sz="1700" b="0" dirty="0" smtClean="0">
                <a:solidFill>
                  <a:schemeClr val="tx1"/>
                </a:solidFill>
                <a:latin typeface="Helvetica"/>
                <a:ea typeface="ＭＳ Ｐゴシック" charset="0"/>
                <a:cs typeface="Helvetica"/>
              </a:rPr>
              <a:t>. Providing a measurement and quantification of reductions in emissions and vulnerability due to implemented actions.</a:t>
            </a:r>
          </a:p>
          <a:p>
            <a:pPr marL="342900" indent="-342900" eaLnBrk="1" hangingPunct="1">
              <a:buClr>
                <a:srgbClr val="0089B4"/>
              </a:buClr>
              <a:buFontTx/>
              <a:buAutoNum type="arabicPeriod"/>
            </a:pPr>
            <a:endParaRPr lang="en-US" sz="1700" b="0" dirty="0">
              <a:solidFill>
                <a:schemeClr val="tx1"/>
              </a:solidFill>
              <a:latin typeface="Helvetica"/>
              <a:ea typeface="ＭＳ Ｐゴシック" charset="0"/>
              <a:cs typeface="Helvetica"/>
            </a:endParaRPr>
          </a:p>
          <a:p>
            <a:pPr marL="342900" indent="-342900" eaLnBrk="1" hangingPunct="1">
              <a:buClr>
                <a:srgbClr val="0089B4"/>
              </a:buClr>
              <a:buFontTx/>
              <a:buAutoNum type="arabicPeriod"/>
            </a:pPr>
            <a:r>
              <a:rPr lang="en-US" sz="1700" dirty="0" smtClean="0">
                <a:solidFill>
                  <a:schemeClr val="tx1"/>
                </a:solidFill>
                <a:latin typeface="Helvetica"/>
                <a:ea typeface="ＭＳ Ｐゴシック" charset="0"/>
                <a:cs typeface="Helvetica"/>
              </a:rPr>
              <a:t>Deliver on international commitments</a:t>
            </a:r>
            <a:r>
              <a:rPr lang="en-US" sz="1700" b="0" dirty="0" smtClean="0">
                <a:solidFill>
                  <a:schemeClr val="tx1"/>
                </a:solidFill>
                <a:latin typeface="Helvetica"/>
                <a:ea typeface="ＭＳ Ｐゴシック" charset="0"/>
                <a:cs typeface="Helvetica"/>
              </a:rPr>
              <a:t>. The SRM will help to foster the implementation of the UNFCCC and other relevant multilateral environmental agreements to which Ethiopia is party consistent with other national environmental policy.</a:t>
            </a:r>
          </a:p>
          <a:p>
            <a:pPr marL="342900" indent="-342900" eaLnBrk="1" hangingPunct="1">
              <a:buClr>
                <a:srgbClr val="0089B4"/>
              </a:buClr>
              <a:buFontTx/>
              <a:buAutoNum type="arabicPeriod"/>
            </a:pPr>
            <a:endParaRPr lang="en-US" sz="1700" b="0" dirty="0">
              <a:solidFill>
                <a:schemeClr val="tx1"/>
              </a:solidFill>
              <a:latin typeface="Helvetica"/>
              <a:ea typeface="ＭＳ Ｐゴシック" charset="0"/>
              <a:cs typeface="Helvetica"/>
            </a:endParaRPr>
          </a:p>
          <a:p>
            <a:pPr marL="342900" indent="-342900" eaLnBrk="1" hangingPunct="1">
              <a:buClr>
                <a:srgbClr val="0089B4"/>
              </a:buClr>
              <a:buFontTx/>
              <a:buAutoNum type="arabicPeriod"/>
            </a:pPr>
            <a:endParaRPr lang="en-US" sz="1700" b="0" dirty="0" smtClean="0">
              <a:solidFill>
                <a:schemeClr val="tx1"/>
              </a:solidFill>
              <a:latin typeface="Helvetica"/>
              <a:ea typeface="ＭＳ Ｐゴシック" charset="0"/>
              <a:cs typeface="Helvetica"/>
            </a:endParaRPr>
          </a:p>
          <a:p>
            <a:pPr marL="342900" indent="-342900" eaLnBrk="1" hangingPunct="1">
              <a:buClr>
                <a:srgbClr val="0089B4"/>
              </a:buClr>
              <a:buFontTx/>
              <a:buAutoNum type="arabicPeriod"/>
            </a:pPr>
            <a:endParaRPr lang="en-US" sz="1700" b="0" dirty="0">
              <a:solidFill>
                <a:schemeClr val="tx1"/>
              </a:solidFill>
              <a:latin typeface="Helvetica"/>
              <a:ea typeface="ＭＳ Ｐゴシック" charset="0"/>
              <a:cs typeface="Helvetica"/>
            </a:endParaRPr>
          </a:p>
          <a:p>
            <a:pPr marL="342900" indent="-342900" eaLnBrk="1" hangingPunct="1">
              <a:buClr>
                <a:srgbClr val="0089B4"/>
              </a:buClr>
              <a:buAutoNum type="arabicPeriod"/>
            </a:pPr>
            <a:endParaRPr lang="en-US" sz="1700" b="0" dirty="0" smtClean="0">
              <a:solidFill>
                <a:schemeClr val="tx1"/>
              </a:solidFill>
              <a:latin typeface="Helvetica"/>
              <a:ea typeface="ＭＳ Ｐゴシック" charset="0"/>
              <a:cs typeface="Helvetica"/>
            </a:endParaRPr>
          </a:p>
          <a:p>
            <a:pPr eaLnBrk="1" hangingPunct="1"/>
            <a:endParaRPr lang="en-US" sz="1700" b="0" dirty="0">
              <a:solidFill>
                <a:schemeClr val="tx1"/>
              </a:solidFill>
              <a:latin typeface="Helvetica"/>
              <a:ea typeface="ＭＳ Ｐゴシック" charset="0"/>
              <a:cs typeface="Helvetica"/>
            </a:endParaRPr>
          </a:p>
          <a:p>
            <a:pPr eaLnBrk="1" hangingPunct="1"/>
            <a:endParaRPr lang="en-US" sz="1700" b="0" dirty="0">
              <a:solidFill>
                <a:schemeClr val="tx1"/>
              </a:solidFill>
              <a:latin typeface="Helvetica"/>
              <a:ea typeface="ＭＳ Ｐゴシック" charset="0"/>
              <a:cs typeface="Helvetica"/>
            </a:endParaRPr>
          </a:p>
        </p:txBody>
      </p:sp>
      <p:sp>
        <p:nvSpPr>
          <p:cNvPr id="64" name="Text Box 281"/>
          <p:cNvSpPr txBox="1">
            <a:spLocks noChangeArrowheads="1"/>
          </p:cNvSpPr>
          <p:nvPr/>
        </p:nvSpPr>
        <p:spPr bwMode="auto">
          <a:xfrm>
            <a:off x="376263" y="6097041"/>
            <a:ext cx="7262886" cy="215444"/>
          </a:xfrm>
          <a:prstGeom prst="rect">
            <a:avLst/>
          </a:prstGeom>
          <a:noFill/>
          <a:ln>
            <a:noFill/>
          </a:ln>
          <a:effectLst/>
          <a:extLst/>
        </p:spPr>
        <p:txBody>
          <a:bodyPr wrap="square">
            <a:spAutoFit/>
          </a:bodyPr>
          <a:lstStyle/>
          <a:p>
            <a:pPr>
              <a:spcBef>
                <a:spcPct val="50000"/>
              </a:spcBef>
              <a:defRPr/>
            </a:pPr>
            <a:r>
              <a:rPr lang="en-GB" sz="800" dirty="0" smtClean="0">
                <a:solidFill>
                  <a:srgbClr val="7F7F7F"/>
                </a:solidFill>
                <a:latin typeface="Helvetica Light"/>
                <a:cs typeface="Helvetica Light"/>
              </a:rPr>
              <a:t>Reference in SRM document: Sections 1 (establishing the SRM), 4 (the aim of the SRM) and 16 (benefits emanating from the mechanism</a:t>
            </a:r>
          </a:p>
        </p:txBody>
      </p:sp>
    </p:spTree>
    <p:extLst>
      <p:ext uri="{BB962C8B-B14F-4D97-AF65-F5344CB8AC3E}">
        <p14:creationId xmlns:p14="http://schemas.microsoft.com/office/powerpoint/2010/main" xmlns="" val="32492784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Line 4"/>
          <p:cNvSpPr>
            <a:spLocks noChangeShapeType="1"/>
          </p:cNvSpPr>
          <p:nvPr/>
        </p:nvSpPr>
        <p:spPr bwMode="auto">
          <a:xfrm flipH="1" flipV="1">
            <a:off x="7649071" y="1848569"/>
            <a:ext cx="0" cy="1224136"/>
          </a:xfrm>
          <a:prstGeom prst="line">
            <a:avLst/>
          </a:prstGeom>
          <a:noFill/>
          <a:ln w="38100">
            <a:solidFill>
              <a:srgbClr val="FF9900"/>
            </a:solidFill>
            <a:round/>
            <a:headEnd type="triangle" w="lg" len="lg"/>
            <a:tailEnd type="non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sz="1200">
              <a:latin typeface="Calibri"/>
              <a:cs typeface="Calibri"/>
            </a:endParaRPr>
          </a:p>
        </p:txBody>
      </p:sp>
      <p:sp>
        <p:nvSpPr>
          <p:cNvPr id="42" name="Line 4"/>
          <p:cNvSpPr>
            <a:spLocks noChangeShapeType="1"/>
          </p:cNvSpPr>
          <p:nvPr/>
        </p:nvSpPr>
        <p:spPr bwMode="auto">
          <a:xfrm flipH="1" flipV="1">
            <a:off x="7649071" y="3432745"/>
            <a:ext cx="0" cy="864096"/>
          </a:xfrm>
          <a:prstGeom prst="line">
            <a:avLst/>
          </a:prstGeom>
          <a:noFill/>
          <a:ln w="38100">
            <a:solidFill>
              <a:srgbClr val="FF9900"/>
            </a:solidFill>
            <a:round/>
            <a:headEnd type="triangle" w="lg" len="lg"/>
            <a:tailEnd type="non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sz="1200">
              <a:latin typeface="Calibri"/>
              <a:cs typeface="Calibri"/>
            </a:endParaRPr>
          </a:p>
        </p:txBody>
      </p:sp>
      <p:sp>
        <p:nvSpPr>
          <p:cNvPr id="24" name="Rectangle 23"/>
          <p:cNvSpPr/>
          <p:nvPr/>
        </p:nvSpPr>
        <p:spPr>
          <a:xfrm>
            <a:off x="0" y="0"/>
            <a:ext cx="8961438" cy="648072"/>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Title 1"/>
          <p:cNvSpPr>
            <a:spLocks noGrp="1"/>
          </p:cNvSpPr>
          <p:nvPr>
            <p:ph type="title"/>
          </p:nvPr>
        </p:nvSpPr>
        <p:spPr>
          <a:xfrm>
            <a:off x="108092" y="821293"/>
            <a:ext cx="8853346" cy="516247"/>
          </a:xfrm>
        </p:spPr>
        <p:txBody>
          <a:bodyPr/>
          <a:lstStyle/>
          <a:p>
            <a:r>
              <a:rPr lang="en-US" sz="1700" dirty="0" smtClean="0">
                <a:solidFill>
                  <a:srgbClr val="0089B4"/>
                </a:solidFill>
                <a:latin typeface="Helvetica"/>
                <a:cs typeface="Helvetica"/>
              </a:rPr>
              <a:t>The SRM is underpinned by the conceptual framework of rewarding reduction actions</a:t>
            </a:r>
            <a:endParaRPr lang="en-US" sz="1700" dirty="0">
              <a:solidFill>
                <a:srgbClr val="0089B4"/>
              </a:solidFill>
              <a:latin typeface="Helvetica"/>
              <a:cs typeface="Helvetica"/>
            </a:endParaRPr>
          </a:p>
        </p:txBody>
      </p:sp>
      <p:sp>
        <p:nvSpPr>
          <p:cNvPr id="21" name="Title 1"/>
          <p:cNvSpPr txBox="1">
            <a:spLocks/>
          </p:cNvSpPr>
          <p:nvPr/>
        </p:nvSpPr>
        <p:spPr bwMode="gray">
          <a:xfrm>
            <a:off x="270486" y="120377"/>
            <a:ext cx="7162561" cy="369332"/>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dirty="0" smtClean="0">
                <a:solidFill>
                  <a:srgbClr val="FFFFFF"/>
                </a:solidFill>
                <a:latin typeface="Helvetica"/>
                <a:cs typeface="Helvetica"/>
              </a:rPr>
              <a:t>THE CONCEPTUAL FOUNDATIONS </a:t>
            </a:r>
            <a:endParaRPr lang="en-US" dirty="0">
              <a:solidFill>
                <a:srgbClr val="FFFFFF"/>
              </a:solidFill>
              <a:latin typeface="Helvetica"/>
              <a:cs typeface="Helvetica"/>
            </a:endParaRPr>
          </a:p>
        </p:txBody>
      </p:sp>
      <p:sp>
        <p:nvSpPr>
          <p:cNvPr id="23" name="Text Box 150"/>
          <p:cNvSpPr txBox="1">
            <a:spLocks noChangeArrowheads="1"/>
          </p:cNvSpPr>
          <p:nvPr>
            <p:custDataLst>
              <p:tags r:id="rId1"/>
            </p:custDataLst>
          </p:nvPr>
        </p:nvSpPr>
        <p:spPr bwMode="auto">
          <a:xfrm>
            <a:off x="6712967" y="157262"/>
            <a:ext cx="2088233" cy="461665"/>
          </a:xfrm>
          <a:prstGeom prst="rect">
            <a:avLst/>
          </a:prstGeom>
          <a:noFill/>
          <a:ln w="9525">
            <a:noFill/>
            <a:miter lim="800000"/>
            <a:headEnd/>
            <a:tailEnd/>
          </a:ln>
          <a:effectLst/>
        </p:spPr>
        <p:txBody>
          <a:bodyPr wrap="square" lIns="0" tIns="0" rIns="0" bIns="0">
            <a:spAutoFit/>
          </a:bodyPr>
          <a:lstStyle/>
          <a:p>
            <a:pPr algn="r">
              <a:spcBef>
                <a:spcPct val="50000"/>
              </a:spcBef>
              <a:defRPr/>
            </a:pPr>
            <a:r>
              <a:rPr lang="en-US" sz="1000" b="1" dirty="0">
                <a:solidFill>
                  <a:srgbClr val="FFFFFF"/>
                </a:solidFill>
                <a:latin typeface="Helvetica"/>
                <a:ea typeface="MS PGothic" pitchFamily="34" charset="-128"/>
                <a:cs typeface="Helvetica"/>
              </a:rPr>
              <a:t>FEDERAL DEMOCRATIC REPUBLIC OF ETHIOPIA</a:t>
            </a:r>
            <a:br>
              <a:rPr lang="en-US" sz="1000" b="1" dirty="0">
                <a:solidFill>
                  <a:srgbClr val="FFFFFF"/>
                </a:solidFill>
                <a:latin typeface="Helvetica"/>
                <a:ea typeface="MS PGothic" pitchFamily="34" charset="-128"/>
                <a:cs typeface="Helvetica"/>
              </a:rPr>
            </a:br>
            <a:endParaRPr lang="en-US" sz="1000" b="1" dirty="0">
              <a:solidFill>
                <a:srgbClr val="FFFFFF"/>
              </a:solidFill>
              <a:latin typeface="Helvetica"/>
              <a:ea typeface="MS PGothic" pitchFamily="34" charset="-128"/>
              <a:cs typeface="Helvetica"/>
            </a:endParaRPr>
          </a:p>
        </p:txBody>
      </p:sp>
      <p:sp>
        <p:nvSpPr>
          <p:cNvPr id="25" name="Line 4"/>
          <p:cNvSpPr>
            <a:spLocks noChangeShapeType="1"/>
          </p:cNvSpPr>
          <p:nvPr/>
        </p:nvSpPr>
        <p:spPr bwMode="auto">
          <a:xfrm>
            <a:off x="1745444" y="1682271"/>
            <a:ext cx="0" cy="3037726"/>
          </a:xfrm>
          <a:prstGeom prst="line">
            <a:avLst/>
          </a:prstGeom>
          <a:noFill/>
          <a:ln w="38100">
            <a:solidFill>
              <a:srgbClr val="A6A6A6"/>
            </a:solidFill>
            <a:round/>
            <a:headEnd type="triangle" w="lg" len="lg"/>
            <a:tailEnd type="non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sz="1200">
              <a:latin typeface="Calibri"/>
              <a:cs typeface="Calibri"/>
            </a:endParaRPr>
          </a:p>
        </p:txBody>
      </p:sp>
      <p:sp>
        <p:nvSpPr>
          <p:cNvPr id="26" name="Line 5"/>
          <p:cNvSpPr>
            <a:spLocks noChangeShapeType="1"/>
          </p:cNvSpPr>
          <p:nvPr/>
        </p:nvSpPr>
        <p:spPr bwMode="auto">
          <a:xfrm flipH="1" flipV="1">
            <a:off x="1745443" y="4719997"/>
            <a:ext cx="5859696" cy="21060"/>
          </a:xfrm>
          <a:prstGeom prst="line">
            <a:avLst/>
          </a:prstGeom>
          <a:noFill/>
          <a:ln w="38100">
            <a:solidFill>
              <a:schemeClr val="bg1">
                <a:lumMod val="65000"/>
              </a:schemeClr>
            </a:solidFill>
            <a:round/>
            <a:headEnd type="triangle" w="lg" len="lg"/>
            <a:tailEnd type="non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sz="1200">
              <a:latin typeface="Calibri"/>
              <a:cs typeface="Calibri"/>
            </a:endParaRPr>
          </a:p>
        </p:txBody>
      </p:sp>
      <p:sp>
        <p:nvSpPr>
          <p:cNvPr id="27" name="Text Box 11"/>
          <p:cNvSpPr txBox="1">
            <a:spLocks noChangeArrowheads="1"/>
          </p:cNvSpPr>
          <p:nvPr/>
        </p:nvSpPr>
        <p:spPr bwMode="auto">
          <a:xfrm>
            <a:off x="838922" y="1992585"/>
            <a:ext cx="905493"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r>
              <a:rPr lang="en-GB" sz="1000" i="1" dirty="0" smtClean="0">
                <a:latin typeface="Helvetica Light"/>
                <a:cs typeface="Helvetica Light"/>
              </a:rPr>
              <a:t>Emissions/</a:t>
            </a:r>
          </a:p>
          <a:p>
            <a:pPr eaLnBrk="1" hangingPunct="1">
              <a:defRPr/>
            </a:pPr>
            <a:r>
              <a:rPr lang="en-GB" sz="1000" i="1" dirty="0" smtClean="0">
                <a:latin typeface="Helvetica Light"/>
                <a:cs typeface="Helvetica Light"/>
              </a:rPr>
              <a:t>Vulnerability</a:t>
            </a:r>
          </a:p>
        </p:txBody>
      </p:sp>
      <p:sp>
        <p:nvSpPr>
          <p:cNvPr id="14" name="Text Box 11"/>
          <p:cNvSpPr txBox="1">
            <a:spLocks noChangeArrowheads="1"/>
          </p:cNvSpPr>
          <p:nvPr/>
        </p:nvSpPr>
        <p:spPr bwMode="auto">
          <a:xfrm>
            <a:off x="6928991" y="4800897"/>
            <a:ext cx="497905"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r>
              <a:rPr lang="en-GB" sz="1000" i="1" dirty="0" smtClean="0">
                <a:latin typeface="Helvetica Light"/>
                <a:cs typeface="Helvetica Light"/>
              </a:rPr>
              <a:t>2025</a:t>
            </a:r>
            <a:endParaRPr lang="en-US" sz="1000" i="1" dirty="0" smtClean="0">
              <a:latin typeface="Helvetica Light"/>
              <a:cs typeface="Helvetica Light"/>
            </a:endParaRPr>
          </a:p>
        </p:txBody>
      </p:sp>
      <p:cxnSp>
        <p:nvCxnSpPr>
          <p:cNvPr id="15" name="Straight Connector 14"/>
          <p:cNvCxnSpPr/>
          <p:nvPr/>
        </p:nvCxnSpPr>
        <p:spPr bwMode="auto">
          <a:xfrm flipV="1">
            <a:off x="1744415" y="1710267"/>
            <a:ext cx="5612684" cy="1650470"/>
          </a:xfrm>
          <a:prstGeom prst="line">
            <a:avLst/>
          </a:prstGeom>
          <a:blipFill dpi="0" rotWithShape="0">
            <a:blip r:embed="rId4"/>
            <a:srcRect/>
            <a:tile tx="0" ty="0" sx="100000" sy="100000" flip="none" algn="tl"/>
          </a:blipFill>
          <a:ln w="50800" cap="flat" cmpd="sng" algn="ctr">
            <a:solidFill>
              <a:schemeClr val="accent6">
                <a:lumMod val="75000"/>
              </a:schemeClr>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2" name="Text Box 11"/>
          <p:cNvSpPr txBox="1">
            <a:spLocks noChangeArrowheads="1"/>
          </p:cNvSpPr>
          <p:nvPr/>
        </p:nvSpPr>
        <p:spPr bwMode="auto">
          <a:xfrm>
            <a:off x="1547608" y="4800897"/>
            <a:ext cx="49718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r>
              <a:rPr lang="en-GB" sz="1000" i="1" dirty="0" smtClean="0">
                <a:latin typeface="Helvetica Light"/>
                <a:cs typeface="Helvetica Light"/>
              </a:rPr>
              <a:t>2013</a:t>
            </a:r>
            <a:endParaRPr lang="en-US" sz="1000" i="1" dirty="0" smtClean="0">
              <a:latin typeface="Helvetica Light"/>
              <a:cs typeface="Helvetica Light"/>
            </a:endParaRPr>
          </a:p>
        </p:txBody>
      </p:sp>
      <p:sp>
        <p:nvSpPr>
          <p:cNvPr id="28" name="Text Box 281"/>
          <p:cNvSpPr txBox="1">
            <a:spLocks noChangeArrowheads="1"/>
          </p:cNvSpPr>
          <p:nvPr/>
        </p:nvSpPr>
        <p:spPr bwMode="auto">
          <a:xfrm>
            <a:off x="3512965" y="1217431"/>
            <a:ext cx="3547484" cy="7408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24130" tIns="62065" rIns="124130" bIns="62065">
            <a:spAutoFit/>
          </a:bodyPr>
          <a:lstStyle/>
          <a:p>
            <a:pPr algn="l">
              <a:spcBef>
                <a:spcPct val="50000"/>
              </a:spcBef>
              <a:defRPr/>
            </a:pPr>
            <a:r>
              <a:rPr lang="en-GB" sz="1000" dirty="0" smtClean="0">
                <a:latin typeface="Helvetica Light"/>
                <a:cs typeface="Helvetica Light"/>
              </a:rPr>
              <a:t>Step 2. </a:t>
            </a:r>
            <a:r>
              <a:rPr lang="en-GB" sz="1000" b="1" dirty="0" smtClean="0">
                <a:latin typeface="Helvetica"/>
                <a:cs typeface="Helvetica"/>
              </a:rPr>
              <a:t>Project </a:t>
            </a:r>
            <a:r>
              <a:rPr lang="en-GB" sz="1000" b="1" dirty="0">
                <a:latin typeface="Helvetica"/>
                <a:cs typeface="Helvetica"/>
              </a:rPr>
              <a:t>b</a:t>
            </a:r>
            <a:r>
              <a:rPr lang="en-GB" sz="1000" b="1" dirty="0" smtClean="0">
                <a:latin typeface="Helvetica"/>
                <a:cs typeface="Helvetica"/>
              </a:rPr>
              <a:t>usiness as usual </a:t>
            </a:r>
            <a:r>
              <a:rPr lang="en-GB" sz="1000" dirty="0">
                <a:latin typeface="Helvetica Light"/>
                <a:cs typeface="Helvetica Light"/>
              </a:rPr>
              <a:t>based on brown development based on assumptions around population, income, institution and technology. Based on historical trends and assumptions around key drivers </a:t>
            </a:r>
          </a:p>
        </p:txBody>
      </p:sp>
      <p:sp>
        <p:nvSpPr>
          <p:cNvPr id="29" name="Text Box 281"/>
          <p:cNvSpPr txBox="1">
            <a:spLocks noChangeArrowheads="1"/>
          </p:cNvSpPr>
          <p:nvPr/>
        </p:nvSpPr>
        <p:spPr bwMode="auto">
          <a:xfrm>
            <a:off x="514947" y="2640657"/>
            <a:ext cx="1199041" cy="7408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24130" tIns="62065" rIns="124130" bIns="62065">
            <a:spAutoFit/>
          </a:bodyPr>
          <a:lstStyle/>
          <a:p>
            <a:pPr algn="l">
              <a:spcBef>
                <a:spcPct val="50000"/>
              </a:spcBef>
              <a:defRPr/>
            </a:pPr>
            <a:r>
              <a:rPr lang="en-GB" sz="1000" dirty="0" smtClean="0">
                <a:latin typeface="Helvetica Light"/>
                <a:cs typeface="Helvetica Light"/>
              </a:rPr>
              <a:t>Step 1. Understand the </a:t>
            </a:r>
            <a:r>
              <a:rPr lang="en-GB" sz="1000" b="1" dirty="0" smtClean="0">
                <a:latin typeface="Helvetica"/>
                <a:cs typeface="Helvetica"/>
              </a:rPr>
              <a:t>base </a:t>
            </a:r>
            <a:r>
              <a:rPr lang="en-GB" sz="1000" b="1" dirty="0">
                <a:latin typeface="Helvetica"/>
                <a:cs typeface="Helvetica"/>
              </a:rPr>
              <a:t>year </a:t>
            </a:r>
            <a:r>
              <a:rPr lang="en-GB" sz="1000" dirty="0">
                <a:latin typeface="Helvetica Light"/>
                <a:cs typeface="Helvetica Light"/>
              </a:rPr>
              <a:t>situation</a:t>
            </a:r>
          </a:p>
        </p:txBody>
      </p:sp>
      <p:sp>
        <p:nvSpPr>
          <p:cNvPr id="30" name="Text Box 281"/>
          <p:cNvSpPr txBox="1">
            <a:spLocks noChangeArrowheads="1"/>
          </p:cNvSpPr>
          <p:nvPr/>
        </p:nvSpPr>
        <p:spPr bwMode="auto">
          <a:xfrm>
            <a:off x="7701499" y="1906741"/>
            <a:ext cx="1259939" cy="189505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24130" tIns="62065" rIns="124130" bIns="62065">
            <a:spAutoFit/>
          </a:bodyPr>
          <a:lstStyle/>
          <a:p>
            <a:pPr algn="r">
              <a:spcBef>
                <a:spcPct val="50000"/>
              </a:spcBef>
              <a:defRPr/>
            </a:pPr>
            <a:r>
              <a:rPr lang="en-GB" sz="1000" dirty="0" smtClean="0">
                <a:latin typeface="Helvetica Light"/>
                <a:cs typeface="Helvetica Light"/>
              </a:rPr>
              <a:t>Step </a:t>
            </a:r>
            <a:r>
              <a:rPr lang="en-GB" sz="1000" dirty="0">
                <a:latin typeface="Helvetica Light"/>
                <a:cs typeface="Helvetica Light"/>
              </a:rPr>
              <a:t>3</a:t>
            </a:r>
            <a:r>
              <a:rPr lang="en-GB" sz="1000" dirty="0" smtClean="0">
                <a:latin typeface="Helvetica Light"/>
                <a:cs typeface="Helvetica Light"/>
              </a:rPr>
              <a:t>. </a:t>
            </a:r>
            <a:r>
              <a:rPr lang="en-GB" sz="1000" b="1" dirty="0" smtClean="0">
                <a:latin typeface="Helvetica"/>
                <a:cs typeface="Helvetica"/>
              </a:rPr>
              <a:t>Unsupported actions.</a:t>
            </a:r>
          </a:p>
          <a:p>
            <a:pPr algn="r">
              <a:spcBef>
                <a:spcPct val="50000"/>
              </a:spcBef>
              <a:defRPr/>
            </a:pPr>
            <a:r>
              <a:rPr lang="en-GB" sz="1000" dirty="0" smtClean="0">
                <a:latin typeface="Helvetica"/>
                <a:cs typeface="Helvetica"/>
              </a:rPr>
              <a:t>These will reduce emissions and vulnerability but will not be supported by the SRM, although they will be acknowledged</a:t>
            </a:r>
            <a:r>
              <a:rPr lang="en-GB" sz="1000" b="1" dirty="0" smtClean="0">
                <a:latin typeface="Helvetica"/>
                <a:cs typeface="Helvetica"/>
              </a:rPr>
              <a:t> </a:t>
            </a:r>
            <a:endParaRPr lang="en-GB" sz="1000" dirty="0">
              <a:latin typeface="Helvetica Light"/>
              <a:cs typeface="Helvetica Light"/>
            </a:endParaRPr>
          </a:p>
        </p:txBody>
      </p:sp>
      <p:sp>
        <p:nvSpPr>
          <p:cNvPr id="32" name="Text Box 281"/>
          <p:cNvSpPr txBox="1">
            <a:spLocks noChangeArrowheads="1"/>
          </p:cNvSpPr>
          <p:nvPr/>
        </p:nvSpPr>
        <p:spPr bwMode="auto">
          <a:xfrm>
            <a:off x="1200459" y="5224033"/>
            <a:ext cx="2988076" cy="89478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24130" tIns="62065" rIns="124130" bIns="62065">
            <a:spAutoFit/>
          </a:bodyPr>
          <a:lstStyle/>
          <a:p>
            <a:pPr algn="l">
              <a:spcBef>
                <a:spcPct val="50000"/>
              </a:spcBef>
              <a:defRPr/>
            </a:pPr>
            <a:r>
              <a:rPr lang="en-GB" sz="1000" dirty="0" smtClean="0">
                <a:latin typeface="Helvetica Light"/>
                <a:cs typeface="Helvetica Light"/>
              </a:rPr>
              <a:t>Step 4</a:t>
            </a:r>
            <a:r>
              <a:rPr lang="en-GB" sz="1000" dirty="0">
                <a:latin typeface="Helvetica Light"/>
                <a:cs typeface="Helvetica Light"/>
              </a:rPr>
              <a:t>. </a:t>
            </a:r>
            <a:r>
              <a:rPr lang="en-GB" sz="1000" b="1" dirty="0">
                <a:latin typeface="Helvetica"/>
                <a:cs typeface="Helvetica"/>
              </a:rPr>
              <a:t>Baseline </a:t>
            </a:r>
            <a:r>
              <a:rPr lang="en-GB" sz="1000" b="1" dirty="0" smtClean="0">
                <a:latin typeface="Helvetica"/>
                <a:cs typeface="Helvetica"/>
              </a:rPr>
              <a:t>target and supported actions</a:t>
            </a:r>
            <a:r>
              <a:rPr lang="en-GB" sz="1000" dirty="0" smtClean="0">
                <a:latin typeface="Helvetica Light"/>
                <a:cs typeface="Helvetica Light"/>
              </a:rPr>
              <a:t>. These targets avoid</a:t>
            </a:r>
            <a:r>
              <a:rPr lang="en-GB" sz="1000" dirty="0">
                <a:latin typeface="Helvetica Light"/>
                <a:cs typeface="Helvetica Light"/>
              </a:rPr>
              <a:t>, leakage, double counting and duplication and </a:t>
            </a:r>
            <a:r>
              <a:rPr lang="en-GB" sz="1000" dirty="0" smtClean="0">
                <a:latin typeface="Helvetica Light"/>
                <a:cs typeface="Helvetica Light"/>
              </a:rPr>
              <a:t>are underpinned by MRV. Actions to achieve a baseline target will be supported upfront through the facility. </a:t>
            </a:r>
            <a:endParaRPr lang="en-GB" sz="1000" dirty="0">
              <a:latin typeface="Helvetica Light"/>
              <a:cs typeface="Helvetica Light"/>
            </a:endParaRPr>
          </a:p>
        </p:txBody>
      </p:sp>
      <p:sp>
        <p:nvSpPr>
          <p:cNvPr id="36" name="Text Box 281"/>
          <p:cNvSpPr txBox="1">
            <a:spLocks noChangeArrowheads="1"/>
          </p:cNvSpPr>
          <p:nvPr/>
        </p:nvSpPr>
        <p:spPr bwMode="auto">
          <a:xfrm>
            <a:off x="142911" y="6321036"/>
            <a:ext cx="9378368" cy="24845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24130" tIns="62065" rIns="124130" bIns="62065">
            <a:spAutoFit/>
          </a:bodyPr>
          <a:lstStyle/>
          <a:p>
            <a:pPr algn="l">
              <a:spcBef>
                <a:spcPct val="50000"/>
              </a:spcBef>
              <a:defRPr/>
            </a:pPr>
            <a:r>
              <a:rPr lang="en-GB" sz="800" dirty="0" smtClean="0">
                <a:solidFill>
                  <a:schemeClr val="bg1">
                    <a:lumMod val="50000"/>
                  </a:schemeClr>
                </a:solidFill>
                <a:latin typeface="Helvetica Light"/>
                <a:cs typeface="Helvetica Light"/>
              </a:rPr>
              <a:t>*Some </a:t>
            </a:r>
            <a:r>
              <a:rPr lang="en-GB" sz="800" dirty="0">
                <a:solidFill>
                  <a:schemeClr val="bg1">
                    <a:lumMod val="50000"/>
                  </a:schemeClr>
                </a:solidFill>
                <a:latin typeface="Helvetica Light"/>
                <a:cs typeface="Helvetica Light"/>
              </a:rPr>
              <a:t>regions which are food insecure (Afar, </a:t>
            </a:r>
            <a:r>
              <a:rPr lang="en-GB" sz="800" dirty="0" err="1">
                <a:solidFill>
                  <a:schemeClr val="bg1">
                    <a:lumMod val="50000"/>
                  </a:schemeClr>
                </a:solidFill>
                <a:latin typeface="Helvetica Light"/>
                <a:cs typeface="Helvetica Light"/>
              </a:rPr>
              <a:t>Benishangul</a:t>
            </a:r>
            <a:r>
              <a:rPr lang="en-GB" sz="800" dirty="0">
                <a:solidFill>
                  <a:schemeClr val="bg1">
                    <a:lumMod val="50000"/>
                  </a:schemeClr>
                </a:solidFill>
                <a:latin typeface="Helvetica Light"/>
                <a:cs typeface="Helvetica Light"/>
              </a:rPr>
              <a:t>, </a:t>
            </a:r>
            <a:r>
              <a:rPr lang="en-GB" sz="800" dirty="0" err="1">
                <a:solidFill>
                  <a:schemeClr val="bg1">
                    <a:lumMod val="50000"/>
                  </a:schemeClr>
                </a:solidFill>
                <a:latin typeface="Helvetica Light"/>
                <a:cs typeface="Helvetica Light"/>
              </a:rPr>
              <a:t>Gambella</a:t>
            </a:r>
            <a:r>
              <a:rPr lang="en-GB" sz="800" dirty="0">
                <a:solidFill>
                  <a:schemeClr val="bg1">
                    <a:lumMod val="50000"/>
                  </a:schemeClr>
                </a:solidFill>
                <a:latin typeface="Helvetica Light"/>
                <a:cs typeface="Helvetica Light"/>
              </a:rPr>
              <a:t>, Somali) will have the crediting baseline set at the BAU. </a:t>
            </a:r>
          </a:p>
        </p:txBody>
      </p:sp>
      <p:grpSp>
        <p:nvGrpSpPr>
          <p:cNvPr id="8" name="Group 7"/>
          <p:cNvGrpSpPr/>
          <p:nvPr/>
        </p:nvGrpSpPr>
        <p:grpSpPr>
          <a:xfrm>
            <a:off x="1329259" y="3103203"/>
            <a:ext cx="344488" cy="337104"/>
            <a:chOff x="1329259" y="3720777"/>
            <a:chExt cx="344488" cy="337104"/>
          </a:xfrm>
        </p:grpSpPr>
        <p:sp>
          <p:nvSpPr>
            <p:cNvPr id="40" name="Oval 296"/>
            <p:cNvSpPr>
              <a:spLocks noChangeArrowheads="1"/>
            </p:cNvSpPr>
            <p:nvPr/>
          </p:nvSpPr>
          <p:spPr bwMode="auto">
            <a:xfrm>
              <a:off x="1335038" y="3720777"/>
              <a:ext cx="335012" cy="337104"/>
            </a:xfrm>
            <a:prstGeom prst="ellipse">
              <a:avLst/>
            </a:prstGeom>
            <a:solidFill>
              <a:srgbClr val="003366"/>
            </a:solidFill>
            <a:ln w="28575">
              <a:solidFill>
                <a:schemeClr val="tx1"/>
              </a:solidFill>
              <a:round/>
              <a:headEnd/>
              <a:tailEnd/>
            </a:ln>
            <a:effectLst/>
            <a:extLst/>
          </p:spPr>
          <p:txBody>
            <a:bodyPr wrap="none" anchor="ctr"/>
            <a:lstStyle/>
            <a:p>
              <a:pPr>
                <a:defRPr/>
              </a:pPr>
              <a:endParaRPr lang="en-US">
                <a:cs typeface="+mn-cs"/>
              </a:endParaRPr>
            </a:p>
          </p:txBody>
        </p:sp>
        <p:sp>
          <p:nvSpPr>
            <p:cNvPr id="41" name="Text Box 297"/>
            <p:cNvSpPr txBox="1">
              <a:spLocks noChangeArrowheads="1"/>
            </p:cNvSpPr>
            <p:nvPr/>
          </p:nvSpPr>
          <p:spPr bwMode="auto">
            <a:xfrm>
              <a:off x="1329259" y="3745297"/>
              <a:ext cx="344488"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1200" b="1" dirty="0">
                  <a:solidFill>
                    <a:schemeClr val="bg1"/>
                  </a:solidFill>
                  <a:latin typeface="Helvetica"/>
                  <a:cs typeface="Helvetica"/>
                </a:rPr>
                <a:t>1</a:t>
              </a:r>
            </a:p>
          </p:txBody>
        </p:sp>
      </p:grpSp>
      <p:sp>
        <p:nvSpPr>
          <p:cNvPr id="45" name="Text Box 11"/>
          <p:cNvSpPr txBox="1">
            <a:spLocks noChangeArrowheads="1"/>
          </p:cNvSpPr>
          <p:nvPr/>
        </p:nvSpPr>
        <p:spPr bwMode="auto">
          <a:xfrm>
            <a:off x="4336703" y="4800897"/>
            <a:ext cx="489874"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r>
              <a:rPr lang="en-GB" sz="1000" i="1" dirty="0" smtClean="0">
                <a:latin typeface="Helvetica Light"/>
                <a:cs typeface="Helvetica Light"/>
              </a:rPr>
              <a:t>Time</a:t>
            </a:r>
          </a:p>
        </p:txBody>
      </p:sp>
      <p:cxnSp>
        <p:nvCxnSpPr>
          <p:cNvPr id="46" name="Straight Connector 45"/>
          <p:cNvCxnSpPr/>
          <p:nvPr/>
        </p:nvCxnSpPr>
        <p:spPr bwMode="auto">
          <a:xfrm flipV="1">
            <a:off x="1744415" y="3288729"/>
            <a:ext cx="5616624" cy="72010"/>
          </a:xfrm>
          <a:prstGeom prst="line">
            <a:avLst/>
          </a:prstGeom>
          <a:blipFill dpi="0" rotWithShape="0">
            <a:blip r:embed="rId4"/>
            <a:srcRect/>
            <a:tile tx="0" ty="0" sx="100000" sy="100000" flip="none" algn="tl"/>
          </a:blipFill>
          <a:ln w="50800" cap="flat" cmpd="sng" algn="ctr">
            <a:solidFill>
              <a:schemeClr val="accent6">
                <a:lumMod val="75000"/>
              </a:schemeClr>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nvGrpSpPr>
          <p:cNvPr id="55" name="Group 54"/>
          <p:cNvGrpSpPr/>
          <p:nvPr/>
        </p:nvGrpSpPr>
        <p:grpSpPr>
          <a:xfrm>
            <a:off x="7475377" y="1488529"/>
            <a:ext cx="344488" cy="337104"/>
            <a:chOff x="1329259" y="3720777"/>
            <a:chExt cx="344488" cy="337104"/>
          </a:xfrm>
        </p:grpSpPr>
        <p:sp>
          <p:nvSpPr>
            <p:cNvPr id="57" name="Oval 296"/>
            <p:cNvSpPr>
              <a:spLocks noChangeArrowheads="1"/>
            </p:cNvSpPr>
            <p:nvPr/>
          </p:nvSpPr>
          <p:spPr bwMode="auto">
            <a:xfrm>
              <a:off x="1335038" y="3720777"/>
              <a:ext cx="335012" cy="337104"/>
            </a:xfrm>
            <a:prstGeom prst="ellipse">
              <a:avLst/>
            </a:prstGeom>
            <a:solidFill>
              <a:srgbClr val="003366"/>
            </a:solidFill>
            <a:ln w="28575">
              <a:solidFill>
                <a:schemeClr val="tx1"/>
              </a:solidFill>
              <a:round/>
              <a:headEnd/>
              <a:tailEnd/>
            </a:ln>
            <a:effectLst/>
            <a:extLst/>
          </p:spPr>
          <p:txBody>
            <a:bodyPr wrap="none" anchor="ctr"/>
            <a:lstStyle/>
            <a:p>
              <a:pPr>
                <a:defRPr/>
              </a:pPr>
              <a:endParaRPr lang="en-US">
                <a:cs typeface="+mn-cs"/>
              </a:endParaRPr>
            </a:p>
          </p:txBody>
        </p:sp>
        <p:sp>
          <p:nvSpPr>
            <p:cNvPr id="58" name="Text Box 297"/>
            <p:cNvSpPr txBox="1">
              <a:spLocks noChangeArrowheads="1"/>
            </p:cNvSpPr>
            <p:nvPr/>
          </p:nvSpPr>
          <p:spPr bwMode="auto">
            <a:xfrm>
              <a:off x="1329259" y="3745297"/>
              <a:ext cx="344488"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1200" b="1" dirty="0">
                  <a:solidFill>
                    <a:schemeClr val="bg1"/>
                  </a:solidFill>
                  <a:latin typeface="Helvetica"/>
                  <a:cs typeface="Helvetica"/>
                </a:rPr>
                <a:t>2</a:t>
              </a:r>
            </a:p>
          </p:txBody>
        </p:sp>
      </p:grpSp>
      <p:grpSp>
        <p:nvGrpSpPr>
          <p:cNvPr id="65" name="Group 64"/>
          <p:cNvGrpSpPr/>
          <p:nvPr/>
        </p:nvGrpSpPr>
        <p:grpSpPr>
          <a:xfrm>
            <a:off x="7475662" y="3064238"/>
            <a:ext cx="344488" cy="337104"/>
            <a:chOff x="1329259" y="3720777"/>
            <a:chExt cx="344488" cy="337104"/>
          </a:xfrm>
        </p:grpSpPr>
        <p:sp>
          <p:nvSpPr>
            <p:cNvPr id="66" name="Oval 296"/>
            <p:cNvSpPr>
              <a:spLocks noChangeArrowheads="1"/>
            </p:cNvSpPr>
            <p:nvPr/>
          </p:nvSpPr>
          <p:spPr bwMode="auto">
            <a:xfrm>
              <a:off x="1335038" y="3720777"/>
              <a:ext cx="335012" cy="337104"/>
            </a:xfrm>
            <a:prstGeom prst="ellipse">
              <a:avLst/>
            </a:prstGeom>
            <a:solidFill>
              <a:srgbClr val="003366"/>
            </a:solidFill>
            <a:ln w="28575">
              <a:solidFill>
                <a:schemeClr val="tx1"/>
              </a:solidFill>
              <a:round/>
              <a:headEnd/>
              <a:tailEnd/>
            </a:ln>
            <a:effectLst/>
            <a:extLst/>
          </p:spPr>
          <p:txBody>
            <a:bodyPr wrap="none" anchor="ctr"/>
            <a:lstStyle/>
            <a:p>
              <a:pPr>
                <a:defRPr/>
              </a:pPr>
              <a:endParaRPr lang="en-US">
                <a:cs typeface="+mn-cs"/>
              </a:endParaRPr>
            </a:p>
          </p:txBody>
        </p:sp>
        <p:sp>
          <p:nvSpPr>
            <p:cNvPr id="67" name="Text Box 297"/>
            <p:cNvSpPr txBox="1">
              <a:spLocks noChangeArrowheads="1"/>
            </p:cNvSpPr>
            <p:nvPr/>
          </p:nvSpPr>
          <p:spPr bwMode="auto">
            <a:xfrm>
              <a:off x="1329259" y="3745297"/>
              <a:ext cx="344488"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1200" b="1" dirty="0" smtClean="0">
                  <a:solidFill>
                    <a:schemeClr val="bg1"/>
                  </a:solidFill>
                  <a:latin typeface="Helvetica"/>
                  <a:cs typeface="Helvetica"/>
                </a:rPr>
                <a:t>4</a:t>
              </a:r>
              <a:endParaRPr lang="en-GB" sz="1200" b="1" dirty="0">
                <a:solidFill>
                  <a:schemeClr val="bg1"/>
                </a:solidFill>
                <a:latin typeface="Helvetica"/>
                <a:cs typeface="Helvetica"/>
              </a:endParaRPr>
            </a:p>
          </p:txBody>
        </p:sp>
      </p:grpSp>
      <p:grpSp>
        <p:nvGrpSpPr>
          <p:cNvPr id="68" name="Group 67"/>
          <p:cNvGrpSpPr/>
          <p:nvPr/>
        </p:nvGrpSpPr>
        <p:grpSpPr>
          <a:xfrm>
            <a:off x="7469811" y="4311526"/>
            <a:ext cx="344488" cy="337104"/>
            <a:chOff x="1329259" y="3720777"/>
            <a:chExt cx="344488" cy="337104"/>
          </a:xfrm>
        </p:grpSpPr>
        <p:sp>
          <p:nvSpPr>
            <p:cNvPr id="69" name="Oval 296"/>
            <p:cNvSpPr>
              <a:spLocks noChangeArrowheads="1"/>
            </p:cNvSpPr>
            <p:nvPr/>
          </p:nvSpPr>
          <p:spPr bwMode="auto">
            <a:xfrm>
              <a:off x="1335038" y="3720777"/>
              <a:ext cx="335012" cy="337104"/>
            </a:xfrm>
            <a:prstGeom prst="ellipse">
              <a:avLst/>
            </a:prstGeom>
            <a:solidFill>
              <a:srgbClr val="003366"/>
            </a:solidFill>
            <a:ln w="28575">
              <a:solidFill>
                <a:schemeClr val="tx1"/>
              </a:solidFill>
              <a:round/>
              <a:headEnd/>
              <a:tailEnd/>
            </a:ln>
            <a:effectLst/>
            <a:extLst/>
          </p:spPr>
          <p:txBody>
            <a:bodyPr wrap="none" anchor="ctr"/>
            <a:lstStyle/>
            <a:p>
              <a:pPr>
                <a:defRPr/>
              </a:pPr>
              <a:endParaRPr lang="en-US">
                <a:cs typeface="+mn-cs"/>
              </a:endParaRPr>
            </a:p>
          </p:txBody>
        </p:sp>
        <p:sp>
          <p:nvSpPr>
            <p:cNvPr id="70" name="Text Box 297"/>
            <p:cNvSpPr txBox="1">
              <a:spLocks noChangeArrowheads="1"/>
            </p:cNvSpPr>
            <p:nvPr/>
          </p:nvSpPr>
          <p:spPr bwMode="auto">
            <a:xfrm>
              <a:off x="1329259" y="3745297"/>
              <a:ext cx="344488"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1200" b="1" dirty="0">
                  <a:solidFill>
                    <a:schemeClr val="bg1"/>
                  </a:solidFill>
                  <a:latin typeface="Helvetica"/>
                  <a:cs typeface="Helvetica"/>
                </a:rPr>
                <a:t>5</a:t>
              </a:r>
            </a:p>
          </p:txBody>
        </p:sp>
      </p:grpSp>
      <p:cxnSp>
        <p:nvCxnSpPr>
          <p:cNvPr id="71" name="Straight Connector 70"/>
          <p:cNvCxnSpPr/>
          <p:nvPr/>
        </p:nvCxnSpPr>
        <p:spPr bwMode="auto">
          <a:xfrm>
            <a:off x="1744415" y="3360737"/>
            <a:ext cx="5616624" cy="1080120"/>
          </a:xfrm>
          <a:prstGeom prst="line">
            <a:avLst/>
          </a:prstGeom>
          <a:blipFill dpi="0" rotWithShape="0">
            <a:blip r:embed="rId4"/>
            <a:srcRect/>
            <a:tile tx="0" ty="0" sx="100000" sy="100000" flip="none" algn="tl"/>
          </a:blipFill>
          <a:ln w="50800" cap="flat" cmpd="sng" algn="ctr">
            <a:solidFill>
              <a:schemeClr val="accent6">
                <a:lumMod val="75000"/>
              </a:schemeClr>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49" name="Text Box 281"/>
          <p:cNvSpPr txBox="1">
            <a:spLocks noChangeArrowheads="1"/>
          </p:cNvSpPr>
          <p:nvPr/>
        </p:nvSpPr>
        <p:spPr bwMode="auto">
          <a:xfrm>
            <a:off x="4999220" y="5197014"/>
            <a:ext cx="2913238" cy="104867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24130" tIns="62065" rIns="124130" bIns="62065">
            <a:spAutoFit/>
          </a:bodyPr>
          <a:lstStyle/>
          <a:p>
            <a:pPr algn="l">
              <a:spcBef>
                <a:spcPct val="50000"/>
              </a:spcBef>
              <a:defRPr/>
            </a:pPr>
            <a:r>
              <a:rPr lang="en-GB" sz="1000" dirty="0" smtClean="0">
                <a:latin typeface="Helvetica Light"/>
                <a:cs typeface="Helvetica Light"/>
              </a:rPr>
              <a:t>Step </a:t>
            </a:r>
            <a:r>
              <a:rPr lang="en-GB" sz="1000" dirty="0">
                <a:latin typeface="Helvetica Light"/>
                <a:cs typeface="Helvetica Light"/>
              </a:rPr>
              <a:t>5</a:t>
            </a:r>
            <a:r>
              <a:rPr lang="en-GB" sz="1000" dirty="0" smtClean="0">
                <a:latin typeface="Helvetica Light"/>
                <a:cs typeface="Helvetica Light"/>
              </a:rPr>
              <a:t>. </a:t>
            </a:r>
            <a:r>
              <a:rPr lang="en-GB" sz="1000" b="1" dirty="0" smtClean="0">
                <a:latin typeface="Helvetica"/>
                <a:cs typeface="Helvetica"/>
              </a:rPr>
              <a:t>Crediting baseline and rewarded actions*. </a:t>
            </a:r>
            <a:r>
              <a:rPr lang="en-GB" sz="1000" dirty="0" smtClean="0">
                <a:latin typeface="Helvetica Light"/>
                <a:cs typeface="Helvetica Light"/>
              </a:rPr>
              <a:t>Rewarded actions through ex-poste support  for reductions in emissions and vulnerability below the baseline target. This will be provided after reduction actions can be </a:t>
            </a:r>
            <a:r>
              <a:rPr lang="en-GB" sz="1000" dirty="0" err="1" smtClean="0">
                <a:latin typeface="Helvetica Light"/>
                <a:cs typeface="Helvetica Light"/>
              </a:rPr>
              <a:t>MRVed</a:t>
            </a:r>
            <a:r>
              <a:rPr lang="en-GB" sz="1000" dirty="0" smtClean="0">
                <a:latin typeface="Helvetica Light"/>
                <a:cs typeface="Helvetica Light"/>
              </a:rPr>
              <a:t>.</a:t>
            </a:r>
            <a:endParaRPr lang="en-GB" sz="1000" dirty="0">
              <a:latin typeface="Helvetica Light"/>
              <a:cs typeface="Helvetica Light"/>
            </a:endParaRPr>
          </a:p>
        </p:txBody>
      </p:sp>
      <p:grpSp>
        <p:nvGrpSpPr>
          <p:cNvPr id="60" name="Group 59"/>
          <p:cNvGrpSpPr/>
          <p:nvPr/>
        </p:nvGrpSpPr>
        <p:grpSpPr>
          <a:xfrm>
            <a:off x="7473997" y="2208609"/>
            <a:ext cx="344488" cy="337104"/>
            <a:chOff x="1329259" y="3720777"/>
            <a:chExt cx="344488" cy="337104"/>
          </a:xfrm>
        </p:grpSpPr>
        <p:sp>
          <p:nvSpPr>
            <p:cNvPr id="62" name="Oval 296"/>
            <p:cNvSpPr>
              <a:spLocks noChangeArrowheads="1"/>
            </p:cNvSpPr>
            <p:nvPr/>
          </p:nvSpPr>
          <p:spPr bwMode="auto">
            <a:xfrm>
              <a:off x="1335038" y="3720777"/>
              <a:ext cx="335012" cy="337104"/>
            </a:xfrm>
            <a:prstGeom prst="ellipse">
              <a:avLst/>
            </a:prstGeom>
            <a:solidFill>
              <a:srgbClr val="003366"/>
            </a:solidFill>
            <a:ln w="28575">
              <a:solidFill>
                <a:schemeClr val="tx1"/>
              </a:solidFill>
              <a:round/>
              <a:headEnd/>
              <a:tailEnd/>
            </a:ln>
            <a:effectLst/>
            <a:extLst/>
          </p:spPr>
          <p:txBody>
            <a:bodyPr wrap="none" anchor="ctr"/>
            <a:lstStyle/>
            <a:p>
              <a:pPr>
                <a:defRPr/>
              </a:pPr>
              <a:endParaRPr lang="en-US">
                <a:cs typeface="+mn-cs"/>
              </a:endParaRPr>
            </a:p>
          </p:txBody>
        </p:sp>
        <p:sp>
          <p:nvSpPr>
            <p:cNvPr id="63" name="Text Box 297"/>
            <p:cNvSpPr txBox="1">
              <a:spLocks noChangeArrowheads="1"/>
            </p:cNvSpPr>
            <p:nvPr/>
          </p:nvSpPr>
          <p:spPr bwMode="auto">
            <a:xfrm>
              <a:off x="1329259" y="3745297"/>
              <a:ext cx="344488"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1200" b="1" dirty="0">
                  <a:solidFill>
                    <a:schemeClr val="bg1"/>
                  </a:solidFill>
                  <a:latin typeface="Helvetica"/>
                  <a:cs typeface="Helvetica"/>
                </a:rPr>
                <a:t>3</a:t>
              </a:r>
            </a:p>
          </p:txBody>
        </p:sp>
      </p:grpSp>
      <p:cxnSp>
        <p:nvCxnSpPr>
          <p:cNvPr id="43" name="Straight Connector 42"/>
          <p:cNvCxnSpPr/>
          <p:nvPr/>
        </p:nvCxnSpPr>
        <p:spPr bwMode="auto">
          <a:xfrm flipV="1">
            <a:off x="1869792" y="2377848"/>
            <a:ext cx="5480411" cy="959653"/>
          </a:xfrm>
          <a:prstGeom prst="line">
            <a:avLst/>
          </a:prstGeom>
          <a:blipFill dpi="0" rotWithShape="0">
            <a:blip r:embed="rId4"/>
            <a:srcRect/>
            <a:tile tx="0" ty="0" sx="100000" sy="100000" flip="none" algn="tl"/>
          </a:blipFill>
          <a:ln w="12700" cap="flat" cmpd="sng" algn="ctr">
            <a:solidFill>
              <a:schemeClr val="accent6">
                <a:lumMod val="75000"/>
              </a:schemeClr>
            </a:solidFill>
            <a:prstDash val="sysDash"/>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xmlns="" val="2483121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AutoShape 112"/>
          <p:cNvSpPr>
            <a:spLocks noChangeArrowheads="1"/>
          </p:cNvSpPr>
          <p:nvPr/>
        </p:nvSpPr>
        <p:spPr bwMode="auto">
          <a:xfrm rot="5400000">
            <a:off x="3346205" y="2717047"/>
            <a:ext cx="332741" cy="5972814"/>
          </a:xfrm>
          <a:prstGeom prst="roundRect">
            <a:avLst>
              <a:gd name="adj" fmla="val 4287"/>
            </a:avLst>
          </a:prstGeom>
          <a:solidFill>
            <a:srgbClr val="FFFFFF">
              <a:alpha val="39000"/>
            </a:srgbClr>
          </a:solidFill>
          <a:ln w="38100">
            <a:solidFill>
              <a:schemeClr val="tx1"/>
            </a:solidFill>
            <a:round/>
            <a:headEnd/>
            <a:tailEnd/>
          </a:ln>
          <a:effectLst/>
          <a:extLst/>
        </p:spPr>
        <p:txBody>
          <a:bodyPr wrap="none" anchor="ctr"/>
          <a:lstStyle/>
          <a:p>
            <a:pPr>
              <a:defRPr/>
            </a:pPr>
            <a:endParaRPr lang="en-US">
              <a:cs typeface="+mn-cs"/>
            </a:endParaRPr>
          </a:p>
        </p:txBody>
      </p:sp>
      <p:sp>
        <p:nvSpPr>
          <p:cNvPr id="107" name="AutoShape 22"/>
          <p:cNvSpPr>
            <a:spLocks noChangeArrowheads="1"/>
          </p:cNvSpPr>
          <p:nvPr/>
        </p:nvSpPr>
        <p:spPr bwMode="auto">
          <a:xfrm>
            <a:off x="1814088" y="1652597"/>
            <a:ext cx="4610847" cy="2376215"/>
          </a:xfrm>
          <a:prstGeom prst="roundRect">
            <a:avLst>
              <a:gd name="adj" fmla="val 1854"/>
            </a:avLst>
          </a:prstGeom>
          <a:solidFill>
            <a:srgbClr val="CCCC66">
              <a:alpha val="20000"/>
            </a:srgbClr>
          </a:solidFill>
          <a:ln w="38100">
            <a:solidFill>
              <a:srgbClr val="CCCC66"/>
            </a:solidFill>
            <a:round/>
            <a:headEnd/>
            <a:tailEnd/>
          </a:ln>
          <a:effectLst/>
          <a:extLst/>
        </p:spPr>
        <p:txBody>
          <a:bodyPr wrap="none" anchor="ctr"/>
          <a:lstStyle/>
          <a:p>
            <a:endParaRPr lang="en-US">
              <a:cs typeface="+mn-cs"/>
            </a:endParaRPr>
          </a:p>
        </p:txBody>
      </p:sp>
      <p:sp>
        <p:nvSpPr>
          <p:cNvPr id="108" name="AutoShape 22"/>
          <p:cNvSpPr>
            <a:spLocks noChangeArrowheads="1"/>
          </p:cNvSpPr>
          <p:nvPr/>
        </p:nvSpPr>
        <p:spPr bwMode="auto">
          <a:xfrm>
            <a:off x="1814088" y="4157986"/>
            <a:ext cx="4610847" cy="878987"/>
          </a:xfrm>
          <a:prstGeom prst="roundRect">
            <a:avLst>
              <a:gd name="adj" fmla="val 6670"/>
            </a:avLst>
          </a:prstGeom>
          <a:solidFill>
            <a:srgbClr val="CCCC66">
              <a:alpha val="20000"/>
            </a:srgbClr>
          </a:solidFill>
          <a:ln w="38100">
            <a:solidFill>
              <a:srgbClr val="CCCC66"/>
            </a:solidFill>
            <a:round/>
            <a:headEnd/>
            <a:tailEnd/>
          </a:ln>
          <a:effectLst/>
          <a:extLst/>
        </p:spPr>
        <p:txBody>
          <a:bodyPr wrap="none" anchor="ctr"/>
          <a:lstStyle/>
          <a:p>
            <a:endParaRPr lang="en-US">
              <a:cs typeface="+mn-cs"/>
            </a:endParaRPr>
          </a:p>
        </p:txBody>
      </p:sp>
      <p:sp>
        <p:nvSpPr>
          <p:cNvPr id="214" name="AutoShape 112"/>
          <p:cNvSpPr>
            <a:spLocks noChangeArrowheads="1"/>
          </p:cNvSpPr>
          <p:nvPr/>
        </p:nvSpPr>
        <p:spPr bwMode="auto">
          <a:xfrm>
            <a:off x="192491" y="984473"/>
            <a:ext cx="6304452" cy="432048"/>
          </a:xfrm>
          <a:prstGeom prst="roundRect">
            <a:avLst>
              <a:gd name="adj" fmla="val 9579"/>
            </a:avLst>
          </a:prstGeom>
          <a:solidFill>
            <a:srgbClr val="E1F8FF">
              <a:alpha val="39000"/>
            </a:srgbClr>
          </a:solidFill>
          <a:ln w="6350" cmpd="sng">
            <a:solidFill>
              <a:schemeClr val="bg1">
                <a:lumMod val="50000"/>
              </a:schemeClr>
            </a:solidFill>
            <a:round/>
            <a:headEnd/>
            <a:tailEnd/>
          </a:ln>
          <a:effectLst/>
          <a:extLst/>
        </p:spPr>
        <p:txBody>
          <a:bodyPr wrap="none" anchor="ctr"/>
          <a:lstStyle/>
          <a:p>
            <a:pPr>
              <a:defRPr/>
            </a:pPr>
            <a:endParaRPr lang="en-US">
              <a:cs typeface="+mn-cs"/>
            </a:endParaRPr>
          </a:p>
        </p:txBody>
      </p:sp>
      <p:cxnSp>
        <p:nvCxnSpPr>
          <p:cNvPr id="171" name="Straight Arrow Connector 170"/>
          <p:cNvCxnSpPr/>
          <p:nvPr/>
        </p:nvCxnSpPr>
        <p:spPr>
          <a:xfrm>
            <a:off x="1486254" y="2172965"/>
            <a:ext cx="407407" cy="244267"/>
          </a:xfrm>
          <a:prstGeom prst="straightConnector1">
            <a:avLst/>
          </a:prstGeom>
          <a:ln>
            <a:solidFill>
              <a:schemeClr val="bg1">
                <a:lumMod val="50000"/>
              </a:schemeClr>
            </a:solidFill>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116" name="Straight Arrow Connector 115"/>
          <p:cNvCxnSpPr/>
          <p:nvPr/>
        </p:nvCxnSpPr>
        <p:spPr>
          <a:xfrm>
            <a:off x="3936907" y="2676983"/>
            <a:ext cx="327788" cy="0"/>
          </a:xfrm>
          <a:prstGeom prst="straightConnector1">
            <a:avLst/>
          </a:prstGeom>
          <a:ln>
            <a:solidFill>
              <a:schemeClr val="bg1">
                <a:lumMod val="50000"/>
              </a:schemeClr>
            </a:solidFill>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117" name="Straight Arrow Connector 116"/>
          <p:cNvCxnSpPr/>
          <p:nvPr/>
        </p:nvCxnSpPr>
        <p:spPr>
          <a:xfrm>
            <a:off x="3936907" y="2836476"/>
            <a:ext cx="327788" cy="0"/>
          </a:xfrm>
          <a:prstGeom prst="straightConnector1">
            <a:avLst/>
          </a:prstGeom>
          <a:ln>
            <a:solidFill>
              <a:schemeClr val="bg1">
                <a:lumMod val="50000"/>
              </a:schemeClr>
            </a:solidFill>
            <a:headEnd type="triangle"/>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8" name="Straight Arrow Connector 117"/>
          <p:cNvCxnSpPr/>
          <p:nvPr/>
        </p:nvCxnSpPr>
        <p:spPr>
          <a:xfrm>
            <a:off x="3936907" y="3484548"/>
            <a:ext cx="321575" cy="0"/>
          </a:xfrm>
          <a:prstGeom prst="straightConnector1">
            <a:avLst/>
          </a:prstGeom>
          <a:ln>
            <a:solidFill>
              <a:schemeClr val="bg1">
                <a:lumMod val="50000"/>
              </a:schemeClr>
            </a:solidFill>
            <a:prstDash val="sysDash"/>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119" name="Elbow Connector 118"/>
          <p:cNvCxnSpPr/>
          <p:nvPr/>
        </p:nvCxnSpPr>
        <p:spPr>
          <a:xfrm rot="16200000" flipV="1">
            <a:off x="4539382" y="2577410"/>
            <a:ext cx="362595" cy="3040967"/>
          </a:xfrm>
          <a:prstGeom prst="bentConnector3">
            <a:avLst>
              <a:gd name="adj1" fmla="val 50000"/>
            </a:avLst>
          </a:prstGeom>
          <a:ln>
            <a:solidFill>
              <a:schemeClr val="bg1">
                <a:lumMod val="50000"/>
              </a:schemeClr>
            </a:solidFill>
            <a:prstDash val="sysDash"/>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113" name="Straight Arrow Connector 112"/>
          <p:cNvCxnSpPr>
            <a:stCxn id="96" idx="3"/>
            <a:endCxn id="97" idx="1"/>
          </p:cNvCxnSpPr>
          <p:nvPr/>
        </p:nvCxnSpPr>
        <p:spPr>
          <a:xfrm flipV="1">
            <a:off x="3171131" y="4486199"/>
            <a:ext cx="262806" cy="856"/>
          </a:xfrm>
          <a:prstGeom prst="straightConnector1">
            <a:avLst/>
          </a:prstGeom>
          <a:ln>
            <a:solidFill>
              <a:schemeClr val="bg1">
                <a:lumMod val="50000"/>
              </a:schemeClr>
            </a:solidFill>
            <a:prstDash val="soli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114" name="Straight Arrow Connector 113"/>
          <p:cNvCxnSpPr>
            <a:stCxn id="98" idx="3"/>
            <a:endCxn id="100" idx="1"/>
          </p:cNvCxnSpPr>
          <p:nvPr/>
        </p:nvCxnSpPr>
        <p:spPr>
          <a:xfrm flipV="1">
            <a:off x="4683299" y="4482963"/>
            <a:ext cx="314920" cy="4092"/>
          </a:xfrm>
          <a:prstGeom prst="straightConnector1">
            <a:avLst/>
          </a:prstGeom>
          <a:ln>
            <a:solidFill>
              <a:schemeClr val="bg1">
                <a:lumMod val="50000"/>
              </a:schemeClr>
            </a:solidFill>
            <a:prstDash val="soli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18" idx="2"/>
            <a:endCxn id="95" idx="0"/>
          </p:cNvCxnSpPr>
          <p:nvPr/>
        </p:nvCxnSpPr>
        <p:spPr>
          <a:xfrm flipH="1">
            <a:off x="2532957" y="3916596"/>
            <a:ext cx="389105" cy="362595"/>
          </a:xfrm>
          <a:prstGeom prst="straightConnector1">
            <a:avLst/>
          </a:prstGeom>
          <a:ln>
            <a:solidFill>
              <a:schemeClr val="bg1">
                <a:lumMod val="50000"/>
              </a:schemeClr>
            </a:solidFill>
            <a:tailEnd type="triangle" w="med" len="med"/>
          </a:ln>
          <a:effectLst/>
        </p:spPr>
        <p:style>
          <a:lnRef idx="2">
            <a:schemeClr val="accent1"/>
          </a:lnRef>
          <a:fillRef idx="0">
            <a:schemeClr val="accent1"/>
          </a:fillRef>
          <a:effectRef idx="1">
            <a:schemeClr val="accent1"/>
          </a:effectRef>
          <a:fontRef idx="minor">
            <a:schemeClr val="tx1"/>
          </a:fontRef>
        </p:style>
      </p:cxnSp>
      <p:sp>
        <p:nvSpPr>
          <p:cNvPr id="62" name="AutoShape 112"/>
          <p:cNvSpPr>
            <a:spLocks noChangeArrowheads="1"/>
          </p:cNvSpPr>
          <p:nvPr/>
        </p:nvSpPr>
        <p:spPr bwMode="auto">
          <a:xfrm>
            <a:off x="516766" y="1632545"/>
            <a:ext cx="415522" cy="4241503"/>
          </a:xfrm>
          <a:prstGeom prst="roundRect">
            <a:avLst>
              <a:gd name="adj" fmla="val 4287"/>
            </a:avLst>
          </a:prstGeom>
          <a:solidFill>
            <a:schemeClr val="bg1">
              <a:alpha val="39000"/>
            </a:schemeClr>
          </a:solidFill>
          <a:ln w="38100">
            <a:solidFill>
              <a:schemeClr val="tx1"/>
            </a:solidFill>
            <a:round/>
            <a:headEnd/>
            <a:tailEnd/>
          </a:ln>
          <a:effectLst/>
          <a:extLst/>
        </p:spPr>
        <p:txBody>
          <a:bodyPr wrap="none" anchor="ctr"/>
          <a:lstStyle/>
          <a:p>
            <a:pPr>
              <a:defRPr/>
            </a:pPr>
            <a:endParaRPr lang="en-US">
              <a:cs typeface="+mn-cs"/>
            </a:endParaRPr>
          </a:p>
        </p:txBody>
      </p:sp>
      <p:sp>
        <p:nvSpPr>
          <p:cNvPr id="24" name="Rectangle 23"/>
          <p:cNvSpPr/>
          <p:nvPr/>
        </p:nvSpPr>
        <p:spPr>
          <a:xfrm>
            <a:off x="0" y="0"/>
            <a:ext cx="8961438" cy="648072"/>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itle 1"/>
          <p:cNvSpPr txBox="1">
            <a:spLocks/>
          </p:cNvSpPr>
          <p:nvPr/>
        </p:nvSpPr>
        <p:spPr bwMode="gray">
          <a:xfrm>
            <a:off x="270486" y="120377"/>
            <a:ext cx="7162561" cy="369332"/>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dirty="0" smtClean="0">
                <a:solidFill>
                  <a:srgbClr val="FFFFFF"/>
                </a:solidFill>
                <a:latin typeface="Helvetica"/>
                <a:cs typeface="Helvetica"/>
              </a:rPr>
              <a:t>THE MECHANISM AND ITS INSTITUTIONS </a:t>
            </a:r>
            <a:endParaRPr lang="en-US" dirty="0">
              <a:solidFill>
                <a:srgbClr val="FFFFFF"/>
              </a:solidFill>
              <a:latin typeface="Helvetica"/>
              <a:cs typeface="Helvetica"/>
            </a:endParaRPr>
          </a:p>
        </p:txBody>
      </p:sp>
      <p:sp>
        <p:nvSpPr>
          <p:cNvPr id="23" name="Text Box 150"/>
          <p:cNvSpPr txBox="1">
            <a:spLocks noChangeArrowheads="1"/>
          </p:cNvSpPr>
          <p:nvPr>
            <p:custDataLst>
              <p:tags r:id="rId1"/>
            </p:custDataLst>
          </p:nvPr>
        </p:nvSpPr>
        <p:spPr bwMode="auto">
          <a:xfrm>
            <a:off x="6712967" y="157262"/>
            <a:ext cx="2088233" cy="461665"/>
          </a:xfrm>
          <a:prstGeom prst="rect">
            <a:avLst/>
          </a:prstGeom>
          <a:noFill/>
          <a:ln w="9525">
            <a:noFill/>
            <a:miter lim="800000"/>
            <a:headEnd/>
            <a:tailEnd/>
          </a:ln>
          <a:effectLst/>
        </p:spPr>
        <p:txBody>
          <a:bodyPr wrap="square" lIns="0" tIns="0" rIns="0" bIns="0">
            <a:spAutoFit/>
          </a:bodyPr>
          <a:lstStyle/>
          <a:p>
            <a:pPr algn="r">
              <a:spcBef>
                <a:spcPct val="50000"/>
              </a:spcBef>
              <a:defRPr/>
            </a:pPr>
            <a:r>
              <a:rPr lang="en-US" sz="1000" b="1" dirty="0">
                <a:solidFill>
                  <a:srgbClr val="FFFFFF"/>
                </a:solidFill>
                <a:latin typeface="Helvetica"/>
                <a:ea typeface="MS PGothic" pitchFamily="34" charset="-128"/>
                <a:cs typeface="Helvetica"/>
              </a:rPr>
              <a:t>FEDERAL DEMOCRATIC REPUBLIC OF ETHIOPIA</a:t>
            </a:r>
            <a:br>
              <a:rPr lang="en-US" sz="1000" b="1" dirty="0">
                <a:solidFill>
                  <a:srgbClr val="FFFFFF"/>
                </a:solidFill>
                <a:latin typeface="Helvetica"/>
                <a:ea typeface="MS PGothic" pitchFamily="34" charset="-128"/>
                <a:cs typeface="Helvetica"/>
              </a:rPr>
            </a:br>
            <a:endParaRPr lang="en-US" sz="1000" b="1" dirty="0">
              <a:solidFill>
                <a:srgbClr val="FFFFFF"/>
              </a:solidFill>
              <a:latin typeface="Helvetica"/>
              <a:ea typeface="MS PGothic" pitchFamily="34" charset="-128"/>
              <a:cs typeface="Helvetica"/>
            </a:endParaRPr>
          </a:p>
        </p:txBody>
      </p:sp>
      <p:sp>
        <p:nvSpPr>
          <p:cNvPr id="18" name="AutoShape 22"/>
          <p:cNvSpPr>
            <a:spLocks noChangeArrowheads="1"/>
          </p:cNvSpPr>
          <p:nvPr/>
        </p:nvSpPr>
        <p:spPr bwMode="auto">
          <a:xfrm>
            <a:off x="1907217" y="2193722"/>
            <a:ext cx="2029690" cy="1722874"/>
          </a:xfrm>
          <a:prstGeom prst="roundRect">
            <a:avLst>
              <a:gd name="adj" fmla="val 4287"/>
            </a:avLst>
          </a:prstGeom>
          <a:solidFill>
            <a:srgbClr val="00B2EA">
              <a:alpha val="50000"/>
            </a:srgbClr>
          </a:solidFill>
          <a:ln w="38100">
            <a:solidFill>
              <a:schemeClr val="tx1"/>
            </a:solidFill>
            <a:round/>
            <a:headEnd/>
            <a:tailEnd/>
          </a:ln>
          <a:effectLst/>
          <a:extLst/>
        </p:spPr>
        <p:txBody>
          <a:bodyPr wrap="none" anchor="ctr"/>
          <a:lstStyle/>
          <a:p>
            <a:endParaRPr lang="en-US">
              <a:cs typeface="+mn-cs"/>
            </a:endParaRPr>
          </a:p>
        </p:txBody>
      </p:sp>
      <p:sp>
        <p:nvSpPr>
          <p:cNvPr id="19" name="AutoShape 14"/>
          <p:cNvSpPr>
            <a:spLocks noChangeArrowheads="1"/>
          </p:cNvSpPr>
          <p:nvPr/>
        </p:nvSpPr>
        <p:spPr bwMode="auto">
          <a:xfrm>
            <a:off x="2320399" y="2710642"/>
            <a:ext cx="1222375" cy="323850"/>
          </a:xfrm>
          <a:prstGeom prst="roundRect">
            <a:avLst>
              <a:gd name="adj" fmla="val 9917"/>
            </a:avLst>
          </a:prstGeom>
          <a:solidFill>
            <a:srgbClr val="006699"/>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0" name="Text Box 15"/>
          <p:cNvSpPr txBox="1">
            <a:spLocks noChangeArrowheads="1"/>
          </p:cNvSpPr>
          <p:nvPr/>
        </p:nvSpPr>
        <p:spPr bwMode="auto">
          <a:xfrm>
            <a:off x="2287061" y="2764617"/>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FEDERAL </a:t>
            </a:r>
            <a:endParaRPr lang="en-GB" sz="700" b="1" dirty="0">
              <a:solidFill>
                <a:schemeClr val="bg1"/>
              </a:solidFill>
              <a:latin typeface="Helvetica"/>
              <a:cs typeface="Helvetica"/>
            </a:endParaRPr>
          </a:p>
        </p:txBody>
      </p:sp>
      <p:sp>
        <p:nvSpPr>
          <p:cNvPr id="22" name="AutoShape 16"/>
          <p:cNvSpPr>
            <a:spLocks noChangeArrowheads="1"/>
          </p:cNvSpPr>
          <p:nvPr/>
        </p:nvSpPr>
        <p:spPr bwMode="auto">
          <a:xfrm>
            <a:off x="2320399" y="3213879"/>
            <a:ext cx="1222375" cy="323850"/>
          </a:xfrm>
          <a:prstGeom prst="roundRect">
            <a:avLst>
              <a:gd name="adj" fmla="val 9917"/>
            </a:avLst>
          </a:prstGeom>
          <a:solidFill>
            <a:srgbClr val="0099CC"/>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33" name="Text Box 17"/>
          <p:cNvSpPr txBox="1">
            <a:spLocks noChangeArrowheads="1"/>
          </p:cNvSpPr>
          <p:nvPr/>
        </p:nvSpPr>
        <p:spPr bwMode="auto">
          <a:xfrm>
            <a:off x="2287061" y="3267854"/>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REGIONAL</a:t>
            </a:r>
            <a:endParaRPr lang="en-GB" sz="700" b="1" dirty="0">
              <a:solidFill>
                <a:schemeClr val="bg1"/>
              </a:solidFill>
              <a:latin typeface="Helvetica"/>
              <a:cs typeface="Helvetica"/>
            </a:endParaRPr>
          </a:p>
        </p:txBody>
      </p:sp>
      <p:sp>
        <p:nvSpPr>
          <p:cNvPr id="34" name="Text Box 23"/>
          <p:cNvSpPr txBox="1">
            <a:spLocks noChangeArrowheads="1"/>
          </p:cNvSpPr>
          <p:nvPr/>
        </p:nvSpPr>
        <p:spPr bwMode="auto">
          <a:xfrm>
            <a:off x="2014408" y="2385204"/>
            <a:ext cx="1850492"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lgn="ctr">
              <a:spcBef>
                <a:spcPct val="50000"/>
              </a:spcBef>
              <a:defRPr/>
            </a:pPr>
            <a:r>
              <a:rPr lang="en-GB" sz="1000" b="1" dirty="0" smtClean="0">
                <a:solidFill>
                  <a:srgbClr val="FFFFFF"/>
                </a:solidFill>
                <a:latin typeface="Helvetica"/>
                <a:cs typeface="Helvetica"/>
              </a:rPr>
              <a:t>IMPLEMENTING ENTITIES</a:t>
            </a:r>
            <a:endParaRPr lang="en-GB" sz="1000" b="1" dirty="0">
              <a:solidFill>
                <a:srgbClr val="FFFFFF"/>
              </a:solidFill>
              <a:latin typeface="Helvetica"/>
              <a:cs typeface="Helvetica"/>
            </a:endParaRPr>
          </a:p>
        </p:txBody>
      </p:sp>
      <p:sp>
        <p:nvSpPr>
          <p:cNvPr id="73" name="Text Box 281"/>
          <p:cNvSpPr txBox="1">
            <a:spLocks noChangeArrowheads="1"/>
          </p:cNvSpPr>
          <p:nvPr/>
        </p:nvSpPr>
        <p:spPr bwMode="auto">
          <a:xfrm>
            <a:off x="130405" y="6345954"/>
            <a:ext cx="5390678" cy="215444"/>
          </a:xfrm>
          <a:prstGeom prst="rect">
            <a:avLst/>
          </a:prstGeom>
          <a:noFill/>
          <a:ln>
            <a:noFill/>
          </a:ln>
          <a:effectLst/>
          <a:extLst/>
        </p:spPr>
        <p:txBody>
          <a:bodyPr wrap="square">
            <a:spAutoFit/>
          </a:bodyPr>
          <a:lstStyle/>
          <a:p>
            <a:pPr>
              <a:spcBef>
                <a:spcPct val="50000"/>
              </a:spcBef>
              <a:defRPr/>
            </a:pPr>
            <a:r>
              <a:rPr lang="en-GB" sz="800" dirty="0" smtClean="0">
                <a:solidFill>
                  <a:srgbClr val="7F7F7F"/>
                </a:solidFill>
                <a:latin typeface="Helvetica Light"/>
                <a:cs typeface="Helvetica Light"/>
              </a:rPr>
              <a:t>Reference in SRM document: Sections 5.1 (</a:t>
            </a:r>
            <a:r>
              <a:rPr lang="en-GB" sz="800" dirty="0">
                <a:solidFill>
                  <a:srgbClr val="7F7F7F"/>
                </a:solidFill>
                <a:latin typeface="Helvetica Light"/>
                <a:cs typeface="Helvetica Light"/>
              </a:rPr>
              <a:t>e</a:t>
            </a:r>
            <a:r>
              <a:rPr lang="en-GB" sz="800" dirty="0" smtClean="0">
                <a:solidFill>
                  <a:srgbClr val="7F7F7F"/>
                </a:solidFill>
                <a:latin typeface="Helvetica Light"/>
                <a:cs typeface="Helvetica Light"/>
              </a:rPr>
              <a:t>stablishment of a register) and 5.2 (the CRGE facility)</a:t>
            </a:r>
          </a:p>
        </p:txBody>
      </p:sp>
      <p:sp>
        <p:nvSpPr>
          <p:cNvPr id="52" name="Text Box 23"/>
          <p:cNvSpPr txBox="1">
            <a:spLocks noChangeArrowheads="1"/>
          </p:cNvSpPr>
          <p:nvPr/>
        </p:nvSpPr>
        <p:spPr bwMode="auto">
          <a:xfrm>
            <a:off x="-95700" y="2796599"/>
            <a:ext cx="1643063"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1000" b="1" dirty="0" smtClean="0">
                <a:latin typeface="Helvetica"/>
                <a:cs typeface="Helvetica"/>
              </a:rPr>
              <a:t>EPA</a:t>
            </a:r>
            <a:endParaRPr lang="en-GB" sz="1000" b="1" dirty="0">
              <a:latin typeface="Helvetica"/>
              <a:cs typeface="Helvetica"/>
            </a:endParaRPr>
          </a:p>
        </p:txBody>
      </p:sp>
      <p:sp>
        <p:nvSpPr>
          <p:cNvPr id="54" name="AutoShape 22"/>
          <p:cNvSpPr>
            <a:spLocks noChangeArrowheads="1"/>
          </p:cNvSpPr>
          <p:nvPr/>
        </p:nvSpPr>
        <p:spPr bwMode="auto">
          <a:xfrm>
            <a:off x="4264695" y="2193722"/>
            <a:ext cx="2029690" cy="1722874"/>
          </a:xfrm>
          <a:prstGeom prst="roundRect">
            <a:avLst>
              <a:gd name="adj" fmla="val 4287"/>
            </a:avLst>
          </a:prstGeom>
          <a:solidFill>
            <a:srgbClr val="00B2EA">
              <a:alpha val="50000"/>
            </a:srgbClr>
          </a:solidFill>
          <a:ln w="38100">
            <a:solidFill>
              <a:schemeClr val="tx1"/>
            </a:solidFill>
            <a:round/>
            <a:headEnd/>
            <a:tailEnd/>
          </a:ln>
          <a:effectLst/>
          <a:extLst/>
        </p:spPr>
        <p:txBody>
          <a:bodyPr wrap="none" anchor="ctr"/>
          <a:lstStyle/>
          <a:p>
            <a:endParaRPr lang="en-US">
              <a:cs typeface="+mn-cs"/>
            </a:endParaRPr>
          </a:p>
        </p:txBody>
      </p:sp>
      <p:sp>
        <p:nvSpPr>
          <p:cNvPr id="64" name="Text Box 23"/>
          <p:cNvSpPr txBox="1">
            <a:spLocks noChangeArrowheads="1"/>
          </p:cNvSpPr>
          <p:nvPr/>
        </p:nvSpPr>
        <p:spPr bwMode="auto">
          <a:xfrm>
            <a:off x="4371886" y="2395085"/>
            <a:ext cx="1850492"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lgn="ctr">
              <a:spcBef>
                <a:spcPct val="50000"/>
              </a:spcBef>
              <a:defRPr/>
            </a:pPr>
            <a:r>
              <a:rPr lang="en-GB" sz="1000" b="1" dirty="0" smtClean="0">
                <a:solidFill>
                  <a:schemeClr val="bg1"/>
                </a:solidFill>
                <a:latin typeface="Helvetica"/>
                <a:cs typeface="Helvetica"/>
              </a:rPr>
              <a:t>EXECUTING ENTITIES</a:t>
            </a:r>
            <a:endParaRPr lang="en-GB" sz="1000" b="1" dirty="0">
              <a:solidFill>
                <a:schemeClr val="bg1"/>
              </a:solidFill>
              <a:latin typeface="Helvetica"/>
              <a:cs typeface="Helvetica"/>
            </a:endParaRPr>
          </a:p>
        </p:txBody>
      </p:sp>
      <p:sp>
        <p:nvSpPr>
          <p:cNvPr id="95" name="AutoShape 16"/>
          <p:cNvSpPr>
            <a:spLocks noChangeArrowheads="1"/>
          </p:cNvSpPr>
          <p:nvPr/>
        </p:nvSpPr>
        <p:spPr bwMode="auto">
          <a:xfrm>
            <a:off x="1921769" y="4279191"/>
            <a:ext cx="1222375" cy="414016"/>
          </a:xfrm>
          <a:prstGeom prst="roundRect">
            <a:avLst>
              <a:gd name="adj" fmla="val 9917"/>
            </a:avLst>
          </a:prstGeom>
          <a:solidFill>
            <a:schemeClr val="accent6">
              <a:lumMod val="50000"/>
            </a:schemeClr>
          </a:solidFill>
          <a:ln w="38100">
            <a:solidFill>
              <a:schemeClr val="tx1"/>
            </a:solidFill>
            <a:round/>
            <a:headEnd/>
            <a:tailEnd/>
          </a:ln>
          <a:effectLst/>
          <a:extLst/>
        </p:spPr>
        <p:txBody>
          <a:bodyPr wrap="none" anchor="ctr"/>
          <a:lstStyle/>
          <a:p>
            <a:pPr>
              <a:defRPr/>
            </a:pPr>
            <a:endParaRPr lang="en-US">
              <a:cs typeface="+mn-cs"/>
            </a:endParaRPr>
          </a:p>
        </p:txBody>
      </p:sp>
      <p:sp>
        <p:nvSpPr>
          <p:cNvPr id="96" name="Text Box 17"/>
          <p:cNvSpPr txBox="1">
            <a:spLocks noChangeArrowheads="1"/>
          </p:cNvSpPr>
          <p:nvPr/>
        </p:nvSpPr>
        <p:spPr bwMode="auto">
          <a:xfrm>
            <a:off x="1888431" y="4333166"/>
            <a:ext cx="1282700"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TECHNICAL   COMMITTEE (TC)</a:t>
            </a:r>
            <a:endParaRPr lang="en-GB" sz="700" b="1" dirty="0">
              <a:solidFill>
                <a:schemeClr val="bg1"/>
              </a:solidFill>
              <a:latin typeface="Helvetica"/>
              <a:cs typeface="Helvetica"/>
            </a:endParaRPr>
          </a:p>
        </p:txBody>
      </p:sp>
      <p:sp>
        <p:nvSpPr>
          <p:cNvPr id="97" name="AutoShape 16"/>
          <p:cNvSpPr>
            <a:spLocks noChangeArrowheads="1"/>
          </p:cNvSpPr>
          <p:nvPr/>
        </p:nvSpPr>
        <p:spPr bwMode="auto">
          <a:xfrm>
            <a:off x="3433937" y="4279191"/>
            <a:ext cx="1222375" cy="414016"/>
          </a:xfrm>
          <a:prstGeom prst="roundRect">
            <a:avLst>
              <a:gd name="adj" fmla="val 9917"/>
            </a:avLst>
          </a:prstGeom>
          <a:solidFill>
            <a:schemeClr val="accent6">
              <a:lumMod val="50000"/>
            </a:schemeClr>
          </a:solidFill>
          <a:ln w="38100">
            <a:solidFill>
              <a:schemeClr val="tx1"/>
            </a:solidFill>
            <a:round/>
            <a:headEnd/>
            <a:tailEnd/>
          </a:ln>
          <a:effectLst/>
          <a:extLst/>
        </p:spPr>
        <p:txBody>
          <a:bodyPr wrap="none" anchor="ctr"/>
          <a:lstStyle/>
          <a:p>
            <a:pPr>
              <a:defRPr/>
            </a:pPr>
            <a:endParaRPr lang="en-US">
              <a:cs typeface="+mn-cs"/>
            </a:endParaRPr>
          </a:p>
        </p:txBody>
      </p:sp>
      <p:sp>
        <p:nvSpPr>
          <p:cNvPr id="98" name="Text Box 17"/>
          <p:cNvSpPr txBox="1">
            <a:spLocks noChangeArrowheads="1"/>
          </p:cNvSpPr>
          <p:nvPr/>
        </p:nvSpPr>
        <p:spPr bwMode="auto">
          <a:xfrm>
            <a:off x="3400599" y="4333166"/>
            <a:ext cx="1282700"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MANAGEMENT COMMITTEE (MC)</a:t>
            </a:r>
            <a:endParaRPr lang="en-GB" sz="700" b="1" dirty="0">
              <a:solidFill>
                <a:schemeClr val="bg1"/>
              </a:solidFill>
              <a:latin typeface="Helvetica"/>
              <a:cs typeface="Helvetica"/>
            </a:endParaRPr>
          </a:p>
        </p:txBody>
      </p:sp>
      <p:sp>
        <p:nvSpPr>
          <p:cNvPr id="99" name="AutoShape 16"/>
          <p:cNvSpPr>
            <a:spLocks noChangeArrowheads="1"/>
          </p:cNvSpPr>
          <p:nvPr/>
        </p:nvSpPr>
        <p:spPr bwMode="auto">
          <a:xfrm>
            <a:off x="5031557" y="4279191"/>
            <a:ext cx="1222375" cy="414016"/>
          </a:xfrm>
          <a:prstGeom prst="roundRect">
            <a:avLst>
              <a:gd name="adj" fmla="val 9917"/>
            </a:avLst>
          </a:prstGeom>
          <a:solidFill>
            <a:schemeClr val="accent6">
              <a:lumMod val="50000"/>
            </a:schemeClr>
          </a:solidFill>
          <a:ln w="38100">
            <a:solidFill>
              <a:schemeClr val="tx1"/>
            </a:solidFill>
            <a:round/>
            <a:headEnd/>
            <a:tailEnd/>
          </a:ln>
          <a:effectLst/>
          <a:extLst/>
        </p:spPr>
        <p:txBody>
          <a:bodyPr wrap="none" anchor="ctr"/>
          <a:lstStyle/>
          <a:p>
            <a:pPr>
              <a:defRPr/>
            </a:pPr>
            <a:endParaRPr lang="en-US">
              <a:cs typeface="+mn-cs"/>
            </a:endParaRPr>
          </a:p>
        </p:txBody>
      </p:sp>
      <p:sp>
        <p:nvSpPr>
          <p:cNvPr id="100" name="Text Box 17"/>
          <p:cNvSpPr txBox="1">
            <a:spLocks noChangeArrowheads="1"/>
          </p:cNvSpPr>
          <p:nvPr/>
        </p:nvSpPr>
        <p:spPr bwMode="auto">
          <a:xfrm>
            <a:off x="4998219" y="4382935"/>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CRGE FACILITY</a:t>
            </a:r>
            <a:endParaRPr lang="en-GB" sz="700" b="1" dirty="0">
              <a:solidFill>
                <a:schemeClr val="bg1"/>
              </a:solidFill>
              <a:latin typeface="Helvetica"/>
              <a:cs typeface="Helvetica"/>
            </a:endParaRPr>
          </a:p>
        </p:txBody>
      </p:sp>
      <p:sp>
        <p:nvSpPr>
          <p:cNvPr id="101" name="Text Box 23"/>
          <p:cNvSpPr txBox="1">
            <a:spLocks noChangeArrowheads="1"/>
          </p:cNvSpPr>
          <p:nvPr/>
        </p:nvSpPr>
        <p:spPr bwMode="auto">
          <a:xfrm>
            <a:off x="2897565" y="5575413"/>
            <a:ext cx="1643063"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GB" sz="1000" b="1" dirty="0" smtClean="0">
                <a:latin typeface="Helvetica"/>
                <a:cs typeface="Helvetica"/>
              </a:rPr>
              <a:t>MOFED</a:t>
            </a:r>
            <a:endParaRPr lang="en-GB" sz="1000" b="1" dirty="0">
              <a:latin typeface="Helvetica"/>
              <a:cs typeface="Helvetica"/>
            </a:endParaRPr>
          </a:p>
        </p:txBody>
      </p:sp>
      <p:grpSp>
        <p:nvGrpSpPr>
          <p:cNvPr id="133" name="Group 132"/>
          <p:cNvGrpSpPr/>
          <p:nvPr/>
        </p:nvGrpSpPr>
        <p:grpSpPr>
          <a:xfrm>
            <a:off x="2608511" y="3606341"/>
            <a:ext cx="344488" cy="206496"/>
            <a:chOff x="2104455" y="2006019"/>
            <a:chExt cx="344488" cy="206496"/>
          </a:xfrm>
        </p:grpSpPr>
        <p:sp>
          <p:nvSpPr>
            <p:cNvPr id="134"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35"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1</a:t>
              </a:r>
            </a:p>
          </p:txBody>
        </p:sp>
      </p:grpSp>
      <p:grpSp>
        <p:nvGrpSpPr>
          <p:cNvPr id="136" name="Group 135"/>
          <p:cNvGrpSpPr/>
          <p:nvPr/>
        </p:nvGrpSpPr>
        <p:grpSpPr>
          <a:xfrm>
            <a:off x="3923705" y="2427051"/>
            <a:ext cx="344488" cy="206496"/>
            <a:chOff x="2104455" y="2006019"/>
            <a:chExt cx="344488" cy="206496"/>
          </a:xfrm>
        </p:grpSpPr>
        <p:sp>
          <p:nvSpPr>
            <p:cNvPr id="137"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38"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2</a:t>
              </a:r>
            </a:p>
          </p:txBody>
        </p:sp>
      </p:grpSp>
      <p:grpSp>
        <p:nvGrpSpPr>
          <p:cNvPr id="139" name="Group 138"/>
          <p:cNvGrpSpPr/>
          <p:nvPr/>
        </p:nvGrpSpPr>
        <p:grpSpPr>
          <a:xfrm>
            <a:off x="3924331" y="2883482"/>
            <a:ext cx="344488" cy="206496"/>
            <a:chOff x="2104455" y="2006019"/>
            <a:chExt cx="344488" cy="206496"/>
          </a:xfrm>
        </p:grpSpPr>
        <p:sp>
          <p:nvSpPr>
            <p:cNvPr id="140"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41"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3</a:t>
              </a:r>
            </a:p>
          </p:txBody>
        </p:sp>
      </p:grpSp>
      <p:grpSp>
        <p:nvGrpSpPr>
          <p:cNvPr id="143" name="Group 142"/>
          <p:cNvGrpSpPr/>
          <p:nvPr/>
        </p:nvGrpSpPr>
        <p:grpSpPr>
          <a:xfrm>
            <a:off x="2568755" y="3973127"/>
            <a:ext cx="344488" cy="206496"/>
            <a:chOff x="2104455" y="2006019"/>
            <a:chExt cx="344488" cy="206496"/>
          </a:xfrm>
        </p:grpSpPr>
        <p:sp>
          <p:nvSpPr>
            <p:cNvPr id="144"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45"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5</a:t>
              </a:r>
            </a:p>
          </p:txBody>
        </p:sp>
      </p:grpSp>
      <p:grpSp>
        <p:nvGrpSpPr>
          <p:cNvPr id="146" name="Group 145"/>
          <p:cNvGrpSpPr/>
          <p:nvPr/>
        </p:nvGrpSpPr>
        <p:grpSpPr>
          <a:xfrm>
            <a:off x="2912095" y="3606341"/>
            <a:ext cx="344488" cy="206496"/>
            <a:chOff x="2104455" y="2006019"/>
            <a:chExt cx="344488" cy="206496"/>
          </a:xfrm>
        </p:grpSpPr>
        <p:sp>
          <p:nvSpPr>
            <p:cNvPr id="147"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48"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4</a:t>
              </a:r>
            </a:p>
          </p:txBody>
        </p:sp>
      </p:grpSp>
      <p:grpSp>
        <p:nvGrpSpPr>
          <p:cNvPr id="149" name="Group 148"/>
          <p:cNvGrpSpPr/>
          <p:nvPr/>
        </p:nvGrpSpPr>
        <p:grpSpPr>
          <a:xfrm>
            <a:off x="2712771" y="4765215"/>
            <a:ext cx="344488" cy="206496"/>
            <a:chOff x="2104455" y="2006019"/>
            <a:chExt cx="344488" cy="206496"/>
          </a:xfrm>
        </p:grpSpPr>
        <p:sp>
          <p:nvSpPr>
            <p:cNvPr id="150"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51"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6</a:t>
              </a:r>
            </a:p>
          </p:txBody>
        </p:sp>
      </p:grpSp>
      <p:grpSp>
        <p:nvGrpSpPr>
          <p:cNvPr id="152" name="Group 151"/>
          <p:cNvGrpSpPr/>
          <p:nvPr/>
        </p:nvGrpSpPr>
        <p:grpSpPr>
          <a:xfrm>
            <a:off x="4283503" y="4765215"/>
            <a:ext cx="344488" cy="206496"/>
            <a:chOff x="2104455" y="2006019"/>
            <a:chExt cx="344488" cy="206496"/>
          </a:xfrm>
        </p:grpSpPr>
        <p:sp>
          <p:nvSpPr>
            <p:cNvPr id="153"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54"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8</a:t>
              </a:r>
            </a:p>
          </p:txBody>
        </p:sp>
      </p:grpSp>
      <p:grpSp>
        <p:nvGrpSpPr>
          <p:cNvPr id="157" name="Group 156"/>
          <p:cNvGrpSpPr/>
          <p:nvPr/>
        </p:nvGrpSpPr>
        <p:grpSpPr>
          <a:xfrm>
            <a:off x="3112567" y="4172877"/>
            <a:ext cx="344488" cy="206496"/>
            <a:chOff x="2104455" y="2006019"/>
            <a:chExt cx="344488" cy="206496"/>
          </a:xfrm>
        </p:grpSpPr>
        <p:sp>
          <p:nvSpPr>
            <p:cNvPr id="158"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59"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7</a:t>
              </a:r>
            </a:p>
          </p:txBody>
        </p:sp>
      </p:grpSp>
      <p:grpSp>
        <p:nvGrpSpPr>
          <p:cNvPr id="160" name="Group 159"/>
          <p:cNvGrpSpPr/>
          <p:nvPr/>
        </p:nvGrpSpPr>
        <p:grpSpPr>
          <a:xfrm>
            <a:off x="4640287" y="4172877"/>
            <a:ext cx="344488" cy="206496"/>
            <a:chOff x="2104455" y="2006019"/>
            <a:chExt cx="344488" cy="206496"/>
          </a:xfrm>
        </p:grpSpPr>
        <p:sp>
          <p:nvSpPr>
            <p:cNvPr id="161"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62"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9</a:t>
              </a:r>
            </a:p>
          </p:txBody>
        </p:sp>
      </p:grpSp>
      <p:grpSp>
        <p:nvGrpSpPr>
          <p:cNvPr id="163" name="Group 162"/>
          <p:cNvGrpSpPr/>
          <p:nvPr/>
        </p:nvGrpSpPr>
        <p:grpSpPr>
          <a:xfrm>
            <a:off x="5809115" y="4765215"/>
            <a:ext cx="344488" cy="206496"/>
            <a:chOff x="2104455" y="2006019"/>
            <a:chExt cx="344488" cy="206496"/>
          </a:xfrm>
        </p:grpSpPr>
        <p:sp>
          <p:nvSpPr>
            <p:cNvPr id="164"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65"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9</a:t>
              </a:r>
            </a:p>
          </p:txBody>
        </p:sp>
      </p:grpSp>
      <p:grpSp>
        <p:nvGrpSpPr>
          <p:cNvPr id="42" name="Group 41"/>
          <p:cNvGrpSpPr/>
          <p:nvPr/>
        </p:nvGrpSpPr>
        <p:grpSpPr>
          <a:xfrm>
            <a:off x="1128278" y="1919381"/>
            <a:ext cx="344488" cy="206496"/>
            <a:chOff x="2104455" y="2006019"/>
            <a:chExt cx="344488" cy="206496"/>
          </a:xfrm>
        </p:grpSpPr>
        <p:sp>
          <p:nvSpPr>
            <p:cNvPr id="121"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22"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a:solidFill>
                    <a:schemeClr val="bg1"/>
                  </a:solidFill>
                  <a:latin typeface="Helvetica"/>
                  <a:cs typeface="Helvetica"/>
                </a:rPr>
                <a:t>0</a:t>
              </a:r>
            </a:p>
          </p:txBody>
        </p:sp>
      </p:grpSp>
      <p:grpSp>
        <p:nvGrpSpPr>
          <p:cNvPr id="173" name="Group 172"/>
          <p:cNvGrpSpPr/>
          <p:nvPr/>
        </p:nvGrpSpPr>
        <p:grpSpPr>
          <a:xfrm>
            <a:off x="3912420" y="1830672"/>
            <a:ext cx="344488" cy="206496"/>
            <a:chOff x="2104455" y="2006019"/>
            <a:chExt cx="344488" cy="206496"/>
          </a:xfrm>
        </p:grpSpPr>
        <p:sp>
          <p:nvSpPr>
            <p:cNvPr id="174"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75"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12</a:t>
              </a:r>
              <a:endParaRPr lang="en-GB" sz="700" b="1" dirty="0">
                <a:solidFill>
                  <a:schemeClr val="bg1"/>
                </a:solidFill>
                <a:latin typeface="Helvetica"/>
                <a:cs typeface="Helvetica"/>
              </a:endParaRPr>
            </a:p>
          </p:txBody>
        </p:sp>
      </p:grpSp>
      <p:grpSp>
        <p:nvGrpSpPr>
          <p:cNvPr id="176" name="Group 175"/>
          <p:cNvGrpSpPr/>
          <p:nvPr/>
        </p:nvGrpSpPr>
        <p:grpSpPr>
          <a:xfrm>
            <a:off x="3919668" y="3840943"/>
            <a:ext cx="344488" cy="206496"/>
            <a:chOff x="2104455" y="2006019"/>
            <a:chExt cx="344488" cy="206496"/>
          </a:xfrm>
        </p:grpSpPr>
        <p:sp>
          <p:nvSpPr>
            <p:cNvPr id="177"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78"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10</a:t>
              </a:r>
              <a:endParaRPr lang="en-GB" sz="700" b="1" dirty="0">
                <a:solidFill>
                  <a:schemeClr val="bg1"/>
                </a:solidFill>
                <a:latin typeface="Helvetica"/>
                <a:cs typeface="Helvetica"/>
              </a:endParaRPr>
            </a:p>
          </p:txBody>
        </p:sp>
      </p:grpSp>
      <p:grpSp>
        <p:nvGrpSpPr>
          <p:cNvPr id="180" name="Group 179"/>
          <p:cNvGrpSpPr/>
          <p:nvPr/>
        </p:nvGrpSpPr>
        <p:grpSpPr>
          <a:xfrm>
            <a:off x="3929193" y="3228168"/>
            <a:ext cx="344488" cy="206496"/>
            <a:chOff x="2104455" y="2006019"/>
            <a:chExt cx="344488" cy="206496"/>
          </a:xfrm>
        </p:grpSpPr>
        <p:sp>
          <p:nvSpPr>
            <p:cNvPr id="181"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182"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11</a:t>
              </a:r>
              <a:endParaRPr lang="en-GB" sz="700" b="1" dirty="0">
                <a:solidFill>
                  <a:schemeClr val="bg1"/>
                </a:solidFill>
                <a:latin typeface="Helvetica"/>
                <a:cs typeface="Helvetica"/>
              </a:endParaRPr>
            </a:p>
          </p:txBody>
        </p:sp>
      </p:grpSp>
      <p:sp>
        <p:nvSpPr>
          <p:cNvPr id="185" name="Text Box 139"/>
          <p:cNvSpPr txBox="1">
            <a:spLocks noChangeArrowheads="1"/>
          </p:cNvSpPr>
          <p:nvPr/>
        </p:nvSpPr>
        <p:spPr bwMode="auto">
          <a:xfrm>
            <a:off x="1888431" y="1725185"/>
            <a:ext cx="2448272"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800" b="1" dirty="0" smtClean="0">
                <a:solidFill>
                  <a:srgbClr val="CCCC66"/>
                </a:solidFill>
                <a:latin typeface="Helvetica"/>
                <a:cs typeface="Helvetica"/>
              </a:rPr>
              <a:t>REGISTRY</a:t>
            </a:r>
            <a:endParaRPr lang="en-GB" sz="800" b="1" dirty="0">
              <a:solidFill>
                <a:srgbClr val="CCCC66"/>
              </a:solidFill>
              <a:latin typeface="Helvetica"/>
              <a:cs typeface="Helvetica"/>
            </a:endParaRPr>
          </a:p>
        </p:txBody>
      </p:sp>
      <p:sp>
        <p:nvSpPr>
          <p:cNvPr id="198" name="Text Box 281"/>
          <p:cNvSpPr txBox="1">
            <a:spLocks noChangeArrowheads="1"/>
          </p:cNvSpPr>
          <p:nvPr/>
        </p:nvSpPr>
        <p:spPr bwMode="auto">
          <a:xfrm>
            <a:off x="6547675" y="838977"/>
            <a:ext cx="2376770" cy="8004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24130" tIns="62065" rIns="124130" bIns="62065">
            <a:spAutoFit/>
          </a:bodyPr>
          <a:lstStyle/>
          <a:p>
            <a:pPr>
              <a:spcBef>
                <a:spcPct val="50000"/>
              </a:spcBef>
              <a:defRPr/>
            </a:pPr>
            <a:r>
              <a:rPr lang="en-GB" sz="800" b="1" dirty="0">
                <a:solidFill>
                  <a:srgbClr val="000000"/>
                </a:solidFill>
                <a:latin typeface="Helvetica"/>
                <a:cs typeface="Helvetica"/>
              </a:rPr>
              <a:t>Step 0</a:t>
            </a:r>
            <a:r>
              <a:rPr lang="en-GB" sz="800" dirty="0">
                <a:solidFill>
                  <a:srgbClr val="000000"/>
                </a:solidFill>
                <a:latin typeface="Helvetica Light"/>
                <a:cs typeface="Helvetica Light"/>
              </a:rPr>
              <a:t>. </a:t>
            </a:r>
            <a:r>
              <a:rPr lang="en-GB" sz="800" dirty="0" smtClean="0">
                <a:solidFill>
                  <a:srgbClr val="000000"/>
                </a:solidFill>
                <a:latin typeface="Helvetica Light"/>
                <a:cs typeface="Helvetica Light"/>
              </a:rPr>
              <a:t>Use the CRGE strategies to set green growth strategic vision including detailed indicators for progress.</a:t>
            </a:r>
          </a:p>
          <a:p>
            <a:pPr>
              <a:spcBef>
                <a:spcPct val="50000"/>
              </a:spcBef>
              <a:defRPr/>
            </a:pPr>
            <a:r>
              <a:rPr lang="en-GB" sz="800" b="1" dirty="0" smtClean="0">
                <a:solidFill>
                  <a:srgbClr val="000000"/>
                </a:solidFill>
                <a:latin typeface="Helvetica"/>
                <a:cs typeface="Helvetica"/>
              </a:rPr>
              <a:t>Step </a:t>
            </a:r>
            <a:r>
              <a:rPr lang="en-GB" sz="800" b="1" dirty="0">
                <a:solidFill>
                  <a:srgbClr val="000000"/>
                </a:solidFill>
                <a:latin typeface="Helvetica"/>
                <a:cs typeface="Helvetica"/>
              </a:rPr>
              <a:t>1</a:t>
            </a:r>
            <a:r>
              <a:rPr lang="en-GB" sz="800" dirty="0" smtClean="0">
                <a:solidFill>
                  <a:srgbClr val="000000"/>
                </a:solidFill>
                <a:latin typeface="Helvetica Light"/>
                <a:cs typeface="Helvetica Light"/>
              </a:rPr>
              <a:t>. IEs </a:t>
            </a:r>
            <a:r>
              <a:rPr lang="en-GB" sz="800" dirty="0">
                <a:solidFill>
                  <a:srgbClr val="000000"/>
                </a:solidFill>
                <a:latin typeface="Helvetica Light"/>
                <a:cs typeface="Helvetica Light"/>
              </a:rPr>
              <a:t>work to develop investment plans. These specify the strategic actions needed to secure transformative </a:t>
            </a:r>
            <a:r>
              <a:rPr lang="en-GB" sz="800" dirty="0" smtClean="0">
                <a:solidFill>
                  <a:srgbClr val="000000"/>
                </a:solidFill>
                <a:latin typeface="Helvetica Light"/>
                <a:cs typeface="Helvetica Light"/>
              </a:rPr>
              <a:t>change</a:t>
            </a:r>
          </a:p>
          <a:p>
            <a:pPr>
              <a:spcBef>
                <a:spcPct val="50000"/>
              </a:spcBef>
              <a:defRPr/>
            </a:pPr>
            <a:r>
              <a:rPr lang="en-GB" sz="800" b="1" dirty="0">
                <a:solidFill>
                  <a:srgbClr val="000000"/>
                </a:solidFill>
                <a:latin typeface="Helvetica"/>
                <a:cs typeface="Helvetica"/>
              </a:rPr>
              <a:t>Step 2</a:t>
            </a:r>
            <a:r>
              <a:rPr lang="en-GB" sz="800" dirty="0">
                <a:solidFill>
                  <a:srgbClr val="000000"/>
                </a:solidFill>
                <a:latin typeface="Helvetica Light"/>
                <a:cs typeface="Helvetica Light"/>
              </a:rPr>
              <a:t>. EEs invited to develop investment proposals against priorities identified in investment </a:t>
            </a:r>
            <a:r>
              <a:rPr lang="en-GB" sz="800" dirty="0" smtClean="0">
                <a:solidFill>
                  <a:srgbClr val="000000"/>
                </a:solidFill>
                <a:latin typeface="Helvetica Light"/>
                <a:cs typeface="Helvetica Light"/>
              </a:rPr>
              <a:t>plans</a:t>
            </a:r>
          </a:p>
          <a:p>
            <a:pPr>
              <a:spcBef>
                <a:spcPct val="50000"/>
              </a:spcBef>
              <a:defRPr/>
            </a:pPr>
            <a:r>
              <a:rPr lang="en-GB" sz="800" b="1" dirty="0">
                <a:solidFill>
                  <a:srgbClr val="000000"/>
                </a:solidFill>
                <a:latin typeface="Helvetica"/>
                <a:cs typeface="Helvetica"/>
              </a:rPr>
              <a:t>Step 3</a:t>
            </a:r>
            <a:r>
              <a:rPr lang="en-GB" sz="800" dirty="0">
                <a:solidFill>
                  <a:srgbClr val="000000"/>
                </a:solidFill>
                <a:latin typeface="Helvetica Light"/>
                <a:cs typeface="Helvetica Light"/>
              </a:rPr>
              <a:t>. Preparation of investment proposals and reporting of reduction results (RRRs) by EEs to deliver on strategic priorities, which are then submitted to IEs. EEs will also voluntarily report on unsupported </a:t>
            </a:r>
            <a:r>
              <a:rPr lang="en-GB" sz="800" dirty="0" smtClean="0">
                <a:solidFill>
                  <a:srgbClr val="000000"/>
                </a:solidFill>
                <a:latin typeface="Helvetica Light"/>
                <a:cs typeface="Helvetica Light"/>
              </a:rPr>
              <a:t>actions</a:t>
            </a:r>
          </a:p>
          <a:p>
            <a:pPr>
              <a:spcBef>
                <a:spcPct val="50000"/>
              </a:spcBef>
              <a:defRPr/>
            </a:pPr>
            <a:r>
              <a:rPr lang="en-GB" sz="800" b="1" dirty="0">
                <a:solidFill>
                  <a:srgbClr val="000000"/>
                </a:solidFill>
                <a:latin typeface="Helvetica"/>
                <a:cs typeface="Helvetica"/>
              </a:rPr>
              <a:t>Step 4</a:t>
            </a:r>
            <a:r>
              <a:rPr lang="en-GB" sz="800" dirty="0">
                <a:solidFill>
                  <a:srgbClr val="000000"/>
                </a:solidFill>
                <a:latin typeface="Helvetica Light"/>
                <a:cs typeface="Helvetica Light"/>
              </a:rPr>
              <a:t>. IEs review and bundle investment proposals into investment packages and collate RRRs. The review and bundling of investment packages will be in line with strategic priorities included in investment plans</a:t>
            </a:r>
            <a:r>
              <a:rPr lang="en-GB" sz="800" dirty="0" smtClean="0">
                <a:solidFill>
                  <a:srgbClr val="000000"/>
                </a:solidFill>
                <a:latin typeface="Helvetica Light"/>
                <a:cs typeface="Helvetica Light"/>
              </a:rPr>
              <a:t>.</a:t>
            </a:r>
          </a:p>
          <a:p>
            <a:pPr>
              <a:spcBef>
                <a:spcPct val="50000"/>
              </a:spcBef>
              <a:defRPr/>
            </a:pPr>
            <a:r>
              <a:rPr lang="en-GB" sz="800" b="1" dirty="0">
                <a:solidFill>
                  <a:srgbClr val="000000"/>
                </a:solidFill>
                <a:latin typeface="Helvetica"/>
                <a:cs typeface="Helvetica"/>
              </a:rPr>
              <a:t>Step 5</a:t>
            </a:r>
            <a:r>
              <a:rPr lang="en-GB" sz="800" dirty="0">
                <a:solidFill>
                  <a:srgbClr val="000000"/>
                </a:solidFill>
                <a:latin typeface="Helvetica Light"/>
                <a:cs typeface="Helvetica Light"/>
              </a:rPr>
              <a:t>. Submission of investment packages and RRRs to the TC from IEs. This will include details of support </a:t>
            </a:r>
            <a:r>
              <a:rPr lang="en-GB" sz="800" dirty="0" smtClean="0">
                <a:solidFill>
                  <a:srgbClr val="000000"/>
                </a:solidFill>
                <a:latin typeface="Helvetica Light"/>
                <a:cs typeface="Helvetica Light"/>
              </a:rPr>
              <a:t>required</a:t>
            </a:r>
          </a:p>
          <a:p>
            <a:pPr>
              <a:spcBef>
                <a:spcPct val="50000"/>
              </a:spcBef>
              <a:defRPr/>
            </a:pPr>
            <a:r>
              <a:rPr lang="en-GB" sz="800" b="1" dirty="0">
                <a:solidFill>
                  <a:srgbClr val="000000"/>
                </a:solidFill>
                <a:latin typeface="Helvetica"/>
                <a:cs typeface="Helvetica"/>
              </a:rPr>
              <a:t>Step 6</a:t>
            </a:r>
            <a:r>
              <a:rPr lang="en-GB" sz="800" dirty="0">
                <a:solidFill>
                  <a:srgbClr val="000000"/>
                </a:solidFill>
                <a:latin typeface="Helvetica Light"/>
                <a:cs typeface="Helvetica Light"/>
              </a:rPr>
              <a:t>. Review of investment packages and RRRs by TC</a:t>
            </a:r>
            <a:r>
              <a:rPr lang="en-GB" sz="800" dirty="0" smtClean="0">
                <a:solidFill>
                  <a:srgbClr val="000000"/>
                </a:solidFill>
                <a:latin typeface="Helvetica Light"/>
                <a:cs typeface="Helvetica Light"/>
              </a:rPr>
              <a:t>,</a:t>
            </a:r>
          </a:p>
          <a:p>
            <a:pPr>
              <a:spcBef>
                <a:spcPct val="50000"/>
              </a:spcBef>
              <a:defRPr/>
            </a:pPr>
            <a:r>
              <a:rPr lang="en-GB" sz="800" b="1" dirty="0">
                <a:solidFill>
                  <a:srgbClr val="000000"/>
                </a:solidFill>
                <a:latin typeface="Helvetica"/>
                <a:cs typeface="Helvetica"/>
              </a:rPr>
              <a:t>Step 7</a:t>
            </a:r>
            <a:r>
              <a:rPr lang="en-GB" sz="800" dirty="0">
                <a:solidFill>
                  <a:srgbClr val="000000"/>
                </a:solidFill>
                <a:latin typeface="Helvetica Light"/>
                <a:cs typeface="Helvetica Light"/>
              </a:rPr>
              <a:t>. Approved proposals </a:t>
            </a:r>
            <a:r>
              <a:rPr lang="en-GB" sz="800" dirty="0" smtClean="0">
                <a:solidFill>
                  <a:srgbClr val="000000"/>
                </a:solidFill>
                <a:latin typeface="Helvetica Light"/>
                <a:cs typeface="Helvetica Light"/>
              </a:rPr>
              <a:t>and </a:t>
            </a:r>
            <a:r>
              <a:rPr lang="en-GB" sz="800" dirty="0">
                <a:solidFill>
                  <a:srgbClr val="000000"/>
                </a:solidFill>
                <a:latin typeface="Helvetica Light"/>
                <a:cs typeface="Helvetica Light"/>
              </a:rPr>
              <a:t>RRRs to </a:t>
            </a:r>
            <a:r>
              <a:rPr lang="en-GB" sz="800" dirty="0" smtClean="0">
                <a:solidFill>
                  <a:srgbClr val="000000"/>
                </a:solidFill>
                <a:latin typeface="Helvetica Light"/>
                <a:cs typeface="Helvetica Light"/>
              </a:rPr>
              <a:t>MC</a:t>
            </a:r>
          </a:p>
          <a:p>
            <a:pPr>
              <a:spcBef>
                <a:spcPct val="50000"/>
              </a:spcBef>
              <a:defRPr/>
            </a:pPr>
            <a:r>
              <a:rPr lang="en-GB" sz="800" b="1" dirty="0">
                <a:solidFill>
                  <a:srgbClr val="000000"/>
                </a:solidFill>
                <a:latin typeface="Helvetica"/>
                <a:cs typeface="Helvetica"/>
              </a:rPr>
              <a:t>Step 8</a:t>
            </a:r>
            <a:r>
              <a:rPr lang="en-GB" sz="800" dirty="0">
                <a:solidFill>
                  <a:srgbClr val="000000"/>
                </a:solidFill>
                <a:latin typeface="Helvetica Light"/>
                <a:cs typeface="Helvetica Light"/>
              </a:rPr>
              <a:t>. Review of investment packages and RRRs by MC </a:t>
            </a:r>
            <a:endParaRPr lang="en-GB" sz="800" dirty="0" smtClean="0">
              <a:solidFill>
                <a:srgbClr val="000000"/>
              </a:solidFill>
              <a:latin typeface="Helvetica Light"/>
              <a:cs typeface="Helvetica Light"/>
            </a:endParaRPr>
          </a:p>
          <a:p>
            <a:pPr>
              <a:spcBef>
                <a:spcPct val="50000"/>
              </a:spcBef>
              <a:defRPr/>
            </a:pPr>
            <a:r>
              <a:rPr lang="en-GB" sz="800" b="1" dirty="0">
                <a:solidFill>
                  <a:srgbClr val="000000"/>
                </a:solidFill>
                <a:latin typeface="Helvetica"/>
                <a:cs typeface="Helvetica"/>
              </a:rPr>
              <a:t>Step 9</a:t>
            </a:r>
            <a:r>
              <a:rPr lang="en-GB" sz="800" dirty="0">
                <a:solidFill>
                  <a:srgbClr val="000000"/>
                </a:solidFill>
                <a:latin typeface="Helvetica Light"/>
                <a:cs typeface="Helvetica Light"/>
              </a:rPr>
              <a:t>. Approved proposals and RRRs result in an instruction to the facility to release </a:t>
            </a:r>
            <a:r>
              <a:rPr lang="en-GB" sz="800" dirty="0" smtClean="0">
                <a:solidFill>
                  <a:srgbClr val="000000"/>
                </a:solidFill>
                <a:latin typeface="Helvetica Light"/>
                <a:cs typeface="Helvetica Light"/>
              </a:rPr>
              <a:t>funds</a:t>
            </a:r>
          </a:p>
          <a:p>
            <a:pPr>
              <a:spcBef>
                <a:spcPct val="50000"/>
              </a:spcBef>
              <a:defRPr/>
            </a:pPr>
            <a:r>
              <a:rPr lang="en-GB" sz="800" b="1" dirty="0">
                <a:solidFill>
                  <a:srgbClr val="000000"/>
                </a:solidFill>
                <a:latin typeface="Helvetica"/>
                <a:cs typeface="Helvetica"/>
              </a:rPr>
              <a:t>Step </a:t>
            </a:r>
            <a:r>
              <a:rPr lang="en-GB" sz="800" b="1" dirty="0" smtClean="0">
                <a:solidFill>
                  <a:srgbClr val="000000"/>
                </a:solidFill>
                <a:latin typeface="Helvetica"/>
                <a:cs typeface="Helvetica"/>
              </a:rPr>
              <a:t>10</a:t>
            </a:r>
            <a:r>
              <a:rPr lang="en-GB" sz="800" dirty="0" smtClean="0">
                <a:solidFill>
                  <a:srgbClr val="000000"/>
                </a:solidFill>
                <a:latin typeface="Helvetica Light"/>
                <a:cs typeface="Helvetica Light"/>
              </a:rPr>
              <a:t>. </a:t>
            </a:r>
            <a:r>
              <a:rPr lang="en-GB" sz="800" dirty="0">
                <a:solidFill>
                  <a:srgbClr val="000000"/>
                </a:solidFill>
                <a:latin typeface="Helvetica Light"/>
                <a:cs typeface="Helvetica Light"/>
              </a:rPr>
              <a:t>IEs release finance to EEs for implementation of investment proposals or for demonstrated </a:t>
            </a:r>
            <a:r>
              <a:rPr lang="en-GB" sz="800" dirty="0" smtClean="0">
                <a:solidFill>
                  <a:srgbClr val="000000"/>
                </a:solidFill>
                <a:latin typeface="Helvetica Light"/>
                <a:cs typeface="Helvetica Light"/>
              </a:rPr>
              <a:t>results</a:t>
            </a:r>
            <a:endParaRPr lang="en-GB" sz="800" b="1" dirty="0" smtClean="0">
              <a:solidFill>
                <a:srgbClr val="000000"/>
              </a:solidFill>
              <a:latin typeface="Helvetica"/>
              <a:cs typeface="Helvetica"/>
            </a:endParaRPr>
          </a:p>
          <a:p>
            <a:pPr>
              <a:spcBef>
                <a:spcPct val="50000"/>
              </a:spcBef>
              <a:defRPr/>
            </a:pPr>
            <a:r>
              <a:rPr lang="en-GB" sz="800" b="1" dirty="0">
                <a:solidFill>
                  <a:srgbClr val="000000"/>
                </a:solidFill>
                <a:latin typeface="Helvetica"/>
                <a:cs typeface="Helvetica"/>
              </a:rPr>
              <a:t>Step </a:t>
            </a:r>
            <a:r>
              <a:rPr lang="en-GB" sz="800" b="1" dirty="0" smtClean="0">
                <a:solidFill>
                  <a:srgbClr val="000000"/>
                </a:solidFill>
                <a:latin typeface="Helvetica"/>
                <a:cs typeface="Helvetica"/>
              </a:rPr>
              <a:t>11</a:t>
            </a:r>
            <a:r>
              <a:rPr lang="en-GB" sz="800" dirty="0" smtClean="0">
                <a:solidFill>
                  <a:srgbClr val="000000"/>
                </a:solidFill>
                <a:latin typeface="Helvetica Light"/>
                <a:cs typeface="Helvetica Light"/>
              </a:rPr>
              <a:t>. </a:t>
            </a:r>
            <a:r>
              <a:rPr lang="en-GB" sz="800" dirty="0">
                <a:solidFill>
                  <a:srgbClr val="000000"/>
                </a:solidFill>
                <a:latin typeface="Helvetica Light"/>
                <a:cs typeface="Helvetica Light"/>
              </a:rPr>
              <a:t>CRGE facility release finance for either supported or rewarded </a:t>
            </a:r>
            <a:r>
              <a:rPr lang="en-GB" sz="800" dirty="0" smtClean="0">
                <a:solidFill>
                  <a:srgbClr val="000000"/>
                </a:solidFill>
                <a:latin typeface="Helvetica Light"/>
                <a:cs typeface="Helvetica Light"/>
              </a:rPr>
              <a:t>actions</a:t>
            </a:r>
            <a:endParaRPr lang="en-GB" sz="800" b="1" dirty="0" smtClean="0">
              <a:solidFill>
                <a:srgbClr val="000000"/>
              </a:solidFill>
              <a:latin typeface="Helvetica"/>
              <a:cs typeface="Helvetica"/>
            </a:endParaRPr>
          </a:p>
          <a:p>
            <a:pPr>
              <a:spcBef>
                <a:spcPct val="50000"/>
              </a:spcBef>
              <a:defRPr/>
            </a:pPr>
            <a:r>
              <a:rPr lang="en-GB" sz="800" b="1" smtClean="0">
                <a:solidFill>
                  <a:srgbClr val="000000"/>
                </a:solidFill>
                <a:latin typeface="Helvetica"/>
                <a:cs typeface="Helvetica"/>
              </a:rPr>
              <a:t>Step 12. </a:t>
            </a:r>
            <a:r>
              <a:rPr lang="en-GB" sz="800" dirty="0" smtClean="0">
                <a:solidFill>
                  <a:srgbClr val="000000"/>
                </a:solidFill>
                <a:latin typeface="Helvetica Light"/>
                <a:cs typeface="Helvetica Light"/>
              </a:rPr>
              <a:t>RRRs </a:t>
            </a:r>
            <a:r>
              <a:rPr lang="en-GB" sz="800" dirty="0">
                <a:solidFill>
                  <a:srgbClr val="000000"/>
                </a:solidFill>
                <a:latin typeface="Helvetica Light"/>
                <a:cs typeface="Helvetica Light"/>
              </a:rPr>
              <a:t>report against strategic vision in state of CRGE report periodically</a:t>
            </a: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smtClean="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smtClean="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a:p>
            <a:pPr>
              <a:spcBef>
                <a:spcPct val="50000"/>
              </a:spcBef>
              <a:defRPr/>
            </a:pPr>
            <a:endParaRPr lang="en-GB" sz="800" dirty="0" smtClean="0">
              <a:solidFill>
                <a:srgbClr val="000000"/>
              </a:solidFill>
              <a:latin typeface="Helvetica Light"/>
              <a:cs typeface="Helvetica Light"/>
            </a:endParaRPr>
          </a:p>
          <a:p>
            <a:pPr>
              <a:spcBef>
                <a:spcPct val="50000"/>
              </a:spcBef>
              <a:defRPr/>
            </a:pPr>
            <a:endParaRPr lang="en-GB" sz="800" dirty="0">
              <a:solidFill>
                <a:srgbClr val="000000"/>
              </a:solidFill>
              <a:latin typeface="Helvetica Light"/>
              <a:cs typeface="Helvetica Light"/>
            </a:endParaRPr>
          </a:p>
        </p:txBody>
      </p:sp>
      <p:cxnSp>
        <p:nvCxnSpPr>
          <p:cNvPr id="206" name="Straight Arrow Connector 205"/>
          <p:cNvCxnSpPr/>
          <p:nvPr/>
        </p:nvCxnSpPr>
        <p:spPr>
          <a:xfrm>
            <a:off x="4192687" y="1272505"/>
            <a:ext cx="2016224" cy="0"/>
          </a:xfrm>
          <a:prstGeom prst="straightConnector1">
            <a:avLst/>
          </a:prstGeom>
          <a:ln>
            <a:solidFill>
              <a:schemeClr val="bg1">
                <a:lumMod val="50000"/>
              </a:schemeClr>
            </a:solidFill>
            <a:tailEnd type="triangle" w="med" len="med"/>
          </a:ln>
          <a:effectLst/>
        </p:spPr>
        <p:style>
          <a:lnRef idx="2">
            <a:schemeClr val="accent1"/>
          </a:lnRef>
          <a:fillRef idx="0">
            <a:schemeClr val="accent1"/>
          </a:fillRef>
          <a:effectRef idx="1">
            <a:schemeClr val="accent1"/>
          </a:effectRef>
          <a:fontRef idx="minor">
            <a:schemeClr val="tx1"/>
          </a:fontRef>
        </p:style>
      </p:cxnSp>
      <p:sp>
        <p:nvSpPr>
          <p:cNvPr id="209" name="Text Box 139"/>
          <p:cNvSpPr txBox="1">
            <a:spLocks noChangeArrowheads="1"/>
          </p:cNvSpPr>
          <p:nvPr/>
        </p:nvSpPr>
        <p:spPr bwMode="auto">
          <a:xfrm>
            <a:off x="4120679" y="1056481"/>
            <a:ext cx="2520280"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800" dirty="0" smtClean="0">
                <a:latin typeface="Helvetica Light"/>
                <a:cs typeface="Helvetica Light"/>
              </a:rPr>
              <a:t>STEPS FACILITATED BY CRGE REGISTRY</a:t>
            </a:r>
            <a:endParaRPr lang="en-GB" sz="800" dirty="0">
              <a:latin typeface="Helvetica Light"/>
              <a:cs typeface="Helvetica Light"/>
            </a:endParaRPr>
          </a:p>
        </p:txBody>
      </p:sp>
      <p:cxnSp>
        <p:nvCxnSpPr>
          <p:cNvPr id="212" name="Straight Arrow Connector 211"/>
          <p:cNvCxnSpPr/>
          <p:nvPr/>
        </p:nvCxnSpPr>
        <p:spPr>
          <a:xfrm>
            <a:off x="2794000" y="1272505"/>
            <a:ext cx="1254671" cy="0"/>
          </a:xfrm>
          <a:prstGeom prst="straightConnector1">
            <a:avLst/>
          </a:prstGeom>
          <a:ln>
            <a:solidFill>
              <a:schemeClr val="bg1">
                <a:lumMod val="50000"/>
              </a:schemeClr>
            </a:solidFill>
            <a:prstDash val="sysDash"/>
            <a:tailEnd type="triangle" w="med" len="med"/>
          </a:ln>
          <a:effectLst/>
        </p:spPr>
        <p:style>
          <a:lnRef idx="2">
            <a:schemeClr val="accent1"/>
          </a:lnRef>
          <a:fillRef idx="0">
            <a:schemeClr val="accent1"/>
          </a:fillRef>
          <a:effectRef idx="1">
            <a:schemeClr val="accent1"/>
          </a:effectRef>
          <a:fontRef idx="minor">
            <a:schemeClr val="tx1"/>
          </a:fontRef>
        </p:style>
      </p:cxnSp>
      <p:sp>
        <p:nvSpPr>
          <p:cNvPr id="213" name="Text Box 139"/>
          <p:cNvSpPr txBox="1">
            <a:spLocks noChangeArrowheads="1"/>
          </p:cNvSpPr>
          <p:nvPr/>
        </p:nvSpPr>
        <p:spPr bwMode="auto">
          <a:xfrm>
            <a:off x="2709739" y="1056481"/>
            <a:ext cx="2520280"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800" dirty="0" smtClean="0">
                <a:latin typeface="Helvetica Light"/>
                <a:cs typeface="Helvetica Light"/>
              </a:rPr>
              <a:t>FINANCIAL FLOW</a:t>
            </a:r>
            <a:endParaRPr lang="en-GB" sz="800" dirty="0">
              <a:latin typeface="Helvetica Light"/>
              <a:cs typeface="Helvetica Light"/>
            </a:endParaRPr>
          </a:p>
        </p:txBody>
      </p:sp>
      <p:sp>
        <p:nvSpPr>
          <p:cNvPr id="215" name="Text Box 23"/>
          <p:cNvSpPr txBox="1">
            <a:spLocks noChangeArrowheads="1"/>
          </p:cNvSpPr>
          <p:nvPr/>
        </p:nvSpPr>
        <p:spPr bwMode="auto">
          <a:xfrm>
            <a:off x="304255" y="1056481"/>
            <a:ext cx="1643063"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GB" sz="1000" dirty="0" smtClean="0">
                <a:latin typeface="Helvetica Light"/>
                <a:cs typeface="Helvetica Light"/>
              </a:rPr>
              <a:t>KEY</a:t>
            </a:r>
            <a:endParaRPr lang="en-GB" sz="1000" dirty="0">
              <a:latin typeface="Helvetica Light"/>
              <a:cs typeface="Helvetica Light"/>
            </a:endParaRPr>
          </a:p>
        </p:txBody>
      </p:sp>
      <p:grpSp>
        <p:nvGrpSpPr>
          <p:cNvPr id="216" name="Group 215"/>
          <p:cNvGrpSpPr/>
          <p:nvPr/>
        </p:nvGrpSpPr>
        <p:grpSpPr>
          <a:xfrm>
            <a:off x="1335282" y="1087217"/>
            <a:ext cx="344488" cy="206496"/>
            <a:chOff x="2104455" y="2006019"/>
            <a:chExt cx="344488" cy="206496"/>
          </a:xfrm>
        </p:grpSpPr>
        <p:sp>
          <p:nvSpPr>
            <p:cNvPr id="217" name="Oval 296"/>
            <p:cNvSpPr>
              <a:spLocks noChangeArrowheads="1"/>
            </p:cNvSpPr>
            <p:nvPr/>
          </p:nvSpPr>
          <p:spPr bwMode="auto">
            <a:xfrm>
              <a:off x="2176473" y="2006019"/>
              <a:ext cx="205214" cy="206496"/>
            </a:xfrm>
            <a:prstGeom prst="ellipse">
              <a:avLst/>
            </a:prstGeom>
            <a:solidFill>
              <a:srgbClr val="CC6600"/>
            </a:solidFill>
            <a:ln w="28575">
              <a:solidFill>
                <a:schemeClr val="tx1"/>
              </a:solidFill>
              <a:round/>
              <a:headEnd/>
              <a:tailEnd/>
            </a:ln>
            <a:effectLst/>
            <a:extLst/>
          </p:spPr>
          <p:txBody>
            <a:bodyPr wrap="none" anchor="ctr"/>
            <a:lstStyle/>
            <a:p>
              <a:pPr>
                <a:defRPr/>
              </a:pPr>
              <a:endParaRPr lang="en-US">
                <a:cs typeface="+mn-cs"/>
              </a:endParaRPr>
            </a:p>
          </p:txBody>
        </p:sp>
        <p:sp>
          <p:nvSpPr>
            <p:cNvPr id="218" name="Text Box 297"/>
            <p:cNvSpPr txBox="1">
              <a:spLocks noChangeArrowheads="1"/>
            </p:cNvSpPr>
            <p:nvPr/>
          </p:nvSpPr>
          <p:spPr bwMode="auto">
            <a:xfrm>
              <a:off x="2104455" y="2006302"/>
              <a:ext cx="344488"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endParaRPr lang="en-GB" sz="700" b="1" dirty="0">
                <a:solidFill>
                  <a:schemeClr val="bg1"/>
                </a:solidFill>
                <a:latin typeface="Helvetica"/>
                <a:cs typeface="Helvetica"/>
              </a:endParaRPr>
            </a:p>
          </p:txBody>
        </p:sp>
      </p:grpSp>
      <p:sp>
        <p:nvSpPr>
          <p:cNvPr id="219" name="Text Box 139"/>
          <p:cNvSpPr txBox="1">
            <a:spLocks noChangeArrowheads="1"/>
          </p:cNvSpPr>
          <p:nvPr/>
        </p:nvSpPr>
        <p:spPr bwMode="auto">
          <a:xfrm>
            <a:off x="1582253" y="1074449"/>
            <a:ext cx="1674330"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800" dirty="0" smtClean="0">
                <a:latin typeface="Helvetica Light"/>
                <a:cs typeface="Helvetica Light"/>
              </a:rPr>
              <a:t>STEP IN PROCESS</a:t>
            </a:r>
            <a:endParaRPr lang="en-GB" sz="800" dirty="0">
              <a:latin typeface="Helvetica Light"/>
              <a:cs typeface="Helvetica Light"/>
            </a:endParaRPr>
          </a:p>
        </p:txBody>
      </p:sp>
      <p:sp>
        <p:nvSpPr>
          <p:cNvPr id="112" name="Text Box 139"/>
          <p:cNvSpPr txBox="1">
            <a:spLocks noChangeArrowheads="1"/>
          </p:cNvSpPr>
          <p:nvPr/>
        </p:nvSpPr>
        <p:spPr bwMode="auto">
          <a:xfrm>
            <a:off x="1888431" y="4748941"/>
            <a:ext cx="2448272"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800" b="1" dirty="0" smtClean="0">
                <a:solidFill>
                  <a:srgbClr val="CCCC66"/>
                </a:solidFill>
                <a:latin typeface="Helvetica"/>
                <a:cs typeface="Helvetica"/>
              </a:rPr>
              <a:t>FACILITY</a:t>
            </a:r>
            <a:endParaRPr lang="en-GB" sz="800" b="1" dirty="0">
              <a:solidFill>
                <a:srgbClr val="CCCC66"/>
              </a:solidFill>
              <a:latin typeface="Helvetica"/>
              <a:cs typeface="Helvetica"/>
            </a:endParaRPr>
          </a:p>
        </p:txBody>
      </p:sp>
      <p:cxnSp>
        <p:nvCxnSpPr>
          <p:cNvPr id="8" name="Elbow Connector 7"/>
          <p:cNvCxnSpPr>
            <a:stCxn id="100" idx="3"/>
          </p:cNvCxnSpPr>
          <p:nvPr/>
        </p:nvCxnSpPr>
        <p:spPr>
          <a:xfrm flipH="1" flipV="1">
            <a:off x="1445720" y="2064881"/>
            <a:ext cx="4835199" cy="2418082"/>
          </a:xfrm>
          <a:prstGeom prst="bentConnector3">
            <a:avLst>
              <a:gd name="adj1" fmla="val -4728"/>
            </a:avLst>
          </a:prstGeom>
          <a:ln>
            <a:solidFill>
              <a:schemeClr val="bg1">
                <a:lumMod val="50000"/>
              </a:schemeClr>
            </a:solidFill>
            <a:tailEnd type="triangle" w="med" len="med"/>
          </a:ln>
          <a:effectLst/>
        </p:spPr>
        <p:style>
          <a:lnRef idx="2">
            <a:schemeClr val="accent1"/>
          </a:lnRef>
          <a:fillRef idx="0">
            <a:schemeClr val="accent1"/>
          </a:fillRef>
          <a:effectRef idx="1">
            <a:schemeClr val="accent1"/>
          </a:effectRef>
          <a:fontRef idx="minor">
            <a:schemeClr val="tx1"/>
          </a:fontRef>
        </p:style>
      </p:cxnSp>
      <p:sp>
        <p:nvSpPr>
          <p:cNvPr id="2" name="Rectangle 1"/>
          <p:cNvSpPr/>
          <p:nvPr/>
        </p:nvSpPr>
        <p:spPr>
          <a:xfrm>
            <a:off x="540456" y="5428996"/>
            <a:ext cx="364808" cy="283721"/>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Rectangle 91"/>
          <p:cNvSpPr/>
          <p:nvPr/>
        </p:nvSpPr>
        <p:spPr>
          <a:xfrm>
            <a:off x="706367" y="5567886"/>
            <a:ext cx="364808" cy="283721"/>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908844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267262" y="1632545"/>
            <a:ext cx="3960440" cy="4824536"/>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itle 1"/>
          <p:cNvSpPr txBox="1">
            <a:spLocks/>
          </p:cNvSpPr>
          <p:nvPr/>
        </p:nvSpPr>
        <p:spPr>
          <a:xfrm>
            <a:off x="331873" y="2272332"/>
            <a:ext cx="3823821" cy="3896717"/>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pPr marL="342900" indent="-342900" eaLnBrk="1" hangingPunct="1">
              <a:buClr>
                <a:srgbClr val="0089B4"/>
              </a:buClr>
              <a:buAutoNum type="arabicPeriod"/>
            </a:pPr>
            <a:r>
              <a:rPr lang="en-US" sz="1700" b="0" dirty="0" smtClean="0">
                <a:solidFill>
                  <a:schemeClr val="tx1"/>
                </a:solidFill>
                <a:latin typeface="Helvetica"/>
                <a:ea typeface="ＭＳ Ｐゴシック" charset="0"/>
                <a:cs typeface="Helvetica"/>
              </a:rPr>
              <a:t>Climate </a:t>
            </a:r>
            <a:r>
              <a:rPr lang="en-US" sz="1700" b="0" dirty="0">
                <a:solidFill>
                  <a:schemeClr val="tx1"/>
                </a:solidFill>
                <a:latin typeface="Helvetica"/>
                <a:ea typeface="ＭＳ Ｐゴシック" charset="0"/>
                <a:cs typeface="Helvetica"/>
              </a:rPr>
              <a:t>change results in changes to weather which will impact across the whole economy.</a:t>
            </a:r>
          </a:p>
          <a:p>
            <a:pPr marL="342900" indent="-342900" eaLnBrk="1" hangingPunct="1">
              <a:buClr>
                <a:srgbClr val="0089B4"/>
              </a:buClr>
              <a:buAutoNum type="arabicPeriod"/>
            </a:pPr>
            <a:endParaRPr lang="en-US" sz="1700" b="0" dirty="0">
              <a:solidFill>
                <a:schemeClr val="tx1"/>
              </a:solidFill>
              <a:latin typeface="Helvetica"/>
              <a:ea typeface="ＭＳ Ｐゴシック" charset="0"/>
              <a:cs typeface="Helvetica"/>
            </a:endParaRPr>
          </a:p>
          <a:p>
            <a:pPr marL="342900" indent="-342900" eaLnBrk="1" hangingPunct="1">
              <a:buClr>
                <a:srgbClr val="0089B4"/>
              </a:buClr>
              <a:buAutoNum type="arabicPeriod"/>
            </a:pPr>
            <a:r>
              <a:rPr lang="en-US" sz="1700" b="0" dirty="0" smtClean="0">
                <a:solidFill>
                  <a:schemeClr val="tx1"/>
                </a:solidFill>
                <a:latin typeface="Helvetica"/>
                <a:ea typeface="ＭＳ Ｐゴシック" charset="0"/>
                <a:cs typeface="Helvetica"/>
              </a:rPr>
              <a:t>A </a:t>
            </a:r>
            <a:r>
              <a:rPr lang="en-US" sz="1700" b="0" dirty="0">
                <a:solidFill>
                  <a:schemeClr val="tx1"/>
                </a:solidFill>
                <a:latin typeface="Helvetica"/>
                <a:ea typeface="ＭＳ Ｐゴシック" charset="0"/>
                <a:cs typeface="Helvetica"/>
              </a:rPr>
              <a:t>climate resilient economy will be protected from the negative impacts of climate change and seek opportunities in a changing climate.</a:t>
            </a:r>
          </a:p>
          <a:p>
            <a:pPr eaLnBrk="1" hangingPunct="1"/>
            <a:endParaRPr lang="en-US" sz="1700" b="0" dirty="0">
              <a:solidFill>
                <a:schemeClr val="tx1"/>
              </a:solidFill>
              <a:latin typeface="Helvetica"/>
              <a:ea typeface="ＭＳ Ｐゴシック" charset="0"/>
              <a:cs typeface="Helvetica"/>
            </a:endParaRPr>
          </a:p>
          <a:p>
            <a:pPr marL="342900" indent="-342900" eaLnBrk="1" hangingPunct="1">
              <a:buClr>
                <a:srgbClr val="0089B4"/>
              </a:buClr>
              <a:buAutoNum type="arabicPeriod"/>
            </a:pPr>
            <a:r>
              <a:rPr lang="en-US" sz="1700" b="0" dirty="0" smtClean="0">
                <a:solidFill>
                  <a:schemeClr val="tx1"/>
                </a:solidFill>
                <a:latin typeface="Helvetica"/>
                <a:ea typeface="ＭＳ Ｐゴシック" charset="0"/>
                <a:cs typeface="Helvetica"/>
              </a:rPr>
              <a:t>Builds </a:t>
            </a:r>
            <a:r>
              <a:rPr lang="en-US" sz="1700" b="0" dirty="0">
                <a:solidFill>
                  <a:schemeClr val="tx1"/>
                </a:solidFill>
                <a:latin typeface="Helvetica"/>
                <a:ea typeface="ＭＳ Ｐゴシック" charset="0"/>
                <a:cs typeface="Helvetica"/>
              </a:rPr>
              <a:t>on and incorporates the Ethiopia’s Program of Adaptation to Climate Change (EPACC) and other relevant analysis. </a:t>
            </a:r>
          </a:p>
          <a:p>
            <a:pPr eaLnBrk="1" hangingPunct="1"/>
            <a:endParaRPr lang="en-US" sz="1700" b="0" dirty="0">
              <a:solidFill>
                <a:schemeClr val="tx1"/>
              </a:solidFill>
              <a:latin typeface="Helvetica"/>
              <a:ea typeface="ＭＳ Ｐゴシック" charset="0"/>
              <a:cs typeface="Helvetica"/>
            </a:endParaRPr>
          </a:p>
          <a:p>
            <a:pPr eaLnBrk="1" hangingPunct="1"/>
            <a:endParaRPr lang="en-US" sz="1700" b="0" dirty="0">
              <a:solidFill>
                <a:schemeClr val="tx1"/>
              </a:solidFill>
              <a:latin typeface="Helvetica"/>
              <a:ea typeface="ＭＳ Ｐゴシック" charset="0"/>
              <a:cs typeface="Helvetica"/>
            </a:endParaRPr>
          </a:p>
        </p:txBody>
      </p:sp>
      <p:sp>
        <p:nvSpPr>
          <p:cNvPr id="24" name="Rectangle 23"/>
          <p:cNvSpPr/>
          <p:nvPr/>
        </p:nvSpPr>
        <p:spPr>
          <a:xfrm>
            <a:off x="0" y="0"/>
            <a:ext cx="8961438" cy="648072"/>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Title 1"/>
          <p:cNvSpPr>
            <a:spLocks noGrp="1"/>
          </p:cNvSpPr>
          <p:nvPr>
            <p:ph type="title"/>
          </p:nvPr>
        </p:nvSpPr>
        <p:spPr>
          <a:xfrm>
            <a:off x="270486" y="821293"/>
            <a:ext cx="8458705" cy="523220"/>
          </a:xfrm>
        </p:spPr>
        <p:txBody>
          <a:bodyPr/>
          <a:lstStyle/>
          <a:p>
            <a:r>
              <a:rPr lang="en-US" sz="1700" dirty="0" smtClean="0">
                <a:solidFill>
                  <a:srgbClr val="0089B4"/>
                </a:solidFill>
                <a:latin typeface="Helvetica"/>
                <a:cs typeface="Helvetica"/>
              </a:rPr>
              <a:t>To build a middle-income climate resilient green economy by 2025 through zero net carbon growth</a:t>
            </a:r>
            <a:endParaRPr lang="en-US" sz="1700" dirty="0">
              <a:solidFill>
                <a:srgbClr val="0089B4"/>
              </a:solidFill>
              <a:latin typeface="Helvetica"/>
              <a:cs typeface="Helvetica"/>
            </a:endParaRPr>
          </a:p>
        </p:txBody>
      </p:sp>
      <p:sp>
        <p:nvSpPr>
          <p:cNvPr id="297" name="Text Box 281"/>
          <p:cNvSpPr txBox="1">
            <a:spLocks noChangeArrowheads="1"/>
          </p:cNvSpPr>
          <p:nvPr/>
        </p:nvSpPr>
        <p:spPr bwMode="auto">
          <a:xfrm>
            <a:off x="376263" y="6097041"/>
            <a:ext cx="3600400" cy="215444"/>
          </a:xfrm>
          <a:prstGeom prst="rect">
            <a:avLst/>
          </a:prstGeom>
          <a:noFill/>
          <a:ln>
            <a:noFill/>
          </a:ln>
          <a:effectLst/>
          <a:extLst/>
        </p:spPr>
        <p:txBody>
          <a:bodyPr wrap="square">
            <a:spAutoFit/>
          </a:bodyPr>
          <a:lstStyle/>
          <a:p>
            <a:pPr>
              <a:spcBef>
                <a:spcPct val="50000"/>
              </a:spcBef>
              <a:defRPr/>
            </a:pPr>
            <a:r>
              <a:rPr lang="en-GB" sz="800" dirty="0" smtClean="0">
                <a:solidFill>
                  <a:srgbClr val="7F7F7F"/>
                </a:solidFill>
                <a:latin typeface="Helvetica Light"/>
                <a:cs typeface="Helvetica Light"/>
              </a:rPr>
              <a:t>Reference in SRM document: Sections 2 (the context) and 3 (the barriers)</a:t>
            </a:r>
          </a:p>
        </p:txBody>
      </p:sp>
      <p:sp>
        <p:nvSpPr>
          <p:cNvPr id="21" name="Title 1"/>
          <p:cNvSpPr txBox="1">
            <a:spLocks/>
          </p:cNvSpPr>
          <p:nvPr/>
        </p:nvSpPr>
        <p:spPr bwMode="gray">
          <a:xfrm>
            <a:off x="270486" y="120377"/>
            <a:ext cx="7162561" cy="369332"/>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dirty="0" smtClean="0">
                <a:solidFill>
                  <a:srgbClr val="FFFFFF"/>
                </a:solidFill>
                <a:latin typeface="Helvetica"/>
                <a:cs typeface="Helvetica"/>
              </a:rPr>
              <a:t>THE VISION</a:t>
            </a:r>
            <a:endParaRPr lang="en-US" dirty="0">
              <a:solidFill>
                <a:srgbClr val="FFFFFF"/>
              </a:solidFill>
              <a:latin typeface="Helvetica"/>
              <a:cs typeface="Helvetica"/>
            </a:endParaRPr>
          </a:p>
        </p:txBody>
      </p:sp>
      <p:sp>
        <p:nvSpPr>
          <p:cNvPr id="23" name="Text Box 150"/>
          <p:cNvSpPr txBox="1">
            <a:spLocks noChangeArrowheads="1"/>
          </p:cNvSpPr>
          <p:nvPr>
            <p:custDataLst>
              <p:tags r:id="rId1"/>
            </p:custDataLst>
          </p:nvPr>
        </p:nvSpPr>
        <p:spPr bwMode="auto">
          <a:xfrm>
            <a:off x="6712967" y="157262"/>
            <a:ext cx="2088233" cy="461665"/>
          </a:xfrm>
          <a:prstGeom prst="rect">
            <a:avLst/>
          </a:prstGeom>
          <a:noFill/>
          <a:ln w="9525">
            <a:noFill/>
            <a:miter lim="800000"/>
            <a:headEnd/>
            <a:tailEnd/>
          </a:ln>
          <a:effectLst/>
        </p:spPr>
        <p:txBody>
          <a:bodyPr wrap="square" lIns="0" tIns="0" rIns="0" bIns="0">
            <a:spAutoFit/>
          </a:bodyPr>
          <a:lstStyle/>
          <a:p>
            <a:pPr algn="r">
              <a:spcBef>
                <a:spcPct val="50000"/>
              </a:spcBef>
              <a:defRPr/>
            </a:pPr>
            <a:r>
              <a:rPr lang="en-US" sz="1000" b="1" dirty="0">
                <a:solidFill>
                  <a:srgbClr val="FFFFFF"/>
                </a:solidFill>
                <a:latin typeface="Helvetica"/>
                <a:ea typeface="MS PGothic" pitchFamily="34" charset="-128"/>
                <a:cs typeface="Helvetica"/>
              </a:rPr>
              <a:t>FEDERAL DEMOCRATIC REPUBLIC OF ETHIOPIA</a:t>
            </a:r>
            <a:br>
              <a:rPr lang="en-US" sz="1000" b="1" dirty="0">
                <a:solidFill>
                  <a:srgbClr val="FFFFFF"/>
                </a:solidFill>
                <a:latin typeface="Helvetica"/>
                <a:ea typeface="MS PGothic" pitchFamily="34" charset="-128"/>
                <a:cs typeface="Helvetica"/>
              </a:rPr>
            </a:br>
            <a:endParaRPr lang="en-US" sz="1000" b="1" dirty="0">
              <a:solidFill>
                <a:srgbClr val="FFFFFF"/>
              </a:solidFill>
              <a:latin typeface="Helvetica"/>
              <a:ea typeface="MS PGothic" pitchFamily="34" charset="-128"/>
              <a:cs typeface="Helvetica"/>
            </a:endParaRPr>
          </a:p>
        </p:txBody>
      </p:sp>
      <p:sp>
        <p:nvSpPr>
          <p:cNvPr id="25" name="Rectangle 24"/>
          <p:cNvSpPr/>
          <p:nvPr/>
        </p:nvSpPr>
        <p:spPr>
          <a:xfrm>
            <a:off x="267262" y="1632545"/>
            <a:ext cx="3965174" cy="504056"/>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itle 1"/>
          <p:cNvSpPr txBox="1">
            <a:spLocks/>
          </p:cNvSpPr>
          <p:nvPr/>
        </p:nvSpPr>
        <p:spPr>
          <a:xfrm>
            <a:off x="365178" y="1716883"/>
            <a:ext cx="3922201" cy="523220"/>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sz="1700" dirty="0" smtClean="0">
                <a:solidFill>
                  <a:srgbClr val="0089B4"/>
                </a:solidFill>
                <a:latin typeface="Helvetica"/>
                <a:cs typeface="Helvetica"/>
              </a:rPr>
              <a:t>CLIMATE RESILIENT (CR)</a:t>
            </a:r>
            <a:endParaRPr lang="en-US" sz="1700" dirty="0">
              <a:solidFill>
                <a:srgbClr val="0089B4"/>
              </a:solidFill>
              <a:latin typeface="Helvetica"/>
              <a:cs typeface="Helvetica"/>
            </a:endParaRPr>
          </a:p>
        </p:txBody>
      </p:sp>
      <p:sp>
        <p:nvSpPr>
          <p:cNvPr id="29" name="Rectangle 28"/>
          <p:cNvSpPr/>
          <p:nvPr/>
        </p:nvSpPr>
        <p:spPr>
          <a:xfrm>
            <a:off x="4647419" y="1632545"/>
            <a:ext cx="3965174" cy="504056"/>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ectangle 29"/>
          <p:cNvSpPr/>
          <p:nvPr/>
        </p:nvSpPr>
        <p:spPr>
          <a:xfrm>
            <a:off x="4647419" y="1632545"/>
            <a:ext cx="3960440" cy="4824536"/>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itle 1"/>
          <p:cNvSpPr txBox="1">
            <a:spLocks/>
          </p:cNvSpPr>
          <p:nvPr/>
        </p:nvSpPr>
        <p:spPr>
          <a:xfrm>
            <a:off x="4734982" y="1704553"/>
            <a:ext cx="3922201" cy="523220"/>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sz="1700" dirty="0" smtClean="0">
                <a:solidFill>
                  <a:srgbClr val="0089B4"/>
                </a:solidFill>
                <a:latin typeface="Helvetica"/>
                <a:cs typeface="Helvetica"/>
              </a:rPr>
              <a:t>GREEN ECONOMY (GE)</a:t>
            </a:r>
            <a:endParaRPr lang="en-US" sz="1700" dirty="0">
              <a:solidFill>
                <a:srgbClr val="0089B4"/>
              </a:solidFill>
              <a:latin typeface="Helvetica"/>
              <a:cs typeface="Helvetica"/>
            </a:endParaRPr>
          </a:p>
        </p:txBody>
      </p:sp>
      <p:sp>
        <p:nvSpPr>
          <p:cNvPr id="32" name="Title 1"/>
          <p:cNvSpPr txBox="1">
            <a:spLocks/>
          </p:cNvSpPr>
          <p:nvPr/>
        </p:nvSpPr>
        <p:spPr>
          <a:xfrm>
            <a:off x="4712030" y="2272332"/>
            <a:ext cx="3823821" cy="4184749"/>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pPr marL="342900" indent="-342900" eaLnBrk="1" hangingPunct="1">
              <a:buClr>
                <a:srgbClr val="0089B4"/>
              </a:buClr>
              <a:buAutoNum type="arabicPeriod"/>
            </a:pPr>
            <a:r>
              <a:rPr lang="en-GB" sz="1700" b="0" dirty="0" smtClean="0">
                <a:solidFill>
                  <a:schemeClr val="tx1"/>
                </a:solidFill>
                <a:latin typeface="Helvetica"/>
                <a:ea typeface="ＭＳ Ｐゴシック" charset="0"/>
                <a:cs typeface="Helvetica"/>
              </a:rPr>
              <a:t>Ethiopia </a:t>
            </a:r>
            <a:r>
              <a:rPr lang="en-GB" sz="1700" b="0" dirty="0">
                <a:solidFill>
                  <a:schemeClr val="tx1"/>
                </a:solidFill>
                <a:latin typeface="Helvetica"/>
                <a:ea typeface="ＭＳ Ｐゴシック" charset="0"/>
                <a:cs typeface="Helvetica"/>
              </a:rPr>
              <a:t>is committed to be a middle income country by 2025 (</a:t>
            </a:r>
            <a:r>
              <a:rPr lang="en-GB" sz="1700" b="0" dirty="0" smtClean="0">
                <a:solidFill>
                  <a:schemeClr val="tx1"/>
                </a:solidFill>
                <a:latin typeface="Helvetica"/>
                <a:ea typeface="ＭＳ Ｐゴシック" charset="0"/>
                <a:cs typeface="Helvetica"/>
              </a:rPr>
              <a:t>USD $</a:t>
            </a:r>
            <a:r>
              <a:rPr lang="en-GB" sz="1700" b="0" dirty="0">
                <a:solidFill>
                  <a:schemeClr val="tx1"/>
                </a:solidFill>
                <a:latin typeface="Helvetica"/>
                <a:ea typeface="ＭＳ Ｐゴシック" charset="0"/>
                <a:cs typeface="Helvetica"/>
              </a:rPr>
              <a:t>1000 </a:t>
            </a:r>
            <a:r>
              <a:rPr lang="en-GB" sz="1700" b="0" dirty="0" smtClean="0">
                <a:solidFill>
                  <a:schemeClr val="tx1"/>
                </a:solidFill>
                <a:latin typeface="Helvetica"/>
                <a:ea typeface="ＭＳ Ｐゴシック" charset="0"/>
                <a:cs typeface="Helvetica"/>
              </a:rPr>
              <a:t>GDP per </a:t>
            </a:r>
            <a:r>
              <a:rPr lang="en-GB" sz="1700" b="0" dirty="0">
                <a:solidFill>
                  <a:schemeClr val="tx1"/>
                </a:solidFill>
                <a:latin typeface="Helvetica"/>
                <a:ea typeface="ＭＳ Ｐゴシック" charset="0"/>
                <a:cs typeface="Helvetica"/>
              </a:rPr>
              <a:t>capita)</a:t>
            </a:r>
          </a:p>
          <a:p>
            <a:pPr eaLnBrk="1" hangingPunct="1">
              <a:buClr>
                <a:srgbClr val="006600"/>
              </a:buClr>
            </a:pPr>
            <a:endParaRPr lang="en-GB" sz="1700" b="0" dirty="0" smtClean="0">
              <a:solidFill>
                <a:schemeClr val="tx1"/>
              </a:solidFill>
              <a:latin typeface="Helvetica"/>
              <a:ea typeface="ＭＳ Ｐゴシック" charset="0"/>
              <a:cs typeface="Helvetica"/>
            </a:endParaRPr>
          </a:p>
          <a:p>
            <a:pPr marL="342900" indent="-342900" eaLnBrk="1" hangingPunct="1">
              <a:buClr>
                <a:srgbClr val="0089B4"/>
              </a:buClr>
              <a:buAutoNum type="arabicPeriod"/>
            </a:pPr>
            <a:r>
              <a:rPr lang="en-GB" sz="1700" b="0" dirty="0">
                <a:solidFill>
                  <a:schemeClr val="tx1"/>
                </a:solidFill>
                <a:latin typeface="Helvetica"/>
                <a:ea typeface="ＭＳ Ｐゴシック" charset="0"/>
                <a:cs typeface="Helvetica"/>
              </a:rPr>
              <a:t>Development ambition is laid out in the Growth and Transformation Plan (GTP)</a:t>
            </a:r>
          </a:p>
          <a:p>
            <a:pPr eaLnBrk="1" hangingPunct="1">
              <a:buClr>
                <a:srgbClr val="0089B4"/>
              </a:buClr>
            </a:pPr>
            <a:endParaRPr lang="en-GB" sz="1700" b="0" dirty="0">
              <a:solidFill>
                <a:schemeClr val="tx1"/>
              </a:solidFill>
              <a:latin typeface="Helvetica"/>
              <a:ea typeface="ＭＳ Ｐゴシック" charset="0"/>
              <a:cs typeface="Helvetica"/>
            </a:endParaRPr>
          </a:p>
          <a:p>
            <a:pPr marL="342900" indent="-342900" eaLnBrk="1" hangingPunct="1">
              <a:buClr>
                <a:srgbClr val="0089B4"/>
              </a:buClr>
              <a:buAutoNum type="arabicPeriod"/>
            </a:pPr>
            <a:r>
              <a:rPr lang="en-GB" sz="1700" b="0" dirty="0">
                <a:solidFill>
                  <a:schemeClr val="tx1"/>
                </a:solidFill>
                <a:latin typeface="Helvetica"/>
                <a:ea typeface="ＭＳ Ｐゴシック" charset="0"/>
                <a:cs typeface="Helvetica"/>
              </a:rPr>
              <a:t>A commitment to foster </a:t>
            </a:r>
            <a:r>
              <a:rPr lang="en-GB" sz="1700" b="0" dirty="0" smtClean="0">
                <a:solidFill>
                  <a:schemeClr val="tx1"/>
                </a:solidFill>
                <a:latin typeface="Helvetica"/>
                <a:ea typeface="ＭＳ Ｐゴシック" charset="0"/>
                <a:cs typeface="Helvetica"/>
              </a:rPr>
              <a:t>zero net </a:t>
            </a:r>
            <a:r>
              <a:rPr lang="en-GB" sz="1700" b="0" dirty="0">
                <a:solidFill>
                  <a:schemeClr val="tx1"/>
                </a:solidFill>
                <a:latin typeface="Helvetica"/>
                <a:ea typeface="ＭＳ Ｐゴシック" charset="0"/>
                <a:cs typeface="Helvetica"/>
              </a:rPr>
              <a:t>carbon growth</a:t>
            </a:r>
          </a:p>
          <a:p>
            <a:pPr eaLnBrk="1" hangingPunct="1">
              <a:buClr>
                <a:srgbClr val="0089B4"/>
              </a:buClr>
            </a:pPr>
            <a:endParaRPr lang="en-GB" sz="1700" b="0" dirty="0">
              <a:solidFill>
                <a:schemeClr val="tx1"/>
              </a:solidFill>
              <a:latin typeface="Helvetica"/>
              <a:ea typeface="ＭＳ Ｐゴシック" charset="0"/>
              <a:cs typeface="Helvetica"/>
            </a:endParaRPr>
          </a:p>
          <a:p>
            <a:pPr marL="342900" indent="-342900" eaLnBrk="1" hangingPunct="1">
              <a:buClr>
                <a:srgbClr val="0089B4"/>
              </a:buClr>
              <a:buAutoNum type="arabicPeriod"/>
            </a:pPr>
            <a:r>
              <a:rPr lang="en-GB" sz="1700" b="0" dirty="0">
                <a:solidFill>
                  <a:schemeClr val="tx1"/>
                </a:solidFill>
                <a:latin typeface="Helvetica"/>
                <a:ea typeface="ＭＳ Ｐゴシック" charset="0"/>
                <a:cs typeface="Helvetica"/>
              </a:rPr>
              <a:t>This low carbon growth create employment and provide wider socio-economic benefits.</a:t>
            </a:r>
          </a:p>
          <a:p>
            <a:pPr eaLnBrk="1" hangingPunct="1"/>
            <a:endParaRPr lang="en-US" sz="1700" b="0" dirty="0">
              <a:solidFill>
                <a:schemeClr val="tx1"/>
              </a:solidFill>
              <a:latin typeface="Helvetica"/>
              <a:ea typeface="ＭＳ Ｐゴシック" charset="0"/>
              <a:cs typeface="Helvetica"/>
            </a:endParaRPr>
          </a:p>
          <a:p>
            <a:pPr eaLnBrk="1" hangingPunct="1"/>
            <a:endParaRPr lang="en-US" sz="1700" b="0" dirty="0">
              <a:solidFill>
                <a:schemeClr val="tx1"/>
              </a:solidFill>
              <a:latin typeface="Helvetica"/>
              <a:ea typeface="ＭＳ Ｐゴシック" charset="0"/>
              <a:cs typeface="Helvetica"/>
            </a:endParaRPr>
          </a:p>
        </p:txBody>
      </p:sp>
    </p:spTree>
    <p:extLst>
      <p:ext uri="{BB962C8B-B14F-4D97-AF65-F5344CB8AC3E}">
        <p14:creationId xmlns:p14="http://schemas.microsoft.com/office/powerpoint/2010/main" xmlns="" val="898891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AutoShape 112"/>
          <p:cNvSpPr>
            <a:spLocks noChangeArrowheads="1"/>
          </p:cNvSpPr>
          <p:nvPr/>
        </p:nvSpPr>
        <p:spPr bwMode="auto">
          <a:xfrm>
            <a:off x="1456383" y="5088929"/>
            <a:ext cx="6912768" cy="864096"/>
          </a:xfrm>
          <a:prstGeom prst="roundRect">
            <a:avLst>
              <a:gd name="adj" fmla="val 4287"/>
            </a:avLst>
          </a:prstGeom>
          <a:solidFill>
            <a:srgbClr val="E1F8FF">
              <a:alpha val="39000"/>
            </a:srgbClr>
          </a:solidFill>
          <a:ln w="38100">
            <a:solidFill>
              <a:schemeClr val="tx1"/>
            </a:solidFill>
            <a:round/>
            <a:headEnd/>
            <a:tailEnd/>
          </a:ln>
          <a:effectLst/>
          <a:extLst/>
        </p:spPr>
        <p:txBody>
          <a:bodyPr wrap="none" anchor="ctr"/>
          <a:lstStyle/>
          <a:p>
            <a:pPr>
              <a:defRPr/>
            </a:pPr>
            <a:endParaRPr lang="en-US">
              <a:cs typeface="+mn-cs"/>
            </a:endParaRPr>
          </a:p>
        </p:txBody>
      </p:sp>
      <p:grpSp>
        <p:nvGrpSpPr>
          <p:cNvPr id="3" name="Group 2"/>
          <p:cNvGrpSpPr/>
          <p:nvPr/>
        </p:nvGrpSpPr>
        <p:grpSpPr>
          <a:xfrm>
            <a:off x="4192687" y="5232945"/>
            <a:ext cx="1282737" cy="323850"/>
            <a:chOff x="4968515" y="5253368"/>
            <a:chExt cx="1282737" cy="323850"/>
          </a:xfrm>
        </p:grpSpPr>
        <p:sp>
          <p:nvSpPr>
            <p:cNvPr id="86" name="AutoShape 113"/>
            <p:cNvSpPr>
              <a:spLocks noChangeArrowheads="1"/>
            </p:cNvSpPr>
            <p:nvPr/>
          </p:nvSpPr>
          <p:spPr bwMode="auto">
            <a:xfrm>
              <a:off x="5028877" y="5253368"/>
              <a:ext cx="1222375" cy="323850"/>
            </a:xfrm>
            <a:prstGeom prst="roundRect">
              <a:avLst>
                <a:gd name="adj" fmla="val 9917"/>
              </a:avLst>
            </a:prstGeom>
            <a:solidFill>
              <a:srgbClr val="99CCCC"/>
            </a:solidFill>
            <a:ln w="38100">
              <a:solidFill>
                <a:schemeClr val="tx1"/>
              </a:solidFill>
              <a:round/>
              <a:headEnd/>
              <a:tailEnd/>
            </a:ln>
            <a:effectLst/>
            <a:extLst/>
          </p:spPr>
          <p:txBody>
            <a:bodyPr wrap="none" anchor="ctr"/>
            <a:lstStyle/>
            <a:p>
              <a:pPr>
                <a:defRPr/>
              </a:pPr>
              <a:endParaRPr lang="en-US">
                <a:cs typeface="+mn-cs"/>
              </a:endParaRPr>
            </a:p>
          </p:txBody>
        </p:sp>
        <p:sp>
          <p:nvSpPr>
            <p:cNvPr id="87" name="Text Box 114"/>
            <p:cNvSpPr txBox="1">
              <a:spLocks noChangeArrowheads="1"/>
            </p:cNvSpPr>
            <p:nvPr/>
          </p:nvSpPr>
          <p:spPr bwMode="auto">
            <a:xfrm>
              <a:off x="4968515" y="5312387"/>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rgbClr val="000000"/>
                  </a:solidFill>
                  <a:latin typeface="Helvetica"/>
                  <a:cs typeface="Helvetica"/>
                </a:rPr>
                <a:t>COORDINATION</a:t>
              </a:r>
              <a:endParaRPr lang="en-GB" sz="700" b="1" dirty="0">
                <a:solidFill>
                  <a:srgbClr val="000000"/>
                </a:solidFill>
                <a:latin typeface="Helvetica"/>
                <a:cs typeface="Helvetica"/>
              </a:endParaRPr>
            </a:p>
          </p:txBody>
        </p:sp>
      </p:grpSp>
      <p:sp>
        <p:nvSpPr>
          <p:cNvPr id="24" name="Rectangle 23"/>
          <p:cNvSpPr/>
          <p:nvPr/>
        </p:nvSpPr>
        <p:spPr>
          <a:xfrm>
            <a:off x="0" y="0"/>
            <a:ext cx="8961438" cy="648072"/>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Title 1"/>
          <p:cNvSpPr>
            <a:spLocks noGrp="1"/>
          </p:cNvSpPr>
          <p:nvPr>
            <p:ph type="title"/>
          </p:nvPr>
        </p:nvSpPr>
        <p:spPr>
          <a:xfrm>
            <a:off x="270486" y="821293"/>
            <a:ext cx="8458705" cy="523220"/>
          </a:xfrm>
        </p:spPr>
        <p:txBody>
          <a:bodyPr/>
          <a:lstStyle/>
          <a:p>
            <a:r>
              <a:rPr lang="en-US" sz="1700" dirty="0" smtClean="0">
                <a:solidFill>
                  <a:srgbClr val="0089B4"/>
                </a:solidFill>
                <a:latin typeface="Helvetica"/>
                <a:cs typeface="Helvetica"/>
              </a:rPr>
              <a:t>The CRGE Initiative was created to achieve the overarching vision of a climate resilient and green economy</a:t>
            </a:r>
            <a:endParaRPr lang="en-US" sz="1700" dirty="0">
              <a:solidFill>
                <a:srgbClr val="0089B4"/>
              </a:solidFill>
              <a:latin typeface="Helvetica"/>
              <a:cs typeface="Helvetica"/>
            </a:endParaRPr>
          </a:p>
        </p:txBody>
      </p:sp>
      <p:sp>
        <p:nvSpPr>
          <p:cNvPr id="21" name="Title 1"/>
          <p:cNvSpPr txBox="1">
            <a:spLocks/>
          </p:cNvSpPr>
          <p:nvPr/>
        </p:nvSpPr>
        <p:spPr bwMode="gray">
          <a:xfrm>
            <a:off x="270486" y="120377"/>
            <a:ext cx="7162561" cy="369332"/>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dirty="0" smtClean="0">
                <a:solidFill>
                  <a:srgbClr val="FFFFFF"/>
                </a:solidFill>
                <a:latin typeface="Helvetica"/>
                <a:cs typeface="Helvetica"/>
              </a:rPr>
              <a:t>THE CRGE INITIATIVE</a:t>
            </a:r>
            <a:endParaRPr lang="en-US" dirty="0">
              <a:solidFill>
                <a:srgbClr val="FFFFFF"/>
              </a:solidFill>
              <a:latin typeface="Helvetica"/>
              <a:cs typeface="Helvetica"/>
            </a:endParaRPr>
          </a:p>
        </p:txBody>
      </p:sp>
      <p:sp>
        <p:nvSpPr>
          <p:cNvPr id="23" name="Text Box 150"/>
          <p:cNvSpPr txBox="1">
            <a:spLocks noChangeArrowheads="1"/>
          </p:cNvSpPr>
          <p:nvPr>
            <p:custDataLst>
              <p:tags r:id="rId1"/>
            </p:custDataLst>
          </p:nvPr>
        </p:nvSpPr>
        <p:spPr bwMode="auto">
          <a:xfrm>
            <a:off x="6712967" y="157262"/>
            <a:ext cx="2088233" cy="461665"/>
          </a:xfrm>
          <a:prstGeom prst="rect">
            <a:avLst/>
          </a:prstGeom>
          <a:noFill/>
          <a:ln w="9525">
            <a:noFill/>
            <a:miter lim="800000"/>
            <a:headEnd/>
            <a:tailEnd/>
          </a:ln>
          <a:effectLst/>
        </p:spPr>
        <p:txBody>
          <a:bodyPr wrap="square" lIns="0" tIns="0" rIns="0" bIns="0">
            <a:spAutoFit/>
          </a:bodyPr>
          <a:lstStyle/>
          <a:p>
            <a:pPr algn="r">
              <a:spcBef>
                <a:spcPct val="50000"/>
              </a:spcBef>
              <a:defRPr/>
            </a:pPr>
            <a:r>
              <a:rPr lang="en-US" sz="1000" b="1" dirty="0">
                <a:solidFill>
                  <a:srgbClr val="FFFFFF"/>
                </a:solidFill>
                <a:latin typeface="Helvetica"/>
                <a:ea typeface="MS PGothic" pitchFamily="34" charset="-128"/>
                <a:cs typeface="Helvetica"/>
              </a:rPr>
              <a:t>FEDERAL DEMOCRATIC REPUBLIC OF ETHIOPIA</a:t>
            </a:r>
            <a:br>
              <a:rPr lang="en-US" sz="1000" b="1" dirty="0">
                <a:solidFill>
                  <a:srgbClr val="FFFFFF"/>
                </a:solidFill>
                <a:latin typeface="Helvetica"/>
                <a:ea typeface="MS PGothic" pitchFamily="34" charset="-128"/>
                <a:cs typeface="Helvetica"/>
              </a:rPr>
            </a:br>
            <a:endParaRPr lang="en-US" sz="1000" b="1" dirty="0">
              <a:solidFill>
                <a:srgbClr val="FFFFFF"/>
              </a:solidFill>
              <a:latin typeface="Helvetica"/>
              <a:ea typeface="MS PGothic" pitchFamily="34" charset="-128"/>
              <a:cs typeface="Helvetica"/>
            </a:endParaRPr>
          </a:p>
        </p:txBody>
      </p:sp>
      <p:sp>
        <p:nvSpPr>
          <p:cNvPr id="17" name="Line 130"/>
          <p:cNvSpPr>
            <a:spLocks noChangeShapeType="1"/>
          </p:cNvSpPr>
          <p:nvPr/>
        </p:nvSpPr>
        <p:spPr bwMode="auto">
          <a:xfrm>
            <a:off x="748700" y="3282992"/>
            <a:ext cx="6612339" cy="26055"/>
          </a:xfrm>
          <a:prstGeom prst="line">
            <a:avLst/>
          </a:prstGeom>
          <a:noFill/>
          <a:ln w="76200">
            <a:solidFill>
              <a:srgbClr val="99CCCC"/>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8" name="AutoShape 22"/>
          <p:cNvSpPr>
            <a:spLocks noChangeArrowheads="1"/>
          </p:cNvSpPr>
          <p:nvPr/>
        </p:nvSpPr>
        <p:spPr bwMode="auto">
          <a:xfrm>
            <a:off x="1965558" y="2357943"/>
            <a:ext cx="1848504" cy="1794882"/>
          </a:xfrm>
          <a:prstGeom prst="roundRect">
            <a:avLst>
              <a:gd name="adj" fmla="val 4287"/>
            </a:avLst>
          </a:prstGeom>
          <a:solidFill>
            <a:schemeClr val="accent6">
              <a:lumMod val="20000"/>
              <a:lumOff val="80000"/>
              <a:alpha val="50000"/>
            </a:schemeClr>
          </a:solidFill>
          <a:ln w="38100">
            <a:solidFill>
              <a:schemeClr val="tx1"/>
            </a:solidFill>
            <a:round/>
            <a:headEnd/>
            <a:tailEnd/>
          </a:ln>
          <a:effectLst/>
          <a:extLst/>
        </p:spPr>
        <p:txBody>
          <a:bodyPr wrap="none" anchor="ctr"/>
          <a:lstStyle/>
          <a:p>
            <a:endParaRPr lang="en-US">
              <a:cs typeface="+mn-cs"/>
            </a:endParaRPr>
          </a:p>
        </p:txBody>
      </p:sp>
      <p:sp>
        <p:nvSpPr>
          <p:cNvPr id="19" name="AutoShape 14"/>
          <p:cNvSpPr>
            <a:spLocks noChangeArrowheads="1"/>
          </p:cNvSpPr>
          <p:nvPr/>
        </p:nvSpPr>
        <p:spPr bwMode="auto">
          <a:xfrm>
            <a:off x="2288147" y="2874863"/>
            <a:ext cx="1222375" cy="323850"/>
          </a:xfrm>
          <a:prstGeom prst="roundRect">
            <a:avLst>
              <a:gd name="adj" fmla="val 9917"/>
            </a:avLst>
          </a:prstGeom>
          <a:solidFill>
            <a:srgbClr val="006699"/>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0" name="Text Box 15"/>
          <p:cNvSpPr txBox="1">
            <a:spLocks noChangeArrowheads="1"/>
          </p:cNvSpPr>
          <p:nvPr/>
        </p:nvSpPr>
        <p:spPr bwMode="auto">
          <a:xfrm>
            <a:off x="2254809" y="2928838"/>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CLIMATE RESILIENT</a:t>
            </a:r>
            <a:endParaRPr lang="en-GB" sz="700" b="1" dirty="0">
              <a:solidFill>
                <a:schemeClr val="bg1"/>
              </a:solidFill>
              <a:latin typeface="Helvetica"/>
              <a:cs typeface="Helvetica"/>
            </a:endParaRPr>
          </a:p>
        </p:txBody>
      </p:sp>
      <p:sp>
        <p:nvSpPr>
          <p:cNvPr id="22" name="AutoShape 16"/>
          <p:cNvSpPr>
            <a:spLocks noChangeArrowheads="1"/>
          </p:cNvSpPr>
          <p:nvPr/>
        </p:nvSpPr>
        <p:spPr bwMode="auto">
          <a:xfrm>
            <a:off x="2288147" y="3378100"/>
            <a:ext cx="1222375" cy="323850"/>
          </a:xfrm>
          <a:prstGeom prst="roundRect">
            <a:avLst>
              <a:gd name="adj" fmla="val 9917"/>
            </a:avLst>
          </a:prstGeom>
          <a:solidFill>
            <a:srgbClr val="0099CC"/>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33" name="Text Box 17"/>
          <p:cNvSpPr txBox="1">
            <a:spLocks noChangeArrowheads="1"/>
          </p:cNvSpPr>
          <p:nvPr/>
        </p:nvSpPr>
        <p:spPr bwMode="auto">
          <a:xfrm>
            <a:off x="2254809" y="3432075"/>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GREEN ECONOMY</a:t>
            </a:r>
            <a:endParaRPr lang="en-GB" sz="700" b="1" dirty="0">
              <a:solidFill>
                <a:schemeClr val="bg1"/>
              </a:solidFill>
              <a:latin typeface="Helvetica"/>
              <a:cs typeface="Helvetica"/>
            </a:endParaRPr>
          </a:p>
        </p:txBody>
      </p:sp>
      <p:sp>
        <p:nvSpPr>
          <p:cNvPr id="34" name="Text Box 23"/>
          <p:cNvSpPr txBox="1">
            <a:spLocks noChangeArrowheads="1"/>
          </p:cNvSpPr>
          <p:nvPr/>
        </p:nvSpPr>
        <p:spPr bwMode="auto">
          <a:xfrm>
            <a:off x="2085870" y="2549425"/>
            <a:ext cx="1643063"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1000" b="1" dirty="0">
                <a:latin typeface="Helvetica"/>
                <a:cs typeface="Helvetica"/>
              </a:rPr>
              <a:t>STRATEGY</a:t>
            </a:r>
          </a:p>
        </p:txBody>
      </p:sp>
      <p:sp>
        <p:nvSpPr>
          <p:cNvPr id="35" name="Text Box 24"/>
          <p:cNvSpPr txBox="1">
            <a:spLocks noChangeArrowheads="1"/>
          </p:cNvSpPr>
          <p:nvPr/>
        </p:nvSpPr>
        <p:spPr bwMode="auto">
          <a:xfrm>
            <a:off x="160239" y="3576761"/>
            <a:ext cx="146685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800" dirty="0">
                <a:latin typeface="Helvetica Light"/>
                <a:cs typeface="Helvetica Light"/>
              </a:rPr>
              <a:t>LED BY EPA</a:t>
            </a:r>
          </a:p>
          <a:p>
            <a:pPr algn="ctr">
              <a:spcBef>
                <a:spcPct val="50000"/>
              </a:spcBef>
              <a:defRPr/>
            </a:pPr>
            <a:r>
              <a:rPr lang="en-GB" sz="800" dirty="0">
                <a:latin typeface="Helvetica Light"/>
                <a:cs typeface="Helvetica Light"/>
              </a:rPr>
              <a:t>COMPLETED IN SEPT </a:t>
            </a:r>
            <a:r>
              <a:rPr lang="en-GB" sz="800" dirty="0" smtClean="0">
                <a:latin typeface="Helvetica Light"/>
                <a:cs typeface="Helvetica Light"/>
              </a:rPr>
              <a:t>2011</a:t>
            </a:r>
            <a:endParaRPr lang="en-GB" sz="800" dirty="0">
              <a:latin typeface="Helvetica Light"/>
              <a:cs typeface="Helvetica Light"/>
            </a:endParaRPr>
          </a:p>
        </p:txBody>
      </p:sp>
      <p:sp>
        <p:nvSpPr>
          <p:cNvPr id="36" name="AutoShape 57"/>
          <p:cNvSpPr>
            <a:spLocks noChangeArrowheads="1"/>
          </p:cNvSpPr>
          <p:nvPr/>
        </p:nvSpPr>
        <p:spPr bwMode="auto">
          <a:xfrm>
            <a:off x="297144" y="3109813"/>
            <a:ext cx="1222375" cy="323850"/>
          </a:xfrm>
          <a:prstGeom prst="roundRect">
            <a:avLst>
              <a:gd name="adj" fmla="val 9917"/>
            </a:avLst>
          </a:prstGeom>
          <a:solidFill>
            <a:schemeClr val="accent6">
              <a:lumMod val="50000"/>
            </a:schemeClr>
          </a:solidFill>
          <a:ln w="38100">
            <a:solidFill>
              <a:schemeClr val="tx1"/>
            </a:solidFill>
            <a:round/>
            <a:headEnd/>
            <a:tailEnd/>
          </a:ln>
          <a:effectLst/>
          <a:extLst/>
        </p:spPr>
        <p:txBody>
          <a:bodyPr wrap="none" anchor="ctr"/>
          <a:lstStyle/>
          <a:p>
            <a:pPr>
              <a:defRPr/>
            </a:pPr>
            <a:endParaRPr lang="en-US">
              <a:cs typeface="+mn-cs"/>
            </a:endParaRPr>
          </a:p>
        </p:txBody>
      </p:sp>
      <p:sp>
        <p:nvSpPr>
          <p:cNvPr id="37" name="Text Box 58"/>
          <p:cNvSpPr txBox="1">
            <a:spLocks noChangeArrowheads="1"/>
          </p:cNvSpPr>
          <p:nvPr/>
        </p:nvSpPr>
        <p:spPr bwMode="auto">
          <a:xfrm>
            <a:off x="196249" y="3163788"/>
            <a:ext cx="1404149"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lgn="ctr">
              <a:spcBef>
                <a:spcPct val="50000"/>
              </a:spcBef>
              <a:defRPr/>
            </a:pPr>
            <a:r>
              <a:rPr lang="en-GB" sz="700" b="1" dirty="0">
                <a:solidFill>
                  <a:schemeClr val="bg1"/>
                </a:solidFill>
                <a:latin typeface="Helvetica"/>
                <a:cs typeface="Helvetica"/>
              </a:rPr>
              <a:t>VISION</a:t>
            </a:r>
          </a:p>
        </p:txBody>
      </p:sp>
      <p:sp>
        <p:nvSpPr>
          <p:cNvPr id="38" name="Text Box 104"/>
          <p:cNvSpPr txBox="1">
            <a:spLocks noChangeArrowheads="1"/>
          </p:cNvSpPr>
          <p:nvPr/>
        </p:nvSpPr>
        <p:spPr bwMode="auto">
          <a:xfrm>
            <a:off x="2149773" y="4224833"/>
            <a:ext cx="146685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800" dirty="0">
                <a:latin typeface="Helvetica Light"/>
                <a:cs typeface="Helvetica Light"/>
              </a:rPr>
              <a:t>LED BY EPA</a:t>
            </a:r>
          </a:p>
          <a:p>
            <a:pPr algn="ctr">
              <a:spcBef>
                <a:spcPct val="50000"/>
              </a:spcBef>
              <a:defRPr/>
            </a:pPr>
            <a:r>
              <a:rPr lang="en-GB" sz="800" dirty="0">
                <a:latin typeface="Helvetica Light"/>
                <a:cs typeface="Helvetica Light"/>
              </a:rPr>
              <a:t>COMPLETED IN SEPT </a:t>
            </a:r>
            <a:r>
              <a:rPr lang="en-GB" sz="800" dirty="0" smtClean="0">
                <a:latin typeface="Helvetica Light"/>
                <a:cs typeface="Helvetica Light"/>
              </a:rPr>
              <a:t>2011</a:t>
            </a:r>
            <a:endParaRPr lang="en-GB" sz="800" dirty="0">
              <a:latin typeface="Helvetica Light"/>
              <a:cs typeface="Helvetica Light"/>
            </a:endParaRPr>
          </a:p>
        </p:txBody>
      </p:sp>
      <p:sp>
        <p:nvSpPr>
          <p:cNvPr id="39" name="Text Box 108"/>
          <p:cNvSpPr txBox="1">
            <a:spLocks noChangeArrowheads="1"/>
          </p:cNvSpPr>
          <p:nvPr/>
        </p:nvSpPr>
        <p:spPr bwMode="auto">
          <a:xfrm>
            <a:off x="1816423" y="1848569"/>
            <a:ext cx="2191313"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lgn="ctr">
              <a:spcBef>
                <a:spcPct val="50000"/>
              </a:spcBef>
              <a:defRPr/>
            </a:pPr>
            <a:r>
              <a:rPr lang="en-GB" sz="800" dirty="0">
                <a:latin typeface="Helvetica Light"/>
                <a:cs typeface="Helvetica Light"/>
              </a:rPr>
              <a:t>LED BY EPA</a:t>
            </a:r>
          </a:p>
          <a:p>
            <a:pPr algn="ctr">
              <a:spcBef>
                <a:spcPct val="50000"/>
              </a:spcBef>
              <a:defRPr/>
            </a:pPr>
            <a:r>
              <a:rPr lang="en-GB" sz="800" dirty="0" smtClean="0">
                <a:latin typeface="Helvetica Light"/>
                <a:cs typeface="Helvetica Light"/>
              </a:rPr>
              <a:t>DUE FOR COMPLETION  </a:t>
            </a:r>
            <a:r>
              <a:rPr lang="en-GB" sz="800" dirty="0">
                <a:latin typeface="Helvetica Light"/>
                <a:cs typeface="Helvetica Light"/>
              </a:rPr>
              <a:t>IN MARCH </a:t>
            </a:r>
            <a:r>
              <a:rPr lang="en-GB" sz="800" dirty="0" smtClean="0">
                <a:latin typeface="Helvetica Light"/>
                <a:cs typeface="Helvetica Light"/>
              </a:rPr>
              <a:t>2013</a:t>
            </a:r>
            <a:endParaRPr lang="en-GB" sz="800" dirty="0">
              <a:latin typeface="Helvetica Light"/>
              <a:cs typeface="Helvetica Light"/>
            </a:endParaRPr>
          </a:p>
        </p:txBody>
      </p:sp>
      <p:sp>
        <p:nvSpPr>
          <p:cNvPr id="43" name="AutoShape 112"/>
          <p:cNvSpPr>
            <a:spLocks noChangeArrowheads="1"/>
          </p:cNvSpPr>
          <p:nvPr/>
        </p:nvSpPr>
        <p:spPr bwMode="auto">
          <a:xfrm>
            <a:off x="4311541" y="1782663"/>
            <a:ext cx="2617450" cy="2867025"/>
          </a:xfrm>
          <a:prstGeom prst="roundRect">
            <a:avLst>
              <a:gd name="adj" fmla="val 4287"/>
            </a:avLst>
          </a:prstGeom>
          <a:solidFill>
            <a:srgbClr val="00B2EA">
              <a:alpha val="50000"/>
            </a:srgbClr>
          </a:solidFill>
          <a:ln w="38100">
            <a:solidFill>
              <a:schemeClr val="tx1"/>
            </a:solidFill>
            <a:round/>
            <a:headEnd/>
            <a:tailEnd/>
          </a:ln>
          <a:effectLst/>
          <a:extLst/>
        </p:spPr>
        <p:txBody>
          <a:bodyPr wrap="none" anchor="ctr"/>
          <a:lstStyle/>
          <a:p>
            <a:pPr>
              <a:defRPr/>
            </a:pPr>
            <a:endParaRPr lang="en-US">
              <a:cs typeface="+mn-cs"/>
            </a:endParaRPr>
          </a:p>
        </p:txBody>
      </p:sp>
      <p:sp>
        <p:nvSpPr>
          <p:cNvPr id="44" name="Text Box 117"/>
          <p:cNvSpPr txBox="1">
            <a:spLocks noChangeArrowheads="1"/>
          </p:cNvSpPr>
          <p:nvPr/>
        </p:nvSpPr>
        <p:spPr bwMode="auto">
          <a:xfrm>
            <a:off x="4291858" y="1920577"/>
            <a:ext cx="2709141"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lgn="ctr">
              <a:spcBef>
                <a:spcPct val="50000"/>
              </a:spcBef>
              <a:defRPr/>
            </a:pPr>
            <a:r>
              <a:rPr lang="en-GB" sz="1000" b="1" dirty="0" smtClean="0">
                <a:solidFill>
                  <a:srgbClr val="FFFFFF"/>
                </a:solidFill>
                <a:latin typeface="Helvetica"/>
                <a:cs typeface="Helvetica"/>
              </a:rPr>
              <a:t>SECTORAL REDUCTION MECHANISM</a:t>
            </a:r>
            <a:endParaRPr lang="en-GB" sz="1000" b="1" dirty="0">
              <a:solidFill>
                <a:srgbClr val="FFFFFF"/>
              </a:solidFill>
              <a:latin typeface="Helvetica"/>
              <a:cs typeface="Helvetica"/>
            </a:endParaRPr>
          </a:p>
        </p:txBody>
      </p:sp>
      <p:sp>
        <p:nvSpPr>
          <p:cNvPr id="45" name="AutoShape 131"/>
          <p:cNvSpPr>
            <a:spLocks noChangeArrowheads="1"/>
          </p:cNvSpPr>
          <p:nvPr/>
        </p:nvSpPr>
        <p:spPr bwMode="auto">
          <a:xfrm>
            <a:off x="5007503" y="2298600"/>
            <a:ext cx="1222375" cy="323850"/>
          </a:xfrm>
          <a:prstGeom prst="roundRect">
            <a:avLst>
              <a:gd name="adj" fmla="val 9917"/>
            </a:avLst>
          </a:prstGeom>
          <a:solidFill>
            <a:srgbClr val="0089B4"/>
          </a:solidFill>
          <a:ln w="38100">
            <a:solidFill>
              <a:schemeClr val="tx1"/>
            </a:solidFill>
            <a:round/>
            <a:headEnd/>
            <a:tailEnd/>
          </a:ln>
          <a:effectLst/>
          <a:extLst/>
        </p:spPr>
        <p:txBody>
          <a:bodyPr wrap="none" anchor="ctr"/>
          <a:lstStyle/>
          <a:p>
            <a:pPr>
              <a:defRPr/>
            </a:pPr>
            <a:endParaRPr lang="en-US">
              <a:cs typeface="+mn-cs"/>
            </a:endParaRPr>
          </a:p>
        </p:txBody>
      </p:sp>
      <p:sp>
        <p:nvSpPr>
          <p:cNvPr id="46" name="Text Box 132"/>
          <p:cNvSpPr txBox="1">
            <a:spLocks noChangeArrowheads="1"/>
          </p:cNvSpPr>
          <p:nvPr/>
        </p:nvSpPr>
        <p:spPr bwMode="auto">
          <a:xfrm>
            <a:off x="4960654" y="2352575"/>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FACILITY (FINANCE)</a:t>
            </a:r>
            <a:endParaRPr lang="en-GB" sz="700" b="1" dirty="0">
              <a:solidFill>
                <a:schemeClr val="bg1"/>
              </a:solidFill>
              <a:latin typeface="Helvetica"/>
              <a:cs typeface="Helvetica"/>
            </a:endParaRPr>
          </a:p>
        </p:txBody>
      </p:sp>
      <p:sp>
        <p:nvSpPr>
          <p:cNvPr id="47" name="AutoShape 133"/>
          <p:cNvSpPr>
            <a:spLocks noChangeArrowheads="1"/>
          </p:cNvSpPr>
          <p:nvPr/>
        </p:nvSpPr>
        <p:spPr bwMode="auto">
          <a:xfrm>
            <a:off x="5010854" y="3874954"/>
            <a:ext cx="1222375" cy="323850"/>
          </a:xfrm>
          <a:prstGeom prst="roundRect">
            <a:avLst>
              <a:gd name="adj" fmla="val 9917"/>
            </a:avLst>
          </a:prstGeom>
          <a:solidFill>
            <a:srgbClr val="0089B4"/>
          </a:solidFill>
          <a:ln w="38100">
            <a:solidFill>
              <a:schemeClr val="tx1"/>
            </a:solidFill>
            <a:round/>
            <a:headEnd/>
            <a:tailEnd/>
          </a:ln>
          <a:effectLst/>
          <a:extLst/>
        </p:spPr>
        <p:txBody>
          <a:bodyPr wrap="none" anchor="ctr"/>
          <a:lstStyle/>
          <a:p>
            <a:pPr>
              <a:defRPr/>
            </a:pPr>
            <a:endParaRPr lang="en-US">
              <a:cs typeface="+mn-cs"/>
            </a:endParaRPr>
          </a:p>
        </p:txBody>
      </p:sp>
      <p:sp>
        <p:nvSpPr>
          <p:cNvPr id="48" name="Text Box 134"/>
          <p:cNvSpPr txBox="1">
            <a:spLocks noChangeArrowheads="1"/>
          </p:cNvSpPr>
          <p:nvPr/>
        </p:nvSpPr>
        <p:spPr bwMode="auto">
          <a:xfrm>
            <a:off x="4997150" y="3920007"/>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REGISTRY (ACTIONS)</a:t>
            </a:r>
            <a:endParaRPr lang="en-GB" sz="700" b="1" dirty="0">
              <a:solidFill>
                <a:schemeClr val="bg1"/>
              </a:solidFill>
              <a:latin typeface="Helvetica"/>
              <a:cs typeface="Helvetica"/>
            </a:endParaRPr>
          </a:p>
        </p:txBody>
      </p:sp>
      <p:cxnSp>
        <p:nvCxnSpPr>
          <p:cNvPr id="49" name="AutoShape 135"/>
          <p:cNvCxnSpPr>
            <a:cxnSpLocks noChangeShapeType="1"/>
            <a:stCxn id="47" idx="0"/>
          </p:cNvCxnSpPr>
          <p:nvPr/>
        </p:nvCxnSpPr>
        <p:spPr bwMode="auto">
          <a:xfrm flipV="1">
            <a:off x="5622042" y="3333617"/>
            <a:ext cx="0" cy="52228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50" name="AutoShape 136"/>
          <p:cNvCxnSpPr>
            <a:cxnSpLocks noChangeShapeType="1"/>
            <a:stCxn id="45" idx="2"/>
          </p:cNvCxnSpPr>
          <p:nvPr/>
        </p:nvCxnSpPr>
        <p:spPr bwMode="auto">
          <a:xfrm>
            <a:off x="5618691" y="2641500"/>
            <a:ext cx="0" cy="576263"/>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51" name="Text Box 137"/>
          <p:cNvSpPr txBox="1">
            <a:spLocks noChangeArrowheads="1"/>
          </p:cNvSpPr>
          <p:nvPr/>
        </p:nvSpPr>
        <p:spPr bwMode="auto">
          <a:xfrm>
            <a:off x="4840759" y="4296841"/>
            <a:ext cx="1466850"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800" dirty="0">
                <a:latin typeface="Helvetica Light"/>
                <a:cs typeface="Helvetica Light"/>
              </a:rPr>
              <a:t>LED BY EPA </a:t>
            </a:r>
          </a:p>
        </p:txBody>
      </p:sp>
      <p:sp>
        <p:nvSpPr>
          <p:cNvPr id="53" name="Text Box 139"/>
          <p:cNvSpPr txBox="1">
            <a:spLocks noChangeArrowheads="1"/>
          </p:cNvSpPr>
          <p:nvPr/>
        </p:nvSpPr>
        <p:spPr bwMode="auto">
          <a:xfrm>
            <a:off x="4984774" y="1488529"/>
            <a:ext cx="1743903"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lgn="ctr">
              <a:spcBef>
                <a:spcPct val="50000"/>
              </a:spcBef>
              <a:defRPr/>
            </a:pPr>
            <a:r>
              <a:rPr lang="en-GB" sz="800" dirty="0">
                <a:latin typeface="Helvetica Light"/>
                <a:cs typeface="Helvetica Light"/>
              </a:rPr>
              <a:t>LED BY </a:t>
            </a:r>
            <a:r>
              <a:rPr lang="en-GB" sz="800" dirty="0" smtClean="0">
                <a:latin typeface="Helvetica Light"/>
                <a:cs typeface="Helvetica Light"/>
              </a:rPr>
              <a:t>EPA and MOFED </a:t>
            </a:r>
            <a:endParaRPr lang="en-GB" sz="800" dirty="0">
              <a:latin typeface="Helvetica Light"/>
              <a:cs typeface="Helvetica Light"/>
            </a:endParaRPr>
          </a:p>
        </p:txBody>
      </p:sp>
      <p:sp>
        <p:nvSpPr>
          <p:cNvPr id="55" name="Text Box 142"/>
          <p:cNvSpPr txBox="1">
            <a:spLocks noChangeArrowheads="1"/>
          </p:cNvSpPr>
          <p:nvPr/>
        </p:nvSpPr>
        <p:spPr bwMode="auto">
          <a:xfrm>
            <a:off x="7433047" y="2898675"/>
            <a:ext cx="1223962"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GB" sz="1200" b="1" dirty="0">
                <a:solidFill>
                  <a:srgbClr val="0089B4"/>
                </a:solidFill>
                <a:latin typeface="Helvetica"/>
                <a:cs typeface="Helvetica"/>
              </a:rPr>
              <a:t>CLIMATE RESILIENT GREEN ECONOMY</a:t>
            </a:r>
          </a:p>
        </p:txBody>
      </p:sp>
      <p:sp>
        <p:nvSpPr>
          <p:cNvPr id="57" name="Text Box 137"/>
          <p:cNvSpPr txBox="1">
            <a:spLocks noChangeArrowheads="1"/>
          </p:cNvSpPr>
          <p:nvPr/>
        </p:nvSpPr>
        <p:spPr bwMode="auto">
          <a:xfrm>
            <a:off x="7540356" y="5664993"/>
            <a:ext cx="1404859"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800" dirty="0">
                <a:latin typeface="Helvetica Light"/>
                <a:cs typeface="Helvetica Light"/>
              </a:rPr>
              <a:t>LED BY EPA </a:t>
            </a:r>
          </a:p>
        </p:txBody>
      </p:sp>
      <p:sp>
        <p:nvSpPr>
          <p:cNvPr id="58" name="Line 130"/>
          <p:cNvSpPr>
            <a:spLocks noChangeShapeType="1"/>
          </p:cNvSpPr>
          <p:nvPr/>
        </p:nvSpPr>
        <p:spPr bwMode="auto">
          <a:xfrm flipV="1">
            <a:off x="5612310" y="4644036"/>
            <a:ext cx="0" cy="444893"/>
          </a:xfrm>
          <a:prstGeom prst="line">
            <a:avLst/>
          </a:prstGeom>
          <a:noFill/>
          <a:ln w="76200">
            <a:solidFill>
              <a:schemeClr val="bg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0" name="Text Box 125"/>
          <p:cNvSpPr txBox="1">
            <a:spLocks noChangeArrowheads="1"/>
          </p:cNvSpPr>
          <p:nvPr/>
        </p:nvSpPr>
        <p:spPr bwMode="auto">
          <a:xfrm>
            <a:off x="3297535" y="5758922"/>
            <a:ext cx="1282700"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800" b="1" dirty="0">
                <a:solidFill>
                  <a:schemeClr val="bg1"/>
                </a:solidFill>
                <a:latin typeface="Calibri" charset="0"/>
                <a:cs typeface="+mn-cs"/>
              </a:rPr>
              <a:t>FINANCE</a:t>
            </a:r>
          </a:p>
        </p:txBody>
      </p:sp>
      <p:sp>
        <p:nvSpPr>
          <p:cNvPr id="73" name="Text Box 281"/>
          <p:cNvSpPr txBox="1">
            <a:spLocks noChangeArrowheads="1"/>
          </p:cNvSpPr>
          <p:nvPr/>
        </p:nvSpPr>
        <p:spPr bwMode="auto">
          <a:xfrm>
            <a:off x="88231" y="6313065"/>
            <a:ext cx="5390678" cy="215444"/>
          </a:xfrm>
          <a:prstGeom prst="rect">
            <a:avLst/>
          </a:prstGeom>
          <a:noFill/>
          <a:ln>
            <a:noFill/>
          </a:ln>
          <a:effectLst/>
          <a:extLst/>
        </p:spPr>
        <p:txBody>
          <a:bodyPr wrap="square">
            <a:spAutoFit/>
          </a:bodyPr>
          <a:lstStyle/>
          <a:p>
            <a:pPr>
              <a:spcBef>
                <a:spcPct val="50000"/>
              </a:spcBef>
              <a:defRPr/>
            </a:pPr>
            <a:r>
              <a:rPr lang="en-GB" sz="800" dirty="0" smtClean="0">
                <a:solidFill>
                  <a:srgbClr val="7F7F7F"/>
                </a:solidFill>
                <a:latin typeface="Helvetica Light"/>
                <a:cs typeface="Helvetica Light"/>
              </a:rPr>
              <a:t>Reference in SRM document: Sections 5.1 (</a:t>
            </a:r>
            <a:r>
              <a:rPr lang="en-GB" sz="800" dirty="0">
                <a:solidFill>
                  <a:srgbClr val="7F7F7F"/>
                </a:solidFill>
                <a:latin typeface="Helvetica Light"/>
                <a:cs typeface="Helvetica Light"/>
              </a:rPr>
              <a:t>e</a:t>
            </a:r>
            <a:r>
              <a:rPr lang="en-GB" sz="800" dirty="0" smtClean="0">
                <a:solidFill>
                  <a:srgbClr val="7F7F7F"/>
                </a:solidFill>
                <a:latin typeface="Helvetica Light"/>
                <a:cs typeface="Helvetica Light"/>
              </a:rPr>
              <a:t>stablishment of a register) and 5.2 (the CRGE facility)</a:t>
            </a:r>
          </a:p>
        </p:txBody>
      </p:sp>
      <p:grpSp>
        <p:nvGrpSpPr>
          <p:cNvPr id="4" name="Group 3"/>
          <p:cNvGrpSpPr/>
          <p:nvPr/>
        </p:nvGrpSpPr>
        <p:grpSpPr>
          <a:xfrm>
            <a:off x="7000999" y="5232945"/>
            <a:ext cx="1282737" cy="323850"/>
            <a:chOff x="3553753" y="5253368"/>
            <a:chExt cx="1282737" cy="323850"/>
          </a:xfrm>
        </p:grpSpPr>
        <p:sp>
          <p:nvSpPr>
            <p:cNvPr id="84" name="AutoShape 113"/>
            <p:cNvSpPr>
              <a:spLocks noChangeArrowheads="1"/>
            </p:cNvSpPr>
            <p:nvPr/>
          </p:nvSpPr>
          <p:spPr bwMode="auto">
            <a:xfrm>
              <a:off x="3614115" y="5253368"/>
              <a:ext cx="1222375" cy="323850"/>
            </a:xfrm>
            <a:prstGeom prst="roundRect">
              <a:avLst>
                <a:gd name="adj" fmla="val 9917"/>
              </a:avLst>
            </a:prstGeom>
            <a:solidFill>
              <a:srgbClr val="99CCCC"/>
            </a:solidFill>
            <a:ln w="38100">
              <a:solidFill>
                <a:schemeClr val="tx1"/>
              </a:solidFill>
              <a:round/>
              <a:headEnd/>
              <a:tailEnd/>
            </a:ln>
            <a:effectLst/>
            <a:extLst/>
          </p:spPr>
          <p:txBody>
            <a:bodyPr wrap="none" anchor="ctr"/>
            <a:lstStyle/>
            <a:p>
              <a:pPr>
                <a:defRPr/>
              </a:pPr>
              <a:endParaRPr lang="en-US">
                <a:cs typeface="+mn-cs"/>
              </a:endParaRPr>
            </a:p>
          </p:txBody>
        </p:sp>
        <p:sp>
          <p:nvSpPr>
            <p:cNvPr id="85" name="Text Box 114"/>
            <p:cNvSpPr txBox="1">
              <a:spLocks noChangeArrowheads="1"/>
            </p:cNvSpPr>
            <p:nvPr/>
          </p:nvSpPr>
          <p:spPr bwMode="auto">
            <a:xfrm>
              <a:off x="3553753" y="5312387"/>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rgbClr val="000000"/>
                  </a:solidFill>
                  <a:latin typeface="Helvetica"/>
                  <a:cs typeface="Helvetica"/>
                </a:rPr>
                <a:t>MRV</a:t>
              </a:r>
              <a:endParaRPr lang="en-GB" sz="700" b="1" dirty="0">
                <a:solidFill>
                  <a:srgbClr val="000000"/>
                </a:solidFill>
                <a:latin typeface="Helvetica"/>
                <a:cs typeface="Helvetica"/>
              </a:endParaRPr>
            </a:p>
          </p:txBody>
        </p:sp>
      </p:grpSp>
      <p:sp>
        <p:nvSpPr>
          <p:cNvPr id="88" name="AutoShape 113"/>
          <p:cNvSpPr>
            <a:spLocks noChangeArrowheads="1"/>
          </p:cNvSpPr>
          <p:nvPr/>
        </p:nvSpPr>
        <p:spPr bwMode="auto">
          <a:xfrm>
            <a:off x="2858399" y="5232945"/>
            <a:ext cx="1222375" cy="323850"/>
          </a:xfrm>
          <a:prstGeom prst="roundRect">
            <a:avLst>
              <a:gd name="adj" fmla="val 9917"/>
            </a:avLst>
          </a:prstGeom>
          <a:solidFill>
            <a:srgbClr val="99CCCC"/>
          </a:solidFill>
          <a:ln w="38100">
            <a:solidFill>
              <a:schemeClr val="tx1"/>
            </a:solidFill>
            <a:round/>
            <a:headEnd/>
            <a:tailEnd/>
          </a:ln>
          <a:effectLst/>
          <a:extLst/>
        </p:spPr>
        <p:txBody>
          <a:bodyPr wrap="none" anchor="ctr"/>
          <a:lstStyle/>
          <a:p>
            <a:pPr>
              <a:defRPr/>
            </a:pPr>
            <a:endParaRPr lang="en-US">
              <a:cs typeface="+mn-cs"/>
            </a:endParaRPr>
          </a:p>
        </p:txBody>
      </p:sp>
      <p:sp>
        <p:nvSpPr>
          <p:cNvPr id="89" name="Text Box 114"/>
          <p:cNvSpPr txBox="1">
            <a:spLocks noChangeArrowheads="1"/>
          </p:cNvSpPr>
          <p:nvPr/>
        </p:nvSpPr>
        <p:spPr bwMode="auto">
          <a:xfrm>
            <a:off x="2824535" y="5288019"/>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latin typeface="Helvetica"/>
                <a:cs typeface="Helvetica"/>
              </a:rPr>
              <a:t>ANALYSIS &amp; POLICY</a:t>
            </a:r>
            <a:endParaRPr lang="en-GB" sz="700" b="1" dirty="0">
              <a:latin typeface="Helvetica"/>
              <a:cs typeface="Helvetica"/>
            </a:endParaRPr>
          </a:p>
        </p:txBody>
      </p:sp>
      <p:grpSp>
        <p:nvGrpSpPr>
          <p:cNvPr id="6" name="Group 5"/>
          <p:cNvGrpSpPr/>
          <p:nvPr/>
        </p:nvGrpSpPr>
        <p:grpSpPr>
          <a:xfrm>
            <a:off x="5632847" y="5232945"/>
            <a:ext cx="1282737" cy="323850"/>
            <a:chOff x="736303" y="5245934"/>
            <a:chExt cx="1282737" cy="323850"/>
          </a:xfrm>
        </p:grpSpPr>
        <p:sp>
          <p:nvSpPr>
            <p:cNvPr id="90" name="AutoShape 113"/>
            <p:cNvSpPr>
              <a:spLocks noChangeArrowheads="1"/>
            </p:cNvSpPr>
            <p:nvPr/>
          </p:nvSpPr>
          <p:spPr bwMode="auto">
            <a:xfrm>
              <a:off x="796665" y="5245934"/>
              <a:ext cx="1222375" cy="323850"/>
            </a:xfrm>
            <a:prstGeom prst="roundRect">
              <a:avLst>
                <a:gd name="adj" fmla="val 9917"/>
              </a:avLst>
            </a:prstGeom>
            <a:solidFill>
              <a:srgbClr val="99CCCC"/>
            </a:solidFill>
            <a:ln w="38100">
              <a:solidFill>
                <a:schemeClr val="tx1"/>
              </a:solidFill>
              <a:round/>
              <a:headEnd/>
              <a:tailEnd/>
            </a:ln>
            <a:effectLst/>
            <a:extLst/>
          </p:spPr>
          <p:txBody>
            <a:bodyPr wrap="none" anchor="ctr"/>
            <a:lstStyle/>
            <a:p>
              <a:pPr>
                <a:defRPr/>
              </a:pPr>
              <a:endParaRPr lang="en-US">
                <a:cs typeface="+mn-cs"/>
              </a:endParaRPr>
            </a:p>
          </p:txBody>
        </p:sp>
        <p:sp>
          <p:nvSpPr>
            <p:cNvPr id="91" name="Text Box 114"/>
            <p:cNvSpPr txBox="1">
              <a:spLocks noChangeArrowheads="1"/>
            </p:cNvSpPr>
            <p:nvPr/>
          </p:nvSpPr>
          <p:spPr bwMode="auto">
            <a:xfrm>
              <a:off x="736303" y="5304953"/>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rgbClr val="000000"/>
                  </a:solidFill>
                  <a:latin typeface="Helvetica"/>
                  <a:cs typeface="Helvetica"/>
                </a:rPr>
                <a:t>FINANCE</a:t>
              </a:r>
              <a:endParaRPr lang="en-GB" sz="700" b="1" dirty="0">
                <a:solidFill>
                  <a:srgbClr val="000000"/>
                </a:solidFill>
                <a:latin typeface="Helvetica"/>
                <a:cs typeface="Helvetica"/>
              </a:endParaRPr>
            </a:p>
          </p:txBody>
        </p:sp>
      </p:grpSp>
      <p:sp>
        <p:nvSpPr>
          <p:cNvPr id="52" name="Text Box 23"/>
          <p:cNvSpPr txBox="1">
            <a:spLocks noChangeArrowheads="1"/>
          </p:cNvSpPr>
          <p:nvPr/>
        </p:nvSpPr>
        <p:spPr bwMode="auto">
          <a:xfrm>
            <a:off x="2824535" y="5631291"/>
            <a:ext cx="2160240"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1000" b="1" dirty="0" smtClean="0">
                <a:latin typeface="Helvetica"/>
                <a:cs typeface="Helvetica"/>
              </a:rPr>
              <a:t>CAPACITY BUILDING SUPPORT</a:t>
            </a:r>
            <a:endParaRPr lang="en-GB" sz="1000" b="1" dirty="0">
              <a:latin typeface="Helvetica"/>
              <a:cs typeface="Helvetica"/>
            </a:endParaRPr>
          </a:p>
        </p:txBody>
      </p:sp>
      <p:grpSp>
        <p:nvGrpSpPr>
          <p:cNvPr id="2" name="Group 1"/>
          <p:cNvGrpSpPr/>
          <p:nvPr/>
        </p:nvGrpSpPr>
        <p:grpSpPr>
          <a:xfrm>
            <a:off x="1528391" y="5232945"/>
            <a:ext cx="1282700" cy="323850"/>
            <a:chOff x="1528391" y="5232945"/>
            <a:chExt cx="1282700" cy="323850"/>
          </a:xfrm>
        </p:grpSpPr>
        <p:sp>
          <p:nvSpPr>
            <p:cNvPr id="54" name="AutoShape 113"/>
            <p:cNvSpPr>
              <a:spLocks noChangeArrowheads="1"/>
            </p:cNvSpPr>
            <p:nvPr/>
          </p:nvSpPr>
          <p:spPr bwMode="auto">
            <a:xfrm>
              <a:off x="1528391" y="5232945"/>
              <a:ext cx="1222375" cy="323850"/>
            </a:xfrm>
            <a:prstGeom prst="roundRect">
              <a:avLst>
                <a:gd name="adj" fmla="val 9917"/>
              </a:avLst>
            </a:prstGeom>
            <a:solidFill>
              <a:srgbClr val="99CCCC"/>
            </a:solidFill>
            <a:ln w="38100">
              <a:solidFill>
                <a:schemeClr val="tx1"/>
              </a:solidFill>
              <a:round/>
              <a:headEnd/>
              <a:tailEnd/>
            </a:ln>
            <a:effectLst/>
            <a:extLst/>
          </p:spPr>
          <p:txBody>
            <a:bodyPr wrap="none" anchor="ctr"/>
            <a:lstStyle/>
            <a:p>
              <a:pPr>
                <a:defRPr/>
              </a:pPr>
              <a:endParaRPr lang="en-US">
                <a:cs typeface="+mn-cs"/>
              </a:endParaRPr>
            </a:p>
          </p:txBody>
        </p:sp>
        <p:sp>
          <p:nvSpPr>
            <p:cNvPr id="56" name="Text Box 114"/>
            <p:cNvSpPr txBox="1">
              <a:spLocks noChangeArrowheads="1"/>
            </p:cNvSpPr>
            <p:nvPr/>
          </p:nvSpPr>
          <p:spPr bwMode="auto">
            <a:xfrm>
              <a:off x="1528391" y="5232945"/>
              <a:ext cx="1282700"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latin typeface="Helvetica"/>
                  <a:cs typeface="Helvetica"/>
                </a:rPr>
                <a:t>KNOWLEDGE MANAGEMENT</a:t>
              </a:r>
              <a:endParaRPr lang="en-GB" sz="700" b="1" dirty="0">
                <a:latin typeface="Helvetica"/>
                <a:cs typeface="Helvetica"/>
              </a:endParaRPr>
            </a:p>
          </p:txBody>
        </p:sp>
      </p:grpSp>
    </p:spTree>
    <p:extLst>
      <p:ext uri="{BB962C8B-B14F-4D97-AF65-F5344CB8AC3E}">
        <p14:creationId xmlns:p14="http://schemas.microsoft.com/office/powerpoint/2010/main" xmlns="" val="108968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0" y="0"/>
            <a:ext cx="8961438" cy="648072"/>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Title 1"/>
          <p:cNvSpPr>
            <a:spLocks noGrp="1"/>
          </p:cNvSpPr>
          <p:nvPr>
            <p:ph type="title"/>
          </p:nvPr>
        </p:nvSpPr>
        <p:spPr>
          <a:xfrm>
            <a:off x="270486" y="821293"/>
            <a:ext cx="8458705" cy="523220"/>
          </a:xfrm>
        </p:spPr>
        <p:txBody>
          <a:bodyPr/>
          <a:lstStyle/>
          <a:p>
            <a:r>
              <a:rPr lang="en-US" sz="1700" dirty="0" smtClean="0">
                <a:solidFill>
                  <a:srgbClr val="0089B4"/>
                </a:solidFill>
                <a:latin typeface="Helvetica"/>
                <a:cs typeface="Helvetica"/>
              </a:rPr>
              <a:t>The CRGE Facility was created to finance the implementation of the CRGE, it is a bank housed within MOFED which will convert to a Green Investment Bank</a:t>
            </a:r>
            <a:endParaRPr lang="en-US" sz="1700" dirty="0">
              <a:solidFill>
                <a:srgbClr val="0089B4"/>
              </a:solidFill>
              <a:latin typeface="Helvetica"/>
              <a:cs typeface="Helvetica"/>
            </a:endParaRPr>
          </a:p>
        </p:txBody>
      </p:sp>
      <p:sp>
        <p:nvSpPr>
          <p:cNvPr id="21" name="Title 1"/>
          <p:cNvSpPr txBox="1">
            <a:spLocks/>
          </p:cNvSpPr>
          <p:nvPr/>
        </p:nvSpPr>
        <p:spPr bwMode="gray">
          <a:xfrm>
            <a:off x="270486" y="120377"/>
            <a:ext cx="7162561" cy="369332"/>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dirty="0" smtClean="0">
                <a:solidFill>
                  <a:srgbClr val="FFFFFF"/>
                </a:solidFill>
                <a:latin typeface="Helvetica"/>
                <a:cs typeface="Helvetica"/>
              </a:rPr>
              <a:t>THE CRGE FACILITY</a:t>
            </a:r>
            <a:endParaRPr lang="en-US" dirty="0">
              <a:solidFill>
                <a:srgbClr val="FFFFFF"/>
              </a:solidFill>
              <a:latin typeface="Helvetica"/>
              <a:cs typeface="Helvetica"/>
            </a:endParaRPr>
          </a:p>
        </p:txBody>
      </p:sp>
      <p:sp>
        <p:nvSpPr>
          <p:cNvPr id="23" name="Text Box 150"/>
          <p:cNvSpPr txBox="1">
            <a:spLocks noChangeArrowheads="1"/>
          </p:cNvSpPr>
          <p:nvPr>
            <p:custDataLst>
              <p:tags r:id="rId1"/>
            </p:custDataLst>
          </p:nvPr>
        </p:nvSpPr>
        <p:spPr bwMode="auto">
          <a:xfrm>
            <a:off x="6712967" y="157262"/>
            <a:ext cx="2088233" cy="461665"/>
          </a:xfrm>
          <a:prstGeom prst="rect">
            <a:avLst/>
          </a:prstGeom>
          <a:noFill/>
          <a:ln w="9525">
            <a:noFill/>
            <a:miter lim="800000"/>
            <a:headEnd/>
            <a:tailEnd/>
          </a:ln>
          <a:effectLst/>
        </p:spPr>
        <p:txBody>
          <a:bodyPr wrap="square" lIns="0" tIns="0" rIns="0" bIns="0">
            <a:spAutoFit/>
          </a:bodyPr>
          <a:lstStyle/>
          <a:p>
            <a:pPr algn="r">
              <a:spcBef>
                <a:spcPct val="50000"/>
              </a:spcBef>
              <a:defRPr/>
            </a:pPr>
            <a:r>
              <a:rPr lang="en-US" sz="1000" b="1" dirty="0">
                <a:solidFill>
                  <a:srgbClr val="FFFFFF"/>
                </a:solidFill>
                <a:latin typeface="Helvetica"/>
                <a:ea typeface="MS PGothic" pitchFamily="34" charset="-128"/>
                <a:cs typeface="Helvetica"/>
              </a:rPr>
              <a:t>FEDERAL DEMOCRATIC REPUBLIC OF ETHIOPIA</a:t>
            </a:r>
            <a:br>
              <a:rPr lang="en-US" sz="1000" b="1" dirty="0">
                <a:solidFill>
                  <a:srgbClr val="FFFFFF"/>
                </a:solidFill>
                <a:latin typeface="Helvetica"/>
                <a:ea typeface="MS PGothic" pitchFamily="34" charset="-128"/>
                <a:cs typeface="Helvetica"/>
              </a:rPr>
            </a:br>
            <a:endParaRPr lang="en-US" sz="1000" b="1" dirty="0">
              <a:solidFill>
                <a:srgbClr val="FFFFFF"/>
              </a:solidFill>
              <a:latin typeface="Helvetica"/>
              <a:ea typeface="MS PGothic" pitchFamily="34" charset="-128"/>
              <a:cs typeface="Helvetica"/>
            </a:endParaRPr>
          </a:p>
        </p:txBody>
      </p:sp>
      <p:sp>
        <p:nvSpPr>
          <p:cNvPr id="59" name="Rectangle 58"/>
          <p:cNvSpPr/>
          <p:nvPr/>
        </p:nvSpPr>
        <p:spPr>
          <a:xfrm>
            <a:off x="267262" y="1632545"/>
            <a:ext cx="3965174" cy="504056"/>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Rectangle 60"/>
          <p:cNvSpPr/>
          <p:nvPr/>
        </p:nvSpPr>
        <p:spPr>
          <a:xfrm>
            <a:off x="267261" y="1632545"/>
            <a:ext cx="8533938" cy="4392488"/>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itle 1"/>
          <p:cNvSpPr txBox="1">
            <a:spLocks/>
          </p:cNvSpPr>
          <p:nvPr/>
        </p:nvSpPr>
        <p:spPr>
          <a:xfrm>
            <a:off x="365178" y="1716883"/>
            <a:ext cx="3922201" cy="523220"/>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sz="1700" dirty="0" smtClean="0">
                <a:solidFill>
                  <a:srgbClr val="0089B4"/>
                </a:solidFill>
                <a:latin typeface="Helvetica"/>
                <a:cs typeface="Helvetica"/>
              </a:rPr>
              <a:t>CRGE FACILITY OBJECTIVES</a:t>
            </a:r>
            <a:endParaRPr lang="en-US" sz="1700" dirty="0">
              <a:solidFill>
                <a:srgbClr val="0089B4"/>
              </a:solidFill>
              <a:latin typeface="Helvetica"/>
              <a:cs typeface="Helvetica"/>
            </a:endParaRPr>
          </a:p>
        </p:txBody>
      </p:sp>
      <p:sp>
        <p:nvSpPr>
          <p:cNvPr id="64" name="Title 1"/>
          <p:cNvSpPr txBox="1">
            <a:spLocks/>
          </p:cNvSpPr>
          <p:nvPr/>
        </p:nvSpPr>
        <p:spPr>
          <a:xfrm>
            <a:off x="331873" y="2272332"/>
            <a:ext cx="8181294" cy="4184749"/>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pPr marL="342900" indent="-342900" eaLnBrk="1" hangingPunct="1">
              <a:buClr>
                <a:srgbClr val="0089B4"/>
              </a:buClr>
              <a:buFont typeface="Arial" pitchFamily="34" charset="0"/>
              <a:buChar char="•"/>
            </a:pPr>
            <a:r>
              <a:rPr lang="en-US" sz="1700" dirty="0" smtClean="0">
                <a:solidFill>
                  <a:schemeClr val="tx1"/>
                </a:solidFill>
                <a:latin typeface="Helvetica"/>
                <a:ea typeface="ＭＳ Ｐゴシック" charset="0"/>
                <a:cs typeface="Helvetica"/>
              </a:rPr>
              <a:t>Help mobilize finance required for implementing the CRGE. </a:t>
            </a:r>
            <a:r>
              <a:rPr lang="en-US" sz="1700" b="0" dirty="0" smtClean="0">
                <a:solidFill>
                  <a:schemeClr val="tx1"/>
                </a:solidFill>
                <a:latin typeface="Helvetica"/>
                <a:ea typeface="ＭＳ Ｐゴシック" charset="0"/>
                <a:cs typeface="Helvetica"/>
              </a:rPr>
              <a:t>Sources of finance will come from government, private finance, development partners, carbon trading schemes and financial mechanisms of multilateral environmental agreements. </a:t>
            </a:r>
            <a:endParaRPr lang="en-US" sz="1700" dirty="0" smtClean="0">
              <a:solidFill>
                <a:schemeClr val="tx1"/>
              </a:solidFill>
              <a:latin typeface="Helvetica"/>
              <a:ea typeface="ＭＳ Ｐゴシック" charset="0"/>
              <a:cs typeface="Helvetica"/>
            </a:endParaRPr>
          </a:p>
          <a:p>
            <a:pPr eaLnBrk="1" hangingPunct="1">
              <a:buClr>
                <a:srgbClr val="0089B4"/>
              </a:buClr>
              <a:buFont typeface="Arial" pitchFamily="34" charset="0"/>
              <a:buChar char="•"/>
            </a:pPr>
            <a:endParaRPr lang="en-US" sz="1700" b="0" dirty="0">
              <a:solidFill>
                <a:schemeClr val="tx1"/>
              </a:solidFill>
              <a:latin typeface="Helvetica"/>
              <a:ea typeface="ＭＳ Ｐゴシック" charset="0"/>
              <a:cs typeface="Helvetica"/>
            </a:endParaRPr>
          </a:p>
          <a:p>
            <a:pPr marL="342900" indent="-342900" eaLnBrk="1" hangingPunct="1">
              <a:buClr>
                <a:srgbClr val="0089B4"/>
              </a:buClr>
              <a:buFont typeface="Arial" pitchFamily="34" charset="0"/>
              <a:buChar char="•"/>
            </a:pPr>
            <a:r>
              <a:rPr lang="en-US" sz="1700" dirty="0" smtClean="0">
                <a:solidFill>
                  <a:schemeClr val="tx1"/>
                </a:solidFill>
                <a:latin typeface="Helvetica"/>
                <a:ea typeface="ＭＳ Ｐゴシック" charset="0"/>
                <a:cs typeface="Helvetica"/>
              </a:rPr>
              <a:t>Provide financial support to enable actions to reduce emissions and vulnerability. </a:t>
            </a:r>
            <a:r>
              <a:rPr lang="en-US" sz="1700" b="0" dirty="0" smtClean="0">
                <a:solidFill>
                  <a:schemeClr val="tx1"/>
                </a:solidFill>
                <a:latin typeface="Helvetica"/>
                <a:ea typeface="ＭＳ Ｐゴシック" charset="0"/>
                <a:cs typeface="Helvetica"/>
              </a:rPr>
              <a:t>Done through the provision of grants, guarantee's for loans, co-financing, concessional loans or ex-post rewards in the form of payment for verified results.</a:t>
            </a:r>
          </a:p>
          <a:p>
            <a:pPr eaLnBrk="1" hangingPunct="1">
              <a:buClr>
                <a:srgbClr val="0089B4"/>
              </a:buClr>
              <a:buFont typeface="Arial" pitchFamily="34" charset="0"/>
              <a:buChar char="•"/>
            </a:pPr>
            <a:endParaRPr lang="en-US" sz="1700" b="0" dirty="0" smtClean="0">
              <a:solidFill>
                <a:schemeClr val="tx1"/>
              </a:solidFill>
              <a:latin typeface="Helvetica"/>
              <a:ea typeface="ＭＳ Ｐゴシック" charset="0"/>
              <a:cs typeface="Helvetica"/>
            </a:endParaRPr>
          </a:p>
          <a:p>
            <a:pPr marL="342900" indent="-342900" eaLnBrk="1" hangingPunct="1">
              <a:buClr>
                <a:srgbClr val="0089B4"/>
              </a:buClr>
              <a:buFont typeface="Arial" pitchFamily="34" charset="0"/>
              <a:buChar char="•"/>
            </a:pPr>
            <a:r>
              <a:rPr lang="en-US" sz="1700" dirty="0">
                <a:solidFill>
                  <a:schemeClr val="tx1"/>
                </a:solidFill>
                <a:latin typeface="Helvetica"/>
                <a:ea typeface="ＭＳ Ｐゴシック" charset="0"/>
                <a:cs typeface="Helvetica"/>
              </a:rPr>
              <a:t>Provide financial support to </a:t>
            </a:r>
            <a:r>
              <a:rPr lang="en-US" sz="1700" dirty="0" smtClean="0">
                <a:solidFill>
                  <a:schemeClr val="tx1"/>
                </a:solidFill>
                <a:latin typeface="Helvetica"/>
                <a:ea typeface="ＭＳ Ｐゴシック" charset="0"/>
                <a:cs typeface="Helvetica"/>
              </a:rPr>
              <a:t>build capacity of implementing and executing entities. </a:t>
            </a:r>
            <a:endParaRPr lang="en-US" sz="1700" b="0" dirty="0">
              <a:solidFill>
                <a:schemeClr val="tx1"/>
              </a:solidFill>
              <a:latin typeface="Helvetica"/>
              <a:ea typeface="ＭＳ Ｐゴシック" charset="0"/>
              <a:cs typeface="Helvetica"/>
            </a:endParaRPr>
          </a:p>
        </p:txBody>
      </p:sp>
    </p:spTree>
    <p:extLst>
      <p:ext uri="{BB962C8B-B14F-4D97-AF65-F5344CB8AC3E}">
        <p14:creationId xmlns:p14="http://schemas.microsoft.com/office/powerpoint/2010/main" xmlns="" val="1468062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072" y="672148"/>
            <a:ext cx="8065294" cy="5675912"/>
          </a:xfrm>
        </p:spPr>
        <p:txBody>
          <a:bodyPr lIns="89611" tIns="44806" rIns="89611" bIns="44806">
            <a:noAutofit/>
          </a:bodyPr>
          <a:lstStyle/>
          <a:p>
            <a:pPr marL="0" indent="0" algn="ctr"/>
            <a:r>
              <a:rPr lang="en-GB" sz="3200" b="1" dirty="0" smtClean="0">
                <a:latin typeface="Times New Roman" pitchFamily="18" charset="0"/>
                <a:cs typeface="Times New Roman" pitchFamily="18" charset="0"/>
              </a:rPr>
              <a:t>Structure </a:t>
            </a:r>
            <a:r>
              <a:rPr lang="en-GB" sz="3200" b="1" dirty="0">
                <a:latin typeface="Times New Roman" pitchFamily="18" charset="0"/>
                <a:cs typeface="Times New Roman" pitchFamily="18" charset="0"/>
              </a:rPr>
              <a:t>of the CRGE </a:t>
            </a:r>
            <a:r>
              <a:rPr lang="en-GB" sz="3200" b="1" dirty="0" smtClean="0">
                <a:latin typeface="Times New Roman" pitchFamily="18" charset="0"/>
                <a:cs typeface="Times New Roman" pitchFamily="18" charset="0"/>
              </a:rPr>
              <a:t>Facility</a:t>
            </a:r>
          </a:p>
          <a:p>
            <a:pPr marL="0" indent="0" algn="ctr"/>
            <a:endParaRPr lang="en-US" dirty="0">
              <a:latin typeface="Times New Roman" pitchFamily="18" charset="0"/>
              <a:cs typeface="Times New Roman" pitchFamily="18" charset="0"/>
            </a:endParaRPr>
          </a:p>
          <a:p>
            <a:pPr lvl="0"/>
            <a:r>
              <a:rPr lang="en-US" sz="2700" dirty="0" smtClean="0">
                <a:latin typeface="Times New Roman" pitchFamily="18" charset="0"/>
                <a:cs typeface="Times New Roman" pitchFamily="18" charset="0"/>
              </a:rPr>
              <a:t>Two </a:t>
            </a:r>
            <a:r>
              <a:rPr lang="en-US" sz="2700" dirty="0">
                <a:latin typeface="Times New Roman" pitchFamily="18" charset="0"/>
                <a:cs typeface="Times New Roman" pitchFamily="18" charset="0"/>
              </a:rPr>
              <a:t>windows: </a:t>
            </a:r>
            <a:endParaRPr lang="en-US" sz="2700" dirty="0" smtClean="0">
              <a:latin typeface="Times New Roman" pitchFamily="18" charset="0"/>
              <a:cs typeface="Times New Roman" pitchFamily="18" charset="0"/>
            </a:endParaRPr>
          </a:p>
          <a:p>
            <a:pPr lvl="0"/>
            <a:endParaRPr lang="en-US" sz="1800" dirty="0" smtClean="0">
              <a:latin typeface="Times New Roman" pitchFamily="18" charset="0"/>
              <a:cs typeface="Times New Roman" pitchFamily="18" charset="0"/>
            </a:endParaRPr>
          </a:p>
          <a:p>
            <a:pPr lvl="1">
              <a:buFont typeface="Wingdings" pitchFamily="2" charset="2"/>
              <a:buChar char="§"/>
            </a:pPr>
            <a:r>
              <a:rPr lang="en-US" sz="3200" dirty="0" smtClean="0">
                <a:latin typeface="Times New Roman" pitchFamily="18" charset="0"/>
                <a:cs typeface="Times New Roman" pitchFamily="18" charset="0"/>
              </a:rPr>
              <a:t>a </a:t>
            </a:r>
            <a:r>
              <a:rPr lang="en-US" sz="3200" b="1" dirty="0">
                <a:latin typeface="Times New Roman" pitchFamily="18" charset="0"/>
                <a:cs typeface="Times New Roman" pitchFamily="18" charset="0"/>
              </a:rPr>
              <a:t>Strategic </a:t>
            </a:r>
            <a:r>
              <a:rPr lang="en-US" sz="3200" b="1" dirty="0" smtClean="0">
                <a:latin typeface="Times New Roman" pitchFamily="18" charset="0"/>
                <a:cs typeface="Times New Roman" pitchFamily="18" charset="0"/>
              </a:rPr>
              <a:t>window-</a:t>
            </a:r>
            <a:r>
              <a:rPr lang="en-US" sz="3200" dirty="0" smtClean="0">
                <a:latin typeface="Times New Roman" pitchFamily="18" charset="0"/>
                <a:cs typeface="Times New Roman" pitchFamily="18" charset="0"/>
              </a:rPr>
              <a:t>exclusively </a:t>
            </a:r>
            <a:r>
              <a:rPr lang="en-US" sz="3200" dirty="0">
                <a:latin typeface="Times New Roman" pitchFamily="18" charset="0"/>
                <a:cs typeface="Times New Roman" pitchFamily="18" charset="0"/>
              </a:rPr>
              <a:t>provide support for implementation of activities that have been identified through a strategic process (the </a:t>
            </a:r>
            <a:r>
              <a:rPr lang="en-US" sz="3200" dirty="0" smtClean="0">
                <a:latin typeface="Times New Roman" pitchFamily="18" charset="0"/>
                <a:cs typeface="Times New Roman" pitchFamily="18" charset="0"/>
              </a:rPr>
              <a:t>SRM) </a:t>
            </a:r>
            <a:r>
              <a:rPr lang="en-US" sz="3200" dirty="0">
                <a:latin typeface="Times New Roman" pitchFamily="18" charset="0"/>
                <a:cs typeface="Times New Roman" pitchFamily="18" charset="0"/>
              </a:rPr>
              <a:t>and </a:t>
            </a:r>
            <a:endParaRPr lang="en-US" sz="3200" dirty="0" smtClean="0">
              <a:latin typeface="Times New Roman" pitchFamily="18" charset="0"/>
              <a:cs typeface="Times New Roman" pitchFamily="18" charset="0"/>
            </a:endParaRPr>
          </a:p>
          <a:p>
            <a:pPr lvl="1">
              <a:buNone/>
            </a:pPr>
            <a:endParaRPr lang="en-US" sz="2000" dirty="0" smtClean="0">
              <a:latin typeface="Times New Roman" pitchFamily="18" charset="0"/>
              <a:cs typeface="Times New Roman" pitchFamily="18" charset="0"/>
            </a:endParaRPr>
          </a:p>
          <a:p>
            <a:pPr lvl="1">
              <a:buFont typeface="Wingdings" pitchFamily="2" charset="2"/>
              <a:buChar char="§"/>
            </a:pPr>
            <a:r>
              <a:rPr lang="en-US" sz="3200" dirty="0" smtClean="0">
                <a:latin typeface="Times New Roman" pitchFamily="18" charset="0"/>
                <a:cs typeface="Times New Roman" pitchFamily="18" charset="0"/>
              </a:rPr>
              <a:t>a </a:t>
            </a:r>
            <a:r>
              <a:rPr lang="en-US" sz="3200" b="1" dirty="0">
                <a:latin typeface="Times New Roman" pitchFamily="18" charset="0"/>
                <a:cs typeface="Times New Roman" pitchFamily="18" charset="0"/>
              </a:rPr>
              <a:t>Responsive </a:t>
            </a:r>
            <a:r>
              <a:rPr lang="en-US" sz="3200" b="1" dirty="0" smtClean="0">
                <a:latin typeface="Times New Roman" pitchFamily="18" charset="0"/>
                <a:cs typeface="Times New Roman" pitchFamily="18" charset="0"/>
              </a:rPr>
              <a:t>window</a:t>
            </a:r>
            <a:r>
              <a:rPr lang="en-US" sz="3200" dirty="0">
                <a:latin typeface="Times New Roman" pitchFamily="18" charset="0"/>
                <a:cs typeface="Times New Roman" pitchFamily="18" charset="0"/>
              </a:rPr>
              <a:t>-</a:t>
            </a:r>
            <a:r>
              <a:rPr lang="en-US" sz="3200" dirty="0" smtClean="0">
                <a:latin typeface="Times New Roman" pitchFamily="18" charset="0"/>
                <a:cs typeface="Times New Roman" pitchFamily="18" charset="0"/>
              </a:rPr>
              <a:t>provide </a:t>
            </a:r>
            <a:r>
              <a:rPr lang="en-US" sz="3200" dirty="0">
                <a:latin typeface="Times New Roman" pitchFamily="18" charset="0"/>
                <a:cs typeface="Times New Roman" pitchFamily="18" charset="0"/>
              </a:rPr>
              <a:t>demand-driven support for implementation and institution-building </a:t>
            </a:r>
            <a:r>
              <a:rPr lang="en-US" sz="3200" dirty="0" smtClean="0">
                <a:latin typeface="Times New Roman" pitchFamily="18" charset="0"/>
                <a:cs typeface="Times New Roman" pitchFamily="18" charset="0"/>
              </a:rPr>
              <a:t>activities</a:t>
            </a:r>
          </a:p>
        </p:txBody>
      </p:sp>
    </p:spTree>
    <p:extLst>
      <p:ext uri="{BB962C8B-B14F-4D97-AF65-F5344CB8AC3E}">
        <p14:creationId xmlns:p14="http://schemas.microsoft.com/office/powerpoint/2010/main" xmlns="" val="39866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65667"/>
            <a:ext cx="8106072" cy="790813"/>
          </a:xfrm>
        </p:spPr>
        <p:txBody>
          <a:bodyPr lIns="89611" tIns="44806" rIns="89611" bIns="44806">
            <a:noAutofit/>
          </a:bodyPr>
          <a:lstStyle/>
          <a:p>
            <a:pPr algn="ctr"/>
            <a:r>
              <a:rPr lang="en-US" sz="3200" dirty="0" smtClean="0">
                <a:latin typeface="Arial Narrow" pitchFamily="34" charset="0"/>
              </a:rPr>
              <a:t>CRGE Facility Governance Structure</a:t>
            </a:r>
            <a:endParaRPr lang="en-US" sz="3200" dirty="0">
              <a:latin typeface="Arial Narrow" pitchFamily="34" charset="0"/>
            </a:endParaRPr>
          </a:p>
        </p:txBody>
      </p:sp>
      <p:grpSp>
        <p:nvGrpSpPr>
          <p:cNvPr id="3" name="Group 2"/>
          <p:cNvGrpSpPr/>
          <p:nvPr/>
        </p:nvGrpSpPr>
        <p:grpSpPr>
          <a:xfrm>
            <a:off x="1120180" y="1418978"/>
            <a:ext cx="7318508" cy="5003765"/>
            <a:chOff x="1143000" y="1447800"/>
            <a:chExt cx="7162800" cy="4953000"/>
          </a:xfrm>
        </p:grpSpPr>
        <p:grpSp>
          <p:nvGrpSpPr>
            <p:cNvPr id="4" name="Group 3"/>
            <p:cNvGrpSpPr/>
            <p:nvPr/>
          </p:nvGrpSpPr>
          <p:grpSpPr>
            <a:xfrm>
              <a:off x="1143000" y="1447800"/>
              <a:ext cx="7162800" cy="4953000"/>
              <a:chOff x="0" y="0"/>
              <a:chExt cx="5595620" cy="3162935"/>
            </a:xfrm>
          </p:grpSpPr>
          <p:sp>
            <p:nvSpPr>
              <p:cNvPr id="5" name="Text Box 25"/>
              <p:cNvSpPr txBox="1">
                <a:spLocks noChangeArrowheads="1"/>
              </p:cNvSpPr>
              <p:nvPr/>
            </p:nvSpPr>
            <p:spPr bwMode="auto">
              <a:xfrm>
                <a:off x="0" y="0"/>
                <a:ext cx="5595620" cy="3162935"/>
              </a:xfrm>
              <a:prstGeom prst="rect">
                <a:avLst/>
              </a:prstGeom>
              <a:solidFill>
                <a:srgbClr val="FF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a:p>
                <a:pPr>
                  <a:spcBef>
                    <a:spcPts val="0"/>
                  </a:spcBef>
                  <a:spcAft>
                    <a:spcPts val="0"/>
                  </a:spcAft>
                </a:pPr>
                <a:r>
                  <a:rPr lang="en-US" sz="1200" dirty="0">
                    <a:latin typeface="Times New Roman"/>
                    <a:ea typeface="Times New Roman"/>
                  </a:rPr>
                  <a:t> </a:t>
                </a:r>
              </a:p>
            </p:txBody>
          </p:sp>
          <p:grpSp>
            <p:nvGrpSpPr>
              <p:cNvPr id="6" name="Group 5"/>
              <p:cNvGrpSpPr/>
              <p:nvPr/>
            </p:nvGrpSpPr>
            <p:grpSpPr>
              <a:xfrm>
                <a:off x="333828" y="232229"/>
                <a:ext cx="4947432" cy="2824841"/>
                <a:chOff x="0" y="0"/>
                <a:chExt cx="4947432" cy="2824841"/>
              </a:xfrm>
            </p:grpSpPr>
            <p:sp>
              <p:nvSpPr>
                <p:cNvPr id="7" name="Text Box 26"/>
                <p:cNvSpPr txBox="1">
                  <a:spLocks noChangeArrowheads="1"/>
                </p:cNvSpPr>
                <p:nvPr/>
              </p:nvSpPr>
              <p:spPr bwMode="auto">
                <a:xfrm>
                  <a:off x="420638" y="0"/>
                  <a:ext cx="4401049" cy="403174"/>
                </a:xfrm>
                <a:prstGeom prst="rect">
                  <a:avLst/>
                </a:prstGeom>
                <a:gradFill rotWithShape="0">
                  <a:gsLst>
                    <a:gs pos="0">
                      <a:schemeClr val="accent3">
                        <a:lumMod val="60000"/>
                        <a:lumOff val="40000"/>
                      </a:schemeClr>
                    </a:gs>
                    <a:gs pos="50000">
                      <a:schemeClr val="accent3">
                        <a:lumMod val="100000"/>
                        <a:lumOff val="0"/>
                      </a:schemeClr>
                    </a:gs>
                    <a:gs pos="100000">
                      <a:schemeClr val="accent3">
                        <a:lumMod val="60000"/>
                        <a:lumOff val="40000"/>
                      </a:schemeClr>
                    </a:gs>
                  </a:gsLst>
                  <a:lin ang="5400000" scaled="1"/>
                </a:gradFill>
                <a:ln w="12700">
                  <a:solidFill>
                    <a:schemeClr val="accent3">
                      <a:lumMod val="100000"/>
                      <a:lumOff val="0"/>
                    </a:schemeClr>
                  </a:solidFill>
                  <a:miter lim="800000"/>
                  <a:headEnd/>
                  <a:tailEnd/>
                </a:ln>
                <a:effectLst>
                  <a:outerShdw dist="107763" dir="18900000"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spcBef>
                      <a:spcPts val="0"/>
                    </a:spcBef>
                    <a:spcAft>
                      <a:spcPts val="0"/>
                    </a:spcAft>
                  </a:pPr>
                  <a:r>
                    <a:rPr lang="en-US" sz="2400" dirty="0">
                      <a:latin typeface="Calibri"/>
                      <a:ea typeface="Times New Roman"/>
                      <a:cs typeface="Times New Roman"/>
                    </a:rPr>
                    <a:t>CRGE Ministerial Steering Committee</a:t>
                  </a:r>
                  <a:endParaRPr lang="en-US" sz="2400" dirty="0">
                    <a:latin typeface="Times New Roman"/>
                    <a:ea typeface="Times New Roman"/>
                  </a:endParaRPr>
                </a:p>
              </p:txBody>
            </p:sp>
            <p:sp>
              <p:nvSpPr>
                <p:cNvPr id="8" name="Text Box 27"/>
                <p:cNvSpPr txBox="1">
                  <a:spLocks noChangeArrowheads="1"/>
                </p:cNvSpPr>
                <p:nvPr/>
              </p:nvSpPr>
              <p:spPr bwMode="auto">
                <a:xfrm>
                  <a:off x="0" y="972456"/>
                  <a:ext cx="2195766" cy="869536"/>
                </a:xfrm>
                <a:prstGeom prst="rect">
                  <a:avLst/>
                </a:prstGeom>
                <a:gradFill rotWithShape="0">
                  <a:gsLst>
                    <a:gs pos="0">
                      <a:schemeClr val="accent3">
                        <a:lumMod val="60000"/>
                        <a:lumOff val="40000"/>
                      </a:schemeClr>
                    </a:gs>
                    <a:gs pos="50000">
                      <a:schemeClr val="accent3">
                        <a:lumMod val="100000"/>
                        <a:lumOff val="0"/>
                      </a:schemeClr>
                    </a:gs>
                    <a:gs pos="100000">
                      <a:schemeClr val="accent3">
                        <a:lumMod val="60000"/>
                        <a:lumOff val="40000"/>
                      </a:schemeClr>
                    </a:gs>
                  </a:gsLst>
                  <a:lin ang="5400000" scaled="1"/>
                </a:gradFill>
                <a:ln w="12700">
                  <a:solidFill>
                    <a:schemeClr val="accent3">
                      <a:lumMod val="100000"/>
                      <a:lumOff val="0"/>
                    </a:schemeClr>
                  </a:solidFill>
                  <a:miter lim="800000"/>
                  <a:headEnd/>
                  <a:tailEnd/>
                </a:ln>
                <a:effectLst>
                  <a:outerShdw dist="107763" dir="13500000"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spcBef>
                      <a:spcPts val="0"/>
                    </a:spcBef>
                    <a:spcAft>
                      <a:spcPts val="0"/>
                    </a:spcAft>
                  </a:pPr>
                  <a:r>
                    <a:rPr lang="en-US" sz="2400" dirty="0">
                      <a:latin typeface="Calibri"/>
                      <a:ea typeface="Times New Roman"/>
                      <a:cs typeface="Times New Roman"/>
                    </a:rPr>
                    <a:t>CRGE Technical Committee</a:t>
                  </a:r>
                  <a:endParaRPr lang="en-US" sz="2400" dirty="0">
                    <a:latin typeface="Times New Roman"/>
                    <a:ea typeface="Times New Roman"/>
                  </a:endParaRPr>
                </a:p>
              </p:txBody>
            </p:sp>
            <p:sp>
              <p:nvSpPr>
                <p:cNvPr id="9" name="Text Box 28"/>
                <p:cNvSpPr txBox="1">
                  <a:spLocks noChangeArrowheads="1"/>
                </p:cNvSpPr>
                <p:nvPr/>
              </p:nvSpPr>
              <p:spPr bwMode="auto">
                <a:xfrm>
                  <a:off x="2726327" y="972457"/>
                  <a:ext cx="2221105" cy="816603"/>
                </a:xfrm>
                <a:prstGeom prst="rect">
                  <a:avLst/>
                </a:prstGeom>
                <a:gradFill rotWithShape="0">
                  <a:gsLst>
                    <a:gs pos="0">
                      <a:schemeClr val="accent3">
                        <a:lumMod val="60000"/>
                        <a:lumOff val="40000"/>
                      </a:schemeClr>
                    </a:gs>
                    <a:gs pos="50000">
                      <a:schemeClr val="accent3">
                        <a:lumMod val="100000"/>
                        <a:lumOff val="0"/>
                      </a:schemeClr>
                    </a:gs>
                    <a:gs pos="100000">
                      <a:schemeClr val="accent3">
                        <a:lumMod val="60000"/>
                        <a:lumOff val="40000"/>
                      </a:schemeClr>
                    </a:gs>
                  </a:gsLst>
                  <a:lin ang="5400000" scaled="1"/>
                </a:gradFill>
                <a:ln w="12700">
                  <a:solidFill>
                    <a:schemeClr val="accent3">
                      <a:lumMod val="100000"/>
                      <a:lumOff val="0"/>
                    </a:schemeClr>
                  </a:solidFill>
                  <a:miter lim="800000"/>
                  <a:headEnd/>
                  <a:tailEnd/>
                </a:ln>
                <a:effectLst>
                  <a:outerShdw dist="107763" dir="18900000" algn="ctr" rotWithShape="0">
                    <a:schemeClr val="accent3">
                      <a:lumMod val="50000"/>
                      <a:lumOff val="0"/>
                      <a:alpha val="50000"/>
                    </a:schemeClr>
                  </a:outerShdw>
                </a:effectLst>
              </p:spPr>
              <p:txBody>
                <a:bodyPr rot="0" vert="horz" wrap="square" lIns="91440" tIns="45720" rIns="91440" bIns="45720" anchor="t" anchorCtr="0" upright="1">
                  <a:noAutofit/>
                </a:bodyPr>
                <a:lstStyle/>
                <a:p>
                  <a:pPr algn="ctr">
                    <a:spcBef>
                      <a:spcPts val="0"/>
                    </a:spcBef>
                    <a:spcAft>
                      <a:spcPts val="0"/>
                    </a:spcAft>
                  </a:pPr>
                  <a:r>
                    <a:rPr lang="en-US" sz="2400" dirty="0">
                      <a:latin typeface="Calibri"/>
                      <a:ea typeface="Times New Roman"/>
                      <a:cs typeface="Times New Roman"/>
                    </a:rPr>
                    <a:t>CRGE Management Committee</a:t>
                  </a:r>
                  <a:endParaRPr lang="en-US" sz="2400" dirty="0">
                    <a:latin typeface="Times New Roman"/>
                    <a:ea typeface="Times New Roman"/>
                  </a:endParaRPr>
                </a:p>
              </p:txBody>
            </p:sp>
            <p:cxnSp>
              <p:nvCxnSpPr>
                <p:cNvPr id="10" name="AutoShape 29"/>
                <p:cNvCxnSpPr>
                  <a:cxnSpLocks noChangeShapeType="1"/>
                </p:cNvCxnSpPr>
                <p:nvPr/>
              </p:nvCxnSpPr>
              <p:spPr bwMode="auto">
                <a:xfrm>
                  <a:off x="2365829" y="406400"/>
                  <a:ext cx="640" cy="344190"/>
                </a:xfrm>
                <a:prstGeom prst="straightConnector1">
                  <a:avLst/>
                </a:prstGeom>
                <a:noFill/>
                <a:ln w="28575">
                  <a:solidFill>
                    <a:srgbClr val="000000"/>
                  </a:solidFill>
                  <a:round/>
                  <a:headEnd/>
                  <a:tailEnd/>
                </a:ln>
                <a:extLst>
                  <a:ext uri="{909E8E84-426E-40DD-AFC4-6F175D3DCCD1}">
                    <a14:hiddenFill xmlns:a14="http://schemas.microsoft.com/office/drawing/2010/main" xmlns="">
                      <a:noFill/>
                    </a14:hiddenFill>
                  </a:ext>
                </a:extLst>
              </p:spPr>
            </p:cxnSp>
            <p:cxnSp>
              <p:nvCxnSpPr>
                <p:cNvPr id="11" name="AutoShape 30"/>
                <p:cNvCxnSpPr>
                  <a:cxnSpLocks noChangeShapeType="1"/>
                </p:cNvCxnSpPr>
                <p:nvPr/>
              </p:nvCxnSpPr>
              <p:spPr bwMode="auto">
                <a:xfrm>
                  <a:off x="1219200" y="747486"/>
                  <a:ext cx="2704400" cy="0"/>
                </a:xfrm>
                <a:prstGeom prst="straightConnector1">
                  <a:avLst/>
                </a:prstGeom>
                <a:noFill/>
                <a:ln w="28575">
                  <a:solidFill>
                    <a:srgbClr val="000000"/>
                  </a:solidFill>
                  <a:round/>
                  <a:headEnd/>
                  <a:tailEnd/>
                </a:ln>
                <a:extLst>
                  <a:ext uri="{909E8E84-426E-40DD-AFC4-6F175D3DCCD1}">
                    <a14:hiddenFill xmlns:a14="http://schemas.microsoft.com/office/drawing/2010/main" xmlns="">
                      <a:noFill/>
                    </a14:hiddenFill>
                  </a:ext>
                </a:extLst>
              </p:spPr>
            </p:cxnSp>
            <p:cxnSp>
              <p:nvCxnSpPr>
                <p:cNvPr id="12" name="AutoShape 31"/>
                <p:cNvCxnSpPr>
                  <a:cxnSpLocks noChangeShapeType="1"/>
                </p:cNvCxnSpPr>
                <p:nvPr/>
              </p:nvCxnSpPr>
              <p:spPr bwMode="auto">
                <a:xfrm>
                  <a:off x="1219200" y="747486"/>
                  <a:ext cx="0" cy="224140"/>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xmlns="">
                      <a:noFill/>
                    </a14:hiddenFill>
                  </a:ext>
                </a:extLst>
              </p:spPr>
            </p:cxnSp>
            <p:sp>
              <p:nvSpPr>
                <p:cNvPr id="13" name="Text Box 33"/>
                <p:cNvSpPr txBox="1">
                  <a:spLocks noChangeArrowheads="1"/>
                </p:cNvSpPr>
                <p:nvPr/>
              </p:nvSpPr>
              <p:spPr bwMode="auto">
                <a:xfrm>
                  <a:off x="667657" y="2189652"/>
                  <a:ext cx="3422887" cy="635189"/>
                </a:xfrm>
                <a:prstGeom prst="rect">
                  <a:avLst/>
                </a:prstGeom>
                <a:solidFill>
                  <a:srgbClr val="00B0F0"/>
                </a:solidFill>
                <a:ln w="9525">
                  <a:solidFill>
                    <a:srgbClr val="000000"/>
                  </a:solidFill>
                  <a:miter lim="800000"/>
                  <a:headEnd/>
                  <a:tailEnd/>
                </a:ln>
                <a:effectLst>
                  <a:prstShdw prst="shdw13" dist="53882" dir="13500000">
                    <a:srgbClr val="808080">
                      <a:alpha val="50000"/>
                    </a:srgbClr>
                  </a:prstShdw>
                </a:effectLst>
              </p:spPr>
              <p:txBody>
                <a:bodyPr rot="0" vert="horz" wrap="square" lIns="91440" tIns="45720" rIns="91440" bIns="45720" anchor="t" anchorCtr="0" upright="1">
                  <a:noAutofit/>
                </a:bodyPr>
                <a:lstStyle/>
                <a:p>
                  <a:pPr algn="ctr">
                    <a:spcBef>
                      <a:spcPts val="0"/>
                    </a:spcBef>
                    <a:spcAft>
                      <a:spcPts val="0"/>
                    </a:spcAft>
                  </a:pPr>
                  <a:r>
                    <a:rPr lang="en-US" sz="2400" dirty="0">
                      <a:latin typeface="Calibri"/>
                      <a:ea typeface="Times New Roman"/>
                      <a:cs typeface="Times New Roman"/>
                    </a:rPr>
                    <a:t>Advisory Group (non-decision making role)</a:t>
                  </a:r>
                  <a:endParaRPr lang="en-US" sz="2400" dirty="0">
                    <a:latin typeface="Times New Roman"/>
                    <a:ea typeface="Times New Roman"/>
                  </a:endParaRPr>
                </a:p>
              </p:txBody>
            </p:sp>
            <p:cxnSp>
              <p:nvCxnSpPr>
                <p:cNvPr id="14" name="AutoShape 34"/>
                <p:cNvCxnSpPr>
                  <a:cxnSpLocks noChangeShapeType="1"/>
                </p:cNvCxnSpPr>
                <p:nvPr/>
              </p:nvCxnSpPr>
              <p:spPr bwMode="auto">
                <a:xfrm flipV="1">
                  <a:off x="1219200" y="1841992"/>
                  <a:ext cx="0" cy="347659"/>
                </a:xfrm>
                <a:prstGeom prst="straightConnector1">
                  <a:avLst/>
                </a:prstGeom>
                <a:noFill/>
                <a:ln w="28575">
                  <a:solidFill>
                    <a:srgbClr val="000000"/>
                  </a:solidFill>
                  <a:prstDash val="sysDot"/>
                  <a:round/>
                  <a:headEnd/>
                  <a:tailEnd type="triangle" w="med" len="med"/>
                </a:ln>
                <a:extLst>
                  <a:ext uri="{909E8E84-426E-40DD-AFC4-6F175D3DCCD1}">
                    <a14:hiddenFill xmlns:a14="http://schemas.microsoft.com/office/drawing/2010/main" xmlns="">
                      <a:noFill/>
                    </a14:hiddenFill>
                  </a:ext>
                </a:extLst>
              </p:spPr>
            </p:cxnSp>
            <p:cxnSp>
              <p:nvCxnSpPr>
                <p:cNvPr id="15" name="AutoShape 35"/>
                <p:cNvCxnSpPr>
                  <a:cxnSpLocks noChangeShapeType="1"/>
                </p:cNvCxnSpPr>
                <p:nvPr/>
              </p:nvCxnSpPr>
              <p:spPr bwMode="auto">
                <a:xfrm flipH="1" flipV="1">
                  <a:off x="3628571" y="1789060"/>
                  <a:ext cx="8317" cy="347659"/>
                </a:xfrm>
                <a:prstGeom prst="straightConnector1">
                  <a:avLst/>
                </a:prstGeom>
                <a:noFill/>
                <a:ln w="28575">
                  <a:solidFill>
                    <a:srgbClr val="000000"/>
                  </a:solidFill>
                  <a:prstDash val="sysDot"/>
                  <a:round/>
                  <a:headEnd/>
                  <a:tailEnd type="triangle" w="med" len="med"/>
                </a:ln>
                <a:extLst>
                  <a:ext uri="{909E8E84-426E-40DD-AFC4-6F175D3DCCD1}">
                    <a14:hiddenFill xmlns:a14="http://schemas.microsoft.com/office/drawing/2010/main" xmlns="">
                      <a:noFill/>
                    </a14:hiddenFill>
                  </a:ext>
                </a:extLst>
              </p:spPr>
            </p:cxnSp>
            <p:cxnSp>
              <p:nvCxnSpPr>
                <p:cNvPr id="16" name="AutoShape 311"/>
                <p:cNvCxnSpPr>
                  <a:cxnSpLocks noChangeShapeType="1"/>
                </p:cNvCxnSpPr>
                <p:nvPr/>
              </p:nvCxnSpPr>
              <p:spPr bwMode="auto">
                <a:xfrm>
                  <a:off x="2191657" y="1182914"/>
                  <a:ext cx="534670" cy="0"/>
                </a:xfrm>
                <a:prstGeom prst="straightConnector1">
                  <a:avLst/>
                </a:prstGeom>
                <a:noFill/>
                <a:ln w="28575">
                  <a:solidFill>
                    <a:srgbClr val="000000"/>
                  </a:solidFill>
                  <a:round/>
                  <a:headEnd type="triangle" w="med" len="med"/>
                  <a:tailEnd type="triangle" w="med" len="med"/>
                </a:ln>
                <a:extLst>
                  <a:ext uri="{909E8E84-426E-40DD-AFC4-6F175D3DCCD1}">
                    <a14:hiddenFill xmlns:a14="http://schemas.microsoft.com/office/drawing/2010/main" xmlns="">
                      <a:noFill/>
                    </a14:hiddenFill>
                  </a:ext>
                </a:extLst>
              </p:spPr>
            </p:cxnSp>
          </p:grpSp>
        </p:gr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477000" y="2971800"/>
              <a:ext cx="188913" cy="4206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xmlns="" val="1748157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65667"/>
            <a:ext cx="6978650" cy="862821"/>
          </a:xfrm>
        </p:spPr>
        <p:txBody>
          <a:bodyPr lIns="89611" tIns="44806" rIns="89611" bIns="44806"/>
          <a:lstStyle/>
          <a:p>
            <a:pPr algn="ctr"/>
            <a:r>
              <a:rPr lang="en-US" sz="4000" b="1" dirty="0" smtClean="0"/>
              <a:t>CRGE Facility</a:t>
            </a:r>
            <a:endParaRPr lang="en-US" sz="4000" b="1" dirty="0"/>
          </a:p>
        </p:txBody>
      </p:sp>
      <p:sp>
        <p:nvSpPr>
          <p:cNvPr id="3" name="Content Placeholder 2"/>
          <p:cNvSpPr>
            <a:spLocks noGrp="1"/>
          </p:cNvSpPr>
          <p:nvPr>
            <p:ph idx="1"/>
          </p:nvPr>
        </p:nvSpPr>
        <p:spPr>
          <a:xfrm>
            <a:off x="736303" y="1951038"/>
            <a:ext cx="8712968" cy="2777851"/>
          </a:xfrm>
        </p:spPr>
        <p:txBody>
          <a:bodyPr lIns="89611" tIns="44806" rIns="89611" bIns="44806"/>
          <a:lstStyle/>
          <a:p>
            <a:pPr>
              <a:buFont typeface="Arial" pitchFamily="34" charset="0"/>
              <a:buChar char="•"/>
            </a:pPr>
            <a:r>
              <a:rPr lang="en-US" sz="3200" b="1" dirty="0" smtClean="0"/>
              <a:t>Launched on 21 August, 2012</a:t>
            </a:r>
          </a:p>
          <a:p>
            <a:pPr>
              <a:buFont typeface="Arial" pitchFamily="34" charset="0"/>
              <a:buChar char="•"/>
            </a:pPr>
            <a:r>
              <a:rPr lang="en-US" sz="3200" b="1" dirty="0" smtClean="0"/>
              <a:t>Initial </a:t>
            </a:r>
            <a:r>
              <a:rPr lang="en-US" sz="3200" b="1" dirty="0" smtClean="0"/>
              <a:t>financial flow …</a:t>
            </a:r>
          </a:p>
          <a:p>
            <a:pPr lvl="2"/>
            <a:r>
              <a:rPr lang="en-US" sz="2600" b="1" dirty="0" smtClean="0"/>
              <a:t>Government budget</a:t>
            </a:r>
          </a:p>
          <a:p>
            <a:pPr lvl="2"/>
            <a:r>
              <a:rPr lang="en-US" sz="2600" b="1" dirty="0" smtClean="0"/>
              <a:t>Donors – Austria, UK, Norway, Denmark, Ireland …</a:t>
            </a:r>
            <a:endParaRPr lang="en-US" sz="2600" b="1" dirty="0"/>
          </a:p>
        </p:txBody>
      </p:sp>
      <p:sp>
        <p:nvSpPr>
          <p:cNvPr id="4" name="Slide Number Placeholder 3"/>
          <p:cNvSpPr>
            <a:spLocks noGrp="1"/>
          </p:cNvSpPr>
          <p:nvPr>
            <p:ph type="sldNum" sz="quarter" idx="4294967295"/>
          </p:nvPr>
        </p:nvSpPr>
        <p:spPr>
          <a:xfrm>
            <a:off x="6422364" y="6229812"/>
            <a:ext cx="2091002" cy="357856"/>
          </a:xfrm>
          <a:prstGeom prst="rect">
            <a:avLst/>
          </a:prstGeom>
        </p:spPr>
        <p:txBody>
          <a:bodyPr lIns="89611" tIns="44806" rIns="89611" bIns="44806"/>
          <a:lstStyle/>
          <a:p>
            <a:fld id="{45B9B134-B97C-48A1-88D2-09357A517A36}" type="slidenum">
              <a:rPr lang="en-US" smtClean="0"/>
              <a:pPr/>
              <a:t>6</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AutoShape 22"/>
          <p:cNvSpPr>
            <a:spLocks noChangeArrowheads="1"/>
          </p:cNvSpPr>
          <p:nvPr/>
        </p:nvSpPr>
        <p:spPr bwMode="auto">
          <a:xfrm>
            <a:off x="664295" y="840457"/>
            <a:ext cx="5472608" cy="2448272"/>
          </a:xfrm>
          <a:prstGeom prst="roundRect">
            <a:avLst>
              <a:gd name="adj" fmla="val 6670"/>
            </a:avLst>
          </a:prstGeom>
          <a:solidFill>
            <a:srgbClr val="CCCC66">
              <a:alpha val="20000"/>
            </a:srgbClr>
          </a:solidFill>
          <a:ln w="38100">
            <a:solidFill>
              <a:srgbClr val="CCCC66"/>
            </a:solidFill>
            <a:round/>
            <a:headEnd/>
            <a:tailEnd/>
          </a:ln>
          <a:effectLst/>
          <a:extLst/>
        </p:spPr>
        <p:txBody>
          <a:bodyPr wrap="none" anchor="ctr"/>
          <a:lstStyle/>
          <a:p>
            <a:endParaRPr lang="en-US">
              <a:cs typeface="+mn-cs"/>
            </a:endParaRPr>
          </a:p>
        </p:txBody>
      </p:sp>
      <p:sp>
        <p:nvSpPr>
          <p:cNvPr id="3" name="AutoShape 22"/>
          <p:cNvSpPr>
            <a:spLocks noChangeArrowheads="1"/>
          </p:cNvSpPr>
          <p:nvPr/>
        </p:nvSpPr>
        <p:spPr bwMode="auto">
          <a:xfrm>
            <a:off x="664295" y="3432745"/>
            <a:ext cx="7992887" cy="2664296"/>
          </a:xfrm>
          <a:prstGeom prst="roundRect">
            <a:avLst>
              <a:gd name="adj" fmla="val 6670"/>
            </a:avLst>
          </a:prstGeom>
          <a:solidFill>
            <a:srgbClr val="CCCC66">
              <a:alpha val="20000"/>
            </a:srgbClr>
          </a:solidFill>
          <a:ln w="38100">
            <a:solidFill>
              <a:srgbClr val="CCCC66"/>
            </a:solidFill>
            <a:round/>
            <a:headEnd/>
            <a:tailEnd/>
          </a:ln>
          <a:effectLst/>
          <a:extLst/>
        </p:spPr>
        <p:txBody>
          <a:bodyPr wrap="none" anchor="ctr"/>
          <a:lstStyle/>
          <a:p>
            <a:endParaRPr lang="en-US">
              <a:cs typeface="+mn-cs"/>
            </a:endParaRPr>
          </a:p>
        </p:txBody>
      </p:sp>
      <p:cxnSp>
        <p:nvCxnSpPr>
          <p:cNvPr id="5" name="Straight Arrow Connector 4"/>
          <p:cNvCxnSpPr/>
          <p:nvPr/>
        </p:nvCxnSpPr>
        <p:spPr>
          <a:xfrm flipH="1">
            <a:off x="4998219" y="4726470"/>
            <a:ext cx="45656" cy="173947"/>
          </a:xfrm>
          <a:prstGeom prst="straightConnector1">
            <a:avLst/>
          </a:prstGeom>
          <a:ln>
            <a:solidFill>
              <a:schemeClr val="bg1">
                <a:lumMod val="50000"/>
              </a:schemeClr>
            </a:solidFill>
            <a:prstDash val="solid"/>
            <a:tailEnd type="triangle" w="med" len="med"/>
          </a:ln>
          <a:effectLst/>
        </p:spPr>
        <p:style>
          <a:lnRef idx="2">
            <a:schemeClr val="accent1"/>
          </a:lnRef>
          <a:fillRef idx="0">
            <a:schemeClr val="accent1"/>
          </a:fillRef>
          <a:effectRef idx="1">
            <a:schemeClr val="accent1"/>
          </a:effectRef>
          <a:fontRef idx="minor">
            <a:schemeClr val="tx1"/>
          </a:fontRef>
        </p:style>
      </p:cxnSp>
      <p:sp>
        <p:nvSpPr>
          <p:cNvPr id="8" name="AutoShape 16"/>
          <p:cNvSpPr>
            <a:spLocks noChangeArrowheads="1"/>
          </p:cNvSpPr>
          <p:nvPr/>
        </p:nvSpPr>
        <p:spPr bwMode="auto">
          <a:xfrm>
            <a:off x="3616623" y="3936801"/>
            <a:ext cx="2054894" cy="1404478"/>
          </a:xfrm>
          <a:prstGeom prst="roundRect">
            <a:avLst>
              <a:gd name="adj" fmla="val 9917"/>
            </a:avLst>
          </a:prstGeom>
          <a:solidFill>
            <a:schemeClr val="accent6">
              <a:lumMod val="50000"/>
            </a:schemeClr>
          </a:solidFill>
          <a:ln w="38100">
            <a:solidFill>
              <a:schemeClr val="tx1"/>
            </a:solidFill>
            <a:round/>
            <a:headEnd/>
            <a:tailEnd/>
          </a:ln>
          <a:effectLst/>
          <a:extLst/>
        </p:spPr>
        <p:txBody>
          <a:bodyPr wrap="none" anchor="ctr"/>
          <a:lstStyle/>
          <a:p>
            <a:pPr>
              <a:defRPr/>
            </a:pPr>
            <a:endParaRPr lang="en-US">
              <a:cs typeface="+mn-cs"/>
            </a:endParaRPr>
          </a:p>
        </p:txBody>
      </p:sp>
      <p:sp>
        <p:nvSpPr>
          <p:cNvPr id="28" name="Rectangle 27"/>
          <p:cNvSpPr/>
          <p:nvPr/>
        </p:nvSpPr>
        <p:spPr>
          <a:xfrm>
            <a:off x="0" y="0"/>
            <a:ext cx="8961438" cy="648072"/>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itle 1"/>
          <p:cNvSpPr txBox="1">
            <a:spLocks/>
          </p:cNvSpPr>
          <p:nvPr/>
        </p:nvSpPr>
        <p:spPr bwMode="gray">
          <a:xfrm>
            <a:off x="270486" y="120377"/>
            <a:ext cx="7162561" cy="369332"/>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dirty="0" smtClean="0">
                <a:solidFill>
                  <a:srgbClr val="FFFFFF"/>
                </a:solidFill>
                <a:latin typeface="Helvetica"/>
                <a:cs typeface="Helvetica"/>
              </a:rPr>
              <a:t>THE CRGE FACILITY</a:t>
            </a:r>
            <a:endParaRPr lang="en-US" dirty="0">
              <a:solidFill>
                <a:srgbClr val="FFFFFF"/>
              </a:solidFill>
              <a:latin typeface="Helvetica"/>
              <a:cs typeface="Helvetica"/>
            </a:endParaRPr>
          </a:p>
        </p:txBody>
      </p:sp>
      <p:sp>
        <p:nvSpPr>
          <p:cNvPr id="30" name="Text Box 150"/>
          <p:cNvSpPr txBox="1">
            <a:spLocks noChangeArrowheads="1"/>
          </p:cNvSpPr>
          <p:nvPr>
            <p:custDataLst>
              <p:tags r:id="rId1"/>
            </p:custDataLst>
          </p:nvPr>
        </p:nvSpPr>
        <p:spPr bwMode="auto">
          <a:xfrm>
            <a:off x="6712967" y="157262"/>
            <a:ext cx="2088233" cy="461665"/>
          </a:xfrm>
          <a:prstGeom prst="rect">
            <a:avLst/>
          </a:prstGeom>
          <a:noFill/>
          <a:ln w="9525">
            <a:noFill/>
            <a:miter lim="800000"/>
            <a:headEnd/>
            <a:tailEnd/>
          </a:ln>
          <a:effectLst/>
        </p:spPr>
        <p:txBody>
          <a:bodyPr wrap="square" lIns="0" tIns="0" rIns="0" bIns="0">
            <a:spAutoFit/>
          </a:bodyPr>
          <a:lstStyle/>
          <a:p>
            <a:pPr algn="r">
              <a:spcBef>
                <a:spcPct val="50000"/>
              </a:spcBef>
              <a:defRPr/>
            </a:pPr>
            <a:r>
              <a:rPr lang="en-US" sz="1000" b="1" dirty="0">
                <a:solidFill>
                  <a:srgbClr val="FFFFFF"/>
                </a:solidFill>
                <a:latin typeface="Helvetica"/>
                <a:ea typeface="MS PGothic" pitchFamily="34" charset="-128"/>
                <a:cs typeface="Helvetica"/>
              </a:rPr>
              <a:t>FEDERAL DEMOCRATIC REPUBLIC OF ETHIOPIA</a:t>
            </a:r>
            <a:br>
              <a:rPr lang="en-US" sz="1000" b="1" dirty="0">
                <a:solidFill>
                  <a:srgbClr val="FFFFFF"/>
                </a:solidFill>
                <a:latin typeface="Helvetica"/>
                <a:ea typeface="MS PGothic" pitchFamily="34" charset="-128"/>
                <a:cs typeface="Helvetica"/>
              </a:rPr>
            </a:br>
            <a:endParaRPr lang="en-US" sz="1000" b="1" dirty="0">
              <a:solidFill>
                <a:srgbClr val="FFFFFF"/>
              </a:solidFill>
              <a:latin typeface="Helvetica"/>
              <a:ea typeface="MS PGothic" pitchFamily="34" charset="-128"/>
              <a:cs typeface="Helvetica"/>
            </a:endParaRPr>
          </a:p>
        </p:txBody>
      </p:sp>
      <p:sp>
        <p:nvSpPr>
          <p:cNvPr id="33" name="AutoShape 16"/>
          <p:cNvSpPr>
            <a:spLocks noChangeArrowheads="1"/>
          </p:cNvSpPr>
          <p:nvPr/>
        </p:nvSpPr>
        <p:spPr bwMode="auto">
          <a:xfrm>
            <a:off x="6136903" y="3936801"/>
            <a:ext cx="2054894" cy="1404478"/>
          </a:xfrm>
          <a:prstGeom prst="roundRect">
            <a:avLst>
              <a:gd name="adj" fmla="val 9917"/>
            </a:avLst>
          </a:prstGeom>
          <a:solidFill>
            <a:schemeClr val="accent6">
              <a:lumMod val="50000"/>
            </a:schemeClr>
          </a:solidFill>
          <a:ln w="38100">
            <a:solidFill>
              <a:schemeClr val="tx1"/>
            </a:solidFill>
            <a:round/>
            <a:headEnd/>
            <a:tailEnd/>
          </a:ln>
          <a:effectLst/>
          <a:extLst/>
        </p:spPr>
        <p:txBody>
          <a:bodyPr wrap="none" anchor="ctr"/>
          <a:lstStyle/>
          <a:p>
            <a:pPr>
              <a:defRPr/>
            </a:pPr>
            <a:endParaRPr lang="en-US">
              <a:cs typeface="+mn-cs"/>
            </a:endParaRPr>
          </a:p>
        </p:txBody>
      </p:sp>
      <p:sp>
        <p:nvSpPr>
          <p:cNvPr id="34" name="AutoShape 16"/>
          <p:cNvSpPr>
            <a:spLocks noChangeArrowheads="1"/>
          </p:cNvSpPr>
          <p:nvPr/>
        </p:nvSpPr>
        <p:spPr bwMode="auto">
          <a:xfrm>
            <a:off x="1024335" y="3936801"/>
            <a:ext cx="2054894" cy="1404478"/>
          </a:xfrm>
          <a:prstGeom prst="roundRect">
            <a:avLst>
              <a:gd name="adj" fmla="val 9917"/>
            </a:avLst>
          </a:prstGeom>
          <a:solidFill>
            <a:schemeClr val="accent6">
              <a:lumMod val="50000"/>
            </a:schemeClr>
          </a:solidFill>
          <a:ln w="38100">
            <a:solidFill>
              <a:schemeClr val="tx1"/>
            </a:solidFill>
            <a:round/>
            <a:headEnd/>
            <a:tailEnd/>
          </a:ln>
          <a:effectLst/>
          <a:extLst/>
        </p:spPr>
        <p:txBody>
          <a:bodyPr wrap="none" anchor="ctr"/>
          <a:lstStyle/>
          <a:p>
            <a:pPr>
              <a:defRPr/>
            </a:pPr>
            <a:endParaRPr lang="en-US">
              <a:cs typeface="+mn-cs"/>
            </a:endParaRPr>
          </a:p>
        </p:txBody>
      </p:sp>
      <p:sp>
        <p:nvSpPr>
          <p:cNvPr id="35" name="TextBox 34"/>
          <p:cNvSpPr txBox="1"/>
          <p:nvPr/>
        </p:nvSpPr>
        <p:spPr>
          <a:xfrm>
            <a:off x="1024335" y="4296841"/>
            <a:ext cx="2016224" cy="584776"/>
          </a:xfrm>
          <a:prstGeom prst="rect">
            <a:avLst/>
          </a:prstGeom>
          <a:noFill/>
        </p:spPr>
        <p:txBody>
          <a:bodyPr wrap="square" rtlCol="0">
            <a:spAutoFit/>
          </a:bodyPr>
          <a:lstStyle/>
          <a:p>
            <a:pPr algn="ctr"/>
            <a:r>
              <a:rPr lang="en-US" b="1" dirty="0" smtClean="0">
                <a:solidFill>
                  <a:srgbClr val="FFFFFF"/>
                </a:solidFill>
                <a:latin typeface="Helvetica"/>
                <a:cs typeface="Helvetica"/>
              </a:rPr>
              <a:t>TECHNICAL COMMITTEE</a:t>
            </a:r>
            <a:endParaRPr lang="en-US" b="1" dirty="0">
              <a:solidFill>
                <a:srgbClr val="FFFFFF"/>
              </a:solidFill>
              <a:latin typeface="Helvetica"/>
              <a:cs typeface="Helvetica"/>
            </a:endParaRPr>
          </a:p>
        </p:txBody>
      </p:sp>
      <p:sp>
        <p:nvSpPr>
          <p:cNvPr id="36" name="TextBox 35"/>
          <p:cNvSpPr txBox="1"/>
          <p:nvPr/>
        </p:nvSpPr>
        <p:spPr>
          <a:xfrm>
            <a:off x="3616623" y="4296841"/>
            <a:ext cx="2016224" cy="584776"/>
          </a:xfrm>
          <a:prstGeom prst="rect">
            <a:avLst/>
          </a:prstGeom>
          <a:noFill/>
        </p:spPr>
        <p:txBody>
          <a:bodyPr wrap="square" rtlCol="0">
            <a:spAutoFit/>
          </a:bodyPr>
          <a:lstStyle/>
          <a:p>
            <a:pPr algn="ctr"/>
            <a:r>
              <a:rPr lang="en-US" b="1" dirty="0" smtClean="0">
                <a:solidFill>
                  <a:srgbClr val="FFFFFF"/>
                </a:solidFill>
                <a:latin typeface="Helvetica"/>
                <a:cs typeface="Helvetica"/>
              </a:rPr>
              <a:t>MANAGERIAL COMMITTEE</a:t>
            </a:r>
            <a:endParaRPr lang="en-US" b="1" dirty="0">
              <a:solidFill>
                <a:srgbClr val="FFFFFF"/>
              </a:solidFill>
              <a:latin typeface="Helvetica"/>
              <a:cs typeface="Helvetica"/>
            </a:endParaRPr>
          </a:p>
        </p:txBody>
      </p:sp>
      <p:sp>
        <p:nvSpPr>
          <p:cNvPr id="37" name="TextBox 36"/>
          <p:cNvSpPr txBox="1"/>
          <p:nvPr/>
        </p:nvSpPr>
        <p:spPr>
          <a:xfrm>
            <a:off x="6136903" y="4296841"/>
            <a:ext cx="2016224" cy="338554"/>
          </a:xfrm>
          <a:prstGeom prst="rect">
            <a:avLst/>
          </a:prstGeom>
          <a:noFill/>
        </p:spPr>
        <p:txBody>
          <a:bodyPr wrap="square" rtlCol="0">
            <a:spAutoFit/>
          </a:bodyPr>
          <a:lstStyle/>
          <a:p>
            <a:pPr algn="ctr"/>
            <a:r>
              <a:rPr lang="en-US" b="1" dirty="0" smtClean="0">
                <a:solidFill>
                  <a:srgbClr val="FFFFFF"/>
                </a:solidFill>
                <a:latin typeface="Helvetica"/>
                <a:cs typeface="Helvetica"/>
              </a:rPr>
              <a:t>CRGE FACILITY</a:t>
            </a:r>
            <a:endParaRPr lang="en-US" b="1" dirty="0">
              <a:solidFill>
                <a:srgbClr val="FFFFFF"/>
              </a:solidFill>
              <a:latin typeface="Helvetica"/>
              <a:cs typeface="Helvetica"/>
            </a:endParaRPr>
          </a:p>
        </p:txBody>
      </p:sp>
      <p:cxnSp>
        <p:nvCxnSpPr>
          <p:cNvPr id="39" name="Straight Arrow Connector 38"/>
          <p:cNvCxnSpPr>
            <a:stCxn id="34" idx="3"/>
            <a:endCxn id="8" idx="1"/>
          </p:cNvCxnSpPr>
          <p:nvPr/>
        </p:nvCxnSpPr>
        <p:spPr>
          <a:xfrm>
            <a:off x="3079229" y="4639040"/>
            <a:ext cx="537394" cy="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a:endCxn id="33" idx="1"/>
          </p:cNvCxnSpPr>
          <p:nvPr/>
        </p:nvCxnSpPr>
        <p:spPr>
          <a:xfrm flipV="1">
            <a:off x="5632847" y="4639040"/>
            <a:ext cx="504056" cy="17842"/>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45" name="AutoShape 22"/>
          <p:cNvSpPr>
            <a:spLocks noChangeArrowheads="1"/>
          </p:cNvSpPr>
          <p:nvPr/>
        </p:nvSpPr>
        <p:spPr bwMode="auto">
          <a:xfrm>
            <a:off x="1024335" y="1272504"/>
            <a:ext cx="3096344" cy="1722874"/>
          </a:xfrm>
          <a:prstGeom prst="roundRect">
            <a:avLst>
              <a:gd name="adj" fmla="val 4287"/>
            </a:avLst>
          </a:prstGeom>
          <a:solidFill>
            <a:srgbClr val="00B2EA">
              <a:alpha val="50000"/>
            </a:srgbClr>
          </a:solidFill>
          <a:ln w="38100">
            <a:solidFill>
              <a:schemeClr val="tx1"/>
            </a:solidFill>
            <a:round/>
            <a:headEnd/>
            <a:tailEnd/>
          </a:ln>
          <a:effectLst/>
          <a:extLst/>
        </p:spPr>
        <p:txBody>
          <a:bodyPr wrap="none" anchor="ctr"/>
          <a:lstStyle/>
          <a:p>
            <a:endParaRPr lang="en-US">
              <a:cs typeface="+mn-cs"/>
            </a:endParaRPr>
          </a:p>
        </p:txBody>
      </p:sp>
      <p:sp>
        <p:nvSpPr>
          <p:cNvPr id="46" name="TextBox 45"/>
          <p:cNvSpPr txBox="1"/>
          <p:nvPr/>
        </p:nvSpPr>
        <p:spPr>
          <a:xfrm>
            <a:off x="1096343" y="2136600"/>
            <a:ext cx="2448272" cy="830997"/>
          </a:xfrm>
          <a:prstGeom prst="rect">
            <a:avLst/>
          </a:prstGeom>
          <a:noFill/>
        </p:spPr>
        <p:txBody>
          <a:bodyPr wrap="square" rtlCol="0">
            <a:spAutoFit/>
          </a:bodyPr>
          <a:lstStyle/>
          <a:p>
            <a:pPr marL="171450" indent="-171450">
              <a:buFont typeface="Arial"/>
              <a:buChar char="•"/>
            </a:pPr>
            <a:r>
              <a:rPr lang="en-US" sz="1200" b="1" dirty="0" smtClean="0">
                <a:latin typeface="Helvetica"/>
                <a:cs typeface="Helvetica"/>
              </a:rPr>
              <a:t>INVESTMENT PLANS</a:t>
            </a:r>
          </a:p>
          <a:p>
            <a:pPr marL="171450" indent="-171450">
              <a:buFont typeface="Arial"/>
              <a:buChar char="•"/>
            </a:pPr>
            <a:r>
              <a:rPr lang="en-US" sz="1200" b="1" dirty="0" smtClean="0">
                <a:latin typeface="Helvetica"/>
                <a:cs typeface="Helvetica"/>
              </a:rPr>
              <a:t>INVESTMENT PROPOSALS</a:t>
            </a:r>
          </a:p>
          <a:p>
            <a:pPr marL="171450" indent="-171450">
              <a:buFont typeface="Arial"/>
              <a:buChar char="•"/>
            </a:pPr>
            <a:r>
              <a:rPr lang="en-US" sz="1200" b="1" dirty="0" smtClean="0">
                <a:latin typeface="Helvetica"/>
                <a:cs typeface="Helvetica"/>
              </a:rPr>
              <a:t>REPORTS OF REDUCTION RESULTS</a:t>
            </a:r>
            <a:endParaRPr lang="en-US" sz="1200" b="1" dirty="0">
              <a:latin typeface="Helvetica"/>
              <a:cs typeface="Helvetica"/>
            </a:endParaRPr>
          </a:p>
        </p:txBody>
      </p:sp>
      <p:sp>
        <p:nvSpPr>
          <p:cNvPr id="47" name="TextBox 46"/>
          <p:cNvSpPr txBox="1"/>
          <p:nvPr/>
        </p:nvSpPr>
        <p:spPr>
          <a:xfrm>
            <a:off x="1024335" y="1344513"/>
            <a:ext cx="3096344" cy="307777"/>
          </a:xfrm>
          <a:prstGeom prst="rect">
            <a:avLst/>
          </a:prstGeom>
          <a:noFill/>
        </p:spPr>
        <p:txBody>
          <a:bodyPr wrap="square" rtlCol="0">
            <a:spAutoFit/>
          </a:bodyPr>
          <a:lstStyle/>
          <a:p>
            <a:pPr algn="ctr"/>
            <a:r>
              <a:rPr lang="en-US" sz="1400" b="1" dirty="0" smtClean="0">
                <a:solidFill>
                  <a:srgbClr val="FFFFFF"/>
                </a:solidFill>
                <a:latin typeface="Helvetica"/>
                <a:cs typeface="Helvetica"/>
              </a:rPr>
              <a:t>IMPLEMENTING ENTITIES</a:t>
            </a:r>
            <a:endParaRPr lang="en-US" sz="1400" b="1" dirty="0">
              <a:solidFill>
                <a:srgbClr val="FFFFFF"/>
              </a:solidFill>
              <a:latin typeface="Helvetica"/>
              <a:cs typeface="Helvetica"/>
            </a:endParaRPr>
          </a:p>
        </p:txBody>
      </p:sp>
      <p:sp>
        <p:nvSpPr>
          <p:cNvPr id="48" name="AutoShape 14"/>
          <p:cNvSpPr>
            <a:spLocks noChangeArrowheads="1"/>
          </p:cNvSpPr>
          <p:nvPr/>
        </p:nvSpPr>
        <p:spPr bwMode="auto">
          <a:xfrm>
            <a:off x="1273697" y="1722585"/>
            <a:ext cx="1222375" cy="323850"/>
          </a:xfrm>
          <a:prstGeom prst="roundRect">
            <a:avLst>
              <a:gd name="adj" fmla="val 9917"/>
            </a:avLst>
          </a:prstGeom>
          <a:solidFill>
            <a:srgbClr val="006699"/>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49" name="Text Box 15"/>
          <p:cNvSpPr txBox="1">
            <a:spLocks noChangeArrowheads="1"/>
          </p:cNvSpPr>
          <p:nvPr/>
        </p:nvSpPr>
        <p:spPr bwMode="auto">
          <a:xfrm>
            <a:off x="1240359" y="1776560"/>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FEDERAL </a:t>
            </a:r>
            <a:endParaRPr lang="en-GB" sz="700" b="1" dirty="0">
              <a:solidFill>
                <a:schemeClr val="bg1"/>
              </a:solidFill>
              <a:latin typeface="Helvetica"/>
              <a:cs typeface="Helvetica"/>
            </a:endParaRPr>
          </a:p>
        </p:txBody>
      </p:sp>
      <p:sp>
        <p:nvSpPr>
          <p:cNvPr id="50" name="AutoShape 16"/>
          <p:cNvSpPr>
            <a:spLocks noChangeArrowheads="1"/>
          </p:cNvSpPr>
          <p:nvPr/>
        </p:nvSpPr>
        <p:spPr bwMode="auto">
          <a:xfrm>
            <a:off x="2608511" y="1704552"/>
            <a:ext cx="1222375" cy="323850"/>
          </a:xfrm>
          <a:prstGeom prst="roundRect">
            <a:avLst>
              <a:gd name="adj" fmla="val 9917"/>
            </a:avLst>
          </a:prstGeom>
          <a:solidFill>
            <a:srgbClr val="0099CC"/>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1" name="Text Box 17"/>
          <p:cNvSpPr txBox="1">
            <a:spLocks noChangeArrowheads="1"/>
          </p:cNvSpPr>
          <p:nvPr/>
        </p:nvSpPr>
        <p:spPr bwMode="auto">
          <a:xfrm>
            <a:off x="2608511" y="1776560"/>
            <a:ext cx="1282700"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spcBef>
                <a:spcPct val="50000"/>
              </a:spcBef>
              <a:defRPr/>
            </a:pPr>
            <a:r>
              <a:rPr lang="en-GB" sz="700" b="1" dirty="0" smtClean="0">
                <a:solidFill>
                  <a:schemeClr val="bg1"/>
                </a:solidFill>
                <a:latin typeface="Helvetica"/>
                <a:cs typeface="Helvetica"/>
              </a:rPr>
              <a:t>REGIONAL</a:t>
            </a:r>
            <a:endParaRPr lang="en-GB" sz="700" b="1" dirty="0">
              <a:solidFill>
                <a:schemeClr val="bg1"/>
              </a:solidFill>
              <a:latin typeface="Helvetica"/>
              <a:cs typeface="Helvetica"/>
            </a:endParaRPr>
          </a:p>
        </p:txBody>
      </p:sp>
      <p:cxnSp>
        <p:nvCxnSpPr>
          <p:cNvPr id="53" name="Straight Arrow Connector 52"/>
          <p:cNvCxnSpPr/>
          <p:nvPr/>
        </p:nvCxnSpPr>
        <p:spPr>
          <a:xfrm>
            <a:off x="2032447" y="3000697"/>
            <a:ext cx="0" cy="86409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55" name="Text Box 139"/>
          <p:cNvSpPr txBox="1">
            <a:spLocks noChangeArrowheads="1"/>
          </p:cNvSpPr>
          <p:nvPr/>
        </p:nvSpPr>
        <p:spPr bwMode="auto">
          <a:xfrm>
            <a:off x="808311" y="5592985"/>
            <a:ext cx="2448272"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1400" b="1" dirty="0" smtClean="0">
                <a:solidFill>
                  <a:srgbClr val="CCCC66"/>
                </a:solidFill>
                <a:latin typeface="Helvetica"/>
                <a:cs typeface="Helvetica"/>
              </a:rPr>
              <a:t>FACILITY</a:t>
            </a:r>
            <a:endParaRPr lang="en-GB" sz="1400" b="1" dirty="0">
              <a:solidFill>
                <a:srgbClr val="CCCC66"/>
              </a:solidFill>
              <a:latin typeface="Helvetica"/>
              <a:cs typeface="Helvetica"/>
            </a:endParaRPr>
          </a:p>
        </p:txBody>
      </p:sp>
      <p:cxnSp>
        <p:nvCxnSpPr>
          <p:cNvPr id="56" name="Elbow Connector 55"/>
          <p:cNvCxnSpPr>
            <a:stCxn id="33" idx="0"/>
            <a:endCxn id="45" idx="3"/>
          </p:cNvCxnSpPr>
          <p:nvPr/>
        </p:nvCxnSpPr>
        <p:spPr>
          <a:xfrm rot="16200000" flipV="1">
            <a:off x="4741085" y="1513535"/>
            <a:ext cx="1802860" cy="3043671"/>
          </a:xfrm>
          <a:prstGeom prst="bentConnector2">
            <a:avLst/>
          </a:prstGeom>
          <a:ln w="38100" cmpd="sng">
            <a:solidFill>
              <a:schemeClr val="bg1">
                <a:lumMod val="50000"/>
              </a:schemeClr>
            </a:solidFill>
            <a:prstDash val="sysDash"/>
            <a:tailEnd type="triangle" w="med" len="med"/>
          </a:ln>
          <a:effectLst/>
        </p:spPr>
        <p:style>
          <a:lnRef idx="2">
            <a:schemeClr val="accent1"/>
          </a:lnRef>
          <a:fillRef idx="0">
            <a:schemeClr val="accent1"/>
          </a:fillRef>
          <a:effectRef idx="1">
            <a:schemeClr val="accent1"/>
          </a:effectRef>
          <a:fontRef idx="minor">
            <a:schemeClr val="tx1"/>
          </a:fontRef>
        </p:style>
      </p:cxnSp>
      <p:sp>
        <p:nvSpPr>
          <p:cNvPr id="71" name="Text Box 139"/>
          <p:cNvSpPr txBox="1">
            <a:spLocks noChangeArrowheads="1"/>
          </p:cNvSpPr>
          <p:nvPr/>
        </p:nvSpPr>
        <p:spPr bwMode="auto">
          <a:xfrm>
            <a:off x="952327" y="912465"/>
            <a:ext cx="2448272"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defRPr/>
            </a:pPr>
            <a:r>
              <a:rPr lang="en-GB" sz="1400" b="1" dirty="0" smtClean="0">
                <a:solidFill>
                  <a:srgbClr val="CCCC66"/>
                </a:solidFill>
                <a:latin typeface="Helvetica"/>
                <a:cs typeface="Helvetica"/>
              </a:rPr>
              <a:t>REGISTRY</a:t>
            </a:r>
            <a:endParaRPr lang="en-GB" sz="1400" b="1" dirty="0">
              <a:solidFill>
                <a:srgbClr val="CCCC66"/>
              </a:solidFill>
              <a:latin typeface="Helvetica"/>
              <a:cs typeface="Helvetica"/>
            </a:endParaRPr>
          </a:p>
        </p:txBody>
      </p:sp>
    </p:spTree>
    <p:extLst>
      <p:ext uri="{BB962C8B-B14F-4D97-AF65-F5344CB8AC3E}">
        <p14:creationId xmlns:p14="http://schemas.microsoft.com/office/powerpoint/2010/main" xmlns="" val="147919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0" y="0"/>
            <a:ext cx="8961438" cy="648072"/>
          </a:xfrm>
          <a:prstGeom prst="rect">
            <a:avLst/>
          </a:prstGeom>
          <a:solidFill>
            <a:srgbClr val="00B2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Title 1"/>
          <p:cNvSpPr>
            <a:spLocks noGrp="1"/>
          </p:cNvSpPr>
          <p:nvPr>
            <p:ph type="title"/>
          </p:nvPr>
        </p:nvSpPr>
        <p:spPr>
          <a:xfrm>
            <a:off x="270486" y="821293"/>
            <a:ext cx="8458705" cy="523220"/>
          </a:xfrm>
        </p:spPr>
        <p:txBody>
          <a:bodyPr/>
          <a:lstStyle/>
          <a:p>
            <a:r>
              <a:rPr lang="en-US" sz="1700" dirty="0" smtClean="0">
                <a:solidFill>
                  <a:srgbClr val="0089B4"/>
                </a:solidFill>
                <a:latin typeface="Helvetica"/>
                <a:cs typeface="Helvetica"/>
              </a:rPr>
              <a:t>The CRGE Facility is housed within MOFED, the EPA provides coordination of Ethiopia’s response of climate change. </a:t>
            </a:r>
            <a:endParaRPr lang="en-US" sz="1700" dirty="0">
              <a:solidFill>
                <a:srgbClr val="0089B4"/>
              </a:solidFill>
              <a:latin typeface="Helvetica"/>
              <a:cs typeface="Helvetica"/>
            </a:endParaRPr>
          </a:p>
        </p:txBody>
      </p:sp>
      <p:sp>
        <p:nvSpPr>
          <p:cNvPr id="21" name="Title 1"/>
          <p:cNvSpPr txBox="1">
            <a:spLocks/>
          </p:cNvSpPr>
          <p:nvPr/>
        </p:nvSpPr>
        <p:spPr bwMode="gray">
          <a:xfrm>
            <a:off x="270486" y="120377"/>
            <a:ext cx="7162561" cy="369332"/>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dirty="0" smtClean="0">
                <a:solidFill>
                  <a:srgbClr val="FFFFFF"/>
                </a:solidFill>
                <a:latin typeface="Helvetica"/>
                <a:cs typeface="Helvetica"/>
              </a:rPr>
              <a:t>THE CRGE FACILITY FUNCTIONS</a:t>
            </a:r>
            <a:endParaRPr lang="en-US" dirty="0">
              <a:solidFill>
                <a:srgbClr val="FFFFFF"/>
              </a:solidFill>
              <a:latin typeface="Helvetica"/>
              <a:cs typeface="Helvetica"/>
            </a:endParaRPr>
          </a:p>
        </p:txBody>
      </p:sp>
      <p:sp>
        <p:nvSpPr>
          <p:cNvPr id="23" name="Text Box 150"/>
          <p:cNvSpPr txBox="1">
            <a:spLocks noChangeArrowheads="1"/>
          </p:cNvSpPr>
          <p:nvPr>
            <p:custDataLst>
              <p:tags r:id="rId1"/>
            </p:custDataLst>
          </p:nvPr>
        </p:nvSpPr>
        <p:spPr bwMode="auto">
          <a:xfrm>
            <a:off x="6712967" y="157262"/>
            <a:ext cx="2088233" cy="461665"/>
          </a:xfrm>
          <a:prstGeom prst="rect">
            <a:avLst/>
          </a:prstGeom>
          <a:noFill/>
          <a:ln w="9525">
            <a:noFill/>
            <a:miter lim="800000"/>
            <a:headEnd/>
            <a:tailEnd/>
          </a:ln>
          <a:effectLst/>
        </p:spPr>
        <p:txBody>
          <a:bodyPr wrap="square" lIns="0" tIns="0" rIns="0" bIns="0">
            <a:spAutoFit/>
          </a:bodyPr>
          <a:lstStyle/>
          <a:p>
            <a:pPr algn="r">
              <a:spcBef>
                <a:spcPct val="50000"/>
              </a:spcBef>
              <a:defRPr/>
            </a:pPr>
            <a:r>
              <a:rPr lang="en-US" sz="1000" b="1" dirty="0">
                <a:solidFill>
                  <a:srgbClr val="FFFFFF"/>
                </a:solidFill>
                <a:latin typeface="Helvetica"/>
                <a:ea typeface="MS PGothic" pitchFamily="34" charset="-128"/>
                <a:cs typeface="Helvetica"/>
              </a:rPr>
              <a:t>FEDERAL DEMOCRATIC REPUBLIC OF ETHIOPIA</a:t>
            </a:r>
            <a:br>
              <a:rPr lang="en-US" sz="1000" b="1" dirty="0">
                <a:solidFill>
                  <a:srgbClr val="FFFFFF"/>
                </a:solidFill>
                <a:latin typeface="Helvetica"/>
                <a:ea typeface="MS PGothic" pitchFamily="34" charset="-128"/>
                <a:cs typeface="Helvetica"/>
              </a:rPr>
            </a:br>
            <a:endParaRPr lang="en-US" sz="1000" b="1" dirty="0">
              <a:solidFill>
                <a:srgbClr val="FFFFFF"/>
              </a:solidFill>
              <a:latin typeface="Helvetica"/>
              <a:ea typeface="MS PGothic" pitchFamily="34" charset="-128"/>
              <a:cs typeface="Helvetica"/>
            </a:endParaRPr>
          </a:p>
        </p:txBody>
      </p:sp>
      <p:sp>
        <p:nvSpPr>
          <p:cNvPr id="59" name="Rectangle 58"/>
          <p:cNvSpPr/>
          <p:nvPr/>
        </p:nvSpPr>
        <p:spPr>
          <a:xfrm>
            <a:off x="267262" y="1632545"/>
            <a:ext cx="3965174" cy="504056"/>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Rectangle 60"/>
          <p:cNvSpPr/>
          <p:nvPr/>
        </p:nvSpPr>
        <p:spPr>
          <a:xfrm>
            <a:off x="267261" y="1632545"/>
            <a:ext cx="8389921" cy="4968552"/>
          </a:xfrm>
          <a:prstGeom prst="rect">
            <a:avLst/>
          </a:prstGeom>
          <a:solidFill>
            <a:srgbClr val="00B2EA">
              <a:alpha val="1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itle 1"/>
          <p:cNvSpPr txBox="1">
            <a:spLocks/>
          </p:cNvSpPr>
          <p:nvPr/>
        </p:nvSpPr>
        <p:spPr>
          <a:xfrm>
            <a:off x="365178" y="1716883"/>
            <a:ext cx="3922201" cy="523220"/>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r>
              <a:rPr lang="en-US" sz="1700" dirty="0" smtClean="0">
                <a:solidFill>
                  <a:srgbClr val="0089B4"/>
                </a:solidFill>
                <a:latin typeface="Helvetica"/>
                <a:cs typeface="Helvetica"/>
              </a:rPr>
              <a:t>FUCTIONS</a:t>
            </a:r>
            <a:endParaRPr lang="en-US" sz="1700" dirty="0">
              <a:solidFill>
                <a:srgbClr val="0089B4"/>
              </a:solidFill>
              <a:latin typeface="Helvetica"/>
              <a:cs typeface="Helvetica"/>
            </a:endParaRPr>
          </a:p>
        </p:txBody>
      </p:sp>
      <p:sp>
        <p:nvSpPr>
          <p:cNvPr id="64" name="Title 1"/>
          <p:cNvSpPr txBox="1">
            <a:spLocks/>
          </p:cNvSpPr>
          <p:nvPr/>
        </p:nvSpPr>
        <p:spPr>
          <a:xfrm>
            <a:off x="331873" y="2272332"/>
            <a:ext cx="8325310" cy="4256757"/>
          </a:xfrm>
          <a:prstGeom prst="rect">
            <a:avLst/>
          </a:prstGeom>
        </p:spPr>
        <p:txBody>
          <a:bodyPr/>
          <a:lstStyle>
            <a:lvl1pPr algn="l" defTabSz="895350" rtl="0" eaLnBrk="0" fontAlgn="base" hangingPunct="0">
              <a:spcBef>
                <a:spcPct val="0"/>
              </a:spcBef>
              <a:spcAft>
                <a:spcPct val="0"/>
              </a:spcAft>
              <a:defRPr sz="2400" b="1">
                <a:solidFill>
                  <a:schemeClr val="hlink"/>
                </a:solidFill>
                <a:latin typeface="Calibri"/>
                <a:ea typeface="ＭＳ Ｐゴシック" pitchFamily="34" charset="-128"/>
                <a:cs typeface="Calibri"/>
              </a:defRPr>
            </a:lvl1pPr>
            <a:lvl2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2pPr>
            <a:lvl3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3pPr>
            <a:lvl4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4pPr>
            <a:lvl5pPr algn="l" defTabSz="895350" rtl="0" eaLnBrk="0" fontAlgn="base" hangingPunct="0">
              <a:spcBef>
                <a:spcPct val="0"/>
              </a:spcBef>
              <a:spcAft>
                <a:spcPct val="0"/>
              </a:spcAft>
              <a:defRPr sz="1900" b="1">
                <a:solidFill>
                  <a:schemeClr val="hlink"/>
                </a:solidFill>
                <a:latin typeface="Arial" charset="0"/>
                <a:ea typeface="ＭＳ Ｐゴシック" pitchFamily="34" charset="-128"/>
                <a:cs typeface="ＭＳ Ｐゴシック" charset="0"/>
              </a:defRPr>
            </a:lvl5pPr>
            <a:lvl6pPr marL="457200" algn="l" defTabSz="895350" rtl="0" fontAlgn="base">
              <a:spcBef>
                <a:spcPct val="0"/>
              </a:spcBef>
              <a:spcAft>
                <a:spcPct val="0"/>
              </a:spcAft>
              <a:defRPr sz="1900" b="1">
                <a:solidFill>
                  <a:schemeClr val="hlink"/>
                </a:solidFill>
                <a:latin typeface="Arial" charset="0"/>
                <a:ea typeface="ＭＳ Ｐゴシック" charset="0"/>
              </a:defRPr>
            </a:lvl6pPr>
            <a:lvl7pPr marL="914400" algn="l" defTabSz="895350" rtl="0" fontAlgn="base">
              <a:spcBef>
                <a:spcPct val="0"/>
              </a:spcBef>
              <a:spcAft>
                <a:spcPct val="0"/>
              </a:spcAft>
              <a:defRPr sz="1900" b="1">
                <a:solidFill>
                  <a:schemeClr val="hlink"/>
                </a:solidFill>
                <a:latin typeface="Arial" charset="0"/>
                <a:ea typeface="ＭＳ Ｐゴシック" charset="0"/>
              </a:defRPr>
            </a:lvl7pPr>
            <a:lvl8pPr marL="1371600" algn="l" defTabSz="895350" rtl="0" fontAlgn="base">
              <a:spcBef>
                <a:spcPct val="0"/>
              </a:spcBef>
              <a:spcAft>
                <a:spcPct val="0"/>
              </a:spcAft>
              <a:defRPr sz="1900" b="1">
                <a:solidFill>
                  <a:schemeClr val="hlink"/>
                </a:solidFill>
                <a:latin typeface="Arial" charset="0"/>
                <a:ea typeface="ＭＳ Ｐゴシック" charset="0"/>
              </a:defRPr>
            </a:lvl8pPr>
            <a:lvl9pPr marL="1828800" algn="l" defTabSz="895350" rtl="0" fontAlgn="base">
              <a:spcBef>
                <a:spcPct val="0"/>
              </a:spcBef>
              <a:spcAft>
                <a:spcPct val="0"/>
              </a:spcAft>
              <a:defRPr sz="1900" b="1">
                <a:solidFill>
                  <a:schemeClr val="hlink"/>
                </a:solidFill>
                <a:latin typeface="Arial" charset="0"/>
                <a:ea typeface="ＭＳ Ｐゴシック" charset="0"/>
              </a:defRPr>
            </a:lvl9pPr>
          </a:lstStyle>
          <a:p>
            <a:pPr marL="342900" indent="-342900" eaLnBrk="1" hangingPunct="1">
              <a:buClr>
                <a:srgbClr val="0089B4"/>
              </a:buClr>
              <a:buFont typeface="Arial" pitchFamily="34" charset="0"/>
              <a:buChar char="•"/>
            </a:pPr>
            <a:r>
              <a:rPr lang="en-US" sz="1700" dirty="0" err="1" smtClean="0">
                <a:solidFill>
                  <a:schemeClr val="tx1"/>
                </a:solidFill>
                <a:latin typeface="Helvetica"/>
                <a:ea typeface="ＭＳ Ｐゴシック" charset="0"/>
                <a:cs typeface="Helvetica"/>
              </a:rPr>
              <a:t>MoFED</a:t>
            </a:r>
            <a:r>
              <a:rPr lang="en-US" sz="1700" dirty="0" smtClean="0">
                <a:solidFill>
                  <a:schemeClr val="tx1"/>
                </a:solidFill>
                <a:latin typeface="Helvetica"/>
                <a:ea typeface="ＭＳ Ｐゴシック" charset="0"/>
                <a:cs typeface="Helvetica"/>
              </a:rPr>
              <a:t> is the supreme body of the facility for overall administration and operations. </a:t>
            </a:r>
            <a:r>
              <a:rPr lang="en-US" sz="1700" b="0" dirty="0" smtClean="0">
                <a:solidFill>
                  <a:schemeClr val="tx1"/>
                </a:solidFill>
                <a:latin typeface="Helvetica"/>
                <a:ea typeface="ＭＳ Ｐゴシック" charset="0"/>
                <a:cs typeface="Helvetica"/>
              </a:rPr>
              <a:t>Will in consultation with EPA establish the management committee and a compliance team for ensuring transparence, objectivity and safeguards.  </a:t>
            </a:r>
            <a:endParaRPr lang="en-US" sz="1700" dirty="0" smtClean="0">
              <a:solidFill>
                <a:schemeClr val="tx1"/>
              </a:solidFill>
              <a:latin typeface="Helvetica"/>
              <a:ea typeface="ＭＳ Ｐゴシック" charset="0"/>
              <a:cs typeface="Helvetica"/>
            </a:endParaRPr>
          </a:p>
          <a:p>
            <a:pPr eaLnBrk="1" hangingPunct="1">
              <a:buClr>
                <a:srgbClr val="0089B4"/>
              </a:buClr>
              <a:buFont typeface="Arial" pitchFamily="34" charset="0"/>
              <a:buChar char="•"/>
            </a:pPr>
            <a:endParaRPr lang="en-US" sz="1700" b="0" dirty="0">
              <a:solidFill>
                <a:schemeClr val="tx1"/>
              </a:solidFill>
              <a:latin typeface="Helvetica"/>
              <a:ea typeface="ＭＳ Ｐゴシック" charset="0"/>
              <a:cs typeface="Helvetica"/>
            </a:endParaRPr>
          </a:p>
          <a:p>
            <a:pPr marL="342900" indent="-342900" eaLnBrk="1" hangingPunct="1">
              <a:buClr>
                <a:srgbClr val="0089B4"/>
              </a:buClr>
              <a:buFont typeface="Arial" pitchFamily="34" charset="0"/>
              <a:buChar char="•"/>
            </a:pPr>
            <a:r>
              <a:rPr lang="en-US" sz="1700" dirty="0" err="1" smtClean="0">
                <a:solidFill>
                  <a:schemeClr val="tx1"/>
                </a:solidFill>
                <a:latin typeface="Helvetica"/>
                <a:ea typeface="ＭＳ Ｐゴシック" charset="0"/>
                <a:cs typeface="Helvetica"/>
              </a:rPr>
              <a:t>MoFED</a:t>
            </a:r>
            <a:r>
              <a:rPr lang="en-US" sz="1700" dirty="0" smtClean="0">
                <a:solidFill>
                  <a:schemeClr val="tx1"/>
                </a:solidFill>
                <a:latin typeface="Helvetica"/>
                <a:ea typeface="ＭＳ Ｐゴシック" charset="0"/>
                <a:cs typeface="Helvetica"/>
              </a:rPr>
              <a:t> will provide financial integrity and management. </a:t>
            </a:r>
            <a:r>
              <a:rPr lang="en-US" sz="1700" b="0" dirty="0" smtClean="0">
                <a:solidFill>
                  <a:schemeClr val="tx1"/>
                </a:solidFill>
                <a:latin typeface="Helvetica"/>
                <a:ea typeface="ＭＳ Ｐゴシック" charset="0"/>
                <a:cs typeface="Helvetica"/>
              </a:rPr>
              <a:t>Record transactions and balances, </a:t>
            </a:r>
            <a:r>
              <a:rPr lang="en-US" sz="1700" b="0" dirty="0" smtClean="0">
                <a:solidFill>
                  <a:schemeClr val="tx1"/>
                </a:solidFill>
                <a:latin typeface="Helvetica"/>
                <a:ea typeface="ＭＳ Ｐゴシック" charset="0"/>
                <a:cs typeface="Helvetica"/>
              </a:rPr>
              <a:t>manages </a:t>
            </a:r>
            <a:r>
              <a:rPr lang="en-US" sz="1700" b="0" dirty="0" smtClean="0">
                <a:solidFill>
                  <a:schemeClr val="tx1"/>
                </a:solidFill>
                <a:latin typeface="Helvetica"/>
                <a:ea typeface="ＭＳ Ｐゴシック" charset="0"/>
                <a:cs typeface="Helvetica"/>
              </a:rPr>
              <a:t>and </a:t>
            </a:r>
            <a:r>
              <a:rPr lang="en-US" sz="1700" b="0" dirty="0" smtClean="0">
                <a:solidFill>
                  <a:schemeClr val="tx1"/>
                </a:solidFill>
                <a:latin typeface="Helvetica"/>
                <a:ea typeface="ＭＳ Ｐゴシック" charset="0"/>
                <a:cs typeface="Helvetica"/>
              </a:rPr>
              <a:t>disburses </a:t>
            </a:r>
            <a:r>
              <a:rPr lang="en-US" sz="1700" b="0" dirty="0" smtClean="0">
                <a:solidFill>
                  <a:schemeClr val="tx1"/>
                </a:solidFill>
                <a:latin typeface="Helvetica"/>
                <a:ea typeface="ＭＳ Ｐゴシック" charset="0"/>
                <a:cs typeface="Helvetica"/>
              </a:rPr>
              <a:t>funds with safeguards and on a timely basis, and produce forward-looking financial plans and budgets.</a:t>
            </a:r>
          </a:p>
          <a:p>
            <a:pPr eaLnBrk="1" hangingPunct="1">
              <a:buClr>
                <a:srgbClr val="0089B4"/>
              </a:buClr>
              <a:buFont typeface="Arial" pitchFamily="34" charset="0"/>
              <a:buChar char="•"/>
            </a:pPr>
            <a:endParaRPr lang="en-US" sz="1700" b="0" dirty="0" smtClean="0">
              <a:solidFill>
                <a:schemeClr val="tx1"/>
              </a:solidFill>
              <a:latin typeface="Helvetica"/>
              <a:ea typeface="ＭＳ Ｐゴシック" charset="0"/>
              <a:cs typeface="Helvetica"/>
            </a:endParaRPr>
          </a:p>
          <a:p>
            <a:pPr marL="342900" indent="-342900" eaLnBrk="1" hangingPunct="1">
              <a:buClr>
                <a:srgbClr val="0089B4"/>
              </a:buClr>
              <a:buFont typeface="Arial" pitchFamily="34" charset="0"/>
              <a:buChar char="•"/>
            </a:pPr>
            <a:r>
              <a:rPr lang="en-US" sz="1700" dirty="0" err="1" smtClean="0">
                <a:solidFill>
                  <a:schemeClr val="tx1"/>
                </a:solidFill>
                <a:latin typeface="Helvetica"/>
                <a:ea typeface="ＭＳ Ｐゴシック" charset="0"/>
                <a:cs typeface="Helvetica"/>
              </a:rPr>
              <a:t>MoFED</a:t>
            </a:r>
            <a:r>
              <a:rPr lang="en-US" sz="1700" dirty="0" smtClean="0">
                <a:solidFill>
                  <a:schemeClr val="tx1"/>
                </a:solidFill>
                <a:latin typeface="Helvetica"/>
                <a:ea typeface="ＭＳ Ｐゴシック" charset="0"/>
                <a:cs typeface="Helvetica"/>
              </a:rPr>
              <a:t> will provide Institutional Capacity. </a:t>
            </a:r>
            <a:r>
              <a:rPr lang="en-US" sz="1700" b="0" dirty="0" smtClean="0">
                <a:solidFill>
                  <a:schemeClr val="tx1"/>
                </a:solidFill>
                <a:latin typeface="Helvetica"/>
                <a:ea typeface="ＭＳ Ｐゴシック" charset="0"/>
                <a:cs typeface="Helvetica"/>
              </a:rPr>
              <a:t>In the areas of: procurement (ensuring open and competitive processes), assessment for value for money, ability to appraise financial viability of investment proposals, and the ability to leverage domestic and international public and private finance. </a:t>
            </a:r>
          </a:p>
          <a:p>
            <a:pPr eaLnBrk="1" hangingPunct="1">
              <a:buClr>
                <a:srgbClr val="0089B4"/>
              </a:buClr>
              <a:buFont typeface="Arial" pitchFamily="34" charset="0"/>
              <a:buChar char="•"/>
            </a:pPr>
            <a:endParaRPr lang="en-US" sz="1700" b="0" dirty="0" smtClean="0">
              <a:solidFill>
                <a:schemeClr val="tx1"/>
              </a:solidFill>
              <a:latin typeface="Helvetica"/>
              <a:ea typeface="ＭＳ Ｐゴシック" charset="0"/>
              <a:cs typeface="Helvetica"/>
            </a:endParaRPr>
          </a:p>
          <a:p>
            <a:pPr marL="342900" indent="-342900" eaLnBrk="1" hangingPunct="1">
              <a:buClr>
                <a:srgbClr val="0089B4"/>
              </a:buClr>
              <a:buFont typeface="Arial" pitchFamily="34" charset="0"/>
              <a:buChar char="•"/>
            </a:pPr>
            <a:r>
              <a:rPr lang="en-US" sz="1700" dirty="0" smtClean="0">
                <a:solidFill>
                  <a:schemeClr val="tx1"/>
                </a:solidFill>
                <a:latin typeface="Helvetica"/>
                <a:ea typeface="ＭＳ Ｐゴシック" charset="0"/>
                <a:cs typeface="Helvetica"/>
              </a:rPr>
              <a:t>EPA will establish a registry. </a:t>
            </a:r>
            <a:r>
              <a:rPr lang="en-US" sz="1700" b="0" dirty="0" smtClean="0">
                <a:solidFill>
                  <a:schemeClr val="tx1"/>
                </a:solidFill>
                <a:latin typeface="Helvetica"/>
                <a:ea typeface="ＭＳ Ｐゴシック" charset="0"/>
                <a:cs typeface="Helvetica"/>
              </a:rPr>
              <a:t>To enhance the transparency in the provision of financial support and in the implementation of activities supported by the Facility.</a:t>
            </a:r>
          </a:p>
        </p:txBody>
      </p:sp>
    </p:spTree>
    <p:extLst>
      <p:ext uri="{BB962C8B-B14F-4D97-AF65-F5344CB8AC3E}">
        <p14:creationId xmlns:p14="http://schemas.microsoft.com/office/powerpoint/2010/main" xmlns="" val="290628425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S" val="1,2"/>
  <p:tag name="THINKCELLPRESENTATIONDONOTDELETE" val="&lt;?xml version=&quot;1.0&quot; encoding=&quot;UTF-16&quot; standalone=&quot;yes&quot;?&gt;&#10;&lt;root reqver=&quot;17839&quot;&gt;&lt;version val=&quot;20045&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mruColor&gt;&lt;m_vecMRU length=&quot;0&quot;/&gt;&lt;/m_mruColor&gt;&lt;m_mapectfillschemeMRU&gt;&lt;key val=&quot;0&quot;/&gt;&lt;elem&gt;&lt;m_nPartnerID val=&quot;536&quot;/&gt;&lt;m_nIndex val=&quot;1&quot;/&gt;&lt;/elem&gt;&lt;/m_mapectfillschemeMRU&gt;&lt;m_eweekdayFirstOfWeek val=&quot;2&quot;/&gt;&lt;m_eweekdayFirstOfWorkweek val=&quot;2&quot;/&gt;&lt;m_eweekdayFirstOfWeekend val=&quot;7&quot;/&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chDecimalSymbol17909&gt;.&lt;/m_chDecimalSymbol17909&gt;&lt;m_nGroupingDigits17909 val=&quot;3&quot;/&gt;&lt;m_chGroupingSymbol17909&gt;,&lt;/m_chGroupingSymbol17909&gt;&lt;/m_precDefault&gt;&lt;/CDefaultPrec&gt;&lt;/root&gt;"/>
  <p:tag name="THINKCELLUNDODONOTDELETE" val="773"/>
  <p:tag name="NP_IDX" val="1"/>
</p:tagLst>
</file>

<file path=ppt/tags/tag10.xml><?xml version="1.0" encoding="utf-8"?>
<p:tagLst xmlns:a="http://schemas.openxmlformats.org/drawingml/2006/main" xmlns:r="http://schemas.openxmlformats.org/officeDocument/2006/relationships" xmlns:p="http://schemas.openxmlformats.org/presentationml/2006/main">
  <p:tag name="NAME" val="Moon"/>
</p:tagLst>
</file>

<file path=ppt/tags/tag11.xml><?xml version="1.0" encoding="utf-8"?>
<p:tagLst xmlns:a="http://schemas.openxmlformats.org/drawingml/2006/main" xmlns:r="http://schemas.openxmlformats.org/officeDocument/2006/relationships" xmlns:p="http://schemas.openxmlformats.org/presentationml/2006/main">
  <p:tag name="NAME" val="Moon"/>
</p:tagLst>
</file>

<file path=ppt/tags/tag12.xml><?xml version="1.0" encoding="utf-8"?>
<p:tagLst xmlns:a="http://schemas.openxmlformats.org/drawingml/2006/main" xmlns:r="http://schemas.openxmlformats.org/officeDocument/2006/relationships" xmlns:p="http://schemas.openxmlformats.org/presentationml/2006/main">
  <p:tag name="NAME" val="Moon"/>
</p:tagLst>
</file>

<file path=ppt/tags/tag13.xml><?xml version="1.0" encoding="utf-8"?>
<p:tagLst xmlns:a="http://schemas.openxmlformats.org/drawingml/2006/main" xmlns:r="http://schemas.openxmlformats.org/officeDocument/2006/relationships" xmlns:p="http://schemas.openxmlformats.org/presentationml/2006/main">
  <p:tag name="NAME" val="MoonShape"/>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5.xml><?xml version="1.0" encoding="utf-8"?>
<p:tagLst xmlns:a="http://schemas.openxmlformats.org/drawingml/2006/main" xmlns:r="http://schemas.openxmlformats.org/officeDocument/2006/relationships" xmlns:p="http://schemas.openxmlformats.org/presentationml/2006/main">
  <p:tag name="NAME" val="MoonShape"/>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7.xml><?xml version="1.0" encoding="utf-8"?>
<p:tagLst xmlns:a="http://schemas.openxmlformats.org/drawingml/2006/main" xmlns:r="http://schemas.openxmlformats.org/officeDocument/2006/relationships" xmlns:p="http://schemas.openxmlformats.org/presentationml/2006/main">
  <p:tag name="NAME" val="MoonShape"/>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3"/>
</p:tagLst>
</file>

<file path=ppt/tags/tag19.xml><?xml version="1.0" encoding="utf-8"?>
<p:tagLst xmlns:a="http://schemas.openxmlformats.org/drawingml/2006/main" xmlns:r="http://schemas.openxmlformats.org/officeDocument/2006/relationships" xmlns:p="http://schemas.openxmlformats.org/presentationml/2006/main">
  <p:tag name="NAME" val="MoonShap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EyUeg6LQEe1zWPORdjTFw"/>
</p:tagLst>
</file>

<file path=ppt/tags/tag20.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1.xml><?xml version="1.0" encoding="utf-8"?>
<p:tagLst xmlns:a="http://schemas.openxmlformats.org/drawingml/2006/main" xmlns:r="http://schemas.openxmlformats.org/officeDocument/2006/relationships" xmlns:p="http://schemas.openxmlformats.org/presentationml/2006/main">
  <p:tag name="NAME" val="MoonShape"/>
</p:tagLst>
</file>

<file path=ppt/tags/tag22.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MhRxPKkb90mNXNAMb.kNA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C_hH5fYfkOMsejphIEntg"/>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IIjpN1OuhUCj064Bj7pv5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hw8S8pZpjUSaL7PE9TvJy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Y9ae7ADXe0uKMCR9eQ3Gug"/>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PEyUeg6LQEe1zWPORdjTF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Y9ae7ADXe0uKMCR9eQ3Gu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29FAkb6uIUy2nJQP4TKh5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AU_lyGMR0E.GxTIUJlIq8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HG0XEEaJQkmIKmAZmL0ot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bDL85V2YDkGxCR1XfYd6KQ"/>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2rM.bVwm_0GfSCk9H8ro1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kvAJFHlr4kSDhH8EJ_qK1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29FAkb6uIUy2nJQP4TKh5Q"/>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qDXG4_liY0qTyH_OnlXQI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42.xml><?xml version="1.0" encoding="utf-8"?>
<p:tagLst xmlns:a="http://schemas.openxmlformats.org/drawingml/2006/main" xmlns:r="http://schemas.openxmlformats.org/officeDocument/2006/relationships" xmlns:p="http://schemas.openxmlformats.org/presentationml/2006/main">
  <p:tag name="NAME" val="Moon"/>
</p:tagLst>
</file>

<file path=ppt/tags/tag43.xml><?xml version="1.0" encoding="utf-8"?>
<p:tagLst xmlns:a="http://schemas.openxmlformats.org/drawingml/2006/main" xmlns:r="http://schemas.openxmlformats.org/officeDocument/2006/relationships" xmlns:p="http://schemas.openxmlformats.org/presentationml/2006/main">
  <p:tag name="NAME" val="Moon"/>
</p:tagLst>
</file>

<file path=ppt/tags/tag44.xml><?xml version="1.0" encoding="utf-8"?>
<p:tagLst xmlns:a="http://schemas.openxmlformats.org/drawingml/2006/main" xmlns:r="http://schemas.openxmlformats.org/officeDocument/2006/relationships" xmlns:p="http://schemas.openxmlformats.org/presentationml/2006/main">
  <p:tag name="NAME" val="Moon"/>
</p:tagLst>
</file>

<file path=ppt/tags/tag45.xml><?xml version="1.0" encoding="utf-8"?>
<p:tagLst xmlns:a="http://schemas.openxmlformats.org/drawingml/2006/main" xmlns:r="http://schemas.openxmlformats.org/officeDocument/2006/relationships" xmlns:p="http://schemas.openxmlformats.org/presentationml/2006/main">
  <p:tag name="NAME" val="Moon"/>
</p:tagLst>
</file>

<file path=ppt/tags/tag46.xml><?xml version="1.0" encoding="utf-8"?>
<p:tagLst xmlns:a="http://schemas.openxmlformats.org/drawingml/2006/main" xmlns:r="http://schemas.openxmlformats.org/officeDocument/2006/relationships" xmlns:p="http://schemas.openxmlformats.org/presentationml/2006/main">
  <p:tag name="NAME" val="Moon"/>
</p:tagLst>
</file>

<file path=ppt/tags/tag47.xml><?xml version="1.0" encoding="utf-8"?>
<p:tagLst xmlns:a="http://schemas.openxmlformats.org/drawingml/2006/main" xmlns:r="http://schemas.openxmlformats.org/officeDocument/2006/relationships" xmlns:p="http://schemas.openxmlformats.org/presentationml/2006/main">
  <p:tag name="NAME" val="MoonShape"/>
</p:tagLst>
</file>

<file path=ppt/tags/tag4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49.xml><?xml version="1.0" encoding="utf-8"?>
<p:tagLst xmlns:a="http://schemas.openxmlformats.org/drawingml/2006/main" xmlns:r="http://schemas.openxmlformats.org/officeDocument/2006/relationships" xmlns:p="http://schemas.openxmlformats.org/presentationml/2006/main">
  <p:tag name="NAME" val="MoonShap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HG0XEEaJQkmIKmAZmL0otw"/>
</p:tagLst>
</file>

<file path=ppt/tags/tag5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51.xml><?xml version="1.0" encoding="utf-8"?>
<p:tagLst xmlns:a="http://schemas.openxmlformats.org/drawingml/2006/main" xmlns:r="http://schemas.openxmlformats.org/officeDocument/2006/relationships" xmlns:p="http://schemas.openxmlformats.org/presentationml/2006/main">
  <p:tag name="NAME" val="MoonShape"/>
</p:tagLst>
</file>

<file path=ppt/tags/tag52.xml><?xml version="1.0" encoding="utf-8"?>
<p:tagLst xmlns:a="http://schemas.openxmlformats.org/drawingml/2006/main" xmlns:r="http://schemas.openxmlformats.org/officeDocument/2006/relationships" xmlns:p="http://schemas.openxmlformats.org/presentationml/2006/main">
  <p:tag name="NAME" val="MoonHalfShape"/>
  <p:tag name="ANGLE" val="3"/>
</p:tagLst>
</file>

<file path=ppt/tags/tag53.xml><?xml version="1.0" encoding="utf-8"?>
<p:tagLst xmlns:a="http://schemas.openxmlformats.org/drawingml/2006/main" xmlns:r="http://schemas.openxmlformats.org/officeDocument/2006/relationships" xmlns:p="http://schemas.openxmlformats.org/presentationml/2006/main">
  <p:tag name="NAME" val="MoonShape"/>
</p:tagLst>
</file>

<file path=ppt/tags/tag5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55.xml><?xml version="1.0" encoding="utf-8"?>
<p:tagLst xmlns:a="http://schemas.openxmlformats.org/drawingml/2006/main" xmlns:r="http://schemas.openxmlformats.org/officeDocument/2006/relationships" xmlns:p="http://schemas.openxmlformats.org/presentationml/2006/main">
  <p:tag name="NAME" val="MoonShape"/>
</p:tagLst>
</file>

<file path=ppt/tags/tag5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C_hH5fYfkOMsejphIEnt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IIjpN1OuhUCj064Bj7pv5A"/>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hw8S8pZpjUSaL7PE9TvJ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bDL85V2YDkGxCR1XfYd6KQ"/>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MhRxPKkb90mNXNAMb.kNAg"/>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qDXG4_liY0qTyH_OnlXQIg"/>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C_hH5fYfkOMsejphIEntg"/>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IIjpN1OuhUCj064Bj7pv5A"/>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hw8S8pZpjUSaL7PE9TvJyA"/>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Qx2_B36JkCn7AtZVKLgfQ"/>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HlBHMaLiY0CCjz9k.uVFNw"/>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2rM.bVwm_0GfSCk9H8ro1g"/>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dGupd1vPzEK7EeLS7vjLGw"/>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qDXG4_liY0qTyH_OnlXQIg"/>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qDXG4_liY0qTyH_OnlXQI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uuXD4u8vlEOTbtGuYjHDkA"/>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heme/theme1.xml><?xml version="1.0" encoding="utf-8"?>
<a:theme xmlns:a="http://schemas.openxmlformats.org/drawingml/2006/main" name="Ethiopia_CF_BL3801">
  <a:themeElements>
    <a:clrScheme name="Ethiopia_CF_BL3801 1">
      <a:dk1>
        <a:srgbClr val="000000"/>
      </a:dk1>
      <a:lt1>
        <a:srgbClr val="FFFFFF"/>
      </a:lt1>
      <a:dk2>
        <a:srgbClr val="003242"/>
      </a:dk2>
      <a:lt2>
        <a:srgbClr val="4D4D4D"/>
      </a:lt2>
      <a:accent1>
        <a:srgbClr val="DCDCDC"/>
      </a:accent1>
      <a:accent2>
        <a:srgbClr val="00B2EA"/>
      </a:accent2>
      <a:accent3>
        <a:srgbClr val="FFFFFF"/>
      </a:accent3>
      <a:accent4>
        <a:srgbClr val="000000"/>
      </a:accent4>
      <a:accent5>
        <a:srgbClr val="EBEBEB"/>
      </a:accent5>
      <a:accent6>
        <a:srgbClr val="00A1D4"/>
      </a:accent6>
      <a:hlink>
        <a:srgbClr val="0089B4"/>
      </a:hlink>
      <a:folHlink>
        <a:srgbClr val="003242"/>
      </a:folHlink>
    </a:clrScheme>
    <a:fontScheme name="Ethiopia_CF_BL380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Ethiopia_CF_BL3801 1">
        <a:dk1>
          <a:srgbClr val="000000"/>
        </a:dk1>
        <a:lt1>
          <a:srgbClr val="FFFFFF"/>
        </a:lt1>
        <a:dk2>
          <a:srgbClr val="003242"/>
        </a:dk2>
        <a:lt2>
          <a:srgbClr val="4D4D4D"/>
        </a:lt2>
        <a:accent1>
          <a:srgbClr val="DCDCDC"/>
        </a:accent1>
        <a:accent2>
          <a:srgbClr val="00B2EA"/>
        </a:accent2>
        <a:accent3>
          <a:srgbClr val="FFFFFF"/>
        </a:accent3>
        <a:accent4>
          <a:srgbClr val="000000"/>
        </a:accent4>
        <a:accent5>
          <a:srgbClr val="EBEBEB"/>
        </a:accent5>
        <a:accent6>
          <a:srgbClr val="00A1D4"/>
        </a:accent6>
        <a:hlink>
          <a:srgbClr val="0089B4"/>
        </a:hlink>
        <a:folHlink>
          <a:srgbClr val="00324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thiopia_CF_BL3801">
  <a:themeElements>
    <a:clrScheme name="1_Ethiopia_CF_BL3801 1">
      <a:dk1>
        <a:srgbClr val="000000"/>
      </a:dk1>
      <a:lt1>
        <a:srgbClr val="FFFFFF"/>
      </a:lt1>
      <a:dk2>
        <a:srgbClr val="003242"/>
      </a:dk2>
      <a:lt2>
        <a:srgbClr val="4D4D4D"/>
      </a:lt2>
      <a:accent1>
        <a:srgbClr val="DCDCDC"/>
      </a:accent1>
      <a:accent2>
        <a:srgbClr val="00B2EA"/>
      </a:accent2>
      <a:accent3>
        <a:srgbClr val="FFFFFF"/>
      </a:accent3>
      <a:accent4>
        <a:srgbClr val="000000"/>
      </a:accent4>
      <a:accent5>
        <a:srgbClr val="EBEBEB"/>
      </a:accent5>
      <a:accent6>
        <a:srgbClr val="00A1D4"/>
      </a:accent6>
      <a:hlink>
        <a:srgbClr val="0089B4"/>
      </a:hlink>
      <a:folHlink>
        <a:srgbClr val="003242"/>
      </a:folHlink>
    </a:clrScheme>
    <a:fontScheme name="1_Ethiopia_CF_BL380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Ethiopia_CF_BL3801 1">
        <a:dk1>
          <a:srgbClr val="000000"/>
        </a:dk1>
        <a:lt1>
          <a:srgbClr val="FFFFFF"/>
        </a:lt1>
        <a:dk2>
          <a:srgbClr val="003242"/>
        </a:dk2>
        <a:lt2>
          <a:srgbClr val="4D4D4D"/>
        </a:lt2>
        <a:accent1>
          <a:srgbClr val="DCDCDC"/>
        </a:accent1>
        <a:accent2>
          <a:srgbClr val="00B2EA"/>
        </a:accent2>
        <a:accent3>
          <a:srgbClr val="FFFFFF"/>
        </a:accent3>
        <a:accent4>
          <a:srgbClr val="000000"/>
        </a:accent4>
        <a:accent5>
          <a:srgbClr val="EBEBEB"/>
        </a:accent5>
        <a:accent6>
          <a:srgbClr val="00A1D4"/>
        </a:accent6>
        <a:hlink>
          <a:srgbClr val="0089B4"/>
        </a:hlink>
        <a:folHlink>
          <a:srgbClr val="00324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ustom Design">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Ethiopia_CF_BL3801</Template>
  <TotalTime>13801</TotalTime>
  <Words>1513</Words>
  <Application>Microsoft Office PowerPoint</Application>
  <PresentationFormat>Custom</PresentationFormat>
  <Paragraphs>278</Paragraphs>
  <Slides>13</Slides>
  <Notes>9</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13</vt:i4>
      </vt:variant>
    </vt:vector>
  </HeadingPairs>
  <TitlesOfParts>
    <vt:vector size="17" baseType="lpstr">
      <vt:lpstr>Ethiopia_CF_BL3801</vt:lpstr>
      <vt:lpstr>1_Ethiopia_CF_BL3801</vt:lpstr>
      <vt:lpstr>Custom Design</vt:lpstr>
      <vt:lpstr>think-cell Slide</vt:lpstr>
      <vt:lpstr>Slide 0</vt:lpstr>
      <vt:lpstr>To build a middle-income climate resilient green economy by 2025 through zero net carbon growth</vt:lpstr>
      <vt:lpstr>The CRGE Initiative was created to achieve the overarching vision of a climate resilient and green economy</vt:lpstr>
      <vt:lpstr>The CRGE Facility was created to finance the implementation of the CRGE, it is a bank housed within MOFED which will convert to a Green Investment Bank</vt:lpstr>
      <vt:lpstr>Slide 4</vt:lpstr>
      <vt:lpstr>CRGE Facility Governance Structure</vt:lpstr>
      <vt:lpstr>CRGE Facility</vt:lpstr>
      <vt:lpstr>Slide 7</vt:lpstr>
      <vt:lpstr>The CRGE Facility is housed within MOFED, the EPA provides coordination of Ethiopia’s response of climate change. </vt:lpstr>
      <vt:lpstr>Slide 9</vt:lpstr>
      <vt:lpstr>The Sectoral Reduction Mechanism (SRM) is the process by which Ethiopia will achieve its middle income climate resilient green economy </vt:lpstr>
      <vt:lpstr>The SRM is underpinned by the conceptual framework of rewarding reduction actions</vt:lpstr>
      <vt:lpstr>Slide 12</vt:lpstr>
    </vt:vector>
  </TitlesOfParts>
  <Company>Corporate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Ethiopia’s Climate Resilient Green Economy</dc:title>
  <dc:creator>Tilman Tacke</dc:creator>
  <cp:lastModifiedBy>wondesson</cp:lastModifiedBy>
  <cp:revision>426</cp:revision>
  <cp:lastPrinted>2013-02-07T08:46:07Z</cp:lastPrinted>
  <dcterms:created xsi:type="dcterms:W3CDTF">2011-03-11T12:43:21Z</dcterms:created>
  <dcterms:modified xsi:type="dcterms:W3CDTF">2013-05-31T08:52:03Z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niversal Objects">
    <vt:bool>true</vt:bool>
  </property>
  <property fmtid="{D5CDD505-2E9C-101B-9397-08002B2CF9AE}" pid="3" name="McKPaperSize">
    <vt:lpwstr>A4</vt:lpwstr>
  </property>
  <property fmtid="{D5CDD505-2E9C-101B-9397-08002B2CF9AE}" pid="4" name="NotesPageLayout">
    <vt:lpwstr>Message</vt:lpwstr>
  </property>
  <property fmtid="{D5CDD505-2E9C-101B-9397-08002B2CF9AE}" pid="5" name="Final">
    <vt:bool>true</vt:bool>
  </property>
  <property fmtid="{D5CDD505-2E9C-101B-9397-08002B2CF9AE}" pid="6" name="Title">
    <vt:lpwstr>Ethiopia’s Climate Resilient Green Economy</vt:lpwstr>
  </property>
  <property fmtid="{D5CDD505-2E9C-101B-9397-08002B2CF9AE}" pid="7" name="Event">
    <vt:lpwstr/>
  </property>
  <property fmtid="{D5CDD505-2E9C-101B-9397-08002B2CF9AE}" pid="8" name="Delivery Date">
    <vt:lpwstr>July 14th, 2011</vt:lpwstr>
  </property>
  <property fmtid="{D5CDD505-2E9C-101B-9397-08002B2CF9AE}" pid="9" name="DocID">
    <vt:lpwstr/>
  </property>
  <property fmtid="{D5CDD505-2E9C-101B-9397-08002B2CF9AE}" pid="10" name="DocIDinTitle">
    <vt:bool>false</vt:bool>
  </property>
  <property fmtid="{D5CDD505-2E9C-101B-9397-08002B2CF9AE}" pid="11" name="DocIDinSlide">
    <vt:bool>true</vt:bool>
  </property>
  <property fmtid="{D5CDD505-2E9C-101B-9397-08002B2CF9AE}" pid="12" name="DocIDPosition">
    <vt:i4>1</vt:i4>
  </property>
</Properties>
</file>