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B2C74-8A07-47DE-8027-CDEA4D48A326}" type="datetimeFigureOut">
              <a:rPr lang="es-ES" smtClean="0"/>
              <a:pPr/>
              <a:t>01/02/2013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8949C-DA20-4A6D-B34A-1040D32C47A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483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949C-DA20-4A6D-B34A-1040D32C47A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CD90-2EE1-4B3E-AF4E-E47C271BEE86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F156-E7C1-4B86-842F-1DDCD9CEE50A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3E6B-24B2-4774-958C-7A370CD1DA73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B4F-F8B3-44A5-8F61-6D68ABE202FA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744B-7364-4020-B93D-CD6B1B561DB2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BD4E-5723-40A5-BAA1-5D8C1731FC98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11D-6856-40D9-8446-FCAFB57320AB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863-59F3-43B8-AAE9-1239FC51FB9F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6E88-B852-4A2B-9BD6-DD41A7E691EB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5220-6FDD-4B49-919F-EA195EA68DC7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5E9B-46D5-4D92-8D93-DD830C839353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s1\Desktop\Sonstiges\Flickr\Mosquitia\DSC_0173.JPG"/>
          <p:cNvPicPr>
            <a:picLocks noChangeAspect="1" noChangeArrowheads="1"/>
          </p:cNvPicPr>
          <p:nvPr userDrawn="1"/>
        </p:nvPicPr>
        <p:blipFill>
          <a:blip r:embed="rId13" cstate="print">
            <a:lum bright="-22000"/>
          </a:blip>
          <a:srcRect t="51177" b="24123"/>
          <a:stretch>
            <a:fillRect/>
          </a:stretch>
        </p:blipFill>
        <p:spPr bwMode="auto">
          <a:xfrm>
            <a:off x="0" y="142852"/>
            <a:ext cx="9144000" cy="150019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27D-FAFC-4C27-812C-C9300A2D2313}" type="datetime1">
              <a:rPr lang="es-ES" smtClean="0"/>
              <a:pPr/>
              <a:t>01/02/2013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6E11-EEEC-4C6E-9581-914F92461CB7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tahn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us1\Desktop\Sonstiges\Flickr\Mosquitia\DSC_049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2939" b="33532"/>
          <a:stretch>
            <a:fillRect/>
          </a:stretch>
        </p:blipFill>
        <p:spPr bwMode="auto">
          <a:xfrm>
            <a:off x="0" y="214290"/>
            <a:ext cx="9144000" cy="325094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471468"/>
            <a:ext cx="5429288" cy="2886094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Protocolo 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err="1" smtClean="0">
                <a:solidFill>
                  <a:schemeClr val="bg1"/>
                </a:solidFill>
              </a:rPr>
              <a:t>Bio</a:t>
            </a:r>
            <a:r>
              <a:rPr lang="es-ES" dirty="0" smtClean="0">
                <a:solidFill>
                  <a:schemeClr val="bg1"/>
                </a:solidFill>
              </a:rPr>
              <a:t>-Cultural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del Pueblo </a:t>
            </a:r>
            <a:r>
              <a:rPr lang="es-ES" sz="3200" dirty="0" smtClean="0">
                <a:solidFill>
                  <a:schemeClr val="bg1"/>
                </a:solidFill>
              </a:rPr>
              <a:t>Indígena </a:t>
            </a:r>
            <a:r>
              <a:rPr lang="es-ES" sz="3200" dirty="0" err="1" smtClean="0">
                <a:solidFill>
                  <a:schemeClr val="bg1"/>
                </a:solidFill>
              </a:rPr>
              <a:t>Miskitu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28918" y="4033854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s-ES" b="1" dirty="0"/>
              <a:t>El derecho al consentimiento </a:t>
            </a:r>
          </a:p>
          <a:p>
            <a:pPr algn="r"/>
            <a:r>
              <a:rPr lang="es-ES" b="1" dirty="0"/>
              <a:t>libre, previo e informado</a:t>
            </a:r>
          </a:p>
          <a:p>
            <a:pPr algn="r"/>
            <a:r>
              <a:rPr lang="es-ES" b="1" dirty="0"/>
              <a:t>en nuestro territorio de </a:t>
            </a:r>
          </a:p>
          <a:p>
            <a:pPr algn="r"/>
            <a:r>
              <a:rPr lang="es-ES" b="1" dirty="0"/>
              <a:t>La </a:t>
            </a:r>
            <a:r>
              <a:rPr lang="es-ES" b="1" dirty="0" err="1"/>
              <a:t>Muskitia</a:t>
            </a:r>
            <a:r>
              <a:rPr lang="es-ES" b="1" dirty="0"/>
              <a:t> Hondureña</a:t>
            </a:r>
          </a:p>
          <a:p>
            <a:pPr algn="r"/>
            <a:endParaRPr lang="es-ES" dirty="0"/>
          </a:p>
        </p:txBody>
      </p:sp>
      <p:pic>
        <p:nvPicPr>
          <p:cNvPr id="1026" name="Imagen 3" descr="C:\Users\bus1\Desktop\IUCN\Logo MASTA-NUE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79"/>
            <a:ext cx="1785950" cy="177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Contenido: Capítulos 1-8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400" dirty="0"/>
          </a:p>
          <a:p>
            <a:pPr>
              <a:buNone/>
            </a:pPr>
            <a:r>
              <a:rPr lang="es-ES" sz="2400" dirty="0" smtClean="0"/>
              <a:t>4. </a:t>
            </a:r>
            <a:r>
              <a:rPr lang="es-ES" sz="2400" dirty="0"/>
              <a:t>Aspiraciones para el </a:t>
            </a:r>
            <a:r>
              <a:rPr lang="es-ES" sz="2400" dirty="0" smtClean="0"/>
              <a:t>futuro</a:t>
            </a:r>
          </a:p>
          <a:p>
            <a:pPr>
              <a:buNone/>
            </a:pPr>
            <a:endParaRPr lang="es-ES" sz="2400" dirty="0"/>
          </a:p>
          <a:p>
            <a:pPr>
              <a:buNone/>
            </a:pPr>
            <a:r>
              <a:rPr lang="es-ES" sz="2400" dirty="0" smtClean="0"/>
              <a:t>5. </a:t>
            </a:r>
            <a:r>
              <a:rPr lang="es-ES" sz="2400" dirty="0"/>
              <a:t>Nuestros derechos según la legislación internacional y </a:t>
            </a:r>
            <a:r>
              <a:rPr lang="es-ES" sz="2400" dirty="0" smtClean="0"/>
              <a:t>nacional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/>
              <a:t>Derecho a la libre </a:t>
            </a:r>
            <a:r>
              <a:rPr lang="es-ES" sz="2000" dirty="0" smtClean="0"/>
              <a:t>determinación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/>
              <a:t>Derechos relacionados con tierras, territorios y </a:t>
            </a:r>
            <a:r>
              <a:rPr lang="es-ES" sz="2000" dirty="0" smtClean="0"/>
              <a:t>recursos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/>
              <a:t>Instituciones tradicionales y leyes </a:t>
            </a:r>
            <a:r>
              <a:rPr lang="es-ES" sz="2000" dirty="0" smtClean="0"/>
              <a:t>consuetudinarias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/>
              <a:t>Derechos de consulta y consentimiento libre, previo e informado</a:t>
            </a:r>
            <a:endParaRPr lang="es-ES" sz="2000" dirty="0" smtClean="0"/>
          </a:p>
          <a:p>
            <a:pPr>
              <a:buNone/>
            </a:pP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Contenido: Capítulos 1-8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6. </a:t>
            </a:r>
            <a:r>
              <a:rPr lang="es-ES" sz="2400" dirty="0"/>
              <a:t>El proceso del consentimiento libre, previo e informado para el Pueblo </a:t>
            </a:r>
            <a:r>
              <a:rPr lang="es-ES" sz="2400" dirty="0" err="1" smtClean="0"/>
              <a:t>Miskitu</a:t>
            </a:r>
            <a:endParaRPr lang="es-E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s-ES" sz="2000" dirty="0"/>
              <a:t>Los diferentes elementos del </a:t>
            </a:r>
            <a:r>
              <a:rPr lang="es-ES" sz="2000" dirty="0" smtClean="0"/>
              <a:t>consentimiento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/>
              <a:t>Los 7 pasos del consentimiento libre, previo e informado en la </a:t>
            </a:r>
            <a:r>
              <a:rPr lang="es-ES" sz="2000" dirty="0" err="1" smtClean="0"/>
              <a:t>Muskitia</a:t>
            </a:r>
            <a:endParaRPr lang="es-ES" sz="2000" dirty="0" smtClean="0"/>
          </a:p>
          <a:p>
            <a:pPr marL="914400" lvl="1" indent="-457200">
              <a:buFont typeface="+mj-lt"/>
              <a:buAutoNum type="arabicPeriod"/>
            </a:pPr>
            <a:endParaRPr lang="es-ES" sz="2000" dirty="0"/>
          </a:p>
          <a:p>
            <a:pPr marL="514350" indent="-457200">
              <a:buNone/>
            </a:pPr>
            <a:r>
              <a:rPr lang="es-ES" sz="2400" dirty="0" smtClean="0"/>
              <a:t>7. </a:t>
            </a:r>
            <a:r>
              <a:rPr lang="es-ES" sz="2400" dirty="0"/>
              <a:t>Llamada para respetar el proceso sobre el consentimiento libre, previo e </a:t>
            </a:r>
            <a:r>
              <a:rPr lang="es-ES" sz="2400" dirty="0" smtClean="0"/>
              <a:t>informado</a:t>
            </a:r>
          </a:p>
          <a:p>
            <a:pPr marL="514350" indent="-457200">
              <a:buNone/>
            </a:pPr>
            <a:endParaRPr lang="es-ES" sz="2400" dirty="0"/>
          </a:p>
          <a:p>
            <a:pPr marL="514350" indent="-457200">
              <a:buNone/>
            </a:pPr>
            <a:r>
              <a:rPr lang="es-ES" sz="2400" dirty="0" smtClean="0"/>
              <a:t>8. </a:t>
            </a:r>
            <a:r>
              <a:rPr lang="es-ES" sz="2400" dirty="0"/>
              <a:t>Datos de contacto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El proceso: 7 pasos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3074" name="Objeto 4"/>
          <p:cNvPicPr>
            <a:picLocks noChangeArrowheads="1"/>
          </p:cNvPicPr>
          <p:nvPr/>
        </p:nvPicPr>
        <p:blipFill>
          <a:blip r:embed="rId2" cstate="print"/>
          <a:srcRect b="-169"/>
          <a:stretch>
            <a:fillRect/>
          </a:stretch>
        </p:blipFill>
        <p:spPr bwMode="auto">
          <a:xfrm>
            <a:off x="5572132" y="1928802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8596" y="2143116"/>
            <a:ext cx="564360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Primer contacto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Acuerdo sobre el proceso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Discusión de información relevante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Toma de decisión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Negociación entre comunidades y actores relevantes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Acuerdo sobre consentimiento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Implementación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y monitoreo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Llamada a todos los actores en la </a:t>
            </a:r>
            <a:r>
              <a:rPr lang="es-ES" dirty="0" err="1" smtClean="0"/>
              <a:t>Muskitia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60623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HN" sz="2400" i="1" dirty="0" smtClean="0"/>
              <a:t>Llamamos </a:t>
            </a:r>
            <a:r>
              <a:rPr lang="es-HN" sz="2400" i="1" dirty="0"/>
              <a:t>a los actores externos que tengan </a:t>
            </a:r>
            <a:r>
              <a:rPr lang="es-HN" sz="2400" i="1" dirty="0" smtClean="0"/>
              <a:t>interés </a:t>
            </a:r>
            <a:r>
              <a:rPr lang="es-HN" sz="2400" i="1" dirty="0"/>
              <a:t>en los territorios y recursos naturales de La Muskitia, a </a:t>
            </a:r>
            <a:r>
              <a:rPr lang="es-HN" sz="2400" b="1" i="1" dirty="0"/>
              <a:t>respetar este protocolo como mecanismo legítimo antes de empezar cualquier actividad en el territorio.</a:t>
            </a:r>
            <a:r>
              <a:rPr lang="es-HN" sz="2400" i="1" dirty="0"/>
              <a:t> </a:t>
            </a:r>
            <a:r>
              <a:rPr lang="es-ES" sz="2400" i="1" dirty="0"/>
              <a:t>Es </a:t>
            </a:r>
            <a:r>
              <a:rPr lang="es-ES" sz="2400" i="1" dirty="0" smtClean="0"/>
              <a:t>obligación </a:t>
            </a:r>
            <a:r>
              <a:rPr lang="es-ES" sz="2400" i="1" dirty="0"/>
              <a:t>del Gobierno </a:t>
            </a:r>
            <a:r>
              <a:rPr lang="es-ES" sz="2400" b="1" i="1" dirty="0" smtClean="0"/>
              <a:t> </a:t>
            </a:r>
            <a:r>
              <a:rPr lang="es-ES" sz="2400" b="1" i="1" dirty="0"/>
              <a:t>velar por un reconocimiento de los derechos ancestrales sobre nuestros territorios, tierras y recursos naturales</a:t>
            </a:r>
            <a:r>
              <a:rPr lang="es-ES" sz="2400" i="1" dirty="0"/>
              <a:t>. Aunque no exista un título formal sobre nuestras tierras, </a:t>
            </a:r>
            <a:r>
              <a:rPr lang="es-ES" sz="2400" b="1" i="1" dirty="0"/>
              <a:t>somos los dueños lícitos </a:t>
            </a:r>
            <a:r>
              <a:rPr lang="es-ES" sz="2400" i="1" dirty="0"/>
              <a:t>de estas</a:t>
            </a:r>
            <a:r>
              <a:rPr lang="es-ES" sz="2400" i="1" dirty="0" smtClean="0"/>
              <a:t>.</a:t>
            </a:r>
          </a:p>
          <a:p>
            <a:pPr algn="just">
              <a:buNone/>
            </a:pPr>
            <a:endParaRPr lang="es-ES" sz="2400" i="1" dirty="0"/>
          </a:p>
          <a:p>
            <a:pPr algn="just">
              <a:buNone/>
            </a:pPr>
            <a:r>
              <a:rPr lang="es-ES" sz="2400" i="1" dirty="0" smtClean="0">
                <a:hlinkClick r:id="rId2"/>
              </a:rPr>
              <a:t>www.mastahn.org</a:t>
            </a:r>
            <a:endParaRPr lang="es-ES" sz="2400" i="1" dirty="0" smtClean="0"/>
          </a:p>
          <a:p>
            <a:pPr algn="just">
              <a:buNone/>
            </a:pPr>
            <a:endParaRPr lang="es-ES" sz="2400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24578" name="Picture 2" descr="C:\Users\bus1\Desktop\Sonstiges\Flickr\Mosquitia\DSC_0191.JPG"/>
          <p:cNvPicPr>
            <a:picLocks noChangeAspect="1" noChangeArrowheads="1"/>
          </p:cNvPicPr>
          <p:nvPr/>
        </p:nvPicPr>
        <p:blipFill>
          <a:blip r:embed="rId2" cstate="print">
            <a:lum bright="-8000" contrast="60000"/>
          </a:blip>
          <a:srcRect r="1144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357290" y="78579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Muchas gracias!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Antecedentes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Las constantes amenazas.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Las riquezas marítimas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El bosque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Los ríos.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El territorio.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Los engaños y las mentiras (La reunión de </a:t>
            </a:r>
            <a:r>
              <a:rPr lang="es-ES" dirty="0" err="1" smtClean="0"/>
              <a:t>Kurpa</a:t>
            </a:r>
            <a:r>
              <a:rPr lang="es-ES" dirty="0" smtClean="0"/>
              <a:t>, para la consulta sobre Patuca III)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Derechos a ser consultados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HN" dirty="0"/>
              <a:t>Los artículos 6, 7 y 15 del Convenio Nº 169 constituyen el marco jurídico </a:t>
            </a:r>
            <a:r>
              <a:rPr lang="es-HN" dirty="0" smtClean="0"/>
              <a:t>general por </a:t>
            </a:r>
            <a:r>
              <a:rPr lang="es-HN" dirty="0"/>
              <a:t>lo que se refiere a la consulta y la participación de los pueblos indígenas. </a:t>
            </a:r>
            <a:endParaRPr lang="es-HN" dirty="0" smtClean="0"/>
          </a:p>
          <a:p>
            <a:pPr algn="just"/>
            <a:r>
              <a:rPr lang="es-HN" dirty="0" smtClean="0"/>
              <a:t>El </a:t>
            </a:r>
            <a:r>
              <a:rPr lang="es-HN" dirty="0"/>
              <a:t>artículo </a:t>
            </a:r>
            <a:r>
              <a:rPr lang="es-HN" dirty="0" smtClean="0"/>
              <a:t>6 exige </a:t>
            </a:r>
            <a:r>
              <a:rPr lang="es-HN" dirty="0"/>
              <a:t>que se consulte de buena fe a los pueblos indígenas mediante </a:t>
            </a:r>
            <a:r>
              <a:rPr lang="es-HN" dirty="0" smtClean="0"/>
              <a:t>procedimientos apropiados </a:t>
            </a:r>
            <a:r>
              <a:rPr lang="es-HN" dirty="0"/>
              <a:t>y en particular a través de sus instituciones representativas, con la finalidad </a:t>
            </a:r>
            <a:r>
              <a:rPr lang="es-HN" dirty="0" smtClean="0"/>
              <a:t>de llegar </a:t>
            </a:r>
            <a:r>
              <a:rPr lang="es-HN" dirty="0"/>
              <a:t>a un acuerdo o lograr el consentimiento cada vez que se prevean medidas </a:t>
            </a:r>
            <a:r>
              <a:rPr lang="es-HN" dirty="0" smtClean="0"/>
              <a:t>legislativas o </a:t>
            </a:r>
            <a:r>
              <a:rPr lang="es-HN" dirty="0"/>
              <a:t>administrativas susceptibles de afectarles directamente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535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HN" b="1" dirty="0">
                <a:solidFill>
                  <a:srgbClr val="FF0000"/>
                </a:solidFill>
              </a:rPr>
              <a:t>El artículo 11 </a:t>
            </a:r>
            <a:r>
              <a:rPr lang="es-HN" b="1" dirty="0" smtClean="0">
                <a:solidFill>
                  <a:srgbClr val="FF0000"/>
                </a:solidFill>
              </a:rPr>
              <a:t>de la DNUSPI, establece </a:t>
            </a:r>
            <a:r>
              <a:rPr lang="es-HN" b="1" dirty="0">
                <a:solidFill>
                  <a:srgbClr val="FF0000"/>
                </a:solidFill>
              </a:rPr>
              <a:t>la obligación de los Estados </a:t>
            </a:r>
            <a:r>
              <a:rPr lang="es-HN" b="1" dirty="0" smtClean="0">
                <a:solidFill>
                  <a:srgbClr val="FF0000"/>
                </a:solidFill>
              </a:rPr>
              <a:t>de proporcionar </a:t>
            </a:r>
            <a:r>
              <a:rPr lang="es-HN" b="1" dirty="0">
                <a:solidFill>
                  <a:srgbClr val="FF0000"/>
                </a:solidFill>
              </a:rPr>
              <a:t>reparación por medio de </a:t>
            </a:r>
            <a:r>
              <a:rPr lang="es-HN" b="1" dirty="0" smtClean="0"/>
              <a:t>mecanismos</a:t>
            </a:r>
            <a:r>
              <a:rPr lang="es-HN" b="1" dirty="0" smtClean="0">
                <a:solidFill>
                  <a:srgbClr val="FF0000"/>
                </a:solidFill>
              </a:rPr>
              <a:t> </a:t>
            </a:r>
            <a:r>
              <a:rPr lang="es-HN" dirty="0"/>
              <a:t>eficaces cuando se haya privado </a:t>
            </a:r>
            <a:r>
              <a:rPr lang="es-HN" dirty="0" smtClean="0"/>
              <a:t>de bienes </a:t>
            </a:r>
            <a:r>
              <a:rPr lang="es-HN" dirty="0"/>
              <a:t>a dichos pueblos sin ese consentimiento. </a:t>
            </a:r>
            <a:endParaRPr lang="es-HN" dirty="0" smtClean="0"/>
          </a:p>
          <a:p>
            <a:pPr algn="just"/>
            <a:r>
              <a:rPr lang="es-HN" dirty="0" smtClean="0"/>
              <a:t>El </a:t>
            </a:r>
            <a:r>
              <a:rPr lang="es-HN" dirty="0"/>
              <a:t>artículo 19 obliga a los Estados </a:t>
            </a:r>
            <a:r>
              <a:rPr lang="es-HN" dirty="0" smtClean="0"/>
              <a:t>a celebrar </a:t>
            </a:r>
            <a:r>
              <a:rPr lang="es-HN" dirty="0"/>
              <a:t>consultas con los pueblos indígenas a fin de obtener su consentimiento libre</a:t>
            </a:r>
            <a:r>
              <a:rPr lang="es-HN" dirty="0" smtClean="0"/>
              <a:t>, previo </a:t>
            </a:r>
            <a:r>
              <a:rPr lang="es-HN" dirty="0"/>
              <a:t>e informado antes de adoptar y aplicar medidas legislativas o administrativas que </a:t>
            </a:r>
            <a:r>
              <a:rPr lang="es-HN" dirty="0" smtClean="0"/>
              <a:t>los afecten</a:t>
            </a:r>
            <a:r>
              <a:rPr lang="es-HN" dirty="0"/>
              <a:t>. </a:t>
            </a:r>
            <a:endParaRPr lang="es-HN" dirty="0" smtClean="0"/>
          </a:p>
          <a:p>
            <a:pPr algn="just"/>
            <a:r>
              <a:rPr lang="es-HN" dirty="0" smtClean="0"/>
              <a:t>El </a:t>
            </a:r>
            <a:r>
              <a:rPr lang="es-HN" dirty="0"/>
              <a:t>párrafo 2 del artículo 29 establece que los Estados adoptarán medidas </a:t>
            </a:r>
            <a:r>
              <a:rPr lang="es-HN" dirty="0" smtClean="0"/>
              <a:t>eficaces para </a:t>
            </a:r>
            <a:r>
              <a:rPr lang="es-HN" dirty="0"/>
              <a:t>asegurar que no se almacenen ni se eliminen materiales peligrosos en las tierras </a:t>
            </a:r>
            <a:r>
              <a:rPr lang="es-HN" dirty="0" smtClean="0"/>
              <a:t>o territorios </a:t>
            </a:r>
            <a:r>
              <a:rPr lang="es-HN" dirty="0"/>
              <a:t>de los pueblos indígenas sin su consentimiento libre, previo e informado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142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nace la Idea?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 algn="just">
              <a:buAutoNum type="arabicPeriod"/>
            </a:pPr>
            <a:r>
              <a:rPr lang="es-ES" dirty="0" smtClean="0"/>
              <a:t>Proceso de Incidencia contra Patuca III, se ha buscado ayuda a los amigos de la Muskitia.</a:t>
            </a:r>
          </a:p>
          <a:p>
            <a:pPr marL="514350" lvl="1" indent="-514350" algn="just">
              <a:buAutoNum type="arabicPeriod"/>
            </a:pPr>
            <a:endParaRPr lang="es-ES" dirty="0" smtClean="0"/>
          </a:p>
          <a:p>
            <a:pPr marL="514350" lvl="1" indent="-514350" algn="just"/>
            <a:r>
              <a:rPr lang="es-ES" sz="2400" dirty="0" smtClean="0"/>
              <a:t>Taller con líderes de la Junta Directiva de MASTA, los Consejos Territoriales, y Ancianos en Puerto Lempira en febrero 2012</a:t>
            </a:r>
          </a:p>
          <a:p>
            <a:pPr marL="514350" lvl="1" indent="-514350" algn="just"/>
            <a:r>
              <a:rPr lang="es-ES" sz="2400" dirty="0" smtClean="0"/>
              <a:t>Introducción al tema de PBC por la Unión Internacional de Conservación de la Naturaleza (UICN) y Justicia Natural</a:t>
            </a:r>
          </a:p>
          <a:p>
            <a:pPr marL="514350" lvl="1" indent="-514350" algn="just"/>
            <a:r>
              <a:rPr lang="es-ES" sz="2400" dirty="0" smtClean="0"/>
              <a:t>Selección del tema específico del consentimiento previo, libre e informado.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del PBC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buNone/>
            </a:pPr>
            <a:r>
              <a:rPr lang="es-ES" dirty="0" smtClean="0"/>
              <a:t>2. Capacitación legal</a:t>
            </a:r>
            <a:r>
              <a:rPr lang="es-ES" sz="2400" dirty="0" smtClean="0"/>
              <a:t> </a:t>
            </a:r>
          </a:p>
          <a:p>
            <a:pPr marL="514350" lvl="1" indent="-514350" algn="just">
              <a:buNone/>
            </a:pPr>
            <a:endParaRPr lang="es-ES" sz="2400" dirty="0" smtClean="0"/>
          </a:p>
          <a:p>
            <a:pPr marL="514350" lvl="1" indent="-514350" algn="just"/>
            <a:r>
              <a:rPr lang="es-ES" sz="2400" dirty="0" smtClean="0"/>
              <a:t>Análisis legal de los instrumentos internacionales y nacionales sobre derechos de los pueblos indígenas, especialmente con respecto a la consulta y el consentimiento libre, previo e informado por la Unión Internacional de Conservación de la Naturaleza (UICN) y Justicia Natural</a:t>
            </a:r>
          </a:p>
          <a:p>
            <a:pPr marL="514350" lvl="1" indent="-514350" algn="just"/>
            <a:r>
              <a:rPr lang="es-ES" sz="2400" dirty="0" smtClean="0"/>
              <a:t>Talle sobre análisis legal en La Ceiba en mayo 2012 con la Junta Directiva de MASTA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del PBC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None/>
            </a:pPr>
            <a:r>
              <a:rPr lang="es-ES" dirty="0"/>
              <a:t>3</a:t>
            </a:r>
            <a:r>
              <a:rPr lang="es-ES" dirty="0" smtClean="0"/>
              <a:t>. Proceso para el consentimiento</a:t>
            </a:r>
          </a:p>
          <a:p>
            <a:pPr marL="514350" lvl="1" indent="-514350" algn="just">
              <a:buNone/>
            </a:pPr>
            <a:endParaRPr lang="es-ES" sz="2400" dirty="0" smtClean="0"/>
          </a:p>
          <a:p>
            <a:pPr marL="514350" lvl="1" indent="-514350" algn="just"/>
            <a:r>
              <a:rPr lang="es-ES" sz="2400" dirty="0" smtClean="0"/>
              <a:t>Taller con la Junta Directiva de MASTA, los lideres de los 12 Consejos Territoriales y Ancianos en Belén en Junio 2012</a:t>
            </a:r>
          </a:p>
          <a:p>
            <a:pPr marL="514350" lvl="1" indent="-514350" algn="just"/>
            <a:r>
              <a:rPr lang="es-ES" sz="2400" dirty="0" smtClean="0"/>
              <a:t>Desarrollo de un proceso para el consentimiento que consta de  7 pasos</a:t>
            </a:r>
          </a:p>
          <a:p>
            <a:pPr marL="514350" lvl="1" indent="-514350" algn="just"/>
            <a:r>
              <a:rPr lang="es-ES" sz="2400" dirty="0" smtClean="0"/>
              <a:t>Estructura final del protocolo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del PBC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None/>
            </a:pPr>
            <a:r>
              <a:rPr lang="es-ES" dirty="0"/>
              <a:t>4</a:t>
            </a:r>
            <a:r>
              <a:rPr lang="es-ES" dirty="0" smtClean="0"/>
              <a:t>. Formulación del Protocolo</a:t>
            </a:r>
          </a:p>
          <a:p>
            <a:pPr marL="514350" lvl="1" indent="-514350">
              <a:buNone/>
            </a:pPr>
            <a:endParaRPr lang="es-ES" sz="2400" dirty="0" smtClean="0"/>
          </a:p>
          <a:p>
            <a:pPr marL="514350" lvl="1" indent="-514350"/>
            <a:r>
              <a:rPr lang="es-ES" sz="2400" dirty="0" smtClean="0"/>
              <a:t>Formulación de los diferentes capítulos en julio 2012</a:t>
            </a:r>
          </a:p>
          <a:p>
            <a:pPr marL="514350" lvl="1" indent="-514350"/>
            <a:r>
              <a:rPr lang="es-ES" sz="2400" dirty="0" smtClean="0"/>
              <a:t>Taller sobre protocolo con la Junta Directiva de MASTA durante el </a:t>
            </a:r>
            <a:r>
              <a:rPr lang="es-ES" sz="2400" dirty="0" err="1" smtClean="0"/>
              <a:t>Sihkrutara</a:t>
            </a:r>
            <a:r>
              <a:rPr lang="es-ES" sz="2400" dirty="0" smtClean="0"/>
              <a:t> en Belén 2012</a:t>
            </a:r>
          </a:p>
          <a:p>
            <a:pPr marL="514350" lvl="1" indent="-514350"/>
            <a:r>
              <a:rPr lang="es-ES" sz="2400" dirty="0" smtClean="0"/>
              <a:t>Presentación en la Asamblea General y en el encuentro de pueblos indígenas de Honduras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Contenido: Capítulos 1-8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1" indent="-514350">
              <a:buNone/>
            </a:pPr>
            <a:endParaRPr lang="es-ES" dirty="0" smtClean="0"/>
          </a:p>
          <a:p>
            <a:pPr marL="514350" lvl="1" indent="-514350">
              <a:buNone/>
            </a:pPr>
            <a:r>
              <a:rPr lang="es-ES" dirty="0" smtClean="0"/>
              <a:t>1. Historia de La </a:t>
            </a:r>
            <a:r>
              <a:rPr lang="es-ES" dirty="0" err="1" smtClean="0"/>
              <a:t>Muskitia</a:t>
            </a:r>
            <a:r>
              <a:rPr lang="es-ES" dirty="0" smtClean="0"/>
              <a:t> y del Pueblo </a:t>
            </a:r>
            <a:r>
              <a:rPr lang="es-ES" dirty="0" err="1" smtClean="0"/>
              <a:t>Miskitu</a:t>
            </a:r>
            <a:r>
              <a:rPr lang="es-ES" dirty="0" smtClean="0"/>
              <a:t> y su forma de organización social y política</a:t>
            </a:r>
          </a:p>
          <a:p>
            <a:pPr marL="914400" lvl="2" indent="-514350">
              <a:buFont typeface="+mj-lt"/>
              <a:buAutoNum type="arabicPeriod"/>
            </a:pPr>
            <a:r>
              <a:rPr lang="es-ES" dirty="0" smtClean="0"/>
              <a:t>Reseña histórica del territorio de La </a:t>
            </a:r>
            <a:r>
              <a:rPr lang="es-ES" dirty="0" err="1" smtClean="0"/>
              <a:t>Muskitia</a:t>
            </a:r>
            <a:r>
              <a:rPr lang="es-ES" dirty="0" smtClean="0"/>
              <a:t> y del Pueblo </a:t>
            </a:r>
            <a:r>
              <a:rPr lang="es-ES" dirty="0" err="1" smtClean="0"/>
              <a:t>Miskitu</a:t>
            </a:r>
            <a:endParaRPr lang="es-ES" dirty="0" smtClean="0"/>
          </a:p>
          <a:p>
            <a:pPr marL="914400" lvl="2" indent="-514350">
              <a:buFont typeface="+mj-lt"/>
              <a:buAutoNum type="arabicPeriod"/>
            </a:pPr>
            <a:r>
              <a:rPr lang="es-ES" dirty="0" smtClean="0"/>
              <a:t>La Sociedad Miskita: desarrollo y entorno actual</a:t>
            </a:r>
            <a:endParaRPr lang="es-ES" dirty="0"/>
          </a:p>
          <a:p>
            <a:pPr marL="914400" lvl="2" indent="-514350">
              <a:buFont typeface="+mj-lt"/>
              <a:buAutoNum type="arabicPeriod"/>
            </a:pPr>
            <a:r>
              <a:rPr lang="es-ES" dirty="0" smtClean="0"/>
              <a:t>Organización política</a:t>
            </a:r>
          </a:p>
          <a:p>
            <a:pPr marL="914400" lvl="2" indent="-514350">
              <a:buNone/>
            </a:pPr>
            <a:endParaRPr lang="es-ES" dirty="0" smtClean="0"/>
          </a:p>
          <a:p>
            <a:pPr marL="514350" lvl="1" indent="-514350">
              <a:buNone/>
            </a:pPr>
            <a:r>
              <a:rPr lang="es-ES" dirty="0" smtClean="0"/>
              <a:t>2. Valores </a:t>
            </a:r>
            <a:r>
              <a:rPr lang="es-ES" dirty="0"/>
              <a:t>culturales en relación a los ecosistemas y uso de recursos </a:t>
            </a:r>
            <a:r>
              <a:rPr lang="es-ES" dirty="0" smtClean="0"/>
              <a:t>naturales</a:t>
            </a:r>
          </a:p>
          <a:p>
            <a:pPr marL="914400" lvl="2" indent="-514350">
              <a:buFont typeface="+mj-lt"/>
              <a:buAutoNum type="arabicPeriod"/>
            </a:pPr>
            <a:r>
              <a:rPr lang="es-ES" dirty="0"/>
              <a:t>El territorio y los recursos naturales en la cosmovisión </a:t>
            </a:r>
            <a:r>
              <a:rPr lang="es-ES" dirty="0" smtClean="0"/>
              <a:t>Miskita</a:t>
            </a:r>
          </a:p>
          <a:p>
            <a:pPr marL="914400" lvl="2" indent="-514350">
              <a:buFont typeface="+mj-lt"/>
              <a:buAutoNum type="arabicPeriod"/>
            </a:pPr>
            <a:r>
              <a:rPr lang="es-ES" dirty="0"/>
              <a:t>Uso de recursos </a:t>
            </a:r>
            <a:r>
              <a:rPr lang="es-ES" dirty="0" smtClean="0"/>
              <a:t>naturales</a:t>
            </a:r>
          </a:p>
          <a:p>
            <a:pPr marL="914400" lvl="2" indent="-514350">
              <a:buFont typeface="+mj-lt"/>
              <a:buAutoNum type="arabicPeriod"/>
            </a:pPr>
            <a:endParaRPr lang="es-ES" dirty="0"/>
          </a:p>
          <a:p>
            <a:pPr marL="514350" lvl="1" indent="-514350">
              <a:buNone/>
            </a:pPr>
            <a:r>
              <a:rPr lang="es-ES" dirty="0" smtClean="0"/>
              <a:t>3. Problemas y desafíos locales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E11-EEEC-4C6E-9581-914F92461CB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805</Words>
  <Application>Microsoft Office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Protocolo  Bio-Cultural del Pueblo Indígena Miskitu</vt:lpstr>
      <vt:lpstr>Antecedentes</vt:lpstr>
      <vt:lpstr>Derechos a ser consultados</vt:lpstr>
      <vt:lpstr>Slide 4</vt:lpstr>
      <vt:lpstr>¿Cómo nace la Idea?</vt:lpstr>
      <vt:lpstr>Desarrollo del PBC</vt:lpstr>
      <vt:lpstr>Desarrollo del PBC</vt:lpstr>
      <vt:lpstr>Desarrollo del PBC</vt:lpstr>
      <vt:lpstr>Contenido: Capítulos 1-8</vt:lpstr>
      <vt:lpstr>2. Contenido: Capítulos 1-8</vt:lpstr>
      <vt:lpstr>2. Contenido: Capítulos 1-8</vt:lpstr>
      <vt:lpstr>3. El proceso: 7 pasos </vt:lpstr>
      <vt:lpstr>Llamada a todos los actores en la Muskitia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 Bio-Cultural del Pueblo Indígena Miskitu</dc:title>
  <dc:creator>bus1</dc:creator>
  <cp:lastModifiedBy>presentaciones</cp:lastModifiedBy>
  <cp:revision>36</cp:revision>
  <dcterms:created xsi:type="dcterms:W3CDTF">2012-07-30T16:16:26Z</dcterms:created>
  <dcterms:modified xsi:type="dcterms:W3CDTF">2013-02-01T20:18:09Z</dcterms:modified>
</cp:coreProperties>
</file>