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74" r:id="rId3"/>
    <p:sldId id="369" r:id="rId4"/>
    <p:sldId id="375" r:id="rId5"/>
    <p:sldId id="378" r:id="rId6"/>
    <p:sldId id="370" r:id="rId7"/>
    <p:sldId id="371" r:id="rId8"/>
    <p:sldId id="373" r:id="rId9"/>
    <p:sldId id="376" r:id="rId10"/>
    <p:sldId id="377" r:id="rId11"/>
    <p:sldId id="362" r:id="rId1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68" autoAdjust="0"/>
    <p:restoredTop sz="96774" autoAdjust="0"/>
  </p:normalViewPr>
  <p:slideViewPr>
    <p:cSldViewPr>
      <p:cViewPr>
        <p:scale>
          <a:sx n="99" d="100"/>
          <a:sy n="99" d="100"/>
        </p:scale>
        <p:origin x="-37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482" y="498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FFC161-AEF4-4057-8BF9-DBCA1B2905FD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7CAC254-82FD-49B1-A187-23169699C636}" type="pres">
      <dgm:prSet presAssocID="{22FFC161-AEF4-4057-8BF9-DBCA1B2905F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</dgm:ptLst>
  <dgm:cxnLst>
    <dgm:cxn modelId="{CD44F06F-0BA7-EF4D-B26A-E0B2E76A2CF5}" type="presOf" srcId="{22FFC161-AEF4-4057-8BF9-DBCA1B2905FD}" destId="{A7CAC254-82FD-49B1-A187-23169699C636}" srcOrd="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022035-8D85-4582-A79B-EC321FB13A5A}" type="doc">
      <dgm:prSet loTypeId="urn:microsoft.com/office/officeart/2009/3/layout/IncreasingArrows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D7BB38F-8BE7-4508-B1A4-E13C2172197C}">
      <dgm:prSet phldrT="[Text]"/>
      <dgm:spPr/>
      <dgm:t>
        <a:bodyPr/>
        <a:lstStyle/>
        <a:p>
          <a:r>
            <a:rPr lang="en-US" dirty="0" smtClean="0"/>
            <a:t>2013</a:t>
          </a:r>
          <a:endParaRPr lang="fr-FR" dirty="0"/>
        </a:p>
      </dgm:t>
    </dgm:pt>
    <dgm:pt modelId="{3C3600F5-6DB9-4877-B895-624F35A09DB0}" type="parTrans" cxnId="{7217FB87-CB31-44DF-AAB9-5846A4FBB462}">
      <dgm:prSet/>
      <dgm:spPr/>
      <dgm:t>
        <a:bodyPr/>
        <a:lstStyle/>
        <a:p>
          <a:endParaRPr lang="fr-FR"/>
        </a:p>
      </dgm:t>
    </dgm:pt>
    <dgm:pt modelId="{6B373D58-03F7-4008-9831-8BCF2B41D947}" type="sibTrans" cxnId="{7217FB87-CB31-44DF-AAB9-5846A4FBB462}">
      <dgm:prSet/>
      <dgm:spPr/>
      <dgm:t>
        <a:bodyPr/>
        <a:lstStyle/>
        <a:p>
          <a:endParaRPr lang="fr-FR"/>
        </a:p>
      </dgm:t>
    </dgm:pt>
    <dgm:pt modelId="{3A9486D9-051E-4E79-BE40-B818D8A1BD6F}">
      <dgm:prSet phldrT="[Text]"/>
      <dgm:spPr/>
      <dgm:t>
        <a:bodyPr/>
        <a:lstStyle/>
        <a:p>
          <a:r>
            <a:rPr lang="en-US" dirty="0" err="1" smtClean="0"/>
            <a:t>Prog</a:t>
          </a:r>
          <a:r>
            <a:rPr lang="en-US" dirty="0" smtClean="0"/>
            <a:t> 1 -&gt; 15 Millions</a:t>
          </a:r>
        </a:p>
        <a:p>
          <a:r>
            <a:rPr lang="en-US" dirty="0" err="1" smtClean="0"/>
            <a:t>Prog</a:t>
          </a:r>
          <a:r>
            <a:rPr lang="en-US" dirty="0" smtClean="0"/>
            <a:t> 2 -&gt; 10 Millions</a:t>
          </a:r>
        </a:p>
        <a:p>
          <a:r>
            <a:rPr lang="en-US" dirty="0" err="1" smtClean="0"/>
            <a:t>Prog</a:t>
          </a:r>
          <a:r>
            <a:rPr lang="en-US" dirty="0" smtClean="0"/>
            <a:t> 3 -&gt; 5 Millions</a:t>
          </a:r>
        </a:p>
        <a:p>
          <a:r>
            <a:rPr lang="en-US" dirty="0" err="1" smtClean="0"/>
            <a:t>Prog</a:t>
          </a:r>
          <a:r>
            <a:rPr lang="en-US" dirty="0" smtClean="0"/>
            <a:t> 4 -&gt; 5 Millions</a:t>
          </a:r>
          <a:endParaRPr lang="fr-FR" dirty="0"/>
        </a:p>
      </dgm:t>
    </dgm:pt>
    <dgm:pt modelId="{B1FD5B91-1D1F-4F29-ADF0-6A5442C1D481}" type="parTrans" cxnId="{9ACB9124-9262-416F-8863-2623F3FA349E}">
      <dgm:prSet/>
      <dgm:spPr/>
      <dgm:t>
        <a:bodyPr/>
        <a:lstStyle/>
        <a:p>
          <a:endParaRPr lang="fr-FR"/>
        </a:p>
      </dgm:t>
    </dgm:pt>
    <dgm:pt modelId="{B1772313-8855-4C55-A7DD-90A27746D5A1}" type="sibTrans" cxnId="{9ACB9124-9262-416F-8863-2623F3FA349E}">
      <dgm:prSet/>
      <dgm:spPr/>
      <dgm:t>
        <a:bodyPr/>
        <a:lstStyle/>
        <a:p>
          <a:endParaRPr lang="fr-FR"/>
        </a:p>
      </dgm:t>
    </dgm:pt>
    <dgm:pt modelId="{95ECFB8F-B274-4589-B334-4C8837F02080}">
      <dgm:prSet phldrT="[Text]"/>
      <dgm:spPr/>
      <dgm:t>
        <a:bodyPr/>
        <a:lstStyle/>
        <a:p>
          <a:r>
            <a:rPr lang="en-US" dirty="0" smtClean="0"/>
            <a:t>2014</a:t>
          </a:r>
          <a:endParaRPr lang="fr-FR" dirty="0"/>
        </a:p>
      </dgm:t>
    </dgm:pt>
    <dgm:pt modelId="{D126BE36-E99B-4D85-BDD2-C85DD1A0F3E8}" type="parTrans" cxnId="{E8D7D197-A457-4388-9F03-991E3FC7818E}">
      <dgm:prSet/>
      <dgm:spPr/>
      <dgm:t>
        <a:bodyPr/>
        <a:lstStyle/>
        <a:p>
          <a:endParaRPr lang="fr-FR"/>
        </a:p>
      </dgm:t>
    </dgm:pt>
    <dgm:pt modelId="{747058F5-4E8B-4374-8025-14F59B97414B}" type="sibTrans" cxnId="{E8D7D197-A457-4388-9F03-991E3FC7818E}">
      <dgm:prSet/>
      <dgm:spPr/>
      <dgm:t>
        <a:bodyPr/>
        <a:lstStyle/>
        <a:p>
          <a:endParaRPr lang="fr-FR"/>
        </a:p>
      </dgm:t>
    </dgm:pt>
    <dgm:pt modelId="{2CADDE73-41A1-4A8B-A78F-563ED8C8FD9B}">
      <dgm:prSet phldrT="[Text]"/>
      <dgm:spPr/>
      <dgm:t>
        <a:bodyPr/>
        <a:lstStyle/>
        <a:p>
          <a:r>
            <a:rPr lang="da-DK" dirty="0" smtClean="0"/>
            <a:t>Prog 2 -&gt; 5 Millions</a:t>
          </a:r>
        </a:p>
        <a:p>
          <a:r>
            <a:rPr lang="da-DK" dirty="0" smtClean="0"/>
            <a:t>Prog 3 -&gt; 5 Millions</a:t>
          </a:r>
        </a:p>
        <a:p>
          <a:r>
            <a:rPr lang="da-DK" dirty="0" smtClean="0"/>
            <a:t>Prog 4 -&gt; 5 Millions</a:t>
          </a:r>
        </a:p>
        <a:p>
          <a:r>
            <a:rPr lang="da-DK" dirty="0" smtClean="0"/>
            <a:t>Prog 5 -&gt; 25 Millions</a:t>
          </a:r>
          <a:endParaRPr lang="fr-FR" dirty="0"/>
        </a:p>
      </dgm:t>
    </dgm:pt>
    <dgm:pt modelId="{748E65A6-0799-4D85-92BC-F4DC19705C9C}" type="parTrans" cxnId="{C7DD01D2-214C-48A8-8773-C1CB6214D738}">
      <dgm:prSet/>
      <dgm:spPr/>
      <dgm:t>
        <a:bodyPr/>
        <a:lstStyle/>
        <a:p>
          <a:endParaRPr lang="fr-FR"/>
        </a:p>
      </dgm:t>
    </dgm:pt>
    <dgm:pt modelId="{0FE8FC1F-F005-4F84-9C57-0C20B1C99C95}" type="sibTrans" cxnId="{C7DD01D2-214C-48A8-8773-C1CB6214D738}">
      <dgm:prSet/>
      <dgm:spPr/>
      <dgm:t>
        <a:bodyPr/>
        <a:lstStyle/>
        <a:p>
          <a:endParaRPr lang="fr-FR"/>
        </a:p>
      </dgm:t>
    </dgm:pt>
    <dgm:pt modelId="{6DFFD20F-69D4-4028-B04C-696A28CFCCBF}">
      <dgm:prSet phldrT="[Text]"/>
      <dgm:spPr/>
      <dgm:t>
        <a:bodyPr/>
        <a:lstStyle/>
        <a:p>
          <a:r>
            <a:rPr lang="en-US" dirty="0" smtClean="0"/>
            <a:t>2015</a:t>
          </a:r>
          <a:endParaRPr lang="fr-FR" dirty="0"/>
        </a:p>
      </dgm:t>
    </dgm:pt>
    <dgm:pt modelId="{F0501916-012D-4303-8A71-13DBB13B4FBE}" type="parTrans" cxnId="{33A03771-9BA8-4C38-94C8-3D4254597F05}">
      <dgm:prSet/>
      <dgm:spPr/>
      <dgm:t>
        <a:bodyPr/>
        <a:lstStyle/>
        <a:p>
          <a:endParaRPr lang="fr-FR"/>
        </a:p>
      </dgm:t>
    </dgm:pt>
    <dgm:pt modelId="{020668CD-85F1-44DB-A32C-65FCEF32E434}" type="sibTrans" cxnId="{33A03771-9BA8-4C38-94C8-3D4254597F05}">
      <dgm:prSet/>
      <dgm:spPr/>
      <dgm:t>
        <a:bodyPr/>
        <a:lstStyle/>
        <a:p>
          <a:endParaRPr lang="fr-FR"/>
        </a:p>
      </dgm:t>
    </dgm:pt>
    <dgm:pt modelId="{9E818484-CA3E-45EE-8B04-957AED3455F4}">
      <dgm:prSet phldrT="[Text]"/>
      <dgm:spPr/>
      <dgm:t>
        <a:bodyPr/>
        <a:lstStyle/>
        <a:p>
          <a:r>
            <a:rPr lang="da-DK" dirty="0" smtClean="0"/>
            <a:t>Prog 3 -&gt; 5 Millions</a:t>
          </a:r>
        </a:p>
        <a:p>
          <a:r>
            <a:rPr lang="da-DK" dirty="0" smtClean="0"/>
            <a:t>Prog 4 -&gt; 5 Millions</a:t>
          </a:r>
        </a:p>
        <a:p>
          <a:r>
            <a:rPr lang="da-DK" dirty="0" smtClean="0"/>
            <a:t>Prog 6 -&gt; 25 Millions</a:t>
          </a:r>
          <a:endParaRPr lang="fr-FR" dirty="0"/>
        </a:p>
      </dgm:t>
    </dgm:pt>
    <dgm:pt modelId="{65EEBD6D-4737-4676-9769-08DD8E239AAE}" type="parTrans" cxnId="{A06C4EBB-E1A8-4A02-8B16-CD7ABBD686FF}">
      <dgm:prSet/>
      <dgm:spPr/>
      <dgm:t>
        <a:bodyPr/>
        <a:lstStyle/>
        <a:p>
          <a:endParaRPr lang="fr-FR"/>
        </a:p>
      </dgm:t>
    </dgm:pt>
    <dgm:pt modelId="{0B6646AA-6F58-47EF-8A04-1400C70C8D59}" type="sibTrans" cxnId="{A06C4EBB-E1A8-4A02-8B16-CD7ABBD686FF}">
      <dgm:prSet/>
      <dgm:spPr/>
      <dgm:t>
        <a:bodyPr/>
        <a:lstStyle/>
        <a:p>
          <a:endParaRPr lang="fr-FR"/>
        </a:p>
      </dgm:t>
    </dgm:pt>
    <dgm:pt modelId="{C93DB3DE-1AF4-4CDC-9C9C-B26C82293A92}">
      <dgm:prSet/>
      <dgm:spPr/>
      <dgm:t>
        <a:bodyPr/>
        <a:lstStyle/>
        <a:p>
          <a:endParaRPr lang="fr-FR" dirty="0"/>
        </a:p>
      </dgm:t>
    </dgm:pt>
    <dgm:pt modelId="{2886FAE4-D946-4944-A5B4-A95217748D7B}" type="parTrans" cxnId="{6BEBA4E3-558C-4CEF-A9F6-EED9BD3E927A}">
      <dgm:prSet/>
      <dgm:spPr/>
      <dgm:t>
        <a:bodyPr/>
        <a:lstStyle/>
        <a:p>
          <a:endParaRPr lang="fr-FR"/>
        </a:p>
      </dgm:t>
    </dgm:pt>
    <dgm:pt modelId="{FDA7D2B4-D824-49C0-8875-D327359B691E}" type="sibTrans" cxnId="{6BEBA4E3-558C-4CEF-A9F6-EED9BD3E927A}">
      <dgm:prSet/>
      <dgm:spPr/>
      <dgm:t>
        <a:bodyPr/>
        <a:lstStyle/>
        <a:p>
          <a:endParaRPr lang="fr-FR"/>
        </a:p>
      </dgm:t>
    </dgm:pt>
    <dgm:pt modelId="{2EE3B35D-1503-4346-BF99-F21CCFEA8F38}">
      <dgm:prSet/>
      <dgm:spPr/>
      <dgm:t>
        <a:bodyPr/>
        <a:lstStyle/>
        <a:p>
          <a:endParaRPr lang="fr-FR"/>
        </a:p>
      </dgm:t>
    </dgm:pt>
    <dgm:pt modelId="{03B055DC-E36B-4DB7-93B0-8AECA2BB8C33}" type="parTrans" cxnId="{415306F7-E44C-40A6-97F7-6752AA8A899B}">
      <dgm:prSet/>
      <dgm:spPr/>
      <dgm:t>
        <a:bodyPr/>
        <a:lstStyle/>
        <a:p>
          <a:endParaRPr lang="fr-FR"/>
        </a:p>
      </dgm:t>
    </dgm:pt>
    <dgm:pt modelId="{598F237E-574B-4A50-901F-81D71C3E7926}" type="sibTrans" cxnId="{415306F7-E44C-40A6-97F7-6752AA8A899B}">
      <dgm:prSet/>
      <dgm:spPr/>
      <dgm:t>
        <a:bodyPr/>
        <a:lstStyle/>
        <a:p>
          <a:endParaRPr lang="fr-FR"/>
        </a:p>
      </dgm:t>
    </dgm:pt>
    <dgm:pt modelId="{B56EC44B-11B0-4CE9-87A9-08C4ED04CAF0}" type="pres">
      <dgm:prSet presAssocID="{2E022035-8D85-4582-A79B-EC321FB13A5A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4C1B8A36-AC82-4A06-B1A1-04E0E3970B93}" type="pres">
      <dgm:prSet presAssocID="{BD7BB38F-8BE7-4508-B1A4-E13C2172197C}" presName="parentText1" presStyleLbl="node1" presStyleIdx="0" presStyleCnt="3" custLinFactNeighborY="-35921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EAB364-669D-448A-8913-8720AA14F7DE}" type="pres">
      <dgm:prSet presAssocID="{BD7BB38F-8BE7-4508-B1A4-E13C2172197C}" presName="childText1" presStyleLbl="solidAlignAcc1" presStyleIdx="0" presStyleCnt="3" custScaleX="71192" custScaleY="66052" custLinFactNeighborX="-14404" custLinFactNeighborY="-366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83BA47-20A3-44C4-9A18-B55D0CAF694A}" type="pres">
      <dgm:prSet presAssocID="{95ECFB8F-B274-4589-B334-4C8837F02080}" presName="parentText2" presStyleLbl="node1" presStyleIdx="1" presStyleCnt="3" custLinFactNeighborX="-468" custLinFactNeighborY="31288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E5FD0D4-EF2F-48FE-B250-1FC59AB69D59}" type="pres">
      <dgm:prSet presAssocID="{95ECFB8F-B274-4589-B334-4C8837F02080}" presName="childText2" presStyleLbl="solidAlignAcc1" presStyleIdx="1" presStyleCnt="3" custScaleX="68100" custScaleY="69734" custLinFactNeighborX="-18547" custLinFactNeighborY="-327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FF5047-16A1-4047-A055-68FD9B8FBAEE}" type="pres">
      <dgm:prSet presAssocID="{6DFFD20F-69D4-4028-B04C-696A28CFCCBF}" presName="parentText3" presStyleLbl="node1" presStyleIdx="2" presStyleCnt="3" custLinFactY="2313" custLinFactNeighborX="-1687" custLinFactNeighborY="100000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010116-97E2-4BF5-916A-AB19FE633D9C}" type="pres">
      <dgm:prSet presAssocID="{6DFFD20F-69D4-4028-B04C-696A28CFCCBF}" presName="childText3" presStyleLbl="solidAlignAcc1" presStyleIdx="2" presStyleCnt="3" custScaleX="64861" custScaleY="65549" custLinFactNeighborX="-22690" custLinFactNeighborY="364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217FB87-CB31-44DF-AAB9-5846A4FBB462}" srcId="{2E022035-8D85-4582-A79B-EC321FB13A5A}" destId="{BD7BB38F-8BE7-4508-B1A4-E13C2172197C}" srcOrd="0" destOrd="0" parTransId="{3C3600F5-6DB9-4877-B895-624F35A09DB0}" sibTransId="{6B373D58-03F7-4008-9831-8BCF2B41D947}"/>
    <dgm:cxn modelId="{9ACB9124-9262-416F-8863-2623F3FA349E}" srcId="{BD7BB38F-8BE7-4508-B1A4-E13C2172197C}" destId="{3A9486D9-051E-4E79-BE40-B818D8A1BD6F}" srcOrd="0" destOrd="0" parTransId="{B1FD5B91-1D1F-4F29-ADF0-6A5442C1D481}" sibTransId="{B1772313-8855-4C55-A7DD-90A27746D5A1}"/>
    <dgm:cxn modelId="{5DAF5617-585C-724B-8563-AF53E27C6E60}" type="presOf" srcId="{2CADDE73-41A1-4A8B-A78F-563ED8C8FD9B}" destId="{3E5FD0D4-EF2F-48FE-B250-1FC59AB69D59}" srcOrd="0" destOrd="0" presId="urn:microsoft.com/office/officeart/2009/3/layout/IncreasingArrowsProcess"/>
    <dgm:cxn modelId="{B6C934A9-4316-A94B-91D7-D62DD8378192}" type="presOf" srcId="{3A9486D9-051E-4E79-BE40-B818D8A1BD6F}" destId="{2EEAB364-669D-448A-8913-8720AA14F7DE}" srcOrd="0" destOrd="0" presId="urn:microsoft.com/office/officeart/2009/3/layout/IncreasingArrowsProcess"/>
    <dgm:cxn modelId="{A4398EA4-B15C-7147-9CB7-44CD7D18B006}" type="presOf" srcId="{6DFFD20F-69D4-4028-B04C-696A28CFCCBF}" destId="{86FF5047-16A1-4047-A055-68FD9B8FBAEE}" srcOrd="0" destOrd="0" presId="urn:microsoft.com/office/officeart/2009/3/layout/IncreasingArrowsProcess"/>
    <dgm:cxn modelId="{474DE53D-BB41-5845-A719-EBC18C6256C0}" type="presOf" srcId="{2EE3B35D-1503-4346-BF99-F21CCFEA8F38}" destId="{87010116-97E2-4BF5-916A-AB19FE633D9C}" srcOrd="0" destOrd="1" presId="urn:microsoft.com/office/officeart/2009/3/layout/IncreasingArrowsProcess"/>
    <dgm:cxn modelId="{C7DD01D2-214C-48A8-8773-C1CB6214D738}" srcId="{95ECFB8F-B274-4589-B334-4C8837F02080}" destId="{2CADDE73-41A1-4A8B-A78F-563ED8C8FD9B}" srcOrd="0" destOrd="0" parTransId="{748E65A6-0799-4D85-92BC-F4DC19705C9C}" sibTransId="{0FE8FC1F-F005-4F84-9C57-0C20B1C99C95}"/>
    <dgm:cxn modelId="{415306F7-E44C-40A6-97F7-6752AA8A899B}" srcId="{6DFFD20F-69D4-4028-B04C-696A28CFCCBF}" destId="{2EE3B35D-1503-4346-BF99-F21CCFEA8F38}" srcOrd="1" destOrd="0" parTransId="{03B055DC-E36B-4DB7-93B0-8AECA2BB8C33}" sibTransId="{598F237E-574B-4A50-901F-81D71C3E7926}"/>
    <dgm:cxn modelId="{C3DEDBBF-29FE-7C43-98F8-22413FAFFDA2}" type="presOf" srcId="{95ECFB8F-B274-4589-B334-4C8837F02080}" destId="{1483BA47-20A3-44C4-9A18-B55D0CAF694A}" srcOrd="0" destOrd="0" presId="urn:microsoft.com/office/officeart/2009/3/layout/IncreasingArrowsProcess"/>
    <dgm:cxn modelId="{A06C4EBB-E1A8-4A02-8B16-CD7ABBD686FF}" srcId="{6DFFD20F-69D4-4028-B04C-696A28CFCCBF}" destId="{9E818484-CA3E-45EE-8B04-957AED3455F4}" srcOrd="0" destOrd="0" parTransId="{65EEBD6D-4737-4676-9769-08DD8E239AAE}" sibTransId="{0B6646AA-6F58-47EF-8A04-1400C70C8D59}"/>
    <dgm:cxn modelId="{AF537AC0-8008-A648-B216-3C6F2FDF16E5}" type="presOf" srcId="{2E022035-8D85-4582-A79B-EC321FB13A5A}" destId="{B56EC44B-11B0-4CE9-87A9-08C4ED04CAF0}" srcOrd="0" destOrd="0" presId="urn:microsoft.com/office/officeart/2009/3/layout/IncreasingArrowsProcess"/>
    <dgm:cxn modelId="{6D338270-BBE4-C241-AA21-F00C33785FD4}" type="presOf" srcId="{BD7BB38F-8BE7-4508-B1A4-E13C2172197C}" destId="{4C1B8A36-AC82-4A06-B1A1-04E0E3970B93}" srcOrd="0" destOrd="0" presId="urn:microsoft.com/office/officeart/2009/3/layout/IncreasingArrowsProcess"/>
    <dgm:cxn modelId="{14201196-CEA7-7848-8A8A-704F6C0A3E75}" type="presOf" srcId="{C93DB3DE-1AF4-4CDC-9C9C-B26C82293A92}" destId="{3E5FD0D4-EF2F-48FE-B250-1FC59AB69D59}" srcOrd="0" destOrd="1" presId="urn:microsoft.com/office/officeart/2009/3/layout/IncreasingArrowsProcess"/>
    <dgm:cxn modelId="{33A03771-9BA8-4C38-94C8-3D4254597F05}" srcId="{2E022035-8D85-4582-A79B-EC321FB13A5A}" destId="{6DFFD20F-69D4-4028-B04C-696A28CFCCBF}" srcOrd="2" destOrd="0" parTransId="{F0501916-012D-4303-8A71-13DBB13B4FBE}" sibTransId="{020668CD-85F1-44DB-A32C-65FCEF32E434}"/>
    <dgm:cxn modelId="{6BEBA4E3-558C-4CEF-A9F6-EED9BD3E927A}" srcId="{95ECFB8F-B274-4589-B334-4C8837F02080}" destId="{C93DB3DE-1AF4-4CDC-9C9C-B26C82293A92}" srcOrd="1" destOrd="0" parTransId="{2886FAE4-D946-4944-A5B4-A95217748D7B}" sibTransId="{FDA7D2B4-D824-49C0-8875-D327359B691E}"/>
    <dgm:cxn modelId="{E8D7D197-A457-4388-9F03-991E3FC7818E}" srcId="{2E022035-8D85-4582-A79B-EC321FB13A5A}" destId="{95ECFB8F-B274-4589-B334-4C8837F02080}" srcOrd="1" destOrd="0" parTransId="{D126BE36-E99B-4D85-BDD2-C85DD1A0F3E8}" sibTransId="{747058F5-4E8B-4374-8025-14F59B97414B}"/>
    <dgm:cxn modelId="{44BA89E0-221A-BC42-ABF7-855C2015C8AE}" type="presOf" srcId="{9E818484-CA3E-45EE-8B04-957AED3455F4}" destId="{87010116-97E2-4BF5-916A-AB19FE633D9C}" srcOrd="0" destOrd="0" presId="urn:microsoft.com/office/officeart/2009/3/layout/IncreasingArrowsProcess"/>
    <dgm:cxn modelId="{A6CDB87F-7CCE-D246-8F54-DD75124362E7}" type="presParOf" srcId="{B56EC44B-11B0-4CE9-87A9-08C4ED04CAF0}" destId="{4C1B8A36-AC82-4A06-B1A1-04E0E3970B93}" srcOrd="0" destOrd="0" presId="urn:microsoft.com/office/officeart/2009/3/layout/IncreasingArrowsProcess"/>
    <dgm:cxn modelId="{B71A27B2-7FBF-5E47-83E4-031E8A17C1A3}" type="presParOf" srcId="{B56EC44B-11B0-4CE9-87A9-08C4ED04CAF0}" destId="{2EEAB364-669D-448A-8913-8720AA14F7DE}" srcOrd="1" destOrd="0" presId="urn:microsoft.com/office/officeart/2009/3/layout/IncreasingArrowsProcess"/>
    <dgm:cxn modelId="{D40FB9F9-D4BD-3445-BEC2-E547DA814C8E}" type="presParOf" srcId="{B56EC44B-11B0-4CE9-87A9-08C4ED04CAF0}" destId="{1483BA47-20A3-44C4-9A18-B55D0CAF694A}" srcOrd="2" destOrd="0" presId="urn:microsoft.com/office/officeart/2009/3/layout/IncreasingArrowsProcess"/>
    <dgm:cxn modelId="{76FFF772-F2E7-7748-B099-AECF9EAE02B2}" type="presParOf" srcId="{B56EC44B-11B0-4CE9-87A9-08C4ED04CAF0}" destId="{3E5FD0D4-EF2F-48FE-B250-1FC59AB69D59}" srcOrd="3" destOrd="0" presId="urn:microsoft.com/office/officeart/2009/3/layout/IncreasingArrowsProcess"/>
    <dgm:cxn modelId="{3517EFB6-A792-4140-8E17-BD39BD15C8D0}" type="presParOf" srcId="{B56EC44B-11B0-4CE9-87A9-08C4ED04CAF0}" destId="{86FF5047-16A1-4047-A055-68FD9B8FBAEE}" srcOrd="4" destOrd="0" presId="urn:microsoft.com/office/officeart/2009/3/layout/IncreasingArrowsProcess"/>
    <dgm:cxn modelId="{02353221-B73C-9E4A-93EC-3951641C3BAC}" type="presParOf" srcId="{B56EC44B-11B0-4CE9-87A9-08C4ED04CAF0}" destId="{87010116-97E2-4BF5-916A-AB19FE633D9C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B8A36-AC82-4A06-B1A1-04E0E3970B93}">
      <dsp:nvSpPr>
        <dsp:cNvPr id="0" name=""/>
        <dsp:cNvSpPr/>
      </dsp:nvSpPr>
      <dsp:spPr>
        <a:xfrm>
          <a:off x="0" y="468087"/>
          <a:ext cx="8382000" cy="1220738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3792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2013</a:t>
          </a:r>
          <a:endParaRPr lang="fr-FR" sz="2300" kern="1200" dirty="0"/>
        </a:p>
      </dsp:txBody>
      <dsp:txXfrm>
        <a:off x="0" y="773272"/>
        <a:ext cx="8076816" cy="610369"/>
      </dsp:txXfrm>
    </dsp:sp>
    <dsp:sp modelId="{2EEAB364-669D-448A-8913-8720AA14F7DE}">
      <dsp:nvSpPr>
        <dsp:cNvPr id="0" name=""/>
        <dsp:cNvSpPr/>
      </dsp:nvSpPr>
      <dsp:spPr>
        <a:xfrm>
          <a:off x="0" y="1386125"/>
          <a:ext cx="1837932" cy="1553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Prog</a:t>
          </a:r>
          <a:r>
            <a:rPr lang="en-US" sz="1500" kern="1200" dirty="0" smtClean="0"/>
            <a:t> 1 -&gt; 15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Prog</a:t>
          </a:r>
          <a:r>
            <a:rPr lang="en-US" sz="1500" kern="1200" dirty="0" smtClean="0"/>
            <a:t> 2 -&gt; 10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Prog</a:t>
          </a:r>
          <a:r>
            <a:rPr lang="en-US" sz="1500" kern="1200" dirty="0" smtClean="0"/>
            <a:t> 3 -&gt; 5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Prog</a:t>
          </a:r>
          <a:r>
            <a:rPr lang="en-US" sz="1500" kern="1200" dirty="0" smtClean="0"/>
            <a:t> 4 -&gt; 5 Millions</a:t>
          </a:r>
          <a:endParaRPr lang="fr-FR" sz="1500" kern="1200" dirty="0"/>
        </a:p>
      </dsp:txBody>
      <dsp:txXfrm>
        <a:off x="0" y="1386125"/>
        <a:ext cx="1837932" cy="1553273"/>
      </dsp:txXfrm>
    </dsp:sp>
    <dsp:sp modelId="{1483BA47-20A3-44C4-9A18-B55D0CAF694A}">
      <dsp:nvSpPr>
        <dsp:cNvPr id="0" name=""/>
        <dsp:cNvSpPr/>
      </dsp:nvSpPr>
      <dsp:spPr>
        <a:xfrm>
          <a:off x="2554510" y="1695446"/>
          <a:ext cx="5800344" cy="1220738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3792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2014</a:t>
          </a:r>
          <a:endParaRPr lang="fr-FR" sz="2300" kern="1200" dirty="0"/>
        </a:p>
      </dsp:txBody>
      <dsp:txXfrm>
        <a:off x="2554510" y="2000631"/>
        <a:ext cx="5495160" cy="610369"/>
      </dsp:txXfrm>
    </dsp:sp>
    <dsp:sp modelId="{3E5FD0D4-EF2F-48FE-B250-1FC59AB69D59}">
      <dsp:nvSpPr>
        <dsp:cNvPr id="0" name=""/>
        <dsp:cNvSpPr/>
      </dsp:nvSpPr>
      <dsp:spPr>
        <a:xfrm>
          <a:off x="2514610" y="2533624"/>
          <a:ext cx="1758107" cy="16398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Prog 2 -&gt; 5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Prog 3 -&gt; 5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Prog 4 -&gt; 5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Prog 5 -&gt; 25 Millions</a:t>
          </a:r>
          <a:endParaRPr lang="fr-FR" sz="1500" kern="1200" dirty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 dirty="0"/>
        </a:p>
      </dsp:txBody>
      <dsp:txXfrm>
        <a:off x="2514610" y="2533624"/>
        <a:ext cx="1758107" cy="1639859"/>
      </dsp:txXfrm>
    </dsp:sp>
    <dsp:sp modelId="{86FF5047-16A1-4047-A055-68FD9B8FBAEE}">
      <dsp:nvSpPr>
        <dsp:cNvPr id="0" name=""/>
        <dsp:cNvSpPr/>
      </dsp:nvSpPr>
      <dsp:spPr>
        <a:xfrm>
          <a:off x="5109012" y="2969388"/>
          <a:ext cx="3218688" cy="1220738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3792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2015</a:t>
          </a:r>
          <a:endParaRPr lang="fr-FR" sz="2300" kern="1200" dirty="0"/>
        </a:p>
      </dsp:txBody>
      <dsp:txXfrm>
        <a:off x="5109012" y="3274573"/>
        <a:ext cx="2913504" cy="610369"/>
      </dsp:txXfrm>
    </dsp:sp>
    <dsp:sp modelId="{87010116-97E2-4BF5-916A-AB19FE633D9C}">
      <dsp:nvSpPr>
        <dsp:cNvPr id="0" name=""/>
        <dsp:cNvSpPr/>
      </dsp:nvSpPr>
      <dsp:spPr>
        <a:xfrm>
          <a:off x="5031118" y="3905258"/>
          <a:ext cx="1674487" cy="15188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Prog 3 -&gt; 5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Prog 4 -&gt; 5 Millions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Prog 6 -&gt; 25 Millions</a:t>
          </a:r>
          <a:endParaRPr lang="fr-FR" sz="1500" kern="1200" dirty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>
        <a:off x="5031118" y="3905258"/>
        <a:ext cx="1674487" cy="1518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682E8FD4-854C-4277-ABDC-FB929105A661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3360" tIns="46680" rIns="93360" bIns="4668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494E3117-2DD0-4D0E-AB37-12B120CC39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86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E3117-2DD0-4D0E-AB37-12B120CC39F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9B3E57-DD18-431B-8D99-F2231654046F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142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9B3E57-DD18-431B-8D99-F2231654046F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142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noProof="0" dirty="0" smtClean="0"/>
              <a:t>La</a:t>
            </a:r>
            <a:r>
              <a:rPr lang="fr-FR" baseline="0" noProof="0" dirty="0" smtClean="0"/>
              <a:t> reprise de la croissance mondiale est fragile au regard des risques. </a:t>
            </a:r>
            <a:endParaRPr lang="fr-F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E3117-2DD0-4D0E-AB37-12B120CC39F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 sz="2400" b="0" dirty="0">
              <a:solidFill>
                <a:schemeClr val="tx1"/>
              </a:solidFill>
              <a:latin typeface="Times" pitchFamily="18" charset="0"/>
              <a:cs typeface="+mn-cs"/>
            </a:endParaRPr>
          </a:p>
        </p:txBody>
      </p:sp>
      <p:sp>
        <p:nvSpPr>
          <p:cNvPr id="3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fr-FR" dirty="0">
              <a:latin typeface="Arial" charset="0"/>
              <a:cs typeface="+mn-cs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lum contrast="-20000"/>
          </a:blip>
          <a:srcRect/>
          <a:stretch>
            <a:fillRect/>
          </a:stretch>
        </p:blipFill>
        <p:spPr bwMode="auto">
          <a:xfrm>
            <a:off x="7964488" y="0"/>
            <a:ext cx="11445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1"/>
          <p:cNvSpPr>
            <a:spLocks noChangeArrowheads="1"/>
          </p:cNvSpPr>
          <p:nvPr userDrawn="1"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 sz="2400" b="0" dirty="0">
              <a:solidFill>
                <a:schemeClr val="tx1"/>
              </a:solidFill>
              <a:latin typeface="Times" pitchFamily="18" charset="0"/>
              <a:cs typeface="+mn-cs"/>
            </a:endParaRPr>
          </a:p>
        </p:txBody>
      </p:sp>
      <p:sp>
        <p:nvSpPr>
          <p:cNvPr id="6" name="Line 12"/>
          <p:cNvSpPr>
            <a:spLocks noChangeShapeType="1"/>
          </p:cNvSpPr>
          <p:nvPr userDrawn="1"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fr-FR" dirty="0">
              <a:latin typeface="Arial" charset="0"/>
              <a:cs typeface="+mn-cs"/>
            </a:endParaRPr>
          </a:p>
        </p:txBody>
      </p:sp>
      <p:sp>
        <p:nvSpPr>
          <p:cNvPr id="7" name="Line 18"/>
          <p:cNvSpPr>
            <a:spLocks noChangeShapeType="1"/>
          </p:cNvSpPr>
          <p:nvPr userDrawn="1"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fr-FR" dirty="0">
              <a:latin typeface="Arial" charset="0"/>
              <a:cs typeface="+mn-cs"/>
            </a:endParaRPr>
          </a:p>
        </p:txBody>
      </p:sp>
      <p:pic>
        <p:nvPicPr>
          <p:cNvPr id="8" name="Picture 20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1313" y="0"/>
            <a:ext cx="11477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26"/>
          <p:cNvSpPr txBox="1">
            <a:spLocks noChangeArrowheads="1"/>
          </p:cNvSpPr>
          <p:nvPr userDrawn="1"/>
        </p:nvSpPr>
        <p:spPr bwMode="auto">
          <a:xfrm>
            <a:off x="6934200" y="6019800"/>
            <a:ext cx="1447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fr-FR" dirty="0">
              <a:latin typeface="Arial" charset="0"/>
              <a:cs typeface="+mn-cs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 userDrawn="1"/>
        </p:nvSpPr>
        <p:spPr bwMode="auto">
          <a:xfrm>
            <a:off x="8643938" y="428625"/>
            <a:ext cx="6238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fld id="{0851C69E-1303-4447-A260-4A13FEA36036}" type="slidenum">
              <a:rPr lang="de-DE" sz="1200">
                <a:solidFill>
                  <a:srgbClr val="000066"/>
                </a:solidFill>
                <a:latin typeface="Arial" charset="0"/>
                <a:cs typeface="+mn-cs"/>
              </a:rPr>
              <a:pPr eaLnBrk="0" hangingPunct="0">
                <a:defRPr/>
              </a:pPr>
              <a:t>‹#›</a:t>
            </a:fld>
            <a:endParaRPr lang="de-DE" sz="1200" dirty="0">
              <a:solidFill>
                <a:srgbClr val="000066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478651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D96B3-8D83-479F-90FF-520B0D686DFE}" type="datetimeFigureOut">
              <a:rPr lang="en-US" smtClean="0"/>
              <a:pPr/>
              <a:t>30/05/13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EFDE5-0E3A-4FFA-97B0-13DACCFEBE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33CC"/>
                </a:solidFill>
              </a:rPr>
              <a:t>République Démocratique du Congo</a:t>
            </a:r>
          </a:p>
          <a:p>
            <a:pPr algn="ctr"/>
            <a:r>
              <a:rPr lang="fr-FR" dirty="0" smtClean="0">
                <a:solidFill>
                  <a:srgbClr val="0033CC"/>
                </a:solidFill>
              </a:rPr>
              <a:t>Ministère des Finances</a:t>
            </a:r>
          </a:p>
          <a:p>
            <a:pPr algn="ctr"/>
            <a:r>
              <a:rPr lang="fr-FR" dirty="0" smtClean="0">
                <a:solidFill>
                  <a:srgbClr val="0033CC"/>
                </a:solidFill>
              </a:rPr>
              <a:t>Comité Technique de suivi et évaluation des Réformes (CTR)</a:t>
            </a:r>
            <a:endParaRPr lang="fr-FR" dirty="0">
              <a:solidFill>
                <a:srgbClr val="0033C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2362200"/>
          </a:xfrm>
          <a:effectLst/>
        </p:spPr>
        <p:txBody>
          <a:bodyPr>
            <a:normAutofit fontScale="90000"/>
          </a:bodyPr>
          <a:lstStyle/>
          <a:p>
            <a:pPr>
              <a:spcAft>
                <a:spcPts val="2400"/>
              </a:spcAft>
            </a:pPr>
            <a:r>
              <a:rPr lang="fr-FR" sz="4000" b="1" kern="0" dirty="0" smtClean="0">
                <a:solidFill>
                  <a:srgbClr val="0033CC"/>
                </a:solidFill>
                <a:latin typeface="Sylfaen" pitchFamily="18" charset="0"/>
                <a:ea typeface="+mn-ea"/>
                <a:cs typeface="+mn-cs"/>
              </a:rPr>
              <a:t/>
            </a:r>
            <a:br>
              <a:rPr lang="fr-FR" sz="4000" b="1" kern="0" dirty="0" smtClean="0">
                <a:solidFill>
                  <a:srgbClr val="0033CC"/>
                </a:solidFill>
                <a:latin typeface="Sylfaen" pitchFamily="18" charset="0"/>
                <a:ea typeface="+mn-ea"/>
                <a:cs typeface="+mn-cs"/>
              </a:rPr>
            </a:br>
            <a:r>
              <a:rPr lang="fr-FR" sz="4000" b="1" kern="0" dirty="0" smtClean="0">
                <a:solidFill>
                  <a:srgbClr val="0033CC"/>
                </a:solidFill>
                <a:latin typeface="Sylfaen" pitchFamily="18" charset="0"/>
                <a:ea typeface="+mn-ea"/>
                <a:cs typeface="+mn-cs"/>
              </a:rPr>
              <a:t>DRC National REDD+ </a:t>
            </a:r>
            <a:r>
              <a:rPr lang="fr-FR" sz="4000" b="1" kern="0" dirty="0" err="1" smtClean="0">
                <a:solidFill>
                  <a:srgbClr val="0033CC"/>
                </a:solidFill>
                <a:latin typeface="Sylfaen" pitchFamily="18" charset="0"/>
                <a:ea typeface="+mn-ea"/>
                <a:cs typeface="+mn-cs"/>
              </a:rPr>
              <a:t>Fund</a:t>
            </a:r>
            <a:r>
              <a:rPr lang="fr-FR" sz="3100" b="1" kern="0" dirty="0" smtClean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  <a:t/>
            </a:r>
            <a:br>
              <a:rPr lang="fr-FR" sz="3100" b="1" kern="0" dirty="0" smtClean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</a:br>
            <a:r>
              <a:rPr lang="fr-FR" sz="3100" b="1" kern="0" dirty="0" smtClean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  <a:t/>
            </a:r>
            <a:br>
              <a:rPr lang="fr-FR" sz="3100" b="1" kern="0" dirty="0" smtClean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</a:br>
            <a:r>
              <a:rPr lang="fr-FR" sz="3100" b="1" kern="0" dirty="0" smtClean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  <a:t/>
            </a:r>
            <a:br>
              <a:rPr lang="fr-FR" sz="3100" b="1" kern="0" dirty="0" smtClean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</a:br>
            <a:r>
              <a:rPr lang="en-US" sz="2700" b="1" kern="0" dirty="0" smtClean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  <a:t>Linkages </a:t>
            </a:r>
            <a:r>
              <a:rPr lang="en-US" sz="2700" b="1" kern="0" dirty="0">
                <a:solidFill>
                  <a:srgbClr val="0033CC"/>
                </a:solidFill>
                <a:latin typeface="Garamond" pitchFamily="18" charset="0"/>
                <a:ea typeface="+mn-ea"/>
                <a:cs typeface="+mn-cs"/>
              </a:rPr>
              <a:t>between national programs and national funds and aligning disbursement with strategic objectives </a:t>
            </a:r>
            <a:r>
              <a:rPr lang="fr-FR" sz="4000" dirty="0" smtClean="0">
                <a:solidFill>
                  <a:srgbClr val="0033CC"/>
                </a:solidFill>
                <a:latin typeface="Garamond" pitchFamily="18" charset="0"/>
                <a:cs typeface="Arial" pitchFamily="34" charset="0"/>
              </a:rPr>
              <a:t/>
            </a:r>
            <a:br>
              <a:rPr lang="fr-FR" sz="4000" dirty="0" smtClean="0">
                <a:solidFill>
                  <a:srgbClr val="0033CC"/>
                </a:solidFill>
                <a:latin typeface="Garamond" pitchFamily="18" charset="0"/>
                <a:cs typeface="Arial" pitchFamily="34" charset="0"/>
              </a:rPr>
            </a:br>
            <a:r>
              <a:rPr lang="fr-FR" sz="2800" dirty="0" smtClean="0">
                <a:solidFill>
                  <a:srgbClr val="0033CC"/>
                </a:solidFill>
                <a:latin typeface="Sylfaen" pitchFamily="18" charset="0"/>
                <a:cs typeface="Arial" pitchFamily="34" charset="0"/>
              </a:rPr>
              <a:t/>
            </a:r>
            <a:br>
              <a:rPr lang="fr-FR" sz="2800" dirty="0" smtClean="0">
                <a:solidFill>
                  <a:srgbClr val="0033CC"/>
                </a:solidFill>
                <a:latin typeface="Sylfaen" pitchFamily="18" charset="0"/>
                <a:cs typeface="Arial" pitchFamily="34" charset="0"/>
              </a:rPr>
            </a:br>
            <a:endParaRPr lang="fr-FR" sz="2700" kern="0" dirty="0">
              <a:solidFill>
                <a:srgbClr val="0033CC"/>
              </a:solidFill>
              <a:latin typeface="Sylfaen" pitchFamily="18" charset="0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524000"/>
          </a:xfrm>
        </p:spPr>
        <p:txBody>
          <a:bodyPr>
            <a:normAutofit fontScale="92500" lnSpcReduction="20000"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fr-FR" sz="2000" kern="0" dirty="0" smtClean="0">
                <a:solidFill>
                  <a:srgbClr val="0033CC"/>
                </a:solidFill>
                <a:latin typeface="Sylfaen" pitchFamily="18" charset="0"/>
              </a:rPr>
              <a:t> </a:t>
            </a:r>
          </a:p>
          <a:p>
            <a:pPr fontAlgn="base">
              <a:spcAft>
                <a:spcPct val="0"/>
              </a:spcAft>
              <a:defRPr/>
            </a:pPr>
            <a:endParaRPr lang="fr-FR" sz="1100" kern="0" dirty="0" smtClean="0">
              <a:solidFill>
                <a:srgbClr val="0033CC"/>
              </a:solidFill>
              <a:latin typeface="Sylfaen" pitchFamily="18" charset="0"/>
            </a:endParaRPr>
          </a:p>
          <a:p>
            <a:pPr fontAlgn="base">
              <a:spcAft>
                <a:spcPct val="0"/>
              </a:spcAft>
              <a:defRPr/>
            </a:pPr>
            <a:r>
              <a:rPr lang="fr-FR" sz="2000" b="1" kern="0" dirty="0" smtClean="0">
                <a:solidFill>
                  <a:srgbClr val="0033CC"/>
                </a:solidFill>
                <a:latin typeface="Sylfaen" pitchFamily="18" charset="0"/>
              </a:rPr>
              <a:t>Jean Paul BOKETSU  &amp; John MULOBA</a:t>
            </a:r>
          </a:p>
          <a:p>
            <a:pPr fontAlgn="base">
              <a:spcAft>
                <a:spcPct val="0"/>
              </a:spcAft>
              <a:defRPr/>
            </a:pPr>
            <a:endParaRPr lang="fr-FR" sz="1200" b="1" kern="0" dirty="0" smtClean="0">
              <a:solidFill>
                <a:srgbClr val="0033CC"/>
              </a:solidFill>
              <a:latin typeface="Sylfaen" pitchFamily="18" charset="0"/>
            </a:endParaRPr>
          </a:p>
          <a:p>
            <a:pPr fontAlgn="base">
              <a:spcAft>
                <a:spcPct val="0"/>
              </a:spcAft>
              <a:defRPr/>
            </a:pPr>
            <a:r>
              <a:rPr lang="fr-FR" sz="2000" kern="0" dirty="0" smtClean="0">
                <a:solidFill>
                  <a:srgbClr val="0033CC"/>
                </a:solidFill>
                <a:latin typeface="Sylfaen" pitchFamily="18" charset="0"/>
              </a:rPr>
              <a:t>Experts, </a:t>
            </a:r>
            <a:r>
              <a:rPr lang="fr-FR" sz="2000" kern="0" dirty="0" err="1" smtClean="0">
                <a:solidFill>
                  <a:srgbClr val="0033CC"/>
                </a:solidFill>
                <a:latin typeface="Sylfaen" pitchFamily="18" charset="0"/>
              </a:rPr>
              <a:t>Ministry</a:t>
            </a:r>
            <a:r>
              <a:rPr lang="fr-FR" sz="2000" kern="0" dirty="0" smtClean="0">
                <a:solidFill>
                  <a:srgbClr val="0033CC"/>
                </a:solidFill>
                <a:latin typeface="Sylfaen" pitchFamily="18" charset="0"/>
              </a:rPr>
              <a:t> of Finance</a:t>
            </a:r>
            <a:endParaRPr lang="fr-FR" sz="2000" kern="0" dirty="0" smtClean="0">
              <a:solidFill>
                <a:srgbClr val="0033CC"/>
              </a:solidFill>
              <a:latin typeface="Sylfaen" pitchFamily="18" charset="0"/>
            </a:endParaRPr>
          </a:p>
          <a:p>
            <a:pPr fontAlgn="base">
              <a:spcAft>
                <a:spcPct val="0"/>
              </a:spcAft>
              <a:defRPr/>
            </a:pPr>
            <a:r>
              <a:rPr lang="fr-FR" sz="2000" kern="0" dirty="0" smtClean="0">
                <a:solidFill>
                  <a:srgbClr val="0033CC"/>
                </a:solidFill>
                <a:latin typeface="Sylfaen" pitchFamily="18" charset="0"/>
              </a:rPr>
              <a:t>Bonn, Mai 2013</a:t>
            </a:r>
          </a:p>
          <a:p>
            <a:endParaRPr lang="en-US" dirty="0">
              <a:solidFill>
                <a:srgbClr val="0033CC"/>
              </a:solidFill>
            </a:endParaRPr>
          </a:p>
        </p:txBody>
      </p:sp>
      <p:pic>
        <p:nvPicPr>
          <p:cNvPr id="1026" name="Picture 2" descr="C:\Documents and Settings\monteils\Mes documents\01 UNREDD\1 PNUD admin\RDC fla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1" y="0"/>
            <a:ext cx="166452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4" y="0"/>
            <a:ext cx="8636096" cy="6776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658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None/>
            </a:pPr>
            <a:endParaRPr lang="fr-FR" sz="4000" dirty="0">
              <a:solidFill>
                <a:srgbClr val="0033CC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None/>
            </a:pPr>
            <a:endParaRPr lang="fr-FR" sz="4000" dirty="0" smtClean="0">
              <a:solidFill>
                <a:srgbClr val="0033CC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457200" indent="-45720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sz="4000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Thank</a:t>
            </a:r>
            <a:r>
              <a:rPr lang="fr-FR" sz="4000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fr-FR" sz="4000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you</a:t>
            </a:r>
            <a:r>
              <a:rPr lang="fr-FR" sz="4000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endParaRPr lang="fr-FR" sz="4000" dirty="0" smtClean="0">
              <a:solidFill>
                <a:srgbClr val="0033CC"/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81000" y="6553200"/>
            <a:ext cx="8305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4"/>
          <p:cNvSpPr txBox="1">
            <a:spLocks noChangeArrowheads="1"/>
          </p:cNvSpPr>
          <p:nvPr/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accent5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DE8C2-6D94-42B8-9017-E132B4FC54E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134206" y="160646"/>
            <a:ext cx="884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CA" sz="2800" dirty="0" smtClean="0">
                <a:solidFill>
                  <a:srgbClr val="000090"/>
                </a:solidFill>
              </a:rPr>
              <a:t>DRC REDD+ </a:t>
            </a:r>
            <a:r>
              <a:rPr lang="fr-CA" sz="2800" dirty="0" err="1" smtClean="0">
                <a:solidFill>
                  <a:srgbClr val="000090"/>
                </a:solidFill>
              </a:rPr>
              <a:t>Fund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endParaRPr lang="fr-CA" sz="2800" dirty="0">
              <a:solidFill>
                <a:srgbClr val="00009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914400"/>
            <a:ext cx="8695400" cy="5384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fr-FR" sz="2000" i="1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National </a:t>
            </a:r>
            <a:r>
              <a:rPr lang="fr-FR" sz="2000" i="1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Fund</a:t>
            </a:r>
            <a:r>
              <a:rPr lang="fr-FR" sz="2000" i="1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fr-FR" sz="2000" i="1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established</a:t>
            </a:r>
            <a:r>
              <a:rPr lang="fr-FR" sz="2000" i="1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in Nov. 2012, by the signature of a MOU </a:t>
            </a:r>
            <a:r>
              <a:rPr lang="fr-FR" sz="2000" i="1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between</a:t>
            </a:r>
            <a:r>
              <a:rPr lang="fr-FR" sz="2000" i="1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the </a:t>
            </a:r>
            <a:r>
              <a:rPr lang="fr-FR" sz="2000" i="1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Government</a:t>
            </a:r>
            <a:r>
              <a:rPr lang="fr-FR" sz="2000" i="1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and the Administrative Agent ad </a:t>
            </a:r>
            <a:r>
              <a:rPr lang="fr-FR" sz="2000" i="1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interim</a:t>
            </a:r>
            <a:r>
              <a:rPr lang="fr-FR" sz="2000" i="1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(MPTF/UNDP) </a:t>
            </a:r>
            <a:r>
              <a:rPr lang="fr-FR" sz="2000" i="1" dirty="0" err="1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with</a:t>
            </a:r>
            <a:r>
              <a:rPr lang="fr-FR" sz="2000" i="1" dirty="0" smtClean="0">
                <a:solidFill>
                  <a:srgbClr val="0033CC"/>
                </a:solidFill>
                <a:latin typeface="+mj-lt"/>
                <a:ea typeface="Tahoma" pitchFamily="34" charset="0"/>
                <a:cs typeface="Tahoma" pitchFamily="34" charset="0"/>
              </a:rPr>
              <a:t> the TOR. </a:t>
            </a:r>
          </a:p>
          <a:p>
            <a:pPr>
              <a:lnSpc>
                <a:spcPct val="130000"/>
              </a:lnSpc>
            </a:pPr>
            <a:endParaRPr lang="fr-FR" sz="2200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fr-FR" sz="2200" dirty="0" err="1" smtClean="0">
                <a:solidFill>
                  <a:srgbClr val="002060"/>
                </a:solidFill>
              </a:rPr>
              <a:t>Governance</a:t>
            </a:r>
            <a:r>
              <a:rPr lang="fr-FR" sz="2200" dirty="0" smtClean="0">
                <a:solidFill>
                  <a:srgbClr val="002060"/>
                </a:solidFill>
              </a:rPr>
              <a:t> Structure : </a:t>
            </a:r>
          </a:p>
          <a:p>
            <a:pPr marL="800100" lvl="1" indent="-342900">
              <a:lnSpc>
                <a:spcPct val="120000"/>
              </a:lnSpc>
              <a:buFont typeface="Arial"/>
              <a:buChar char="•"/>
            </a:pPr>
            <a:r>
              <a:rPr lang="fr-FR" sz="2200" dirty="0" err="1" smtClean="0">
                <a:solidFill>
                  <a:srgbClr val="002060"/>
                </a:solidFill>
              </a:rPr>
              <a:t>Steering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200" dirty="0" err="1" smtClean="0">
                <a:solidFill>
                  <a:srgbClr val="002060"/>
                </a:solidFill>
              </a:rPr>
              <a:t>Committee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(MOF acting as </a:t>
            </a:r>
            <a:r>
              <a:rPr lang="fr-FR" sz="2000" dirty="0" err="1" smtClean="0">
                <a:solidFill>
                  <a:srgbClr val="002060"/>
                </a:solidFill>
              </a:rPr>
              <a:t>President</a:t>
            </a:r>
            <a:r>
              <a:rPr lang="fr-FR" sz="2000" dirty="0" smtClean="0">
                <a:solidFill>
                  <a:srgbClr val="002060"/>
                </a:solidFill>
              </a:rPr>
              <a:t>; MECNT as </a:t>
            </a:r>
            <a:r>
              <a:rPr lang="fr-FR" sz="2000" dirty="0" err="1" smtClean="0">
                <a:solidFill>
                  <a:srgbClr val="002060"/>
                </a:solidFill>
              </a:rPr>
              <a:t>Dep.President</a:t>
            </a:r>
            <a:r>
              <a:rPr lang="fr-FR" sz="2000" dirty="0" smtClean="0">
                <a:solidFill>
                  <a:srgbClr val="002060"/>
                </a:solidFill>
              </a:rPr>
              <a:t>) </a:t>
            </a:r>
          </a:p>
          <a:p>
            <a:pPr marL="800100" lvl="1" indent="-342900">
              <a:lnSpc>
                <a:spcPct val="120000"/>
              </a:lnSpc>
              <a:buFont typeface="Arial"/>
              <a:buChar char="•"/>
            </a:pPr>
            <a:r>
              <a:rPr lang="fr-FR" sz="2200" dirty="0" err="1" smtClean="0">
                <a:solidFill>
                  <a:srgbClr val="002060"/>
                </a:solidFill>
              </a:rPr>
              <a:t>Technical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200" dirty="0" err="1" smtClean="0">
                <a:solidFill>
                  <a:srgbClr val="002060"/>
                </a:solidFill>
              </a:rPr>
              <a:t>Committee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(to </a:t>
            </a:r>
            <a:r>
              <a:rPr lang="fr-FR" sz="2000" dirty="0" err="1" smtClean="0">
                <a:solidFill>
                  <a:srgbClr val="002060"/>
                </a:solidFill>
              </a:rPr>
              <a:t>ensure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independant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selection</a:t>
            </a:r>
            <a:r>
              <a:rPr lang="fr-FR" sz="2000" dirty="0" smtClean="0">
                <a:solidFill>
                  <a:srgbClr val="002060"/>
                </a:solidFill>
              </a:rPr>
              <a:t> of </a:t>
            </a:r>
            <a:r>
              <a:rPr lang="fr-FR" sz="2000" dirty="0" err="1" smtClean="0">
                <a:solidFill>
                  <a:srgbClr val="002060"/>
                </a:solidFill>
              </a:rPr>
              <a:t>projects</a:t>
            </a:r>
            <a:r>
              <a:rPr lang="fr-FR" sz="2000" dirty="0" smtClean="0">
                <a:solidFill>
                  <a:srgbClr val="002060"/>
                </a:solidFill>
              </a:rPr>
              <a:t>) </a:t>
            </a:r>
          </a:p>
          <a:p>
            <a:pPr marL="800100" lvl="1" indent="-342900">
              <a:lnSpc>
                <a:spcPct val="120000"/>
              </a:lnSpc>
              <a:buFont typeface="Arial"/>
              <a:buChar char="•"/>
            </a:pPr>
            <a:r>
              <a:rPr lang="fr-FR" sz="2200" dirty="0" err="1" smtClean="0">
                <a:solidFill>
                  <a:srgbClr val="002060"/>
                </a:solidFill>
              </a:rPr>
              <a:t>Technical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200" dirty="0" err="1" smtClean="0">
                <a:solidFill>
                  <a:srgbClr val="002060"/>
                </a:solidFill>
              </a:rPr>
              <a:t>Secretariat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</a:p>
          <a:p>
            <a:pPr marL="342900" lvl="1" indent="-342900">
              <a:lnSpc>
                <a:spcPct val="120000"/>
              </a:lnSpc>
              <a:buFont typeface="Arial"/>
              <a:buChar char="•"/>
            </a:pPr>
            <a:r>
              <a:rPr lang="fr-FR" sz="2200" dirty="0" smtClean="0">
                <a:solidFill>
                  <a:srgbClr val="002060"/>
                </a:solidFill>
              </a:rPr>
              <a:t>Direct Access : Internat. </a:t>
            </a:r>
            <a:r>
              <a:rPr lang="fr-FR" sz="2200" dirty="0" err="1" smtClean="0">
                <a:solidFill>
                  <a:srgbClr val="002060"/>
                </a:solidFill>
              </a:rPr>
              <a:t>Participating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200" dirty="0" err="1" smtClean="0">
                <a:solidFill>
                  <a:srgbClr val="002060"/>
                </a:solidFill>
              </a:rPr>
              <a:t>Organizations</a:t>
            </a:r>
            <a:r>
              <a:rPr lang="fr-FR" sz="2200" dirty="0" smtClean="0">
                <a:solidFill>
                  <a:srgbClr val="002060"/>
                </a:solidFill>
              </a:rPr>
              <a:t> &amp; National </a:t>
            </a:r>
            <a:r>
              <a:rPr lang="fr-FR" sz="2200" dirty="0" err="1" smtClean="0">
                <a:solidFill>
                  <a:srgbClr val="002060"/>
                </a:solidFill>
              </a:rPr>
              <a:t>E</a:t>
            </a:r>
            <a:r>
              <a:rPr lang="fr-FR" sz="2200" dirty="0" err="1" smtClean="0">
                <a:solidFill>
                  <a:srgbClr val="002060"/>
                </a:solidFill>
              </a:rPr>
              <a:t>n</a:t>
            </a:r>
            <a:r>
              <a:rPr lang="fr-FR" sz="2200" dirty="0" err="1" smtClean="0">
                <a:solidFill>
                  <a:srgbClr val="002060"/>
                </a:solidFill>
              </a:rPr>
              <a:t>tities</a:t>
            </a:r>
            <a:endParaRPr lang="fr-FR" sz="2200" dirty="0">
              <a:solidFill>
                <a:srgbClr val="002060"/>
              </a:solidFill>
            </a:endParaRPr>
          </a:p>
          <a:p>
            <a:pPr marL="342900" lvl="1" indent="-342900">
              <a:lnSpc>
                <a:spcPct val="120000"/>
              </a:lnSpc>
              <a:buFont typeface="Arial"/>
              <a:buChar char="•"/>
            </a:pPr>
            <a:endParaRPr lang="fr-FR" sz="2200" dirty="0" smtClean="0">
              <a:solidFill>
                <a:srgbClr val="002060"/>
              </a:solidFill>
            </a:endParaRPr>
          </a:p>
          <a:p>
            <a:pPr marL="342900" lvl="1" indent="-342900">
              <a:lnSpc>
                <a:spcPct val="120000"/>
              </a:lnSpc>
              <a:buFont typeface="Arial"/>
              <a:buChar char="•"/>
            </a:pPr>
            <a:r>
              <a:rPr lang="fr-FR" sz="2200" dirty="0" err="1" smtClean="0">
                <a:solidFill>
                  <a:srgbClr val="002060"/>
                </a:solidFill>
              </a:rPr>
              <a:t>Roadmap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200" dirty="0" err="1" smtClean="0">
                <a:solidFill>
                  <a:srgbClr val="002060"/>
                </a:solidFill>
              </a:rPr>
              <a:t>towards</a:t>
            </a:r>
            <a:r>
              <a:rPr lang="fr-FR" sz="2200" dirty="0" smtClean="0">
                <a:solidFill>
                  <a:srgbClr val="002060"/>
                </a:solidFill>
              </a:rPr>
              <a:t> the </a:t>
            </a:r>
            <a:r>
              <a:rPr lang="fr-FR" sz="2200" dirty="0" err="1" smtClean="0">
                <a:solidFill>
                  <a:srgbClr val="002060"/>
                </a:solidFill>
              </a:rPr>
              <a:t>Operationalization</a:t>
            </a:r>
            <a:r>
              <a:rPr lang="fr-FR" sz="2200" dirty="0" smtClean="0">
                <a:solidFill>
                  <a:srgbClr val="002060"/>
                </a:solidFill>
              </a:rPr>
              <a:t> of the </a:t>
            </a:r>
            <a:r>
              <a:rPr lang="fr-FR" sz="2200" dirty="0" err="1" smtClean="0">
                <a:solidFill>
                  <a:srgbClr val="002060"/>
                </a:solidFill>
              </a:rPr>
              <a:t>Fund</a:t>
            </a:r>
            <a:r>
              <a:rPr lang="fr-FR" sz="2200" dirty="0" smtClean="0">
                <a:solidFill>
                  <a:srgbClr val="002060"/>
                </a:solidFill>
              </a:rPr>
              <a:t> by the end 2013 : 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fr-FR" sz="2200" dirty="0" err="1" smtClean="0">
                <a:solidFill>
                  <a:srgbClr val="FF0000"/>
                </a:solidFill>
              </a:rPr>
              <a:t>Fund</a:t>
            </a:r>
            <a:r>
              <a:rPr lang="fr-FR" sz="2200" dirty="0" smtClean="0">
                <a:solidFill>
                  <a:srgbClr val="FF0000"/>
                </a:solidFill>
              </a:rPr>
              <a:t> </a:t>
            </a:r>
            <a:r>
              <a:rPr lang="fr-FR" sz="2200" dirty="0" err="1" smtClean="0">
                <a:solidFill>
                  <a:srgbClr val="FF0000"/>
                </a:solidFill>
              </a:rPr>
              <a:t>Investment</a:t>
            </a:r>
            <a:r>
              <a:rPr lang="fr-FR" sz="2200" dirty="0" smtClean="0">
                <a:solidFill>
                  <a:srgbClr val="FF0000"/>
                </a:solidFill>
              </a:rPr>
              <a:t> Plan </a:t>
            </a:r>
            <a:r>
              <a:rPr lang="fr-FR" sz="2000" b="1" i="1" dirty="0" smtClean="0">
                <a:solidFill>
                  <a:srgbClr val="0033CC"/>
                </a:solidFill>
                <a:latin typeface="Sylfaen" pitchFamily="18" charset="0"/>
                <a:ea typeface="Tahoma" pitchFamily="34" charset="0"/>
                <a:cs typeface="Tahoma" pitchFamily="34" charset="0"/>
                <a:sym typeface="Wingdings"/>
              </a:rPr>
              <a:t> </a:t>
            </a:r>
            <a:r>
              <a:rPr lang="fr-FR" sz="2000" b="1" i="1" dirty="0" smtClean="0">
                <a:solidFill>
                  <a:srgbClr val="0033CC"/>
                </a:solidFill>
                <a:latin typeface="Sylfaen" pitchFamily="18" charset="0"/>
                <a:ea typeface="Tahoma" pitchFamily="34" charset="0"/>
                <a:cs typeface="Tahoma" pitchFamily="34" charset="0"/>
                <a:sym typeface="Wingdings"/>
              </a:rPr>
              <a:t>Sept. 2013</a:t>
            </a:r>
            <a:endParaRPr lang="fr-FR" sz="2000" b="1" i="1" dirty="0" smtClean="0">
              <a:solidFill>
                <a:srgbClr val="0033CC"/>
              </a:solidFill>
              <a:latin typeface="Sylfaen" pitchFamily="18" charset="0"/>
              <a:ea typeface="Tahoma" pitchFamily="34" charset="0"/>
              <a:cs typeface="Tahoma" pitchFamily="34" charset="0"/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fr-FR" sz="2200" dirty="0" smtClean="0">
                <a:solidFill>
                  <a:srgbClr val="002060"/>
                </a:solidFill>
              </a:rPr>
              <a:t>Operations </a:t>
            </a:r>
            <a:r>
              <a:rPr lang="fr-FR" sz="2200" dirty="0" err="1" smtClean="0">
                <a:solidFill>
                  <a:srgbClr val="002060"/>
                </a:solidFill>
              </a:rPr>
              <a:t>Manual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000" b="1" i="1" dirty="0" smtClean="0">
                <a:solidFill>
                  <a:srgbClr val="0033CC"/>
                </a:solidFill>
                <a:latin typeface="Sylfaen" pitchFamily="18" charset="0"/>
                <a:ea typeface="Tahoma" pitchFamily="34" charset="0"/>
                <a:cs typeface="Tahoma" pitchFamily="34" charset="0"/>
                <a:sym typeface="Wingdings"/>
              </a:rPr>
              <a:t> </a:t>
            </a:r>
            <a:r>
              <a:rPr lang="fr-FR" sz="2000" b="1" i="1" dirty="0">
                <a:solidFill>
                  <a:srgbClr val="0033CC"/>
                </a:solidFill>
                <a:latin typeface="Sylfaen" pitchFamily="18" charset="0"/>
                <a:ea typeface="Tahoma" pitchFamily="34" charset="0"/>
                <a:cs typeface="Tahoma" pitchFamily="34" charset="0"/>
                <a:sym typeface="Wingdings"/>
              </a:rPr>
              <a:t>Sept. </a:t>
            </a:r>
            <a:r>
              <a:rPr lang="fr-FR" sz="2000" b="1" i="1" dirty="0" smtClean="0">
                <a:solidFill>
                  <a:srgbClr val="0033CC"/>
                </a:solidFill>
                <a:latin typeface="Sylfaen" pitchFamily="18" charset="0"/>
                <a:ea typeface="Tahoma" pitchFamily="34" charset="0"/>
                <a:cs typeface="Tahoma" pitchFamily="34" charset="0"/>
                <a:sym typeface="Wingdings"/>
              </a:rPr>
              <a:t>2013</a:t>
            </a:r>
            <a:endParaRPr lang="fr-FR" sz="2200" dirty="0" smtClean="0">
              <a:solidFill>
                <a:srgbClr val="002060"/>
              </a:solidFill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fr-FR" sz="2200" dirty="0" err="1" smtClean="0">
                <a:solidFill>
                  <a:srgbClr val="002060"/>
                </a:solidFill>
              </a:rPr>
              <a:t>Fund</a:t>
            </a:r>
            <a:r>
              <a:rPr lang="fr-FR" sz="2200" dirty="0" smtClean="0">
                <a:solidFill>
                  <a:srgbClr val="002060"/>
                </a:solidFill>
              </a:rPr>
              <a:t> </a:t>
            </a:r>
            <a:r>
              <a:rPr lang="fr-FR" sz="2200" dirty="0" err="1" smtClean="0">
                <a:solidFill>
                  <a:srgbClr val="002060"/>
                </a:solidFill>
              </a:rPr>
              <a:t>capitalization</a:t>
            </a:r>
            <a:endParaRPr lang="fr-FR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8816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288" y="2507921"/>
            <a:ext cx="3885186" cy="37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0" y="152400"/>
            <a:ext cx="929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Calibri"/>
                <a:cs typeface="Calibri"/>
              </a:rPr>
              <a:t>REDD+ Programmatic </a:t>
            </a:r>
            <a:r>
              <a:rPr lang="en-US" sz="2400" dirty="0" smtClean="0">
                <a:solidFill>
                  <a:schemeClr val="tx2"/>
                </a:solidFill>
                <a:latin typeface="Calibri"/>
                <a:cs typeface="Calibri"/>
              </a:rPr>
              <a:t>framework for design of the Fund Investment Plan</a:t>
            </a:r>
            <a:endParaRPr lang="en-US" sz="24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759568" y="3739661"/>
            <a:ext cx="1160585" cy="9495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ysClr val="windowText" lastClr="000000"/>
                </a:solidFill>
              </a:rPr>
              <a:t>REDD+ Strategy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47" name="Accolade ouvrante 46"/>
          <p:cNvSpPr/>
          <p:nvPr/>
        </p:nvSpPr>
        <p:spPr>
          <a:xfrm flipH="1">
            <a:off x="4220307" y="2267918"/>
            <a:ext cx="433753" cy="3898425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èche droite 47"/>
          <p:cNvSpPr/>
          <p:nvPr/>
        </p:nvSpPr>
        <p:spPr>
          <a:xfrm>
            <a:off x="6013939" y="3950674"/>
            <a:ext cx="433754" cy="56271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506309" y="3739661"/>
            <a:ext cx="1342291" cy="9495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ysClr val="windowText" lastClr="000000"/>
                </a:solidFill>
              </a:rPr>
              <a:t>Strategic </a:t>
            </a:r>
            <a:r>
              <a:rPr lang="en-US" sz="2000" b="1" dirty="0" smtClean="0">
                <a:solidFill>
                  <a:sysClr val="windowText" lastClr="000000"/>
                </a:solidFill>
              </a:rPr>
              <a:t>Paper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50" name="Flèche droite 49"/>
          <p:cNvSpPr/>
          <p:nvPr/>
        </p:nvSpPr>
        <p:spPr>
          <a:xfrm rot="5400000">
            <a:off x="6922478" y="4736122"/>
            <a:ext cx="433754" cy="56271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330464" y="5369169"/>
            <a:ext cx="1746736" cy="9495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ysClr val="windowText" lastClr="000000"/>
                </a:solidFill>
              </a:rPr>
              <a:t>Fund Investment </a:t>
            </a:r>
            <a:r>
              <a:rPr lang="en-US" sz="2000" b="1" dirty="0" smtClean="0">
                <a:solidFill>
                  <a:sysClr val="windowText" lastClr="000000"/>
                </a:solidFill>
              </a:rPr>
              <a:t>Plan </a:t>
            </a:r>
            <a:endParaRPr lang="en-US" sz="2000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7948246" y="3883243"/>
            <a:ext cx="996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smtClean="0"/>
              <a:t>1st draft available</a:t>
            </a:r>
            <a:endParaRPr lang="en-US" sz="1600" i="1"/>
          </a:p>
        </p:txBody>
      </p:sp>
      <p:sp>
        <p:nvSpPr>
          <p:cNvPr id="54" name="ZoneTexte 53"/>
          <p:cNvSpPr txBox="1"/>
          <p:nvPr/>
        </p:nvSpPr>
        <p:spPr>
          <a:xfrm>
            <a:off x="228600" y="914400"/>
            <a:ext cx="7315200" cy="115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dirty="0" smtClean="0"/>
              <a:t>National REDD+ Strategy : </a:t>
            </a: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dirty="0" smtClean="0"/>
              <a:t>Based </a:t>
            </a:r>
            <a:r>
              <a:rPr lang="en-US" dirty="0" smtClean="0"/>
              <a:t>on analyses of drivers of DD</a:t>
            </a: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dirty="0" smtClean="0"/>
              <a:t>Approved </a:t>
            </a:r>
            <a:r>
              <a:rPr lang="en-US" dirty="0" smtClean="0"/>
              <a:t>in </a:t>
            </a:r>
            <a:r>
              <a:rPr lang="en-US" dirty="0" smtClean="0"/>
              <a:t>Council </a:t>
            </a:r>
            <a:r>
              <a:rPr lang="en-US" dirty="0" smtClean="0"/>
              <a:t>of </a:t>
            </a:r>
            <a:r>
              <a:rPr lang="en-US" dirty="0" smtClean="0"/>
              <a:t>Ministers headed by Prime Minister </a:t>
            </a:r>
            <a:r>
              <a:rPr lang="en-US" dirty="0" smtClean="0"/>
              <a:t>in </a:t>
            </a:r>
            <a:r>
              <a:rPr lang="en-US" dirty="0" smtClean="0"/>
              <a:t>Nov. </a:t>
            </a:r>
            <a:r>
              <a:rPr lang="en-US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5878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134206" y="160646"/>
            <a:ext cx="884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CA" sz="2800" dirty="0" err="1" smtClean="0">
                <a:solidFill>
                  <a:srgbClr val="000090"/>
                </a:solidFill>
              </a:rPr>
              <a:t>Fund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r>
              <a:rPr lang="fr-CA" sz="2800" dirty="0" err="1" smtClean="0">
                <a:solidFill>
                  <a:srgbClr val="000090"/>
                </a:solidFill>
              </a:rPr>
              <a:t>Investment</a:t>
            </a:r>
            <a:r>
              <a:rPr lang="fr-CA" sz="2800" dirty="0" smtClean="0">
                <a:solidFill>
                  <a:srgbClr val="000090"/>
                </a:solidFill>
              </a:rPr>
              <a:t> Plan : </a:t>
            </a:r>
            <a:r>
              <a:rPr lang="fr-CA" sz="2800" dirty="0" err="1" smtClean="0">
                <a:solidFill>
                  <a:srgbClr val="000090"/>
                </a:solidFill>
              </a:rPr>
              <a:t>Agreed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r>
              <a:rPr lang="fr-CA" sz="2800" dirty="0" err="1" smtClean="0">
                <a:solidFill>
                  <a:srgbClr val="000090"/>
                </a:solidFill>
              </a:rPr>
              <a:t>Principles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endParaRPr lang="fr-CA" sz="2800" dirty="0">
              <a:solidFill>
                <a:srgbClr val="00009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295400"/>
            <a:ext cx="8847800" cy="4303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30000"/>
              </a:lnSpc>
              <a:spcBef>
                <a:spcPts val="4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fr-FR" sz="2000" dirty="0" err="1" smtClean="0">
                <a:solidFill>
                  <a:srgbClr val="002060"/>
                </a:solidFill>
              </a:rPr>
              <a:t>Phased</a:t>
            </a:r>
            <a:r>
              <a:rPr lang="fr-FR" sz="2000" dirty="0" smtClean="0">
                <a:solidFill>
                  <a:srgbClr val="002060"/>
                </a:solidFill>
              </a:rPr>
              <a:t> &amp; progressive </a:t>
            </a:r>
            <a:r>
              <a:rPr lang="fr-FR" sz="2000" dirty="0" err="1" smtClean="0">
                <a:solidFill>
                  <a:srgbClr val="002060"/>
                </a:solidFill>
              </a:rPr>
              <a:t>approach</a:t>
            </a:r>
            <a:r>
              <a:rPr lang="fr-FR" sz="2000" dirty="0" smtClean="0">
                <a:solidFill>
                  <a:srgbClr val="002060"/>
                </a:solidFill>
              </a:rPr>
              <a:t>, to </a:t>
            </a:r>
            <a:r>
              <a:rPr lang="fr-FR" sz="2000" dirty="0" err="1" smtClean="0">
                <a:solidFill>
                  <a:srgbClr val="002060"/>
                </a:solidFill>
              </a:rPr>
              <a:t>ensure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proper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capacity</a:t>
            </a:r>
            <a:r>
              <a:rPr lang="fr-FR" sz="2000" dirty="0" smtClean="0">
                <a:solidFill>
                  <a:srgbClr val="002060"/>
                </a:solidFill>
              </a:rPr>
              <a:t> building</a:t>
            </a:r>
          </a:p>
          <a:p>
            <a:pPr marL="457200" indent="-457200" algn="just">
              <a:lnSpc>
                <a:spcPct val="130000"/>
              </a:lnSpc>
              <a:spcBef>
                <a:spcPts val="4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2060"/>
                </a:solidFill>
              </a:rPr>
              <a:t>Large-</a:t>
            </a:r>
            <a:r>
              <a:rPr lang="fr-FR" sz="2000" dirty="0" err="1" smtClean="0">
                <a:solidFill>
                  <a:srgbClr val="002060"/>
                </a:solidFill>
              </a:rPr>
              <a:t>scale</a:t>
            </a:r>
            <a:r>
              <a:rPr lang="fr-FR" sz="2000" dirty="0" smtClean="0">
                <a:solidFill>
                  <a:srgbClr val="002060"/>
                </a:solidFill>
              </a:rPr>
              <a:t> programmes</a:t>
            </a:r>
          </a:p>
          <a:p>
            <a:pPr marL="457200" indent="-457200" algn="just">
              <a:lnSpc>
                <a:spcPct val="130000"/>
              </a:lnSpc>
              <a:spcBef>
                <a:spcPts val="4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fr-FR" sz="2000" dirty="0" err="1" smtClean="0">
                <a:solidFill>
                  <a:srgbClr val="002060"/>
                </a:solidFill>
              </a:rPr>
              <a:t>Multipartners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endParaRPr lang="fr-FR" sz="2000" dirty="0" smtClean="0">
              <a:solidFill>
                <a:srgbClr val="002060"/>
              </a:solidFill>
            </a:endParaRPr>
          </a:p>
          <a:p>
            <a:pPr marL="457200" indent="-457200" algn="just">
              <a:lnSpc>
                <a:spcPct val="130000"/>
              </a:lnSpc>
              <a:spcBef>
                <a:spcPts val="4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fr-FR" sz="2000" dirty="0" err="1" smtClean="0">
                <a:solidFill>
                  <a:srgbClr val="002060"/>
                </a:solidFill>
              </a:rPr>
              <a:t>Strong</a:t>
            </a:r>
            <a:r>
              <a:rPr lang="fr-FR" sz="2000" dirty="0" smtClean="0">
                <a:solidFill>
                  <a:srgbClr val="002060"/>
                </a:solidFill>
              </a:rPr>
              <a:t> synergies to </a:t>
            </a:r>
            <a:r>
              <a:rPr lang="fr-FR" sz="2000" dirty="0" err="1" smtClean="0">
                <a:solidFill>
                  <a:srgbClr val="002060"/>
                </a:solidFill>
              </a:rPr>
              <a:t>be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ensured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with</a:t>
            </a:r>
            <a:r>
              <a:rPr lang="fr-FR" sz="2000" dirty="0" smtClean="0">
                <a:solidFill>
                  <a:srgbClr val="002060"/>
                </a:solidFill>
              </a:rPr>
              <a:t> the National </a:t>
            </a:r>
            <a:r>
              <a:rPr lang="fr-FR" sz="2000" dirty="0" err="1" smtClean="0">
                <a:solidFill>
                  <a:srgbClr val="002060"/>
                </a:solidFill>
              </a:rPr>
              <a:t>Growth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Poles</a:t>
            </a:r>
            <a:r>
              <a:rPr lang="fr-FR" sz="2000" dirty="0" smtClean="0">
                <a:solidFill>
                  <a:srgbClr val="002060"/>
                </a:solidFill>
              </a:rPr>
              <a:t> Programme (5 areas) &amp; </a:t>
            </a:r>
            <a:r>
              <a:rPr lang="fr-FR" sz="2000" dirty="0" err="1" smtClean="0">
                <a:solidFill>
                  <a:srgbClr val="002060"/>
                </a:solidFill>
              </a:rPr>
              <a:t>existing</a:t>
            </a:r>
            <a:r>
              <a:rPr lang="fr-FR" sz="2000" dirty="0" smtClean="0">
                <a:solidFill>
                  <a:srgbClr val="002060"/>
                </a:solidFill>
              </a:rPr>
              <a:t> REDD initiatives (</a:t>
            </a:r>
            <a:r>
              <a:rPr lang="fr-FR" sz="2000" dirty="0" err="1" smtClean="0">
                <a:solidFill>
                  <a:srgbClr val="002060"/>
                </a:solidFill>
              </a:rPr>
              <a:t>e.g</a:t>
            </a:r>
            <a:r>
              <a:rPr lang="fr-FR" sz="2000" dirty="0" smtClean="0">
                <a:solidFill>
                  <a:srgbClr val="002060"/>
                </a:solidFill>
              </a:rPr>
              <a:t> FIP) </a:t>
            </a:r>
          </a:p>
          <a:p>
            <a:pPr marL="457200" indent="-457200" algn="just">
              <a:lnSpc>
                <a:spcPct val="130000"/>
              </a:lnSpc>
              <a:spcBef>
                <a:spcPts val="4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fr-FR" sz="2000" dirty="0" err="1" smtClean="0">
                <a:solidFill>
                  <a:srgbClr val="002060"/>
                </a:solidFill>
              </a:rPr>
              <a:t>Special</a:t>
            </a:r>
            <a:r>
              <a:rPr lang="fr-FR" sz="2000" dirty="0" smtClean="0">
                <a:solidFill>
                  <a:srgbClr val="002060"/>
                </a:solidFill>
              </a:rPr>
              <a:t> attention </a:t>
            </a:r>
            <a:r>
              <a:rPr lang="fr-FR" sz="2000" dirty="0" err="1" smtClean="0">
                <a:solidFill>
                  <a:srgbClr val="002060"/>
                </a:solidFill>
              </a:rPr>
              <a:t>paid</a:t>
            </a:r>
            <a:r>
              <a:rPr lang="fr-FR" sz="2000" dirty="0" smtClean="0">
                <a:solidFill>
                  <a:srgbClr val="002060"/>
                </a:solidFill>
              </a:rPr>
              <a:t> to </a:t>
            </a:r>
            <a:r>
              <a:rPr lang="fr-FR" sz="2000" dirty="0" err="1" smtClean="0">
                <a:solidFill>
                  <a:srgbClr val="002060"/>
                </a:solidFill>
              </a:rPr>
              <a:t>economic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growth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sectors</a:t>
            </a:r>
            <a:r>
              <a:rPr lang="fr-FR" sz="2000" dirty="0" smtClean="0">
                <a:solidFill>
                  <a:srgbClr val="002060"/>
                </a:solidFill>
              </a:rPr>
              <a:t> in DRC (</a:t>
            </a:r>
            <a:r>
              <a:rPr lang="fr-FR" sz="2000" dirty="0">
                <a:solidFill>
                  <a:srgbClr val="002060"/>
                </a:solidFill>
              </a:rPr>
              <a:t>Mines </a:t>
            </a:r>
            <a:r>
              <a:rPr lang="fr-FR" sz="2000" dirty="0">
                <a:solidFill>
                  <a:srgbClr val="002060"/>
                </a:solidFill>
              </a:rPr>
              <a:t>&amp;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>
                <a:solidFill>
                  <a:srgbClr val="002060"/>
                </a:solidFill>
              </a:rPr>
              <a:t>Hydrocarbures) </a:t>
            </a:r>
            <a:r>
              <a:rPr lang="fr-FR" sz="2000" dirty="0" smtClean="0">
                <a:solidFill>
                  <a:srgbClr val="002060"/>
                </a:solidFill>
              </a:rPr>
              <a:t>to </a:t>
            </a:r>
            <a:r>
              <a:rPr lang="fr-FR" sz="2000" dirty="0" err="1" smtClean="0">
                <a:solidFill>
                  <a:srgbClr val="002060"/>
                </a:solidFill>
              </a:rPr>
              <a:t>mitigate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their</a:t>
            </a:r>
            <a:r>
              <a:rPr lang="fr-FR" sz="2000" dirty="0" smtClean="0">
                <a:solidFill>
                  <a:srgbClr val="002060"/>
                </a:solidFill>
              </a:rPr>
              <a:t> impact on DD ; </a:t>
            </a:r>
            <a:endParaRPr lang="fr-FR" sz="2000" dirty="0">
              <a:solidFill>
                <a:srgbClr val="002060"/>
              </a:solidFill>
            </a:endParaRPr>
          </a:p>
          <a:p>
            <a:pPr marL="457200" indent="-457200" algn="just">
              <a:lnSpc>
                <a:spcPct val="130000"/>
              </a:lnSpc>
              <a:spcBef>
                <a:spcPts val="4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2060"/>
                </a:solidFill>
              </a:rPr>
              <a:t>Balance </a:t>
            </a:r>
            <a:r>
              <a:rPr lang="fr-FR" sz="2000" dirty="0" err="1" smtClean="0">
                <a:solidFill>
                  <a:srgbClr val="002060"/>
                </a:solidFill>
              </a:rPr>
              <a:t>between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enabling</a:t>
            </a:r>
            <a:r>
              <a:rPr lang="fr-FR" sz="2000" dirty="0" smtClean="0">
                <a:solidFill>
                  <a:srgbClr val="002060"/>
                </a:solidFill>
              </a:rPr>
              <a:t> &amp; </a:t>
            </a:r>
            <a:r>
              <a:rPr lang="fr-FR" sz="2000" dirty="0" err="1" smtClean="0">
                <a:solidFill>
                  <a:srgbClr val="002060"/>
                </a:solidFill>
              </a:rPr>
              <a:t>sectoral</a:t>
            </a:r>
            <a:r>
              <a:rPr lang="fr-FR" sz="2000" dirty="0" smtClean="0">
                <a:solidFill>
                  <a:srgbClr val="002060"/>
                </a:solidFill>
              </a:rPr>
              <a:t> </a:t>
            </a:r>
            <a:r>
              <a:rPr lang="fr-FR" sz="2000" dirty="0" err="1" smtClean="0">
                <a:solidFill>
                  <a:srgbClr val="002060"/>
                </a:solidFill>
              </a:rPr>
              <a:t>investments</a:t>
            </a:r>
            <a:endParaRPr lang="fr-F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834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5822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66119690"/>
              </p:ext>
            </p:extLst>
          </p:nvPr>
        </p:nvGraphicFramePr>
        <p:xfrm>
          <a:off x="609600" y="1200150"/>
          <a:ext cx="8382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990600"/>
            <a:ext cx="6629400" cy="820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 smtClean="0"/>
              <a:t>3 years period : 2013-2015 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000" dirty="0"/>
              <a:t>200 Millions </a:t>
            </a:r>
            <a:r>
              <a:rPr lang="en-US" sz="2000" dirty="0" smtClean="0"/>
              <a:t>$ for about 6 large-scale</a:t>
            </a:r>
            <a:r>
              <a:rPr lang="en-US" sz="2000" dirty="0" smtClean="0"/>
              <a:t> </a:t>
            </a:r>
            <a:r>
              <a:rPr lang="en-US" sz="2000" dirty="0" err="1" smtClean="0"/>
              <a:t>programmes</a:t>
            </a:r>
            <a:endParaRPr lang="fr-FR" sz="2000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34206" y="160646"/>
            <a:ext cx="884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CA" sz="2800" dirty="0" err="1" smtClean="0">
                <a:solidFill>
                  <a:srgbClr val="000090"/>
                </a:solidFill>
              </a:rPr>
              <a:t>Fund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r>
              <a:rPr lang="fr-CA" sz="2800" dirty="0" err="1" smtClean="0">
                <a:solidFill>
                  <a:srgbClr val="000090"/>
                </a:solidFill>
              </a:rPr>
              <a:t>Investment</a:t>
            </a:r>
            <a:r>
              <a:rPr lang="fr-CA" sz="2800" dirty="0" smtClean="0">
                <a:solidFill>
                  <a:srgbClr val="000090"/>
                </a:solidFill>
              </a:rPr>
              <a:t> Plan : </a:t>
            </a:r>
            <a:r>
              <a:rPr lang="fr-CA" sz="2800" dirty="0" err="1" smtClean="0">
                <a:solidFill>
                  <a:srgbClr val="000090"/>
                </a:solidFill>
              </a:rPr>
              <a:t>Programmatic</a:t>
            </a:r>
            <a:r>
              <a:rPr lang="fr-CA" sz="2800" dirty="0" smtClean="0">
                <a:solidFill>
                  <a:srgbClr val="000090"/>
                </a:solidFill>
              </a:rPr>
              <a:t> cycle </a:t>
            </a:r>
            <a:endParaRPr lang="fr-CA" sz="2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51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à coins arrondis 80"/>
          <p:cNvSpPr/>
          <p:nvPr/>
        </p:nvSpPr>
        <p:spPr>
          <a:xfrm>
            <a:off x="3868614" y="5669495"/>
            <a:ext cx="5275386" cy="115435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b="1" smtClean="0">
                <a:solidFill>
                  <a:sysClr val="windowText" lastClr="000000"/>
                </a:solidFill>
              </a:rPr>
              <a:t>Prog 8 </a:t>
            </a:r>
            <a:r>
              <a:rPr lang="en-US" sz="1400" smtClean="0">
                <a:solidFill>
                  <a:sysClr val="windowText" lastClr="000000"/>
                </a:solidFill>
              </a:rPr>
              <a:t>(Katanga)</a:t>
            </a:r>
            <a:endParaRPr lang="en-US" sz="1400">
              <a:solidFill>
                <a:sysClr val="windowText" lastClr="00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6566" y="2954213"/>
            <a:ext cx="1599834" cy="9495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ysClr val="windowText" lastClr="000000"/>
                </a:solidFill>
              </a:rPr>
              <a:t>Fund Investment Plan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48" name="Flèche droite 47"/>
          <p:cNvSpPr/>
          <p:nvPr/>
        </p:nvSpPr>
        <p:spPr>
          <a:xfrm rot="19879578">
            <a:off x="1292320" y="2113174"/>
            <a:ext cx="630281" cy="39104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à coins arrondis 30"/>
          <p:cNvSpPr/>
          <p:nvPr/>
        </p:nvSpPr>
        <p:spPr>
          <a:xfrm>
            <a:off x="2042488" y="4829715"/>
            <a:ext cx="1475412" cy="8509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ysClr val="windowText" lastClr="000000"/>
                </a:solidFill>
              </a:rPr>
              <a:t>Geographic approach</a:t>
            </a:r>
            <a:endParaRPr lang="en-US" b="1">
              <a:solidFill>
                <a:sysClr val="windowText" lastClr="000000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42488" y="1327114"/>
            <a:ext cx="1475412" cy="8509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ysClr val="windowText" lastClr="000000"/>
                </a:solidFill>
              </a:rPr>
              <a:t>Thematic approach</a:t>
            </a:r>
            <a:endParaRPr lang="en-US" b="1">
              <a:solidFill>
                <a:sysClr val="windowText" lastClr="000000"/>
              </a:solidFill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3833443" y="1237031"/>
            <a:ext cx="5122986" cy="47453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smtClean="0">
                <a:solidFill>
                  <a:sysClr val="windowText" lastClr="000000"/>
                </a:solidFill>
              </a:rPr>
              <a:t>Prog 1</a:t>
            </a:r>
          </a:p>
          <a:p>
            <a:r>
              <a:rPr lang="en-US" sz="1400" b="1" smtClean="0">
                <a:solidFill>
                  <a:sysClr val="windowText" lastClr="000000"/>
                </a:solidFill>
              </a:rPr>
              <a:t>Prog 2</a:t>
            </a:r>
            <a:endParaRPr lang="en-US" sz="1400" b="1">
              <a:solidFill>
                <a:sysClr val="windowText" lastClr="000000"/>
              </a:solidFill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3833443" y="1776936"/>
            <a:ext cx="5122986" cy="47453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smtClean="0">
                <a:solidFill>
                  <a:sysClr val="windowText" lastClr="000000"/>
                </a:solidFill>
              </a:rPr>
              <a:t>Prog 2 </a:t>
            </a:r>
            <a:endParaRPr lang="en-US" sz="1400" b="1">
              <a:solidFill>
                <a:sysClr val="windowText" lastClr="000000"/>
              </a:solidFill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3833443" y="2293395"/>
            <a:ext cx="5122986" cy="47453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smtClean="0">
                <a:solidFill>
                  <a:sysClr val="windowText" lastClr="000000"/>
                </a:solidFill>
              </a:rPr>
              <a:t>Prog 3</a:t>
            </a:r>
            <a:endParaRPr lang="en-US" sz="1400" b="1">
              <a:solidFill>
                <a:sysClr val="windowText" lastClr="000000"/>
              </a:solidFill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3833443" y="2809854"/>
            <a:ext cx="5122986" cy="47453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smtClean="0">
                <a:solidFill>
                  <a:sysClr val="windowText" lastClr="000000"/>
                </a:solidFill>
              </a:rPr>
              <a:t>(…)</a:t>
            </a:r>
            <a:endParaRPr lang="en-US" sz="1400" b="1">
              <a:solidFill>
                <a:sysClr val="windowText" lastClr="000000"/>
              </a:solidFill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832980" y="1330815"/>
            <a:ext cx="9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smtClean="0"/>
              <a:t>Agriculture</a:t>
            </a:r>
          </a:p>
        </p:txBody>
      </p:sp>
      <p:sp>
        <p:nvSpPr>
          <p:cNvPr id="60" name="Oval 106"/>
          <p:cNvSpPr/>
          <p:nvPr/>
        </p:nvSpPr>
        <p:spPr>
          <a:xfrm>
            <a:off x="6030411" y="505005"/>
            <a:ext cx="1214446" cy="2923994"/>
          </a:xfrm>
          <a:prstGeom prst="flowChartAlternateProcess">
            <a:avLst/>
          </a:prstGeom>
          <a:solidFill>
            <a:srgbClr val="92D050">
              <a:alpha val="20000"/>
            </a:srgbClr>
          </a:solidFill>
          <a:ln>
            <a:solidFill>
              <a:srgbClr val="00B050">
                <a:alpha val="23000"/>
              </a:srgb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18000" rtlCol="0" anchor="b" anchorCtr="0"/>
          <a:lstStyle/>
          <a:p>
            <a:pPr algn="ctr"/>
            <a:endParaRPr lang="en-US" sz="1600" b="1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6089216" y="578074"/>
            <a:ext cx="1119372" cy="571504"/>
          </a:xfrm>
          <a:prstGeom prst="roundRect">
            <a:avLst/>
          </a:prstGeom>
          <a:solidFill>
            <a:srgbClr val="B4DE86">
              <a:alpha val="7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</a:rPr>
              <a:t>Enabling Activities</a:t>
            </a:r>
            <a:endParaRPr lang="en-US" sz="1300" b="1">
              <a:solidFill>
                <a:schemeClr val="tx1">
                  <a:lumMod val="65000"/>
                  <a:lumOff val="35000"/>
                </a:schemeClr>
              </a:solidFill>
              <a:latin typeface="Helvetica"/>
            </a:endParaRPr>
          </a:p>
        </p:txBody>
      </p:sp>
      <p:sp>
        <p:nvSpPr>
          <p:cNvPr id="62" name="Oval 106"/>
          <p:cNvSpPr/>
          <p:nvPr/>
        </p:nvSpPr>
        <p:spPr>
          <a:xfrm>
            <a:off x="7343388" y="505006"/>
            <a:ext cx="1214446" cy="1723023"/>
          </a:xfrm>
          <a:prstGeom prst="flowChartAlternateProcess">
            <a:avLst/>
          </a:prstGeom>
          <a:solidFill>
            <a:srgbClr val="92D050">
              <a:alpha val="20000"/>
            </a:srgbClr>
          </a:solidFill>
          <a:ln>
            <a:solidFill>
              <a:srgbClr val="00B050">
                <a:alpha val="23000"/>
              </a:srgb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18000" rtlCol="0" anchor="b" anchorCtr="0"/>
          <a:lstStyle/>
          <a:p>
            <a:pPr algn="ctr"/>
            <a:endParaRPr lang="en-US" sz="1600" b="1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63" name="Rectangle à coins arrondis 62"/>
          <p:cNvSpPr/>
          <p:nvPr/>
        </p:nvSpPr>
        <p:spPr>
          <a:xfrm>
            <a:off x="7402193" y="578075"/>
            <a:ext cx="1119372" cy="571504"/>
          </a:xfrm>
          <a:prstGeom prst="roundRect">
            <a:avLst/>
          </a:prstGeom>
          <a:solidFill>
            <a:srgbClr val="B4DE86">
              <a:alpha val="7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</a:rPr>
              <a:t>Sectoral Activities</a:t>
            </a:r>
            <a:endParaRPr lang="en-US" sz="1300" b="1">
              <a:solidFill>
                <a:schemeClr val="tx1">
                  <a:lumMod val="65000"/>
                  <a:lumOff val="35000"/>
                </a:schemeClr>
              </a:solidFill>
              <a:latin typeface="Helvetica"/>
            </a:endParaRPr>
          </a:p>
        </p:txBody>
      </p:sp>
      <p:sp>
        <p:nvSpPr>
          <p:cNvPr id="64" name="Rectangle à coins arrondis 63"/>
          <p:cNvSpPr/>
          <p:nvPr/>
        </p:nvSpPr>
        <p:spPr>
          <a:xfrm>
            <a:off x="3833443" y="4473619"/>
            <a:ext cx="5275386" cy="111381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b="1" smtClean="0">
                <a:solidFill>
                  <a:sysClr val="windowText" lastClr="000000"/>
                </a:solidFill>
              </a:rPr>
              <a:t>Prog 7 </a:t>
            </a:r>
            <a:r>
              <a:rPr lang="en-US" sz="1400" smtClean="0">
                <a:solidFill>
                  <a:sysClr val="windowText" lastClr="000000"/>
                </a:solidFill>
              </a:rPr>
              <a:t>(Bandundu)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4204465" y="4888330"/>
            <a:ext cx="85844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smtClean="0"/>
              <a:t>Agriculture</a:t>
            </a:r>
          </a:p>
          <a:p>
            <a:r>
              <a:rPr lang="en-US" sz="1100" i="1" smtClean="0"/>
              <a:t>Energy</a:t>
            </a:r>
          </a:p>
          <a:p>
            <a:r>
              <a:rPr lang="en-US" sz="1100" i="1" smtClean="0"/>
              <a:t>Forest</a:t>
            </a:r>
          </a:p>
        </p:txBody>
      </p:sp>
      <p:sp>
        <p:nvSpPr>
          <p:cNvPr id="71" name="Oval 106"/>
          <p:cNvSpPr/>
          <p:nvPr/>
        </p:nvSpPr>
        <p:spPr>
          <a:xfrm>
            <a:off x="6182811" y="3741591"/>
            <a:ext cx="1214446" cy="3082257"/>
          </a:xfrm>
          <a:prstGeom prst="flowChartAlternateProcess">
            <a:avLst/>
          </a:prstGeom>
          <a:solidFill>
            <a:srgbClr val="92D050">
              <a:alpha val="20000"/>
            </a:srgbClr>
          </a:solidFill>
          <a:ln>
            <a:solidFill>
              <a:srgbClr val="00B050">
                <a:alpha val="23000"/>
              </a:srgb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18000" rtlCol="0" anchor="b" anchorCtr="0"/>
          <a:lstStyle/>
          <a:p>
            <a:pPr algn="ctr"/>
            <a:endParaRPr lang="en-US" sz="1600" b="1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72" name="Rectangle à coins arrondis 71"/>
          <p:cNvSpPr/>
          <p:nvPr/>
        </p:nvSpPr>
        <p:spPr>
          <a:xfrm>
            <a:off x="6241616" y="3814661"/>
            <a:ext cx="1119372" cy="571504"/>
          </a:xfrm>
          <a:prstGeom prst="roundRect">
            <a:avLst/>
          </a:prstGeom>
          <a:solidFill>
            <a:srgbClr val="B4DE86">
              <a:alpha val="7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</a:rPr>
              <a:t>Enabling Activities</a:t>
            </a:r>
            <a:endParaRPr lang="en-US" sz="1300" b="1">
              <a:solidFill>
                <a:schemeClr val="tx1">
                  <a:lumMod val="65000"/>
                  <a:lumOff val="35000"/>
                </a:schemeClr>
              </a:solidFill>
              <a:latin typeface="Helvetica"/>
            </a:endParaRPr>
          </a:p>
        </p:txBody>
      </p:sp>
      <p:sp>
        <p:nvSpPr>
          <p:cNvPr id="73" name="Oval 106"/>
          <p:cNvSpPr/>
          <p:nvPr/>
        </p:nvSpPr>
        <p:spPr>
          <a:xfrm>
            <a:off x="7495788" y="3741592"/>
            <a:ext cx="1214446" cy="3082257"/>
          </a:xfrm>
          <a:prstGeom prst="flowChartAlternateProcess">
            <a:avLst/>
          </a:prstGeom>
          <a:solidFill>
            <a:srgbClr val="92D050">
              <a:alpha val="20000"/>
            </a:srgbClr>
          </a:solidFill>
          <a:ln>
            <a:solidFill>
              <a:srgbClr val="00B050">
                <a:alpha val="23000"/>
              </a:srgb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18000" rtlCol="0" anchor="b" anchorCtr="0"/>
          <a:lstStyle/>
          <a:p>
            <a:pPr algn="ctr"/>
            <a:endParaRPr lang="en-US" sz="1600" b="1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74" name="Rectangle à coins arrondis 73"/>
          <p:cNvSpPr/>
          <p:nvPr/>
        </p:nvSpPr>
        <p:spPr>
          <a:xfrm>
            <a:off x="7554593" y="3814662"/>
            <a:ext cx="1119372" cy="571504"/>
          </a:xfrm>
          <a:prstGeom prst="roundRect">
            <a:avLst/>
          </a:prstGeom>
          <a:solidFill>
            <a:srgbClr val="B4DE86">
              <a:alpha val="7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</a:rPr>
              <a:t>Sectoral Activities</a:t>
            </a:r>
            <a:endParaRPr lang="en-US" sz="1300" b="1">
              <a:solidFill>
                <a:schemeClr val="tx1">
                  <a:lumMod val="65000"/>
                  <a:lumOff val="35000"/>
                </a:schemeClr>
              </a:solidFill>
              <a:latin typeface="Helvetica"/>
            </a:endParaRPr>
          </a:p>
        </p:txBody>
      </p:sp>
      <p:sp>
        <p:nvSpPr>
          <p:cNvPr id="75" name="Flèche droite 74"/>
          <p:cNvSpPr/>
          <p:nvPr/>
        </p:nvSpPr>
        <p:spPr>
          <a:xfrm rot="1720422" flipV="1">
            <a:off x="1357039" y="4190644"/>
            <a:ext cx="630281" cy="39104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ZoneTexte 75"/>
          <p:cNvSpPr txBox="1"/>
          <p:nvPr/>
        </p:nvSpPr>
        <p:spPr>
          <a:xfrm>
            <a:off x="4832980" y="1863969"/>
            <a:ext cx="683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smtClean="0"/>
              <a:t>Energy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4844704" y="2288977"/>
            <a:ext cx="889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smtClean="0"/>
              <a:t>Land Use </a:t>
            </a:r>
          </a:p>
          <a:p>
            <a:r>
              <a:rPr lang="en-US" sz="1400" i="1" smtClean="0"/>
              <a:t>Planning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4930330" y="4817992"/>
            <a:ext cx="9476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smtClean="0"/>
              <a:t>Governance</a:t>
            </a:r>
          </a:p>
          <a:p>
            <a:r>
              <a:rPr lang="en-US" sz="1100" i="1" smtClean="0"/>
              <a:t>Demography</a:t>
            </a:r>
          </a:p>
          <a:p>
            <a:r>
              <a:rPr lang="en-US" sz="1100" i="1" smtClean="0"/>
              <a:t>LUP</a:t>
            </a:r>
          </a:p>
          <a:p>
            <a:r>
              <a:rPr lang="en-US" sz="1100" i="1" smtClean="0"/>
              <a:t>Land tenure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4234542" y="6090992"/>
            <a:ext cx="85844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smtClean="0"/>
              <a:t>Agriculture</a:t>
            </a:r>
          </a:p>
          <a:p>
            <a:r>
              <a:rPr lang="en-US" sz="1100" i="1" smtClean="0"/>
              <a:t>Energy</a:t>
            </a:r>
          </a:p>
          <a:p>
            <a:r>
              <a:rPr lang="en-US" sz="1100" i="1" smtClean="0"/>
              <a:t>Forest</a:t>
            </a:r>
          </a:p>
        </p:txBody>
      </p:sp>
      <p:sp>
        <p:nvSpPr>
          <p:cNvPr id="83" name="ZoneTexte 82"/>
          <p:cNvSpPr txBox="1"/>
          <p:nvPr/>
        </p:nvSpPr>
        <p:spPr>
          <a:xfrm>
            <a:off x="4960407" y="6020654"/>
            <a:ext cx="9476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smtClean="0"/>
              <a:t>Governance</a:t>
            </a:r>
          </a:p>
          <a:p>
            <a:r>
              <a:rPr lang="en-US" sz="1100" i="1" smtClean="0"/>
              <a:t>Demography</a:t>
            </a:r>
          </a:p>
          <a:p>
            <a:r>
              <a:rPr lang="en-US" sz="1100" i="1" smtClean="0"/>
              <a:t>LUP</a:t>
            </a:r>
          </a:p>
          <a:p>
            <a:r>
              <a:rPr lang="en-US" sz="1100" i="1" smtClean="0"/>
              <a:t>Land tenure</a:t>
            </a:r>
          </a:p>
        </p:txBody>
      </p:sp>
      <p:pic>
        <p:nvPicPr>
          <p:cNvPr id="8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3501" y="2261855"/>
            <a:ext cx="1080000" cy="103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53501" y="5761586"/>
            <a:ext cx="1080000" cy="103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"/>
          <p:cNvSpPr txBox="1">
            <a:spLocks noChangeArrowheads="1"/>
          </p:cNvSpPr>
          <p:nvPr/>
        </p:nvSpPr>
        <p:spPr bwMode="auto">
          <a:xfrm>
            <a:off x="152400" y="76200"/>
            <a:ext cx="884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CA" sz="2800" dirty="0" err="1" smtClean="0">
                <a:solidFill>
                  <a:srgbClr val="000090"/>
                </a:solidFill>
              </a:rPr>
              <a:t>Fund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r>
              <a:rPr lang="fr-CA" sz="2800" dirty="0" err="1" smtClean="0">
                <a:solidFill>
                  <a:srgbClr val="000090"/>
                </a:solidFill>
              </a:rPr>
              <a:t>Investment</a:t>
            </a:r>
            <a:r>
              <a:rPr lang="fr-CA" sz="2800" dirty="0" smtClean="0">
                <a:solidFill>
                  <a:srgbClr val="000090"/>
                </a:solidFill>
              </a:rPr>
              <a:t> Plan : </a:t>
            </a:r>
            <a:r>
              <a:rPr lang="fr-CA" sz="2800" dirty="0" err="1" smtClean="0">
                <a:solidFill>
                  <a:srgbClr val="000090"/>
                </a:solidFill>
              </a:rPr>
              <a:t>Programmatic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r>
              <a:rPr lang="fr-CA" sz="2800" dirty="0" err="1" smtClean="0">
                <a:solidFill>
                  <a:srgbClr val="000090"/>
                </a:solidFill>
              </a:rPr>
              <a:t>framework</a:t>
            </a:r>
            <a:r>
              <a:rPr lang="fr-CA" sz="2800" dirty="0" smtClean="0">
                <a:solidFill>
                  <a:srgbClr val="000090"/>
                </a:solidFill>
              </a:rPr>
              <a:t> </a:t>
            </a:r>
            <a:endParaRPr lang="fr-CA" sz="2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8391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0" y="1524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CA" sz="2400" dirty="0" err="1" smtClean="0">
                <a:solidFill>
                  <a:srgbClr val="000090"/>
                </a:solidFill>
              </a:rPr>
              <a:t>Governance</a:t>
            </a:r>
            <a:r>
              <a:rPr lang="fr-CA" sz="2400" dirty="0" smtClean="0">
                <a:solidFill>
                  <a:srgbClr val="000090"/>
                </a:solidFill>
              </a:rPr>
              <a:t> Matrix : </a:t>
            </a:r>
            <a:r>
              <a:rPr lang="fr-CA" sz="2400" dirty="0" err="1">
                <a:solidFill>
                  <a:srgbClr val="000090"/>
                </a:solidFill>
              </a:rPr>
              <a:t>I</a:t>
            </a:r>
            <a:r>
              <a:rPr lang="fr-CA" sz="2400" dirty="0" err="1" smtClean="0">
                <a:solidFill>
                  <a:srgbClr val="000090"/>
                </a:solidFill>
              </a:rPr>
              <a:t>ntegration</a:t>
            </a:r>
            <a:r>
              <a:rPr lang="fr-CA" sz="2400" dirty="0" smtClean="0">
                <a:solidFill>
                  <a:srgbClr val="000090"/>
                </a:solidFill>
              </a:rPr>
              <a:t> of REDD+ </a:t>
            </a:r>
            <a:r>
              <a:rPr lang="fr-CA" sz="2400" dirty="0" err="1">
                <a:solidFill>
                  <a:srgbClr val="000090"/>
                </a:solidFill>
              </a:rPr>
              <a:t>E</a:t>
            </a:r>
            <a:r>
              <a:rPr lang="fr-CA" sz="2400" dirty="0" err="1" smtClean="0">
                <a:solidFill>
                  <a:srgbClr val="000090"/>
                </a:solidFill>
              </a:rPr>
              <a:t>nabling</a:t>
            </a:r>
            <a:r>
              <a:rPr lang="fr-CA" sz="2400" dirty="0" smtClean="0">
                <a:solidFill>
                  <a:srgbClr val="000090"/>
                </a:solidFill>
              </a:rPr>
              <a:t> </a:t>
            </a:r>
            <a:r>
              <a:rPr lang="fr-CA" sz="2400" dirty="0" err="1">
                <a:solidFill>
                  <a:srgbClr val="000090"/>
                </a:solidFill>
              </a:rPr>
              <a:t>A</a:t>
            </a:r>
            <a:r>
              <a:rPr lang="fr-CA" sz="2400" dirty="0" err="1" smtClean="0">
                <a:solidFill>
                  <a:srgbClr val="000090"/>
                </a:solidFill>
              </a:rPr>
              <a:t>ctivities</a:t>
            </a:r>
            <a:r>
              <a:rPr lang="fr-CA" sz="2400" dirty="0" smtClean="0">
                <a:solidFill>
                  <a:srgbClr val="000090"/>
                </a:solidFill>
              </a:rPr>
              <a:t> (</a:t>
            </a:r>
            <a:r>
              <a:rPr lang="fr-CA" sz="2400" dirty="0" err="1" smtClean="0">
                <a:solidFill>
                  <a:srgbClr val="000090"/>
                </a:solidFill>
              </a:rPr>
              <a:t>Reforms</a:t>
            </a:r>
            <a:r>
              <a:rPr lang="fr-CA" sz="2400" dirty="0" smtClean="0">
                <a:solidFill>
                  <a:srgbClr val="000090"/>
                </a:solidFill>
              </a:rPr>
              <a:t>)</a:t>
            </a:r>
            <a:endParaRPr lang="fr-CA" sz="2400" dirty="0">
              <a:solidFill>
                <a:srgbClr val="00009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2438400"/>
            <a:ext cx="4495800" cy="1878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30000"/>
              </a:lnSpc>
              <a:buFont typeface="Wingdings" charset="2"/>
              <a:buChar char="§"/>
            </a:pPr>
            <a:r>
              <a:rPr lang="fr-FR" i="1" dirty="0"/>
              <a:t>G</a:t>
            </a:r>
            <a:r>
              <a:rPr lang="fr-BE" i="1" dirty="0" smtClean="0"/>
              <a:t>ouvernance forestière et </a:t>
            </a:r>
            <a:r>
              <a:rPr lang="fr-BE" i="1" dirty="0" smtClean="0">
                <a:solidFill>
                  <a:srgbClr val="FF0000"/>
                </a:solidFill>
              </a:rPr>
              <a:t>préparer </a:t>
            </a:r>
            <a:r>
              <a:rPr lang="fr-BE" i="1" dirty="0">
                <a:solidFill>
                  <a:srgbClr val="FF0000"/>
                </a:solidFill>
              </a:rPr>
              <a:t>la RDC aux financements REDD</a:t>
            </a:r>
            <a:r>
              <a:rPr lang="fr-BE" i="1" dirty="0" smtClean="0">
                <a:solidFill>
                  <a:srgbClr val="FF0000"/>
                </a:solidFill>
              </a:rPr>
              <a:t>+</a:t>
            </a:r>
          </a:p>
          <a:p>
            <a:pPr marL="457200" indent="-457200">
              <a:lnSpc>
                <a:spcPct val="130000"/>
              </a:lnSpc>
              <a:buFont typeface="Wingdings" charset="2"/>
              <a:buChar char="§"/>
            </a:pPr>
            <a:r>
              <a:rPr lang="fr-FR" i="1" dirty="0" smtClean="0"/>
              <a:t>Gestion des ressources naturelles</a:t>
            </a:r>
          </a:p>
          <a:p>
            <a:pPr marL="457200" indent="-457200">
              <a:lnSpc>
                <a:spcPct val="130000"/>
              </a:lnSpc>
              <a:buFont typeface="Wingdings" charset="2"/>
              <a:buChar char="§"/>
            </a:pPr>
            <a:r>
              <a:rPr lang="fr-FR" i="1" dirty="0" smtClean="0"/>
              <a:t>Gestion des finances publiques </a:t>
            </a:r>
          </a:p>
          <a:p>
            <a:pPr marL="457200" indent="-457200">
              <a:lnSpc>
                <a:spcPct val="130000"/>
              </a:lnSpc>
              <a:buFont typeface="Wingdings" charset="2"/>
              <a:buChar char="§"/>
            </a:pPr>
            <a:r>
              <a:rPr lang="fr-FR" i="1" dirty="0" smtClean="0"/>
              <a:t>Secteur pétrolier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054699" y="31507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600200"/>
            <a:ext cx="3810000" cy="2859170"/>
          </a:xfrm>
          <a:prstGeom prst="rect">
            <a:avLst/>
          </a:prstGeom>
          <a:ln w="9525" cmpd="sng"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52400" y="762000"/>
            <a:ext cx="8991600" cy="1795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fr-FR" dirty="0" smtClean="0">
                <a:solidFill>
                  <a:srgbClr val="002060"/>
                </a:solidFill>
              </a:rPr>
              <a:t>La Matrice </a:t>
            </a:r>
            <a:r>
              <a:rPr lang="fr-FR" dirty="0" smtClean="0">
                <a:solidFill>
                  <a:srgbClr val="002060"/>
                </a:solidFill>
              </a:rPr>
              <a:t>de Gouvernance Economique (</a:t>
            </a:r>
            <a:r>
              <a:rPr lang="fr-FR" dirty="0" smtClean="0">
                <a:solidFill>
                  <a:srgbClr val="FF0000"/>
                </a:solidFill>
              </a:rPr>
              <a:t>Adoption le 3 Mai 2013 par la </a:t>
            </a:r>
            <a:r>
              <a:rPr lang="fr-FR" dirty="0" err="1" smtClean="0">
                <a:solidFill>
                  <a:srgbClr val="FF0000"/>
                </a:solidFill>
              </a:rPr>
              <a:t>Troika</a:t>
            </a:r>
            <a:r>
              <a:rPr lang="fr-FR" dirty="0" smtClean="0">
                <a:solidFill>
                  <a:srgbClr val="FF0000"/>
                </a:solidFill>
              </a:rPr>
              <a:t> Politique</a:t>
            </a:r>
            <a:r>
              <a:rPr lang="fr-FR" dirty="0" smtClean="0">
                <a:solidFill>
                  <a:srgbClr val="002060"/>
                </a:solidFill>
              </a:rPr>
              <a:t>) comprend </a:t>
            </a:r>
            <a:r>
              <a:rPr lang="fr-FR" dirty="0" smtClean="0">
                <a:solidFill>
                  <a:srgbClr val="002060"/>
                </a:solidFill>
              </a:rPr>
              <a:t>6 groupes de </a:t>
            </a:r>
            <a:r>
              <a:rPr lang="fr-FR" dirty="0" smtClean="0">
                <a:solidFill>
                  <a:srgbClr val="002060"/>
                </a:solidFill>
              </a:rPr>
              <a:t>mesures portant sur les domaines suivants: </a:t>
            </a:r>
          </a:p>
          <a:p>
            <a:pPr lvl="0">
              <a:lnSpc>
                <a:spcPct val="120000"/>
              </a:lnSpc>
            </a:pPr>
            <a:endParaRPr lang="fr-FR" i="1" dirty="0" smtClean="0"/>
          </a:p>
          <a:p>
            <a:pPr marL="457200" lvl="0" indent="-457200">
              <a:lnSpc>
                <a:spcPct val="130000"/>
              </a:lnSpc>
              <a:buFont typeface="Wingdings" charset="2"/>
              <a:buChar char="§"/>
            </a:pPr>
            <a:r>
              <a:rPr lang="fr-FR" i="1" dirty="0"/>
              <a:t>I</a:t>
            </a:r>
            <a:r>
              <a:rPr lang="fr-FR" i="1" dirty="0" smtClean="0"/>
              <a:t>ndustries </a:t>
            </a:r>
            <a:r>
              <a:rPr lang="fr-FR" i="1" dirty="0"/>
              <a:t>extractives minières</a:t>
            </a:r>
            <a:r>
              <a:rPr lang="fr-FR" dirty="0"/>
              <a:t> </a:t>
            </a:r>
            <a:endParaRPr lang="fr-FR" dirty="0" smtClean="0"/>
          </a:p>
          <a:p>
            <a:pPr marL="457200" indent="-457200">
              <a:lnSpc>
                <a:spcPct val="130000"/>
              </a:lnSpc>
              <a:buFont typeface="Wingdings" charset="2"/>
              <a:buChar char="§"/>
            </a:pPr>
            <a:r>
              <a:rPr lang="fr-FR" i="1" dirty="0"/>
              <a:t>G</a:t>
            </a:r>
            <a:r>
              <a:rPr lang="fr-FR" i="1" dirty="0" smtClean="0"/>
              <a:t>estion </a:t>
            </a:r>
            <a:r>
              <a:rPr lang="fr-FR" i="1" dirty="0"/>
              <a:t>des entreprises </a:t>
            </a:r>
            <a:r>
              <a:rPr lang="fr-FR" i="1" dirty="0" smtClean="0"/>
              <a:t>publiques</a:t>
            </a:r>
            <a:endParaRPr lang="fr-FR" i="1" dirty="0" smtClean="0"/>
          </a:p>
        </p:txBody>
      </p:sp>
      <p:sp>
        <p:nvSpPr>
          <p:cNvPr id="4" name="Accolade fermante 3"/>
          <p:cNvSpPr/>
          <p:nvPr/>
        </p:nvSpPr>
        <p:spPr>
          <a:xfrm>
            <a:off x="4191000" y="2590800"/>
            <a:ext cx="762000" cy="685800"/>
          </a:xfrm>
          <a:prstGeom prst="rightBrace">
            <a:avLst/>
          </a:prstGeom>
          <a:ln w="38100" cmpd="sng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838200" y="5638800"/>
            <a:ext cx="7848600" cy="9664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</a:pPr>
            <a:r>
              <a:rPr lang="fr-FR" sz="2400" dirty="0" smtClean="0">
                <a:solidFill>
                  <a:srgbClr val="002060"/>
                </a:solidFill>
              </a:rPr>
              <a:t>Cadre de programmation et de suivi </a:t>
            </a:r>
            <a:r>
              <a:rPr lang="fr-FR" sz="2400" dirty="0" err="1" smtClean="0">
                <a:solidFill>
                  <a:srgbClr val="002060"/>
                </a:solidFill>
              </a:rPr>
              <a:t>multi-sectoriels</a:t>
            </a:r>
            <a:r>
              <a:rPr lang="fr-FR" sz="2400" dirty="0" smtClean="0">
                <a:solidFill>
                  <a:srgbClr val="002060"/>
                </a:solidFill>
              </a:rPr>
              <a:t> de la mise en œuvre des Réformes habilitantes pour la REDD+ </a:t>
            </a:r>
            <a:endParaRPr lang="fr-FR" sz="2400" i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5105400" y="4419600"/>
            <a:ext cx="4038600" cy="1158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30000"/>
              </a:lnSpc>
              <a:buFont typeface="Courier New"/>
              <a:buChar char="o"/>
            </a:pPr>
            <a:r>
              <a:rPr lang="fr-FR" b="1" dirty="0" smtClean="0">
                <a:solidFill>
                  <a:srgbClr val="FF0000"/>
                </a:solidFill>
              </a:rPr>
              <a:t>LAND TENURE </a:t>
            </a:r>
          </a:p>
          <a:p>
            <a:pPr marL="457200" lvl="0" indent="-457200">
              <a:lnSpc>
                <a:spcPct val="130000"/>
              </a:lnSpc>
              <a:buFont typeface="Courier New"/>
              <a:buChar char="o"/>
            </a:pPr>
            <a:r>
              <a:rPr lang="fr-FR" b="1" dirty="0" smtClean="0">
                <a:solidFill>
                  <a:srgbClr val="FF0000"/>
                </a:solidFill>
              </a:rPr>
              <a:t>LAND PLANNING</a:t>
            </a:r>
          </a:p>
          <a:p>
            <a:pPr marL="457200" lvl="0" indent="-457200">
              <a:lnSpc>
                <a:spcPct val="130000"/>
              </a:lnSpc>
              <a:buFont typeface="Courier New"/>
              <a:buChar char="o"/>
            </a:pPr>
            <a:r>
              <a:rPr lang="fr-FR" b="1" dirty="0" smtClean="0">
                <a:solidFill>
                  <a:srgbClr val="FF0000"/>
                </a:solidFill>
              </a:rPr>
              <a:t>MINING &amp; HYDROCARBURES 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028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5659" y="2679779"/>
            <a:ext cx="3238316" cy="320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167605"/>
            <a:ext cx="2471738" cy="268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251" y="3971925"/>
            <a:ext cx="2471738" cy="268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81350" y="1167606"/>
            <a:ext cx="2471737" cy="268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152400" y="0"/>
            <a:ext cx="876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cs typeface="Calibri"/>
              </a:rPr>
              <a:t>Area-based approach</a:t>
            </a:r>
            <a:r>
              <a:rPr lang="en-US" sz="2400" dirty="0" smtClean="0">
                <a:solidFill>
                  <a:schemeClr val="tx2"/>
                </a:solidFill>
                <a:cs typeface="Calibri"/>
              </a:rPr>
              <a:t>: identification of the priority areas based on the key National </a:t>
            </a:r>
            <a:r>
              <a:rPr lang="en-US" sz="2400" dirty="0">
                <a:solidFill>
                  <a:schemeClr val="tx2"/>
                </a:solidFill>
                <a:cs typeface="Calibri"/>
              </a:rPr>
              <a:t>G</a:t>
            </a:r>
            <a:r>
              <a:rPr lang="en-US" sz="2400" dirty="0" smtClean="0">
                <a:solidFill>
                  <a:schemeClr val="tx2"/>
                </a:solidFill>
                <a:cs typeface="Calibri"/>
              </a:rPr>
              <a:t>rowth and REDD+ </a:t>
            </a:r>
            <a:r>
              <a:rPr lang="en-US" sz="2400" dirty="0" err="1" smtClean="0">
                <a:solidFill>
                  <a:schemeClr val="tx2"/>
                </a:solidFill>
                <a:cs typeface="Calibri"/>
              </a:rPr>
              <a:t>programmes</a:t>
            </a:r>
            <a:r>
              <a:rPr lang="en-US" sz="2400" dirty="0" smtClean="0">
                <a:solidFill>
                  <a:schemeClr val="tx2"/>
                </a:solidFill>
                <a:cs typeface="Calibri"/>
              </a:rPr>
              <a:t> </a:t>
            </a:r>
            <a:endParaRPr lang="en-US" sz="24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5951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/>
          <p:cNvSpPr/>
          <p:nvPr/>
        </p:nvSpPr>
        <p:spPr>
          <a:xfrm>
            <a:off x="5791202" y="5867400"/>
            <a:ext cx="169545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Resultat immediat</a:t>
            </a:r>
            <a:endParaRPr lang="fr-FR" dirty="0"/>
          </a:p>
        </p:txBody>
      </p:sp>
      <p:sp>
        <p:nvSpPr>
          <p:cNvPr id="12" name="Oval 11"/>
          <p:cNvSpPr/>
          <p:nvPr/>
        </p:nvSpPr>
        <p:spPr>
          <a:xfrm>
            <a:off x="1181100" y="3695700"/>
            <a:ext cx="144780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Impact</a:t>
            </a:r>
            <a:endParaRPr lang="fr-FR" dirty="0"/>
          </a:p>
        </p:txBody>
      </p:sp>
      <p:sp>
        <p:nvSpPr>
          <p:cNvPr id="13" name="Oval 12"/>
          <p:cNvSpPr/>
          <p:nvPr/>
        </p:nvSpPr>
        <p:spPr>
          <a:xfrm>
            <a:off x="2971800" y="5238750"/>
            <a:ext cx="144780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Effet</a:t>
            </a:r>
            <a:endParaRPr lang="fr-FR" dirty="0"/>
          </a:p>
        </p:txBody>
      </p:sp>
      <p:sp>
        <p:nvSpPr>
          <p:cNvPr id="14" name="Oval 13"/>
          <p:cNvSpPr/>
          <p:nvPr/>
        </p:nvSpPr>
        <p:spPr>
          <a:xfrm>
            <a:off x="2971800" y="2514600"/>
            <a:ext cx="144780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Effet</a:t>
            </a:r>
            <a:endParaRPr lang="fr-FR" dirty="0"/>
          </a:p>
        </p:txBody>
      </p:sp>
      <p:sp>
        <p:nvSpPr>
          <p:cNvPr id="15" name="Oval 14"/>
          <p:cNvSpPr/>
          <p:nvPr/>
        </p:nvSpPr>
        <p:spPr>
          <a:xfrm>
            <a:off x="5810250" y="1543050"/>
            <a:ext cx="169545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Resultat immediat</a:t>
            </a:r>
            <a:endParaRPr lang="fr-FR" dirty="0"/>
          </a:p>
        </p:txBody>
      </p:sp>
      <p:sp>
        <p:nvSpPr>
          <p:cNvPr id="16" name="Oval 15"/>
          <p:cNvSpPr/>
          <p:nvPr/>
        </p:nvSpPr>
        <p:spPr>
          <a:xfrm>
            <a:off x="5819775" y="2914650"/>
            <a:ext cx="169545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Resultat immediat</a:t>
            </a:r>
            <a:endParaRPr lang="fr-FR" dirty="0"/>
          </a:p>
        </p:txBody>
      </p:sp>
      <p:sp>
        <p:nvSpPr>
          <p:cNvPr id="17" name="Oval 16"/>
          <p:cNvSpPr/>
          <p:nvPr/>
        </p:nvSpPr>
        <p:spPr>
          <a:xfrm>
            <a:off x="5753100" y="4552950"/>
            <a:ext cx="169545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Resultat immediat</a:t>
            </a:r>
            <a:endParaRPr lang="fr-FR" dirty="0"/>
          </a:p>
        </p:txBody>
      </p:sp>
      <p:sp>
        <p:nvSpPr>
          <p:cNvPr id="4" name="Oval 3"/>
          <p:cNvSpPr/>
          <p:nvPr/>
        </p:nvSpPr>
        <p:spPr>
          <a:xfrm>
            <a:off x="457200" y="3124200"/>
            <a:ext cx="14478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Objectif Global</a:t>
            </a:r>
            <a:endParaRPr lang="fr-FR" dirty="0"/>
          </a:p>
        </p:txBody>
      </p:sp>
      <p:sp>
        <p:nvSpPr>
          <p:cNvPr id="10" name="Oval 9"/>
          <p:cNvSpPr/>
          <p:nvPr/>
        </p:nvSpPr>
        <p:spPr>
          <a:xfrm>
            <a:off x="2209800" y="1885950"/>
            <a:ext cx="18288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Objectif Specifique 1</a:t>
            </a:r>
            <a:endParaRPr lang="fr-FR" dirty="0"/>
          </a:p>
        </p:txBody>
      </p:sp>
      <p:sp>
        <p:nvSpPr>
          <p:cNvPr id="6" name="Oval 5"/>
          <p:cNvSpPr/>
          <p:nvPr/>
        </p:nvSpPr>
        <p:spPr>
          <a:xfrm>
            <a:off x="2209800" y="4686300"/>
            <a:ext cx="18288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Objectif Specifique 2</a:t>
            </a:r>
            <a:endParaRPr lang="fr-FR" dirty="0"/>
          </a:p>
        </p:txBody>
      </p:sp>
      <p:sp>
        <p:nvSpPr>
          <p:cNvPr id="11" name="Oval 10"/>
          <p:cNvSpPr/>
          <p:nvPr/>
        </p:nvSpPr>
        <p:spPr>
          <a:xfrm>
            <a:off x="5029200" y="1047750"/>
            <a:ext cx="14478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Produit</a:t>
            </a:r>
            <a:r>
              <a:rPr lang="en-US" dirty="0" smtClean="0"/>
              <a:t> 1 .1</a:t>
            </a:r>
            <a:endParaRPr lang="fr-FR" dirty="0"/>
          </a:p>
        </p:txBody>
      </p:sp>
      <p:sp>
        <p:nvSpPr>
          <p:cNvPr id="7" name="Oval 6"/>
          <p:cNvSpPr/>
          <p:nvPr/>
        </p:nvSpPr>
        <p:spPr>
          <a:xfrm>
            <a:off x="5029200" y="2381250"/>
            <a:ext cx="14478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Produit</a:t>
            </a:r>
            <a:r>
              <a:rPr lang="en-US" dirty="0" smtClean="0"/>
              <a:t> 1.2</a:t>
            </a:r>
            <a:endParaRPr lang="fr-FR" dirty="0"/>
          </a:p>
        </p:txBody>
      </p:sp>
      <p:sp>
        <p:nvSpPr>
          <p:cNvPr id="8" name="Oval 7"/>
          <p:cNvSpPr/>
          <p:nvPr/>
        </p:nvSpPr>
        <p:spPr>
          <a:xfrm>
            <a:off x="5029200" y="4149235"/>
            <a:ext cx="14478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Produit</a:t>
            </a:r>
            <a:endParaRPr lang="en-US" dirty="0" smtClean="0"/>
          </a:p>
          <a:p>
            <a:pPr algn="ctr"/>
            <a:r>
              <a:rPr lang="en-US" dirty="0" smtClean="0"/>
              <a:t>2.1</a:t>
            </a:r>
            <a:endParaRPr lang="fr-FR" dirty="0"/>
          </a:p>
        </p:txBody>
      </p:sp>
      <p:sp>
        <p:nvSpPr>
          <p:cNvPr id="9" name="Oval 8"/>
          <p:cNvSpPr/>
          <p:nvPr/>
        </p:nvSpPr>
        <p:spPr>
          <a:xfrm>
            <a:off x="5029200" y="5410200"/>
            <a:ext cx="14478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Produit</a:t>
            </a:r>
            <a:endParaRPr lang="en-US" dirty="0" smtClean="0"/>
          </a:p>
          <a:p>
            <a:pPr algn="ctr"/>
            <a:r>
              <a:rPr lang="en-US" dirty="0" smtClean="0"/>
              <a:t>2.2</a:t>
            </a:r>
            <a:endParaRPr lang="fr-FR" dirty="0"/>
          </a:p>
        </p:txBody>
      </p:sp>
      <p:cxnSp>
        <p:nvCxnSpPr>
          <p:cNvPr id="20" name="Straight Arrow Connector 19"/>
          <p:cNvCxnSpPr>
            <a:stCxn id="4" idx="7"/>
          </p:cNvCxnSpPr>
          <p:nvPr/>
        </p:nvCxnSpPr>
        <p:spPr>
          <a:xfrm flipV="1">
            <a:off x="1692975" y="2438400"/>
            <a:ext cx="516825" cy="8308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11" idx="2"/>
          </p:cNvCxnSpPr>
          <p:nvPr/>
        </p:nvCxnSpPr>
        <p:spPr>
          <a:xfrm flipV="1">
            <a:off x="4038600" y="1543050"/>
            <a:ext cx="990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7" idx="2"/>
          </p:cNvCxnSpPr>
          <p:nvPr/>
        </p:nvCxnSpPr>
        <p:spPr>
          <a:xfrm>
            <a:off x="4038600" y="2381250"/>
            <a:ext cx="9906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6" idx="1"/>
          </p:cNvCxnSpPr>
          <p:nvPr/>
        </p:nvCxnSpPr>
        <p:spPr>
          <a:xfrm>
            <a:off x="1692975" y="4038600"/>
            <a:ext cx="784647" cy="792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6"/>
          </p:cNvCxnSpPr>
          <p:nvPr/>
        </p:nvCxnSpPr>
        <p:spPr>
          <a:xfrm flipV="1">
            <a:off x="4038600" y="4686300"/>
            <a:ext cx="123825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6"/>
            <a:endCxn id="9" idx="2"/>
          </p:cNvCxnSpPr>
          <p:nvPr/>
        </p:nvCxnSpPr>
        <p:spPr>
          <a:xfrm>
            <a:off x="4038600" y="5181600"/>
            <a:ext cx="9906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515225" y="1028700"/>
            <a:ext cx="1466850" cy="85725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Prog</a:t>
            </a:r>
            <a:r>
              <a:rPr lang="en-US" dirty="0" smtClean="0"/>
              <a:t>. 1</a:t>
            </a:r>
            <a:endParaRPr lang="fr-FR" dirty="0"/>
          </a:p>
        </p:txBody>
      </p:sp>
      <p:sp>
        <p:nvSpPr>
          <p:cNvPr id="32" name="Oval 31"/>
          <p:cNvSpPr/>
          <p:nvPr/>
        </p:nvSpPr>
        <p:spPr>
          <a:xfrm>
            <a:off x="7553326" y="2438400"/>
            <a:ext cx="1428750" cy="83087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Prog</a:t>
            </a:r>
            <a:r>
              <a:rPr lang="en-US" dirty="0" smtClean="0"/>
              <a:t>. 2</a:t>
            </a:r>
            <a:endParaRPr lang="fr-FR" dirty="0"/>
          </a:p>
        </p:txBody>
      </p:sp>
      <p:sp>
        <p:nvSpPr>
          <p:cNvPr id="33" name="Oval 32"/>
          <p:cNvSpPr/>
          <p:nvPr/>
        </p:nvSpPr>
        <p:spPr>
          <a:xfrm>
            <a:off x="7553325" y="3962400"/>
            <a:ext cx="1466850" cy="74295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Prog</a:t>
            </a:r>
            <a:r>
              <a:rPr lang="en-US" dirty="0" smtClean="0"/>
              <a:t>. 3</a:t>
            </a:r>
            <a:endParaRPr lang="fr-FR" dirty="0"/>
          </a:p>
        </p:txBody>
      </p:sp>
      <p:sp>
        <p:nvSpPr>
          <p:cNvPr id="34" name="Oval 33"/>
          <p:cNvSpPr/>
          <p:nvPr/>
        </p:nvSpPr>
        <p:spPr>
          <a:xfrm>
            <a:off x="7553325" y="5295900"/>
            <a:ext cx="1466850" cy="7620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Prog</a:t>
            </a:r>
            <a:r>
              <a:rPr lang="en-US" dirty="0" smtClean="0"/>
              <a:t>. 4</a:t>
            </a:r>
            <a:endParaRPr lang="fr-FR" dirty="0"/>
          </a:p>
        </p:txBody>
      </p:sp>
      <p:cxnSp>
        <p:nvCxnSpPr>
          <p:cNvPr id="35" name="Straight Arrow Connector 34"/>
          <p:cNvCxnSpPr>
            <a:stCxn id="11" idx="6"/>
            <a:endCxn id="31" idx="2"/>
          </p:cNvCxnSpPr>
          <p:nvPr/>
        </p:nvCxnSpPr>
        <p:spPr>
          <a:xfrm flipV="1">
            <a:off x="6477000" y="1457325"/>
            <a:ext cx="1038225" cy="85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6"/>
            <a:endCxn id="32" idx="2"/>
          </p:cNvCxnSpPr>
          <p:nvPr/>
        </p:nvCxnSpPr>
        <p:spPr>
          <a:xfrm flipV="1">
            <a:off x="6477000" y="2853835"/>
            <a:ext cx="1076326" cy="227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6"/>
            <a:endCxn id="33" idx="2"/>
          </p:cNvCxnSpPr>
          <p:nvPr/>
        </p:nvCxnSpPr>
        <p:spPr>
          <a:xfrm flipV="1">
            <a:off x="6477000" y="4333875"/>
            <a:ext cx="1076325" cy="3106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6"/>
            <a:endCxn id="34" idx="2"/>
          </p:cNvCxnSpPr>
          <p:nvPr/>
        </p:nvCxnSpPr>
        <p:spPr>
          <a:xfrm flipV="1">
            <a:off x="6477000" y="5676900"/>
            <a:ext cx="1076325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"/>
          <p:cNvSpPr txBox="1">
            <a:spLocks noChangeArrowheads="1"/>
          </p:cNvSpPr>
          <p:nvPr/>
        </p:nvSpPr>
        <p:spPr bwMode="auto">
          <a:xfrm>
            <a:off x="152400" y="152400"/>
            <a:ext cx="899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CA" sz="2400" dirty="0" err="1" smtClean="0">
                <a:solidFill>
                  <a:srgbClr val="000090"/>
                </a:solidFill>
              </a:rPr>
              <a:t>Fund</a:t>
            </a:r>
            <a:r>
              <a:rPr lang="fr-CA" sz="2400" dirty="0" smtClean="0">
                <a:solidFill>
                  <a:srgbClr val="000090"/>
                </a:solidFill>
              </a:rPr>
              <a:t> </a:t>
            </a:r>
            <a:r>
              <a:rPr lang="fr-CA" sz="2400" dirty="0" err="1" smtClean="0">
                <a:solidFill>
                  <a:srgbClr val="000090"/>
                </a:solidFill>
              </a:rPr>
              <a:t>Investment</a:t>
            </a:r>
            <a:r>
              <a:rPr lang="fr-CA" sz="2400" dirty="0" smtClean="0">
                <a:solidFill>
                  <a:srgbClr val="000090"/>
                </a:solidFill>
              </a:rPr>
              <a:t> Plan : </a:t>
            </a:r>
            <a:r>
              <a:rPr lang="fr-CA" sz="2400" dirty="0" err="1" smtClean="0">
                <a:solidFill>
                  <a:srgbClr val="000090"/>
                </a:solidFill>
              </a:rPr>
              <a:t>Logical</a:t>
            </a:r>
            <a:r>
              <a:rPr lang="fr-CA" sz="2400" dirty="0" smtClean="0">
                <a:solidFill>
                  <a:srgbClr val="000090"/>
                </a:solidFill>
              </a:rPr>
              <a:t> Framework </a:t>
            </a:r>
            <a:endParaRPr lang="fr-CA" sz="24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33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24494</TotalTime>
  <Words>588</Words>
  <Application>Microsoft Macintosh PowerPoint</Application>
  <PresentationFormat>Présentation à l'écran (4:3)</PresentationFormat>
  <Paragraphs>132</Paragraphs>
  <Slides>11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 DRC National REDD+ Fund   Linkages between national programs and national funds and aligning disbursement with strategic objectives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International Monetary Fund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Sustaining the Expansion: Regional Economic Outlook for sub-Saharan Africa October 2011</dc:title>
  <dc:creator>Abebe Aemro Selassie</dc:creator>
  <cp:lastModifiedBy>Leslie Ouarzazi</cp:lastModifiedBy>
  <cp:revision>1069</cp:revision>
  <dcterms:created xsi:type="dcterms:W3CDTF">2011-09-27T21:23:54Z</dcterms:created>
  <dcterms:modified xsi:type="dcterms:W3CDTF">2013-05-31T06:58:23Z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502380068</vt:i4>
  </property>
  <property fmtid="{D5CDD505-2E9C-101B-9397-08002B2CF9AE}" pid="3" name="_NewReviewCycle">
    <vt:lpwstr/>
  </property>
  <property fmtid="{D5CDD505-2E9C-101B-9397-08002B2CF9AE}" pid="4" name="_EmailSubject">
    <vt:lpwstr>SSA REO Launch - Presentations  - FINAL</vt:lpwstr>
  </property>
  <property fmtid="{D5CDD505-2E9C-101B-9397-08002B2CF9AE}" pid="5" name="_AuthorEmail">
    <vt:lpwstr>NMinges@imf.org</vt:lpwstr>
  </property>
  <property fmtid="{D5CDD505-2E9C-101B-9397-08002B2CF9AE}" pid="6" name="_AuthorEmailDisplayName">
    <vt:lpwstr>Minges, Natasha N.</vt:lpwstr>
  </property>
  <property fmtid="{D5CDD505-2E9C-101B-9397-08002B2CF9AE}" pid="7" name="_PreviousAdHocReviewCycleID">
    <vt:i4>1013661373</vt:i4>
  </property>
</Properties>
</file>