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6" r:id="rId1"/>
    <p:sldMasterId id="2147483876" r:id="rId2"/>
    <p:sldMasterId id="2147483888" r:id="rId3"/>
    <p:sldMasterId id="2147483924" r:id="rId4"/>
  </p:sldMasterIdLst>
  <p:notesMasterIdLst>
    <p:notesMasterId r:id="rId16"/>
  </p:notesMasterIdLst>
  <p:handoutMasterIdLst>
    <p:handoutMasterId r:id="rId17"/>
  </p:handoutMasterIdLst>
  <p:sldIdLst>
    <p:sldId id="563" r:id="rId5"/>
    <p:sldId id="560" r:id="rId6"/>
    <p:sldId id="533" r:id="rId7"/>
    <p:sldId id="554" r:id="rId8"/>
    <p:sldId id="555" r:id="rId9"/>
    <p:sldId id="564" r:id="rId10"/>
    <p:sldId id="565" r:id="rId11"/>
    <p:sldId id="549" r:id="rId12"/>
    <p:sldId id="551" r:id="rId13"/>
    <p:sldId id="552" r:id="rId14"/>
    <p:sldId id="528" r:id="rId15"/>
  </p:sldIdLst>
  <p:sldSz cx="9144000" cy="6858000" type="screen4x3"/>
  <p:notesSz cx="6858000" cy="92964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7CF4"/>
    <a:srgbClr val="009900"/>
    <a:srgbClr val="FFFF66"/>
    <a:srgbClr val="FFFF00"/>
    <a:srgbClr val="99CC00"/>
    <a:srgbClr val="FFFF99"/>
    <a:srgbClr val="FF00FF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454" autoAdjust="0"/>
  </p:normalViewPr>
  <p:slideViewPr>
    <p:cSldViewPr showGuides="1">
      <p:cViewPr>
        <p:scale>
          <a:sx n="77" d="100"/>
          <a:sy n="77" d="100"/>
        </p:scale>
        <p:origin x="-1284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1542563-109E-4CEF-8C10-E955BE178901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829675"/>
            <a:ext cx="2971800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E8D63569-D1E4-4387-BA94-8D6C45430D2D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10723299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777060FC-CB93-4DF9-A155-D9F02A7FE5F0}" type="datetimeFigureOut">
              <a:rPr lang="en-US"/>
              <a:pPr>
                <a:defRPr/>
              </a:pPr>
              <a:t>09/07/2014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6425"/>
            <a:ext cx="5486400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675"/>
            <a:ext cx="2971800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EA0B938-5C49-4F4B-BA17-2EAC00C97945}" type="slidenum">
              <a:rPr lang="en-US" altLang="es-PE"/>
              <a:pPr>
                <a:defRPr/>
              </a:pPr>
              <a:t>‹#›</a:t>
            </a:fld>
            <a:endParaRPr lang="en-US" altLang="es-PE"/>
          </a:p>
        </p:txBody>
      </p:sp>
    </p:spTree>
    <p:extLst>
      <p:ext uri="{BB962C8B-B14F-4D97-AF65-F5344CB8AC3E}">
        <p14:creationId xmlns:p14="http://schemas.microsoft.com/office/powerpoint/2010/main" val="7642749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MX" altLang="es-PE" smtClean="0"/>
          </a:p>
        </p:txBody>
      </p:sp>
      <p:sp>
        <p:nvSpPr>
          <p:cNvPr id="409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fld id="{23574916-0E8F-43F4-BAB1-9A76A248B999}" type="slidenum">
              <a:rPr lang="en-US" altLang="es-PE" smtClean="0"/>
              <a:pPr/>
              <a:t>1</a:t>
            </a:fld>
            <a:endParaRPr lang="en-US" altLang="es-P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PE" altLang="es-PE" smtClean="0">
              <a:latin typeface="Times New Roman" pitchFamily="18" charset="0"/>
            </a:endParaRPr>
          </a:p>
        </p:txBody>
      </p:sp>
      <p:sp>
        <p:nvSpPr>
          <p:cNvPr id="419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>
              <a:buFont typeface="Times New Roman" pitchFamily="18" charset="0"/>
              <a:buNone/>
            </a:pPr>
            <a:fld id="{E3EEF864-A9F8-41F7-AAAE-C5911E393895}" type="slidenum">
              <a:rPr lang="es-ES" altLang="es-PE" smtClean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pPr>
                <a:buFont typeface="Times New Roman" pitchFamily="18" charset="0"/>
                <a:buNone/>
              </a:pPr>
              <a:t>3</a:t>
            </a:fld>
            <a:endParaRPr lang="es-ES" altLang="es-PE" smtClean="0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PE" altLang="es-PE" smtClean="0"/>
          </a:p>
        </p:txBody>
      </p:sp>
      <p:sp>
        <p:nvSpPr>
          <p:cNvPr id="430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fld id="{89B15E77-BBF3-41BE-AB66-9E13F203081A}" type="slidenum">
              <a:rPr lang="en-US" altLang="es-PE" smtClean="0"/>
              <a:pPr/>
              <a:t>5</a:t>
            </a:fld>
            <a:endParaRPr lang="en-US" altLang="es-PE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PE" smtClean="0"/>
          </a:p>
        </p:txBody>
      </p:sp>
      <p:sp>
        <p:nvSpPr>
          <p:cNvPr id="440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fld id="{043BFF80-2D26-4782-A5C5-8CE495D31A33}" type="slidenum">
              <a:rPr lang="es-ES" altLang="es-PE" smtClean="0"/>
              <a:pPr/>
              <a:t>6</a:t>
            </a:fld>
            <a:endParaRPr lang="es-ES" altLang="es-PE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PE" smtClean="0"/>
          </a:p>
        </p:txBody>
      </p:sp>
      <p:sp>
        <p:nvSpPr>
          <p:cNvPr id="450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fld id="{AF23C6EC-5C70-4DE4-8BF5-A8D9A96F9D1F}" type="slidenum">
              <a:rPr lang="es-ES" altLang="es-PE" smtClean="0"/>
              <a:pPr/>
              <a:t>7</a:t>
            </a:fld>
            <a:endParaRPr lang="es-ES" altLang="es-PE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PE" altLang="es-PE" smtClean="0">
              <a:latin typeface="Times New Roman" pitchFamily="18" charset="0"/>
            </a:endParaRPr>
          </a:p>
        </p:txBody>
      </p:sp>
      <p:sp>
        <p:nvSpPr>
          <p:cNvPr id="460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>
              <a:buFont typeface="Times New Roman" pitchFamily="18" charset="0"/>
              <a:buNone/>
            </a:pPr>
            <a:fld id="{FE6FB53F-1D87-4D3B-AFA2-BFFC20FC6B2B}" type="slidenum">
              <a:rPr lang="es-ES" altLang="es-PE" smtClean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pPr>
                <a:buFont typeface="Times New Roman" pitchFamily="18" charset="0"/>
                <a:buNone/>
              </a:pPr>
              <a:t>8</a:t>
            </a:fld>
            <a:endParaRPr lang="es-ES" altLang="es-PE" smtClean="0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PE" altLang="es-PE" smtClean="0">
              <a:latin typeface="Times New Roman" pitchFamily="18" charset="0"/>
            </a:endParaRPr>
          </a:p>
        </p:txBody>
      </p:sp>
      <p:sp>
        <p:nvSpPr>
          <p:cNvPr id="471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>
              <a:buFont typeface="Times New Roman" pitchFamily="18" charset="0"/>
              <a:buNone/>
            </a:pPr>
            <a:fld id="{E4B7D3DC-53D2-4DC1-92D2-83350B88A4E0}" type="slidenum">
              <a:rPr lang="es-ES" altLang="es-PE" smtClean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pPr>
                <a:buFont typeface="Times New Roman" pitchFamily="18" charset="0"/>
                <a:buNone/>
              </a:pPr>
              <a:t>9</a:t>
            </a:fld>
            <a:endParaRPr lang="es-ES" altLang="es-PE" smtClean="0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PE" altLang="es-PE" smtClean="0">
              <a:latin typeface="Times New Roman" pitchFamily="18" charset="0"/>
            </a:endParaRPr>
          </a:p>
        </p:txBody>
      </p:sp>
      <p:sp>
        <p:nvSpPr>
          <p:cNvPr id="481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>
              <a:buFont typeface="Times New Roman" pitchFamily="18" charset="0"/>
              <a:buNone/>
            </a:pPr>
            <a:fld id="{65423EB4-D5E4-41FA-93FC-74D647942FCF}" type="slidenum">
              <a:rPr lang="es-ES" altLang="es-PE" smtClean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pPr>
                <a:buFont typeface="Times New Roman" pitchFamily="18" charset="0"/>
                <a:buNone/>
              </a:pPr>
              <a:t>10</a:t>
            </a:fld>
            <a:endParaRPr lang="es-ES" altLang="es-PE" smtClean="0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PE" altLang="es-PE" smtClean="0">
              <a:latin typeface="Times New Roman" pitchFamily="18" charset="0"/>
            </a:endParaRPr>
          </a:p>
        </p:txBody>
      </p:sp>
      <p:sp>
        <p:nvSpPr>
          <p:cNvPr id="491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defTabSz="392113"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defTabSz="392113" eaLnBrk="0" fontAlgn="base" hangingPunct="0">
              <a:spcBef>
                <a:spcPct val="0"/>
              </a:spcBef>
              <a:spcAft>
                <a:spcPct val="0"/>
              </a:spcAft>
              <a:tabLst>
                <a:tab pos="633413" algn="l"/>
                <a:tab pos="1268413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>
              <a:buFont typeface="Times New Roman" pitchFamily="18" charset="0"/>
              <a:buNone/>
            </a:pPr>
            <a:fld id="{B6EA3279-28C2-4EEC-9F1F-B3486E29545C}" type="slidenum">
              <a:rPr lang="es-ES" altLang="es-PE" smtClean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pPr>
                <a:buFont typeface="Times New Roman" pitchFamily="18" charset="0"/>
                <a:buNone/>
              </a:pPr>
              <a:t>11</a:t>
            </a:fld>
            <a:endParaRPr lang="es-ES" altLang="es-PE" smtClean="0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BACDF-CB70-4CBB-9D26-73F1A98F3CB2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066C0-AF9F-416C-BCDC-0777906199A9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1013595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A3CBA-D60A-415C-8D50-54C171ADBBC7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9CEC5-C3B7-41B0-A4E6-AD96AEC477DA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1156739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E7491-44B0-4B2B-8DBE-4DDD67951EB7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72303-C946-413E-B899-A26247CC2777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5386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A5116-D658-4411-9013-54DC1CB085F2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D92E9-E78E-4C64-A635-D993ED42EECC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237863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CCBF1-3E8D-4515-A3A3-AD6C437DEBB1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5C196-8C8D-47DD-9E56-348593B8A2D1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3788554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E0B2B-B1A2-47F1-A9FB-724C5C2FB231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BF453-3687-41BC-922E-DBB90FC75B46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350471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0BC3E-ADDA-432C-80FA-5ABFF5CE8986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66E96-D583-4B61-99F8-C4179D85B22B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949630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9D998-3017-4AD3-8CB8-928F03427837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24CDA-9939-416D-91CE-E77A90696BF5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339428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1080E-033E-4E96-BD1C-6E22C75EDC8A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B16F-1B6A-493D-9D12-91CA7DE0A0C4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172896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B158E-3191-410B-A01F-44DE45383368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E37D3-40D6-40CE-9D65-3BF6A5AEAF0D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71258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33859-55F4-4A27-B2CF-1BC71CA3C22F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54BF6-D47D-4DB5-A039-9A67CF0F49E2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35285181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2666 w 6027"/>
                <a:gd name="T1" fmla="*/ 1 h 2296"/>
                <a:gd name="T2" fmla="*/ 0 w 6027"/>
                <a:gd name="T3" fmla="*/ 1 h 2296"/>
                <a:gd name="T4" fmla="*/ 0 w 6027"/>
                <a:gd name="T5" fmla="*/ 0 h 2296"/>
                <a:gd name="T6" fmla="*/ 2666 w 6027"/>
                <a:gd name="T7" fmla="*/ 0 h 2296"/>
                <a:gd name="T8" fmla="*/ 2666 w 6027"/>
                <a:gd name="T9" fmla="*/ 1 h 2296"/>
                <a:gd name="T10" fmla="*/ 2666 w 6027"/>
                <a:gd name="T11" fmla="*/ 1 h 22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s-ES">
                <a:solidFill>
                  <a:srgbClr val="FFFFFF"/>
                </a:solidFill>
                <a:latin typeface="Arial" charset="0"/>
              </a:endParaRPr>
            </a:p>
          </p:txBody>
        </p:sp>
      </p:grpSp>
      <p:sp>
        <p:nvSpPr>
          <p:cNvPr id="7" name="Freeform 5"/>
          <p:cNvSpPr>
            <a:spLocks/>
          </p:cNvSpPr>
          <p:nvPr/>
        </p:nvSpPr>
        <p:spPr bwMode="hidden">
          <a:xfrm>
            <a:off x="6242050" y="6269038"/>
            <a:ext cx="2895600" cy="609600"/>
          </a:xfrm>
          <a:custGeom>
            <a:avLst/>
            <a:gdLst>
              <a:gd name="T0" fmla="*/ 2147483647 w 5748"/>
              <a:gd name="T1" fmla="*/ 2147483647 h 246"/>
              <a:gd name="T2" fmla="*/ 0 w 5748"/>
              <a:gd name="T3" fmla="*/ 2147483647 h 246"/>
              <a:gd name="T4" fmla="*/ 0 w 5748"/>
              <a:gd name="T5" fmla="*/ 0 h 246"/>
              <a:gd name="T6" fmla="*/ 2147483647 w 5748"/>
              <a:gd name="T7" fmla="*/ 0 h 246"/>
              <a:gd name="T8" fmla="*/ 2147483647 w 5748"/>
              <a:gd name="T9" fmla="*/ 2147483647 h 246"/>
              <a:gd name="T10" fmla="*/ 2147483647 w 5748"/>
              <a:gd name="T11" fmla="*/ 2147483647 h 24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-1588" y="6034088"/>
            <a:ext cx="7845426" cy="850900"/>
            <a:chOff x="0" y="3792"/>
            <a:chExt cx="4942" cy="536"/>
          </a:xfrm>
        </p:grpSpPr>
        <p:sp>
          <p:nvSpPr>
            <p:cNvPr id="9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s-ES">
                <a:solidFill>
                  <a:srgbClr val="FFFFFF"/>
                </a:solidFill>
                <a:latin typeface="Arial" charset="0"/>
              </a:endParaRPr>
            </a:p>
          </p:txBody>
        </p:sp>
        <p:grpSp>
          <p:nvGrpSpPr>
            <p:cNvPr id="10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12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>
                  <a:gd name="T0" fmla="*/ 636 w 994"/>
                  <a:gd name="T1" fmla="*/ 373 h 529"/>
                  <a:gd name="T2" fmla="*/ 495 w 994"/>
                  <a:gd name="T3" fmla="*/ 370 h 529"/>
                  <a:gd name="T4" fmla="*/ 280 w 994"/>
                  <a:gd name="T5" fmla="*/ 249 h 529"/>
                  <a:gd name="T6" fmla="*/ 127 w 994"/>
                  <a:gd name="T7" fmla="*/ 66 h 529"/>
                  <a:gd name="T8" fmla="*/ 0 w 994"/>
                  <a:gd name="T9" fmla="*/ 0 h 529"/>
                  <a:gd name="T10" fmla="*/ 22 w 994"/>
                  <a:gd name="T11" fmla="*/ 26 h 529"/>
                  <a:gd name="T12" fmla="*/ 0 w 994"/>
                  <a:gd name="T13" fmla="*/ 65 h 529"/>
                  <a:gd name="T14" fmla="*/ 30 w 994"/>
                  <a:gd name="T15" fmla="*/ 119 h 529"/>
                  <a:gd name="T16" fmla="*/ 75 w 994"/>
                  <a:gd name="T17" fmla="*/ 243 h 529"/>
                  <a:gd name="T18" fmla="*/ 45 w 994"/>
                  <a:gd name="T19" fmla="*/ 422 h 529"/>
                  <a:gd name="T20" fmla="*/ 200 w 994"/>
                  <a:gd name="T21" fmla="*/ 329 h 529"/>
                  <a:gd name="T22" fmla="*/ 592 w 994"/>
                  <a:gd name="T23" fmla="*/ 527 h 529"/>
                  <a:gd name="T24" fmla="*/ 994 w 994"/>
                  <a:gd name="T25" fmla="*/ 529 h 529"/>
                  <a:gd name="T26" fmla="*/ 828 w 994"/>
                  <a:gd name="T27" fmla="*/ 473 h 529"/>
                  <a:gd name="T28" fmla="*/ 636 w 994"/>
                  <a:gd name="T29" fmla="*/ 373 h 52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34 h 353"/>
                  <a:gd name="T4" fmla="*/ 24 w 186"/>
                  <a:gd name="T5" fmla="*/ 231 h 353"/>
                  <a:gd name="T6" fmla="*/ 18 w 186"/>
                  <a:gd name="T7" fmla="*/ 498 h 353"/>
                  <a:gd name="T8" fmla="*/ 42 w 186"/>
                  <a:gd name="T9" fmla="*/ 864 h 353"/>
                  <a:gd name="T10" fmla="*/ 48 w 186"/>
                  <a:gd name="T11" fmla="*/ 1223 h 353"/>
                  <a:gd name="T12" fmla="*/ 0 w 186"/>
                  <a:gd name="T13" fmla="*/ 2673 h 353"/>
                  <a:gd name="T14" fmla="*/ 54 w 186"/>
                  <a:gd name="T15" fmla="*/ 1769 h 353"/>
                  <a:gd name="T16" fmla="*/ 84 w 186"/>
                  <a:gd name="T17" fmla="*/ 1633 h 353"/>
                  <a:gd name="T18" fmla="*/ 126 w 186"/>
                  <a:gd name="T19" fmla="*/ 957 h 353"/>
                  <a:gd name="T20" fmla="*/ 144 w 186"/>
                  <a:gd name="T21" fmla="*/ 905 h 353"/>
                  <a:gd name="T22" fmla="*/ 144 w 186"/>
                  <a:gd name="T23" fmla="*/ 683 h 353"/>
                  <a:gd name="T24" fmla="*/ 186 w 186"/>
                  <a:gd name="T25" fmla="*/ 498 h 353"/>
                  <a:gd name="T26" fmla="*/ 162 w 186"/>
                  <a:gd name="T27" fmla="*/ 452 h 353"/>
                  <a:gd name="T28" fmla="*/ 36 w 186"/>
                  <a:gd name="T29" fmla="*/ 0 h 353"/>
                  <a:gd name="T30" fmla="*/ 36 w 186"/>
                  <a:gd name="T31" fmla="*/ 0 h 35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48 h 66"/>
                  <a:gd name="T8" fmla="*/ 6 w 155"/>
                  <a:gd name="T9" fmla="*/ 138 h 66"/>
                  <a:gd name="T10" fmla="*/ 0 w 155"/>
                  <a:gd name="T11" fmla="*/ 189 h 66"/>
                  <a:gd name="T12" fmla="*/ 78 w 155"/>
                  <a:gd name="T13" fmla="*/ 465 h 66"/>
                  <a:gd name="T14" fmla="*/ 96 w 155"/>
                  <a:gd name="T15" fmla="*/ 327 h 66"/>
                  <a:gd name="T16" fmla="*/ 155 w 155"/>
                  <a:gd name="T17" fmla="*/ 517 h 66"/>
                  <a:gd name="T18" fmla="*/ 126 w 155"/>
                  <a:gd name="T19" fmla="*/ 189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305 h 72"/>
                  <a:gd name="T2" fmla="*/ 0 w 42"/>
                  <a:gd name="T3" fmla="*/ 158 h 72"/>
                  <a:gd name="T4" fmla="*/ 12 w 42"/>
                  <a:gd name="T5" fmla="*/ 53 h 72"/>
                  <a:gd name="T6" fmla="*/ 0 w 42"/>
                  <a:gd name="T7" fmla="*/ 53 h 72"/>
                  <a:gd name="T8" fmla="*/ 12 w 42"/>
                  <a:gd name="T9" fmla="*/ 53 h 72"/>
                  <a:gd name="T10" fmla="*/ 24 w 42"/>
                  <a:gd name="T11" fmla="*/ 53 h 72"/>
                  <a:gd name="T12" fmla="*/ 36 w 42"/>
                  <a:gd name="T13" fmla="*/ 53 h 72"/>
                  <a:gd name="T14" fmla="*/ 42 w 42"/>
                  <a:gd name="T15" fmla="*/ 0 h 72"/>
                  <a:gd name="T16" fmla="*/ 30 w 42"/>
                  <a:gd name="T17" fmla="*/ 158 h 72"/>
                  <a:gd name="T18" fmla="*/ 42 w 42"/>
                  <a:gd name="T19" fmla="*/ 407 h 72"/>
                  <a:gd name="T20" fmla="*/ 12 w 42"/>
                  <a:gd name="T21" fmla="*/ 596 h 72"/>
                  <a:gd name="T22" fmla="*/ 6 w 42"/>
                  <a:gd name="T23" fmla="*/ 305 h 72"/>
                  <a:gd name="T24" fmla="*/ 6 w 42"/>
                  <a:gd name="T25" fmla="*/ 305 h 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s-ES">
                <a:solidFill>
                  <a:srgbClr val="FFFFFF"/>
                </a:solidFill>
                <a:latin typeface="Arial" charset="0"/>
              </a:endParaRPr>
            </a:p>
          </p:txBody>
        </p:sp>
      </p:grpSp>
      <p:grpSp>
        <p:nvGrpSpPr>
          <p:cNvPr id="17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78 h 287"/>
                <a:gd name="T4" fmla="*/ 66 w 365"/>
                <a:gd name="T5" fmla="*/ 144 h 287"/>
                <a:gd name="T6" fmla="*/ 143 w 365"/>
                <a:gd name="T7" fmla="*/ 234 h 287"/>
                <a:gd name="T8" fmla="*/ 191 w 365"/>
                <a:gd name="T9" fmla="*/ 216 h 287"/>
                <a:gd name="T10" fmla="*/ 341 w 365"/>
                <a:gd name="T11" fmla="*/ 368 h 287"/>
                <a:gd name="T12" fmla="*/ 305 w 365"/>
                <a:gd name="T13" fmla="*/ 225 h 287"/>
                <a:gd name="T14" fmla="*/ 365 w 365"/>
                <a:gd name="T15" fmla="*/ 168 h 287"/>
                <a:gd name="T16" fmla="*/ 359 w 365"/>
                <a:gd name="T17" fmla="*/ 162 h 287"/>
                <a:gd name="T18" fmla="*/ 335 w 365"/>
                <a:gd name="T19" fmla="*/ 150 h 287"/>
                <a:gd name="T20" fmla="*/ 299 w 365"/>
                <a:gd name="T21" fmla="*/ 108 h 287"/>
                <a:gd name="T22" fmla="*/ 257 w 365"/>
                <a:gd name="T23" fmla="*/ 90 h 287"/>
                <a:gd name="T24" fmla="*/ 215 w 365"/>
                <a:gd name="T25" fmla="*/ 72 h 287"/>
                <a:gd name="T26" fmla="*/ 173 w 365"/>
                <a:gd name="T27" fmla="*/ 54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48 h 60"/>
                <a:gd name="T16" fmla="*/ 65 w 71"/>
                <a:gd name="T17" fmla="*/ 60 h 60"/>
                <a:gd name="T18" fmla="*/ 71 w 71"/>
                <a:gd name="T19" fmla="*/ 72 h 60"/>
                <a:gd name="T20" fmla="*/ 71 w 71"/>
                <a:gd name="T21" fmla="*/ 78 h 60"/>
                <a:gd name="T22" fmla="*/ 59 w 71"/>
                <a:gd name="T23" fmla="*/ 72 h 60"/>
                <a:gd name="T24" fmla="*/ 47 w 71"/>
                <a:gd name="T25" fmla="*/ 60 h 60"/>
                <a:gd name="T26" fmla="*/ 23 w 71"/>
                <a:gd name="T27" fmla="*/ 48 h 60"/>
                <a:gd name="T28" fmla="*/ 23 w 71"/>
                <a:gd name="T29" fmla="*/ 54 h 60"/>
                <a:gd name="T30" fmla="*/ 18 w 71"/>
                <a:gd name="T31" fmla="*/ 60 h 60"/>
                <a:gd name="T32" fmla="*/ 12 w 71"/>
                <a:gd name="T33" fmla="*/ 66 h 60"/>
                <a:gd name="T34" fmla="*/ 6 w 71"/>
                <a:gd name="T35" fmla="*/ 66 h 60"/>
                <a:gd name="T36" fmla="*/ 6 w 71"/>
                <a:gd name="T37" fmla="*/ 66 h 60"/>
                <a:gd name="T38" fmla="*/ 6 w 71"/>
                <a:gd name="T39" fmla="*/ 54 h 60"/>
                <a:gd name="T40" fmla="*/ 0 w 71"/>
                <a:gd name="T41" fmla="*/ 18 h 60"/>
                <a:gd name="T42" fmla="*/ 0 w 71"/>
                <a:gd name="T43" fmla="*/ 18 h 6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72 h 162"/>
                <a:gd name="T10" fmla="*/ 96 w 161"/>
                <a:gd name="T11" fmla="*/ 78 h 162"/>
                <a:gd name="T12" fmla="*/ 102 w 161"/>
                <a:gd name="T13" fmla="*/ 90 h 162"/>
                <a:gd name="T14" fmla="*/ 108 w 161"/>
                <a:gd name="T15" fmla="*/ 102 h 162"/>
                <a:gd name="T16" fmla="*/ 120 w 161"/>
                <a:gd name="T17" fmla="*/ 114 h 162"/>
                <a:gd name="T18" fmla="*/ 143 w 161"/>
                <a:gd name="T19" fmla="*/ 142 h 162"/>
                <a:gd name="T20" fmla="*/ 155 w 161"/>
                <a:gd name="T21" fmla="*/ 174 h 162"/>
                <a:gd name="T22" fmla="*/ 161 w 161"/>
                <a:gd name="T23" fmla="*/ 192 h 162"/>
                <a:gd name="T24" fmla="*/ 161 w 161"/>
                <a:gd name="T25" fmla="*/ 198 h 162"/>
                <a:gd name="T26" fmla="*/ 96 w 161"/>
                <a:gd name="T27" fmla="*/ 120 h 162"/>
                <a:gd name="T28" fmla="*/ 30 w 161"/>
                <a:gd name="T29" fmla="*/ 72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48 h 60"/>
                <a:gd name="T4" fmla="*/ 41 w 59"/>
                <a:gd name="T5" fmla="*/ 54 h 60"/>
                <a:gd name="T6" fmla="*/ 47 w 59"/>
                <a:gd name="T7" fmla="*/ 60 h 60"/>
                <a:gd name="T8" fmla="*/ 53 w 59"/>
                <a:gd name="T9" fmla="*/ 72 h 60"/>
                <a:gd name="T10" fmla="*/ 53 w 59"/>
                <a:gd name="T11" fmla="*/ 78 h 60"/>
                <a:gd name="T12" fmla="*/ 47 w 59"/>
                <a:gd name="T13" fmla="*/ 72 h 60"/>
                <a:gd name="T14" fmla="*/ 35 w 59"/>
                <a:gd name="T15" fmla="*/ 66 h 60"/>
                <a:gd name="T16" fmla="*/ 23 w 59"/>
                <a:gd name="T17" fmla="*/ 54 h 60"/>
                <a:gd name="T18" fmla="*/ 17 w 59"/>
                <a:gd name="T19" fmla="*/ 48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54 h 204"/>
                <a:gd name="T2" fmla="*/ 245 w 245"/>
                <a:gd name="T3" fmla="*/ 60 h 204"/>
                <a:gd name="T4" fmla="*/ 209 w 245"/>
                <a:gd name="T5" fmla="*/ 102 h 204"/>
                <a:gd name="T6" fmla="*/ 143 w 245"/>
                <a:gd name="T7" fmla="*/ 168 h 204"/>
                <a:gd name="T8" fmla="*/ 167 w 245"/>
                <a:gd name="T9" fmla="*/ 203 h 204"/>
                <a:gd name="T10" fmla="*/ 179 w 245"/>
                <a:gd name="T11" fmla="*/ 264 h 204"/>
                <a:gd name="T12" fmla="*/ 77 w 245"/>
                <a:gd name="T13" fmla="*/ 168 h 204"/>
                <a:gd name="T14" fmla="*/ 47 w 245"/>
                <a:gd name="T15" fmla="*/ 102 h 204"/>
                <a:gd name="T16" fmla="*/ 89 w 245"/>
                <a:gd name="T17" fmla="*/ 84 h 204"/>
                <a:gd name="T18" fmla="*/ 59 w 245"/>
                <a:gd name="T19" fmla="*/ 54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54 h 204"/>
                <a:gd name="T50" fmla="*/ 233 w 245"/>
                <a:gd name="T51" fmla="*/ 54 h 20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190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7191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3071537-CECE-4FDE-9380-C2A00A7A142D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39962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E328AF6-EB93-4614-A28D-41794099451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86107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013C1486-141B-4E95-BC57-285FAB955317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24049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A3FCA841-1A8F-4B56-AB3E-C7846976F1A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59732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D78DBE2F-4CDF-496B-AED9-C8AE720680C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91717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23B1D0E9-B681-4768-BAB5-D780891E03C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05637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3E440528-1A3E-4996-9486-067F9BACC68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19893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21AAB610-7CA3-41F8-BCA6-06E6ECED056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18330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C924FD7-AFF0-4D99-915F-E5C8E243192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10125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B299E257-E099-4432-9D47-1979E3A3766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96719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AC87BDB-962A-481E-AF32-CD83B77AD23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20090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09A53D0A-65A7-4CD3-853B-38DABCCA314B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6708192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2C150506-548E-4ED6-A786-5E0A03173C7C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4822032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D34A08D2-C112-4685-A169-B5DA59C6F19D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8889883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1F4B18E5-DF04-4C9A-A270-B57260CBB73A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98966710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D1EDACB6-8FD4-46F1-94C0-22A3E9E06617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42863550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6C2EF476-71AB-4D9D-92BC-7D554CC5B24D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31394109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C1DF0726-DBF6-4883-B570-7C4EE3D6B959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14298955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008CDA4B-6FE8-4101-9DB8-F3FE0DBC0BC0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54908604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PE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1EBE9632-D8B7-4216-AF4C-698A5FDB7E92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11512437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ADEB398E-4401-4127-9A36-8C0FF0948A1C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132652059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itchFamily="34" charset="0"/>
              </a:defRPr>
            </a:lvl1pPr>
          </a:lstStyle>
          <a:p>
            <a:pPr>
              <a:defRPr/>
            </a:pPr>
            <a:fld id="{42ABFD84-28CD-4922-BF84-F066D95B8248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80098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991A7-3971-4494-8E4B-4CEDE1CB39FF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06C187-0032-4392-B356-038132C1B316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85958587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EBA47-D74B-4CEC-8E7E-CE5019352B21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EC04E-BCAF-4D29-9FEB-0A5859A69D9A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18457365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0DA95-D03C-49BB-9C26-89C67C892BE0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3945C-A08F-4421-9174-E30583B8B279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38187204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F55FA-F715-4EEA-B983-E2BFE986B187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5D845-8ADA-48BF-A259-6E5ADD9D5C8A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02028759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39667-3CAB-40A8-97B8-B2D1A80D5F9E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AB124-3D44-45DB-B33D-F5340D04A3A9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157580334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F6CB5-E630-4C6D-BCE4-874ED0E026FA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E6808-DE15-455E-A7F4-311ED05FB117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417542739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C4546-4536-4EFB-B757-5277A610E6B7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D2AE3-D1AD-4015-8CFA-26B9A256219A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352882386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A3590-1B22-4F1E-808B-974F21DF091C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32B1C-4976-40EB-8B0F-238E410CB7A0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153719773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88A78-9F4A-42BC-8C76-467CE635E4EE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0C351-E885-4A81-B041-A813E34FC6D7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195187237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69919-9E99-4C0D-98C8-20DDD2A70FAB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66059-F56D-4394-91BF-183C0E5DB778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255867629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980E0-ABD6-48C3-986D-739319394981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0398E-B9CC-4099-A03C-D68CA23C4AAF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  <p:extLst>
      <p:ext uri="{BB962C8B-B14F-4D97-AF65-F5344CB8AC3E}">
        <p14:creationId xmlns:p14="http://schemas.microsoft.com/office/powerpoint/2010/main" val="183812852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6" descr="103657"/>
          <p:cNvPicPr>
            <a:picLocks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5867400"/>
            <a:ext cx="1255713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7" descr="10483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5876925"/>
            <a:ext cx="1270000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8" descr="103658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67400"/>
            <a:ext cx="1296988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1" descr="IMG_1798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5849938"/>
            <a:ext cx="1255712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2" descr="106395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5837238"/>
            <a:ext cx="1331912" cy="102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4" descr="PA240132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5857875"/>
            <a:ext cx="120967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5" descr="Oso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5857875"/>
            <a:ext cx="119538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7599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E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E" smtClean="0"/>
              <a:t>Haga clic para modificar el estilo de texto del patrón</a:t>
            </a:r>
          </a:p>
          <a:p>
            <a:pPr lvl="1"/>
            <a:r>
              <a:rPr lang="es-ES" altLang="es-PE" smtClean="0"/>
              <a:t>Segundo nivel</a:t>
            </a:r>
          </a:p>
          <a:p>
            <a:pPr lvl="2"/>
            <a:r>
              <a:rPr lang="es-ES" altLang="es-PE" smtClean="0"/>
              <a:t>Tercer nivel</a:t>
            </a:r>
          </a:p>
          <a:p>
            <a:pPr lvl="3"/>
            <a:r>
              <a:rPr lang="es-ES" altLang="es-PE" smtClean="0"/>
              <a:t>Cuarto nivel</a:t>
            </a:r>
          </a:p>
          <a:p>
            <a:pPr lvl="4"/>
            <a:r>
              <a:rPr lang="es-ES" altLang="es-PE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fld id="{C6907B8A-446D-4292-ADF7-22A9BCF9E183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6A2B309-E496-4F77-88A0-F86E40E20E86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7" r:id="rId1"/>
    <p:sldLayoutId id="2147484258" r:id="rId2"/>
    <p:sldLayoutId id="2147484259" r:id="rId3"/>
    <p:sldLayoutId id="2147484260" r:id="rId4"/>
    <p:sldLayoutId id="2147484261" r:id="rId5"/>
    <p:sldLayoutId id="2147484262" r:id="rId6"/>
    <p:sldLayoutId id="2147484263" r:id="rId7"/>
    <p:sldLayoutId id="2147484264" r:id="rId8"/>
    <p:sldLayoutId id="2147484265" r:id="rId9"/>
    <p:sldLayoutId id="2147484266" r:id="rId10"/>
    <p:sldLayoutId id="214748426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2073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2666 w 6027"/>
                <a:gd name="T1" fmla="*/ 1 h 2296"/>
                <a:gd name="T2" fmla="*/ 0 w 6027"/>
                <a:gd name="T3" fmla="*/ 1 h 2296"/>
                <a:gd name="T4" fmla="*/ 0 w 6027"/>
                <a:gd name="T5" fmla="*/ 0 h 2296"/>
                <a:gd name="T6" fmla="*/ 2666 w 6027"/>
                <a:gd name="T7" fmla="*/ 0 h 2296"/>
                <a:gd name="T8" fmla="*/ 2666 w 6027"/>
                <a:gd name="T9" fmla="*/ 1 h 2296"/>
                <a:gd name="T10" fmla="*/ 2666 w 6027"/>
                <a:gd name="T11" fmla="*/ 1 h 22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48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s-ES">
                <a:solidFill>
                  <a:srgbClr val="FFFFFF"/>
                </a:solidFill>
                <a:latin typeface="Arial" charset="0"/>
              </a:endParaRPr>
            </a:p>
          </p:txBody>
        </p:sp>
      </p:grpSp>
      <p:sp>
        <p:nvSpPr>
          <p:cNvPr id="2051" name="Freeform 5"/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>
              <a:gd name="T0" fmla="*/ 2147483647 w 5748"/>
              <a:gd name="T1" fmla="*/ 2147483647 h 246"/>
              <a:gd name="T2" fmla="*/ 0 w 5748"/>
              <a:gd name="T3" fmla="*/ 2147483647 h 246"/>
              <a:gd name="T4" fmla="*/ 0 w 5748"/>
              <a:gd name="T5" fmla="*/ 0 h 246"/>
              <a:gd name="T6" fmla="*/ 2147483647 w 5748"/>
              <a:gd name="T7" fmla="*/ 0 h 246"/>
              <a:gd name="T8" fmla="*/ 2147483647 w 5748"/>
              <a:gd name="T9" fmla="*/ 2147483647 h 246"/>
              <a:gd name="T10" fmla="*/ 2147483647 w 5748"/>
              <a:gd name="T11" fmla="*/ 2147483647 h 24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052" name="Group 6"/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6151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s-ES">
                <a:solidFill>
                  <a:srgbClr val="FFFFFF"/>
                </a:solidFill>
                <a:latin typeface="Arial" charset="0"/>
              </a:endParaRPr>
            </a:p>
          </p:txBody>
        </p:sp>
        <p:grpSp>
          <p:nvGrpSpPr>
            <p:cNvPr id="2066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2068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>
                  <a:gd name="T0" fmla="*/ 636 w 996"/>
                  <a:gd name="T1" fmla="*/ 373 h 533"/>
                  <a:gd name="T2" fmla="*/ 495 w 996"/>
                  <a:gd name="T3" fmla="*/ 370 h 533"/>
                  <a:gd name="T4" fmla="*/ 280 w 996"/>
                  <a:gd name="T5" fmla="*/ 249 h 533"/>
                  <a:gd name="T6" fmla="*/ 127 w 996"/>
                  <a:gd name="T7" fmla="*/ 66 h 533"/>
                  <a:gd name="T8" fmla="*/ 0 w 996"/>
                  <a:gd name="T9" fmla="*/ 0 h 533"/>
                  <a:gd name="T10" fmla="*/ 22 w 996"/>
                  <a:gd name="T11" fmla="*/ 26 h 533"/>
                  <a:gd name="T12" fmla="*/ 0 w 996"/>
                  <a:gd name="T13" fmla="*/ 65 h 533"/>
                  <a:gd name="T14" fmla="*/ 30 w 996"/>
                  <a:gd name="T15" fmla="*/ 119 h 533"/>
                  <a:gd name="T16" fmla="*/ 75 w 996"/>
                  <a:gd name="T17" fmla="*/ 243 h 533"/>
                  <a:gd name="T18" fmla="*/ 45 w 996"/>
                  <a:gd name="T19" fmla="*/ 422 h 533"/>
                  <a:gd name="T20" fmla="*/ 200 w 996"/>
                  <a:gd name="T21" fmla="*/ 329 h 533"/>
                  <a:gd name="T22" fmla="*/ 612 w 996"/>
                  <a:gd name="T23" fmla="*/ 533 h 533"/>
                  <a:gd name="T24" fmla="*/ 996 w 996"/>
                  <a:gd name="T25" fmla="*/ 529 h 533"/>
                  <a:gd name="T26" fmla="*/ 828 w 996"/>
                  <a:gd name="T27" fmla="*/ 473 h 533"/>
                  <a:gd name="T28" fmla="*/ 636 w 996"/>
                  <a:gd name="T29" fmla="*/ 373 h 533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69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34 h 353"/>
                  <a:gd name="T4" fmla="*/ 24 w 186"/>
                  <a:gd name="T5" fmla="*/ 231 h 353"/>
                  <a:gd name="T6" fmla="*/ 18 w 186"/>
                  <a:gd name="T7" fmla="*/ 498 h 353"/>
                  <a:gd name="T8" fmla="*/ 42 w 186"/>
                  <a:gd name="T9" fmla="*/ 864 h 353"/>
                  <a:gd name="T10" fmla="*/ 48 w 186"/>
                  <a:gd name="T11" fmla="*/ 1223 h 353"/>
                  <a:gd name="T12" fmla="*/ 0 w 186"/>
                  <a:gd name="T13" fmla="*/ 2673 h 353"/>
                  <a:gd name="T14" fmla="*/ 54 w 186"/>
                  <a:gd name="T15" fmla="*/ 1769 h 353"/>
                  <a:gd name="T16" fmla="*/ 84 w 186"/>
                  <a:gd name="T17" fmla="*/ 1633 h 353"/>
                  <a:gd name="T18" fmla="*/ 126 w 186"/>
                  <a:gd name="T19" fmla="*/ 957 h 353"/>
                  <a:gd name="T20" fmla="*/ 144 w 186"/>
                  <a:gd name="T21" fmla="*/ 905 h 353"/>
                  <a:gd name="T22" fmla="*/ 144 w 186"/>
                  <a:gd name="T23" fmla="*/ 683 h 353"/>
                  <a:gd name="T24" fmla="*/ 186 w 186"/>
                  <a:gd name="T25" fmla="*/ 498 h 353"/>
                  <a:gd name="T26" fmla="*/ 162 w 186"/>
                  <a:gd name="T27" fmla="*/ 452 h 353"/>
                  <a:gd name="T28" fmla="*/ 36 w 186"/>
                  <a:gd name="T29" fmla="*/ 0 h 353"/>
                  <a:gd name="T30" fmla="*/ 36 w 186"/>
                  <a:gd name="T31" fmla="*/ 0 h 35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0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1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48 h 66"/>
                  <a:gd name="T8" fmla="*/ 6 w 155"/>
                  <a:gd name="T9" fmla="*/ 138 h 66"/>
                  <a:gd name="T10" fmla="*/ 0 w 155"/>
                  <a:gd name="T11" fmla="*/ 189 h 66"/>
                  <a:gd name="T12" fmla="*/ 78 w 155"/>
                  <a:gd name="T13" fmla="*/ 465 h 66"/>
                  <a:gd name="T14" fmla="*/ 96 w 155"/>
                  <a:gd name="T15" fmla="*/ 327 h 66"/>
                  <a:gd name="T16" fmla="*/ 155 w 155"/>
                  <a:gd name="T17" fmla="*/ 517 h 66"/>
                  <a:gd name="T18" fmla="*/ 126 w 155"/>
                  <a:gd name="T19" fmla="*/ 189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2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305 h 72"/>
                  <a:gd name="T2" fmla="*/ 0 w 42"/>
                  <a:gd name="T3" fmla="*/ 158 h 72"/>
                  <a:gd name="T4" fmla="*/ 12 w 42"/>
                  <a:gd name="T5" fmla="*/ 53 h 72"/>
                  <a:gd name="T6" fmla="*/ 0 w 42"/>
                  <a:gd name="T7" fmla="*/ 53 h 72"/>
                  <a:gd name="T8" fmla="*/ 12 w 42"/>
                  <a:gd name="T9" fmla="*/ 53 h 72"/>
                  <a:gd name="T10" fmla="*/ 24 w 42"/>
                  <a:gd name="T11" fmla="*/ 53 h 72"/>
                  <a:gd name="T12" fmla="*/ 36 w 42"/>
                  <a:gd name="T13" fmla="*/ 53 h 72"/>
                  <a:gd name="T14" fmla="*/ 42 w 42"/>
                  <a:gd name="T15" fmla="*/ 0 h 72"/>
                  <a:gd name="T16" fmla="*/ 30 w 42"/>
                  <a:gd name="T17" fmla="*/ 158 h 72"/>
                  <a:gd name="T18" fmla="*/ 42 w 42"/>
                  <a:gd name="T19" fmla="*/ 407 h 72"/>
                  <a:gd name="T20" fmla="*/ 12 w 42"/>
                  <a:gd name="T21" fmla="*/ 596 h 72"/>
                  <a:gd name="T22" fmla="*/ 6 w 42"/>
                  <a:gd name="T23" fmla="*/ 305 h 72"/>
                  <a:gd name="T24" fmla="*/ 6 w 42"/>
                  <a:gd name="T25" fmla="*/ 305 h 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158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s-ES">
                <a:solidFill>
                  <a:srgbClr val="FFFFFF"/>
                </a:solidFill>
                <a:latin typeface="Arial" charset="0"/>
              </a:endParaRPr>
            </a:p>
          </p:txBody>
        </p:sp>
      </p:grpSp>
      <p:grpSp>
        <p:nvGrpSpPr>
          <p:cNvPr id="2053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2059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78 h 287"/>
                <a:gd name="T4" fmla="*/ 66 w 365"/>
                <a:gd name="T5" fmla="*/ 144 h 287"/>
                <a:gd name="T6" fmla="*/ 143 w 365"/>
                <a:gd name="T7" fmla="*/ 234 h 287"/>
                <a:gd name="T8" fmla="*/ 191 w 365"/>
                <a:gd name="T9" fmla="*/ 216 h 287"/>
                <a:gd name="T10" fmla="*/ 341 w 365"/>
                <a:gd name="T11" fmla="*/ 368 h 287"/>
                <a:gd name="T12" fmla="*/ 305 w 365"/>
                <a:gd name="T13" fmla="*/ 225 h 287"/>
                <a:gd name="T14" fmla="*/ 365 w 365"/>
                <a:gd name="T15" fmla="*/ 168 h 287"/>
                <a:gd name="T16" fmla="*/ 359 w 365"/>
                <a:gd name="T17" fmla="*/ 162 h 287"/>
                <a:gd name="T18" fmla="*/ 335 w 365"/>
                <a:gd name="T19" fmla="*/ 150 h 287"/>
                <a:gd name="T20" fmla="*/ 299 w 365"/>
                <a:gd name="T21" fmla="*/ 108 h 287"/>
                <a:gd name="T22" fmla="*/ 257 w 365"/>
                <a:gd name="T23" fmla="*/ 90 h 287"/>
                <a:gd name="T24" fmla="*/ 215 w 365"/>
                <a:gd name="T25" fmla="*/ 72 h 287"/>
                <a:gd name="T26" fmla="*/ 173 w 365"/>
                <a:gd name="T27" fmla="*/ 54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0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1" name="Freeform 18"/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48 h 60"/>
                <a:gd name="T16" fmla="*/ 65 w 71"/>
                <a:gd name="T17" fmla="*/ 60 h 60"/>
                <a:gd name="T18" fmla="*/ 71 w 71"/>
                <a:gd name="T19" fmla="*/ 72 h 60"/>
                <a:gd name="T20" fmla="*/ 71 w 71"/>
                <a:gd name="T21" fmla="*/ 78 h 60"/>
                <a:gd name="T22" fmla="*/ 59 w 71"/>
                <a:gd name="T23" fmla="*/ 72 h 60"/>
                <a:gd name="T24" fmla="*/ 47 w 71"/>
                <a:gd name="T25" fmla="*/ 60 h 60"/>
                <a:gd name="T26" fmla="*/ 23 w 71"/>
                <a:gd name="T27" fmla="*/ 48 h 60"/>
                <a:gd name="T28" fmla="*/ 23 w 71"/>
                <a:gd name="T29" fmla="*/ 54 h 60"/>
                <a:gd name="T30" fmla="*/ 18 w 71"/>
                <a:gd name="T31" fmla="*/ 60 h 60"/>
                <a:gd name="T32" fmla="*/ 12 w 71"/>
                <a:gd name="T33" fmla="*/ 66 h 60"/>
                <a:gd name="T34" fmla="*/ 6 w 71"/>
                <a:gd name="T35" fmla="*/ 66 h 60"/>
                <a:gd name="T36" fmla="*/ 6 w 71"/>
                <a:gd name="T37" fmla="*/ 66 h 60"/>
                <a:gd name="T38" fmla="*/ 6 w 71"/>
                <a:gd name="T39" fmla="*/ 54 h 60"/>
                <a:gd name="T40" fmla="*/ 0 w 71"/>
                <a:gd name="T41" fmla="*/ 18 h 60"/>
                <a:gd name="T42" fmla="*/ 0 w 71"/>
                <a:gd name="T43" fmla="*/ 18 h 6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2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72 h 162"/>
                <a:gd name="T10" fmla="*/ 96 w 161"/>
                <a:gd name="T11" fmla="*/ 78 h 162"/>
                <a:gd name="T12" fmla="*/ 102 w 161"/>
                <a:gd name="T13" fmla="*/ 90 h 162"/>
                <a:gd name="T14" fmla="*/ 108 w 161"/>
                <a:gd name="T15" fmla="*/ 102 h 162"/>
                <a:gd name="T16" fmla="*/ 120 w 161"/>
                <a:gd name="T17" fmla="*/ 114 h 162"/>
                <a:gd name="T18" fmla="*/ 143 w 161"/>
                <a:gd name="T19" fmla="*/ 142 h 162"/>
                <a:gd name="T20" fmla="*/ 155 w 161"/>
                <a:gd name="T21" fmla="*/ 174 h 162"/>
                <a:gd name="T22" fmla="*/ 161 w 161"/>
                <a:gd name="T23" fmla="*/ 192 h 162"/>
                <a:gd name="T24" fmla="*/ 161 w 161"/>
                <a:gd name="T25" fmla="*/ 198 h 162"/>
                <a:gd name="T26" fmla="*/ 96 w 161"/>
                <a:gd name="T27" fmla="*/ 120 h 162"/>
                <a:gd name="T28" fmla="*/ 30 w 161"/>
                <a:gd name="T29" fmla="*/ 72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3" name="Freeform 20"/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48 h 60"/>
                <a:gd name="T4" fmla="*/ 41 w 59"/>
                <a:gd name="T5" fmla="*/ 54 h 60"/>
                <a:gd name="T6" fmla="*/ 47 w 59"/>
                <a:gd name="T7" fmla="*/ 60 h 60"/>
                <a:gd name="T8" fmla="*/ 53 w 59"/>
                <a:gd name="T9" fmla="*/ 72 h 60"/>
                <a:gd name="T10" fmla="*/ 53 w 59"/>
                <a:gd name="T11" fmla="*/ 78 h 60"/>
                <a:gd name="T12" fmla="*/ 47 w 59"/>
                <a:gd name="T13" fmla="*/ 72 h 60"/>
                <a:gd name="T14" fmla="*/ 35 w 59"/>
                <a:gd name="T15" fmla="*/ 66 h 60"/>
                <a:gd name="T16" fmla="*/ 23 w 59"/>
                <a:gd name="T17" fmla="*/ 54 h 60"/>
                <a:gd name="T18" fmla="*/ 17 w 59"/>
                <a:gd name="T19" fmla="*/ 48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4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54 h 204"/>
                <a:gd name="T2" fmla="*/ 245 w 245"/>
                <a:gd name="T3" fmla="*/ 60 h 204"/>
                <a:gd name="T4" fmla="*/ 209 w 245"/>
                <a:gd name="T5" fmla="*/ 102 h 204"/>
                <a:gd name="T6" fmla="*/ 143 w 245"/>
                <a:gd name="T7" fmla="*/ 168 h 204"/>
                <a:gd name="T8" fmla="*/ 167 w 245"/>
                <a:gd name="T9" fmla="*/ 203 h 204"/>
                <a:gd name="T10" fmla="*/ 179 w 245"/>
                <a:gd name="T11" fmla="*/ 264 h 204"/>
                <a:gd name="T12" fmla="*/ 77 w 245"/>
                <a:gd name="T13" fmla="*/ 168 h 204"/>
                <a:gd name="T14" fmla="*/ 47 w 245"/>
                <a:gd name="T15" fmla="*/ 102 h 204"/>
                <a:gd name="T16" fmla="*/ 89 w 245"/>
                <a:gd name="T17" fmla="*/ 84 h 204"/>
                <a:gd name="T18" fmla="*/ 59 w 245"/>
                <a:gd name="T19" fmla="*/ 54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54 h 204"/>
                <a:gd name="T50" fmla="*/ 233 w 245"/>
                <a:gd name="T51" fmla="*/ 54 h 20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166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6167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E" smtClean="0"/>
              <a:t>Haga clic para modificar el estilo de texto del patrón</a:t>
            </a:r>
          </a:p>
          <a:p>
            <a:pPr lvl="1"/>
            <a:r>
              <a:rPr lang="es-ES" altLang="es-PE" smtClean="0"/>
              <a:t>Segundo nivel</a:t>
            </a:r>
          </a:p>
          <a:p>
            <a:pPr lvl="2"/>
            <a:r>
              <a:rPr lang="es-ES" altLang="es-PE" smtClean="0"/>
              <a:t>Tercer nivel</a:t>
            </a:r>
          </a:p>
          <a:p>
            <a:pPr lvl="3"/>
            <a:r>
              <a:rPr lang="es-ES" altLang="es-PE" smtClean="0"/>
              <a:t>Cuarto nivel</a:t>
            </a:r>
          </a:p>
          <a:p>
            <a:pPr lvl="4"/>
            <a:r>
              <a:rPr lang="es-ES" altLang="es-PE" smtClean="0"/>
              <a:t>Quinto nivel</a:t>
            </a:r>
          </a:p>
        </p:txBody>
      </p:sp>
      <p:sp>
        <p:nvSpPr>
          <p:cNvPr id="6168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169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170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69AE4357-E559-4E16-BF30-6FA068005D7F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279" r:id="rId1"/>
    <p:sldLayoutId id="2147484280" r:id="rId2"/>
    <p:sldLayoutId id="2147484281" r:id="rId3"/>
    <p:sldLayoutId id="2147484282" r:id="rId4"/>
    <p:sldLayoutId id="2147484283" r:id="rId5"/>
    <p:sldLayoutId id="2147484284" r:id="rId6"/>
    <p:sldLayoutId id="2147484285" r:id="rId7"/>
    <p:sldLayoutId id="2147484286" r:id="rId8"/>
    <p:sldLayoutId id="2147484287" r:id="rId9"/>
    <p:sldLayoutId id="2147484288" r:id="rId10"/>
    <p:sldLayoutId id="214748428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1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7" grpId="0" build="p">
        <p:tmplLst>
          <p:tmpl lvl="1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16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16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16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16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616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616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E" smtClean="0"/>
              <a:t>Haga clic para modificar el estilo de título del patrón</a:t>
            </a:r>
            <a:endParaRPr lang="es-PE" altLang="es-PE" smtClean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E" smtClean="0"/>
              <a:t>Haga clic para modificar el estilo de texto del patrón</a:t>
            </a:r>
          </a:p>
          <a:p>
            <a:pPr lvl="1"/>
            <a:r>
              <a:rPr lang="es-ES" altLang="es-PE" smtClean="0"/>
              <a:t>Segundo nivel</a:t>
            </a:r>
          </a:p>
          <a:p>
            <a:pPr lvl="2"/>
            <a:r>
              <a:rPr lang="es-ES" altLang="es-PE" smtClean="0"/>
              <a:t>Tercer nivel</a:t>
            </a:r>
          </a:p>
          <a:p>
            <a:pPr lvl="3"/>
            <a:r>
              <a:rPr lang="es-ES" altLang="es-PE" smtClean="0"/>
              <a:t>Cuarto nivel</a:t>
            </a:r>
          </a:p>
          <a:p>
            <a:pPr lvl="4"/>
            <a:r>
              <a:rPr lang="es-ES" altLang="es-PE" smtClean="0"/>
              <a:t>Quinto nivel</a:t>
            </a:r>
            <a:endParaRPr lang="es-PE" altLang="es-PE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Arial" charset="0"/>
              </a:defRPr>
            </a:lvl1pPr>
          </a:lstStyle>
          <a:p>
            <a:pPr>
              <a:defRPr/>
            </a:pPr>
            <a:fld id="{EF205492-2A38-4829-96C4-DF5AE9D193BB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0" r:id="rId1"/>
    <p:sldLayoutId id="2147484291" r:id="rId2"/>
    <p:sldLayoutId id="2147484292" r:id="rId3"/>
    <p:sldLayoutId id="2147484293" r:id="rId4"/>
    <p:sldLayoutId id="2147484294" r:id="rId5"/>
    <p:sldLayoutId id="2147484295" r:id="rId6"/>
    <p:sldLayoutId id="2147484296" r:id="rId7"/>
    <p:sldLayoutId id="2147484297" r:id="rId8"/>
    <p:sldLayoutId id="2147484298" r:id="rId9"/>
    <p:sldLayoutId id="2147484299" r:id="rId10"/>
    <p:sldLayoutId id="2147484300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E" smtClean="0"/>
              <a:t>Haga clic para modificar el estilo de título del patrón</a:t>
            </a:r>
          </a:p>
        </p:txBody>
      </p:sp>
      <p:sp>
        <p:nvSpPr>
          <p:cNvPr id="4099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E" smtClean="0"/>
              <a:t>Haga clic para modificar el estilo de texto del patrón</a:t>
            </a:r>
          </a:p>
          <a:p>
            <a:pPr lvl="1"/>
            <a:r>
              <a:rPr lang="es-ES" altLang="es-PE" smtClean="0"/>
              <a:t>Segundo nivel</a:t>
            </a:r>
          </a:p>
          <a:p>
            <a:pPr lvl="2"/>
            <a:r>
              <a:rPr lang="es-ES" altLang="es-PE" smtClean="0"/>
              <a:t>Tercer nivel</a:t>
            </a:r>
          </a:p>
          <a:p>
            <a:pPr lvl="3"/>
            <a:r>
              <a:rPr lang="es-ES" altLang="es-PE" smtClean="0"/>
              <a:t>Cuarto nivel</a:t>
            </a:r>
          </a:p>
          <a:p>
            <a:pPr lvl="4"/>
            <a:r>
              <a:rPr lang="es-ES" altLang="es-PE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prstClr val="black">
                    <a:tint val="75000"/>
                  </a:prstClr>
                </a:solidFill>
                <a:cs typeface="Arial" charset="0"/>
              </a:defRPr>
            </a:lvl1pPr>
          </a:lstStyle>
          <a:p>
            <a:pPr>
              <a:defRPr/>
            </a:pPr>
            <a:fld id="{DFA0C0BD-ECB3-4C10-B21B-022AAF26913B}" type="datetimeFigureOut">
              <a:rPr lang="es-ES"/>
              <a:pPr>
                <a:defRPr/>
              </a:pPr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prstClr val="black">
                    <a:tint val="75000"/>
                  </a:prstClr>
                </a:solidFill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9270195-68A6-498C-8E32-DBF93FC3314F}" type="slidenum">
              <a:rPr lang="es-ES" altLang="es-PE"/>
              <a:pPr>
                <a:defRPr/>
              </a:pPr>
              <a:t>‹#›</a:t>
            </a:fld>
            <a:endParaRPr lang="es-ES" alt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8" r:id="rId1"/>
    <p:sldLayoutId id="2147484269" r:id="rId2"/>
    <p:sldLayoutId id="2147484270" r:id="rId3"/>
    <p:sldLayoutId id="2147484271" r:id="rId4"/>
    <p:sldLayoutId id="2147484272" r:id="rId5"/>
    <p:sldLayoutId id="2147484273" r:id="rId6"/>
    <p:sldLayoutId id="2147484274" r:id="rId7"/>
    <p:sldLayoutId id="2147484275" r:id="rId8"/>
    <p:sldLayoutId id="2147484276" r:id="rId9"/>
    <p:sldLayoutId id="2147484277" r:id="rId10"/>
    <p:sldLayoutId id="2147484278" r:id="rId11"/>
    <p:sldLayoutId id="214748430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7"/>
          <p:cNvSpPr txBox="1">
            <a:spLocks noChangeArrowheads="1"/>
          </p:cNvSpPr>
          <p:nvPr/>
        </p:nvSpPr>
        <p:spPr bwMode="auto">
          <a:xfrm rot="-5400000">
            <a:off x="4733132" y="5288756"/>
            <a:ext cx="461962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s-EC" altLang="es-PE" b="1">
                <a:latin typeface="Arial" charset="0"/>
              </a:rPr>
              <a:t>www. aidesep.org.pe</a:t>
            </a:r>
            <a:endParaRPr lang="es-ES" altLang="es-PE" b="1">
              <a:latin typeface="Arial" charset="0"/>
            </a:endParaRPr>
          </a:p>
        </p:txBody>
      </p:sp>
      <p:pic>
        <p:nvPicPr>
          <p:cNvPr id="4100" name="Picture 4" descr="banner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388424" cy="7647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9 CuadroTexto"/>
          <p:cNvSpPr txBox="1"/>
          <p:nvPr/>
        </p:nvSpPr>
        <p:spPr>
          <a:xfrm>
            <a:off x="5292725" y="5805488"/>
            <a:ext cx="36004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es-ES" sz="1400" b="1" i="1" dirty="0">
                <a:solidFill>
                  <a:srgbClr val="0D0D0D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Lima, 12-ONURedd+, Lima, 07.07.2014</a:t>
            </a:r>
          </a:p>
        </p:txBody>
      </p:sp>
      <p:sp>
        <p:nvSpPr>
          <p:cNvPr id="11" name="Text Box 9"/>
          <p:cNvSpPr txBox="1">
            <a:spLocks noChangeArrowheads="1" noChangeShapeType="1"/>
          </p:cNvSpPr>
          <p:nvPr/>
        </p:nvSpPr>
        <p:spPr bwMode="auto">
          <a:xfrm>
            <a:off x="336550" y="2349500"/>
            <a:ext cx="8497888" cy="1439863"/>
          </a:xfrm>
          <a:prstGeom prst="rect">
            <a:avLst/>
          </a:prstGeom>
          <a:solidFill>
            <a:srgbClr val="92D05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36195" tIns="36195" rIns="36195" bIns="36195"/>
          <a:lstStyle/>
          <a:p>
            <a:pPr algn="ctr" eaLnBrk="1" hangingPunct="1">
              <a:defRPr/>
            </a:pPr>
            <a:r>
              <a:rPr lang="es-ES_tradnl" sz="4400" b="1" i="1" dirty="0">
                <a:solidFill>
                  <a:srgbClr val="C00000"/>
                </a:solidFill>
                <a:latin typeface="Rockwell" panose="02060603020205020403" pitchFamily="18" charset="0"/>
              </a:rPr>
              <a:t>Redd+ Indígena en la Estrategia Redd+ del Perú</a:t>
            </a:r>
          </a:p>
        </p:txBody>
      </p:sp>
      <p:pic>
        <p:nvPicPr>
          <p:cNvPr id="28678" name="Imagen 1" descr="http://www.jwc-photos.com/hombres/wp-content/aidesep_logo_01-769787.gif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72" b="-401"/>
          <a:stretch>
            <a:fillRect/>
          </a:stretch>
        </p:blipFill>
        <p:spPr bwMode="auto">
          <a:xfrm>
            <a:off x="2613025" y="768350"/>
            <a:ext cx="3887788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3933825"/>
            <a:ext cx="2963863" cy="280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n 2" descr="cn nov amaz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8000" contrast="2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313" y="-214313"/>
            <a:ext cx="5000626" cy="7058026"/>
          </a:xfrm>
          <a:prstGeom prst="rect">
            <a:avLst/>
          </a:prstGeom>
          <a:noFill/>
          <a:ln w="9525">
            <a:solidFill>
              <a:srgbClr val="FFFFFF">
                <a:alpha val="23921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Imagen 1" descr="Deforestacion PROCLIM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DFFFE"/>
              </a:clrFrom>
              <a:clrTo>
                <a:srgbClr val="FDFFFE">
                  <a:alpha val="0"/>
                </a:srgbClr>
              </a:clrTo>
            </a:clrChange>
            <a:lum bright="-18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-214313"/>
            <a:ext cx="5000625" cy="702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-0.51754 -0.0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9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CuadroTexto 8"/>
          <p:cNvSpPr txBox="1">
            <a:spLocks noChangeArrowheads="1"/>
          </p:cNvSpPr>
          <p:nvPr/>
        </p:nvSpPr>
        <p:spPr bwMode="auto">
          <a:xfrm>
            <a:off x="42863" y="0"/>
            <a:ext cx="9101137" cy="647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80" tIns="45692" rIns="91380" bIns="45692">
            <a:spAutoFit/>
          </a:bodyPr>
          <a:lstStyle>
            <a:lvl1pPr defTabSz="4556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4556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4556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4556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4556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s-ES_tradnl" sz="2400" b="1" dirty="0" smtClean="0">
                <a:solidFill>
                  <a:srgbClr val="7030A0"/>
                </a:solidFill>
                <a:latin typeface="Helvetica" pitchFamily="34" charset="0"/>
              </a:rPr>
              <a:t>Redd+ Indígena Amazónico (R.I.A)</a:t>
            </a:r>
          </a:p>
          <a:p>
            <a:pPr algn="ctr" eaLnBrk="1" hangingPunct="1">
              <a:defRPr/>
            </a:pPr>
            <a:r>
              <a:rPr lang="es-ES_tradnl" sz="2000" b="1" i="1" u="sng" dirty="0">
                <a:solidFill>
                  <a:srgbClr val="7030A0"/>
                </a:solidFill>
                <a:latin typeface="Helvetica" pitchFamily="34" charset="0"/>
              </a:rPr>
              <a:t>M</a:t>
            </a:r>
            <a:r>
              <a:rPr lang="es-ES_tradnl" sz="2000" b="1" i="1" u="sng" dirty="0" smtClean="0">
                <a:solidFill>
                  <a:srgbClr val="7030A0"/>
                </a:solidFill>
                <a:latin typeface="Helvetica" pitchFamily="34" charset="0"/>
              </a:rPr>
              <a:t>ismo objetivo (reducir emisiones) pero con estrategia adaptada a PPII</a:t>
            </a:r>
          </a:p>
          <a:p>
            <a:pPr algn="ctr" eaLnBrk="1" hangingPunct="1">
              <a:defRPr/>
            </a:pPr>
            <a:endParaRPr lang="es-ES_tradnl" sz="2000" b="1" i="1" u="sng" dirty="0" smtClean="0">
              <a:solidFill>
                <a:srgbClr val="7030A0"/>
              </a:solidFill>
              <a:latin typeface="Helvetica" pitchFamily="34" charset="0"/>
            </a:endParaRPr>
          </a:p>
          <a:p>
            <a:pPr marL="342900" indent="-342900" eaLnBrk="1" hangingPunct="1">
              <a:lnSpc>
                <a:spcPct val="150000"/>
              </a:lnSpc>
              <a:buFontTx/>
              <a:buAutoNum type="arabicPeriod"/>
              <a:defRPr/>
            </a:pPr>
            <a:r>
              <a:rPr lang="es-PE" b="1" dirty="0" smtClean="0">
                <a:solidFill>
                  <a:srgbClr val="FF0000"/>
                </a:solidFill>
              </a:rPr>
              <a:t>Plan de Vida Plena de largo plazo</a:t>
            </a:r>
            <a:r>
              <a:rPr lang="es-PE" b="1" dirty="0" smtClean="0">
                <a:solidFill>
                  <a:schemeClr val="accent1"/>
                </a:solidFill>
              </a:rPr>
              <a:t>, </a:t>
            </a:r>
            <a:r>
              <a:rPr lang="es-PE" b="1" dirty="0" smtClean="0">
                <a:solidFill>
                  <a:srgbClr val="4A452A"/>
                </a:solidFill>
              </a:rPr>
              <a:t>define el lugar del  Redd+. No es Redd+ 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s-PE" b="1" dirty="0">
                <a:solidFill>
                  <a:srgbClr val="4A452A"/>
                </a:solidFill>
              </a:rPr>
              <a:t> </a:t>
            </a:r>
            <a:r>
              <a:rPr lang="es-PE" b="1" dirty="0" smtClean="0">
                <a:solidFill>
                  <a:srgbClr val="4A452A"/>
                </a:solidFill>
              </a:rPr>
              <a:t>     quien debe definir el plan de largo plazo del Pueblo ni de la comunidad.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s-PE" b="1" dirty="0" smtClean="0">
                <a:solidFill>
                  <a:srgbClr val="4A452A"/>
                </a:solidFill>
              </a:rPr>
              <a:t>2. </a:t>
            </a:r>
            <a:r>
              <a:rPr lang="es-PE" b="1" dirty="0" smtClean="0">
                <a:solidFill>
                  <a:srgbClr val="FF0000"/>
                </a:solidFill>
              </a:rPr>
              <a:t>Seguridad Territorialidad</a:t>
            </a:r>
            <a:r>
              <a:rPr lang="es-PE" b="1" dirty="0" smtClean="0">
                <a:solidFill>
                  <a:srgbClr val="92D050"/>
                </a:solidFill>
              </a:rPr>
              <a:t>, </a:t>
            </a:r>
            <a:r>
              <a:rPr lang="es-PE" b="1" dirty="0" smtClean="0">
                <a:solidFill>
                  <a:srgbClr val="4A452A"/>
                </a:solidFill>
              </a:rPr>
              <a:t>como condición, salvaguarda temprana  e 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s-PE" b="1" dirty="0" smtClean="0">
                <a:solidFill>
                  <a:srgbClr val="4A452A"/>
                </a:solidFill>
              </a:rPr>
              <a:t>   indicador sobre el avance o no del Redd+. Territorios por Pueblos y comunidad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s-PE" b="1" dirty="0" smtClean="0">
                <a:solidFill>
                  <a:srgbClr val="4A452A"/>
                </a:solidFill>
              </a:rPr>
              <a:t>3</a:t>
            </a:r>
            <a:r>
              <a:rPr lang="es-PE" b="1" dirty="0" smtClean="0">
                <a:solidFill>
                  <a:srgbClr val="FF0000"/>
                </a:solidFill>
              </a:rPr>
              <a:t>.  Manejo holístico</a:t>
            </a:r>
            <a:r>
              <a:rPr lang="es-PE" b="1" dirty="0" smtClean="0">
                <a:solidFill>
                  <a:srgbClr val="92D050"/>
                </a:solidFill>
              </a:rPr>
              <a:t>, </a:t>
            </a:r>
            <a:r>
              <a:rPr lang="es-PE" b="1" dirty="0" smtClean="0">
                <a:solidFill>
                  <a:srgbClr val="4A452A"/>
                </a:solidFill>
              </a:rPr>
              <a:t>integrando  Mitigación-Adaptación-Recuperación.</a:t>
            </a:r>
          </a:p>
          <a:p>
            <a:pPr marL="342829" indent="-342829" eaLnBrk="1" hangingPunct="1">
              <a:lnSpc>
                <a:spcPct val="150000"/>
              </a:lnSpc>
              <a:buFontTx/>
              <a:buAutoNum type="arabicPeriod" startAt="4"/>
              <a:defRPr/>
            </a:pPr>
            <a:r>
              <a:rPr lang="es-PE" b="1" dirty="0" smtClean="0">
                <a:solidFill>
                  <a:srgbClr val="FF0000"/>
                </a:solidFill>
              </a:rPr>
              <a:t>Macro-medición </a:t>
            </a:r>
            <a:r>
              <a:rPr lang="es-PE" b="1" dirty="0" smtClean="0">
                <a:solidFill>
                  <a:srgbClr val="4A452A"/>
                </a:solidFill>
              </a:rPr>
              <a:t>ecosistémica por “hectárea viva” ( y sus 24 funciones) mas simple que micro-mediciones</a:t>
            </a:r>
            <a:r>
              <a:rPr lang="es-PE" b="1" dirty="0">
                <a:solidFill>
                  <a:srgbClr val="4A452A"/>
                </a:solidFill>
              </a:rPr>
              <a:t> </a:t>
            </a:r>
            <a:r>
              <a:rPr lang="es-PE" b="1" dirty="0" smtClean="0">
                <a:solidFill>
                  <a:srgbClr val="4A452A"/>
                </a:solidFill>
              </a:rPr>
              <a:t>engorrosas de solo carbono.</a:t>
            </a:r>
          </a:p>
          <a:p>
            <a:pPr marL="342900" indent="-342900" eaLnBrk="1" hangingPunct="1">
              <a:lnSpc>
                <a:spcPct val="150000"/>
              </a:lnSpc>
              <a:buFontTx/>
              <a:buAutoNum type="arabicPeriod" startAt="5"/>
              <a:defRPr/>
            </a:pPr>
            <a:r>
              <a:rPr lang="es-PE" b="1" dirty="0" smtClean="0">
                <a:solidFill>
                  <a:srgbClr val="4A452A"/>
                </a:solidFill>
              </a:rPr>
              <a:t>Compensaciones </a:t>
            </a:r>
            <a:r>
              <a:rPr lang="es-PE" b="1" dirty="0" smtClean="0">
                <a:solidFill>
                  <a:srgbClr val="FF0000"/>
                </a:solidFill>
              </a:rPr>
              <a:t>con mecanismos públicos, controlados por sociedad civil.  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s-PE" b="1" dirty="0" smtClean="0">
                <a:solidFill>
                  <a:srgbClr val="FF0000"/>
                </a:solidFill>
              </a:rPr>
              <a:t>     Sin piratas del carbono, que los facilita el Offset (mercado privado)</a:t>
            </a:r>
          </a:p>
          <a:p>
            <a:pPr marL="342900" indent="-342900" eaLnBrk="1" hangingPunct="1">
              <a:lnSpc>
                <a:spcPct val="150000"/>
              </a:lnSpc>
              <a:buFontTx/>
              <a:buAutoNum type="arabicPeriod" startAt="6"/>
              <a:defRPr/>
            </a:pPr>
            <a:r>
              <a:rPr lang="es-PE" b="1" dirty="0" smtClean="0">
                <a:solidFill>
                  <a:srgbClr val="4A452A"/>
                </a:solidFill>
              </a:rPr>
              <a:t>Reducción efectiva (no retórica) de motores de deforestación: </a:t>
            </a:r>
            <a:r>
              <a:rPr lang="es-PE" b="1" dirty="0" smtClean="0">
                <a:solidFill>
                  <a:srgbClr val="FF0000"/>
                </a:solidFill>
              </a:rPr>
              <a:t>palma aceitera,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s-PE" b="1" dirty="0">
                <a:solidFill>
                  <a:srgbClr val="FF0000"/>
                </a:solidFill>
              </a:rPr>
              <a:t> </a:t>
            </a:r>
            <a:r>
              <a:rPr lang="es-PE" b="1" dirty="0" smtClean="0">
                <a:solidFill>
                  <a:srgbClr val="FF0000"/>
                </a:solidFill>
              </a:rPr>
              <a:t>     agroindustria, megaproyectos, represas, colonos, impactos HC, minería</a:t>
            </a:r>
            <a:r>
              <a:rPr lang="es-PE" b="1" dirty="0" smtClean="0">
                <a:solidFill>
                  <a:srgbClr val="92D050"/>
                </a:solidFill>
              </a:rPr>
              <a:t>, </a:t>
            </a:r>
          </a:p>
          <a:p>
            <a:pPr marL="342829" indent="-342829" eaLnBrk="1" hangingPunct="1">
              <a:lnSpc>
                <a:spcPct val="150000"/>
              </a:lnSpc>
              <a:buFontTx/>
              <a:buAutoNum type="arabicPeriod" startAt="7"/>
              <a:defRPr/>
            </a:pPr>
            <a:r>
              <a:rPr lang="es-PE" b="1" dirty="0" smtClean="0">
                <a:solidFill>
                  <a:srgbClr val="FF0000"/>
                </a:solidFill>
              </a:rPr>
              <a:t>Reducción efectiva de Gases de efecto Invernadero en </a:t>
            </a:r>
            <a:r>
              <a:rPr lang="es-PE" b="1" dirty="0" smtClean="0">
                <a:solidFill>
                  <a:srgbClr val="4A452A"/>
                </a:solidFill>
              </a:rPr>
              <a:t>el Mundo, y no 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s-PE" b="1" dirty="0" smtClean="0">
                <a:solidFill>
                  <a:srgbClr val="4A452A"/>
                </a:solidFill>
              </a:rPr>
              <a:t>     «</a:t>
            </a:r>
            <a:r>
              <a:rPr lang="es-PE" b="1" u="sng" dirty="0" smtClean="0">
                <a:solidFill>
                  <a:srgbClr val="4A452A"/>
                </a:solidFill>
              </a:rPr>
              <a:t>canjear»  la impunidad </a:t>
            </a:r>
            <a:r>
              <a:rPr lang="es-PE" b="1" dirty="0" smtClean="0">
                <a:solidFill>
                  <a:srgbClr val="4A452A"/>
                </a:solidFill>
              </a:rPr>
              <a:t>con Carbono de Redd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4"/>
          <p:cNvSpPr txBox="1">
            <a:spLocks noChangeArrowheads="1"/>
          </p:cNvSpPr>
          <p:nvPr/>
        </p:nvSpPr>
        <p:spPr bwMode="auto">
          <a:xfrm>
            <a:off x="0" y="188913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/>
            <a:r>
              <a:rPr lang="es-PE" altLang="es-PE" sz="2400">
                <a:solidFill>
                  <a:srgbClr val="FFFFFF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lang="es-PE" altLang="es-PE" sz="3200" b="1">
              <a:solidFill>
                <a:srgbClr val="FFFF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3532188" y="2501900"/>
            <a:ext cx="2335212" cy="2020888"/>
          </a:xfrm>
          <a:custGeom>
            <a:avLst/>
            <a:gdLst>
              <a:gd name="connsiteX0" fmla="*/ 0 w 2021196"/>
              <a:gd name="connsiteY0" fmla="*/ 1010598 h 2021196"/>
              <a:gd name="connsiteX1" fmla="*/ 1010598 w 2021196"/>
              <a:gd name="connsiteY1" fmla="*/ 0 h 2021196"/>
              <a:gd name="connsiteX2" fmla="*/ 2021196 w 2021196"/>
              <a:gd name="connsiteY2" fmla="*/ 1010598 h 2021196"/>
              <a:gd name="connsiteX3" fmla="*/ 1010598 w 2021196"/>
              <a:gd name="connsiteY3" fmla="*/ 2021196 h 2021196"/>
              <a:gd name="connsiteX4" fmla="*/ 0 w 2021196"/>
              <a:gd name="connsiteY4" fmla="*/ 1010598 h 2021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21196" h="2021196">
                <a:moveTo>
                  <a:pt x="0" y="1010598"/>
                </a:moveTo>
                <a:cubicBezTo>
                  <a:pt x="0" y="452460"/>
                  <a:pt x="452460" y="0"/>
                  <a:pt x="1010598" y="0"/>
                </a:cubicBezTo>
                <a:cubicBezTo>
                  <a:pt x="1568736" y="0"/>
                  <a:pt x="2021196" y="452460"/>
                  <a:pt x="2021196" y="1010598"/>
                </a:cubicBezTo>
                <a:cubicBezTo>
                  <a:pt x="2021196" y="1568736"/>
                  <a:pt x="1568736" y="2021196"/>
                  <a:pt x="1010598" y="2021196"/>
                </a:cubicBezTo>
                <a:cubicBezTo>
                  <a:pt x="452460" y="2021196"/>
                  <a:pt x="0" y="1568736"/>
                  <a:pt x="0" y="1010598"/>
                </a:cubicBezTo>
                <a:close/>
              </a:path>
            </a:pathLst>
          </a:custGeom>
          <a:solidFill>
            <a:srgbClr val="FFFF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3937" tIns="323937" rIns="323937" bIns="323937" spcCol="1270" anchor="ctr"/>
          <a:lstStyle/>
          <a:p>
            <a:pPr algn="ctr" defTabSz="977900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2800" b="1" dirty="0">
                <a:solidFill>
                  <a:srgbClr val="463416"/>
                </a:solidFill>
                <a:latin typeface="Calibri"/>
                <a:ea typeface="Calibri"/>
                <a:cs typeface="Times New Roman"/>
              </a:rPr>
              <a:t>Plan Amazónico de Vida Plena </a:t>
            </a:r>
            <a:endParaRPr lang="es-PE" sz="2800" dirty="0">
              <a:solidFill>
                <a:srgbClr val="463416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6200000">
            <a:off x="4300537" y="1765301"/>
            <a:ext cx="485775" cy="584200"/>
          </a:xfrm>
          <a:custGeom>
            <a:avLst/>
            <a:gdLst>
              <a:gd name="connsiteX0" fmla="*/ 0 w 485247"/>
              <a:gd name="connsiteY0" fmla="*/ 116736 h 583679"/>
              <a:gd name="connsiteX1" fmla="*/ 242624 w 485247"/>
              <a:gd name="connsiteY1" fmla="*/ 116736 h 583679"/>
              <a:gd name="connsiteX2" fmla="*/ 242624 w 485247"/>
              <a:gd name="connsiteY2" fmla="*/ 0 h 583679"/>
              <a:gd name="connsiteX3" fmla="*/ 485247 w 485247"/>
              <a:gd name="connsiteY3" fmla="*/ 291840 h 583679"/>
              <a:gd name="connsiteX4" fmla="*/ 242624 w 485247"/>
              <a:gd name="connsiteY4" fmla="*/ 583679 h 583679"/>
              <a:gd name="connsiteX5" fmla="*/ 242624 w 485247"/>
              <a:gd name="connsiteY5" fmla="*/ 466943 h 583679"/>
              <a:gd name="connsiteX6" fmla="*/ 0 w 485247"/>
              <a:gd name="connsiteY6" fmla="*/ 466943 h 583679"/>
              <a:gd name="connsiteX7" fmla="*/ 0 w 485247"/>
              <a:gd name="connsiteY7" fmla="*/ 116736 h 58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47" h="583679">
                <a:moveTo>
                  <a:pt x="0" y="116736"/>
                </a:moveTo>
                <a:lnTo>
                  <a:pt x="242624" y="116736"/>
                </a:lnTo>
                <a:lnTo>
                  <a:pt x="242624" y="0"/>
                </a:lnTo>
                <a:lnTo>
                  <a:pt x="485247" y="291840"/>
                </a:lnTo>
                <a:lnTo>
                  <a:pt x="242624" y="583679"/>
                </a:lnTo>
                <a:lnTo>
                  <a:pt x="242624" y="466943"/>
                </a:lnTo>
                <a:lnTo>
                  <a:pt x="0" y="466943"/>
                </a:lnTo>
                <a:lnTo>
                  <a:pt x="0" y="116736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-1" tIns="116736" rIns="145575" bIns="116736" spcCol="1270" anchor="ctr"/>
          <a:lstStyle/>
          <a:p>
            <a:pPr algn="ctr" defTabSz="800100" ea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s-PE">
              <a:solidFill>
                <a:srgbClr val="FFFFFF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>
            <a:off x="3419475" y="212725"/>
            <a:ext cx="1944688" cy="1373188"/>
          </a:xfrm>
          <a:custGeom>
            <a:avLst/>
            <a:gdLst>
              <a:gd name="connsiteX0" fmla="*/ 0 w 1373363"/>
              <a:gd name="connsiteY0" fmla="*/ 686682 h 1373363"/>
              <a:gd name="connsiteX1" fmla="*/ 686682 w 1373363"/>
              <a:gd name="connsiteY1" fmla="*/ 0 h 1373363"/>
              <a:gd name="connsiteX2" fmla="*/ 1373364 w 1373363"/>
              <a:gd name="connsiteY2" fmla="*/ 686682 h 1373363"/>
              <a:gd name="connsiteX3" fmla="*/ 686682 w 1373363"/>
              <a:gd name="connsiteY3" fmla="*/ 1373364 h 1373363"/>
              <a:gd name="connsiteX4" fmla="*/ 0 w 1373363"/>
              <a:gd name="connsiteY4" fmla="*/ 686682 h 13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3363" h="1373363">
                <a:moveTo>
                  <a:pt x="0" y="686682"/>
                </a:moveTo>
                <a:cubicBezTo>
                  <a:pt x="0" y="307438"/>
                  <a:pt x="307438" y="0"/>
                  <a:pt x="686682" y="0"/>
                </a:cubicBezTo>
                <a:cubicBezTo>
                  <a:pt x="1065926" y="0"/>
                  <a:pt x="1373364" y="307438"/>
                  <a:pt x="1373364" y="686682"/>
                </a:cubicBezTo>
                <a:cubicBezTo>
                  <a:pt x="1373364" y="1065926"/>
                  <a:pt x="1065926" y="1373364"/>
                  <a:pt x="686682" y="1373364"/>
                </a:cubicBezTo>
                <a:cubicBezTo>
                  <a:pt x="307438" y="1373364"/>
                  <a:pt x="0" y="1065926"/>
                  <a:pt x="0" y="686682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15094" tIns="215094" rIns="215094" bIns="215094" spcCol="1270" anchor="ctr"/>
          <a:lstStyle/>
          <a:p>
            <a:pPr algn="ctr" defTabSz="466725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400" b="1" dirty="0">
                <a:solidFill>
                  <a:srgbClr val="463416"/>
                </a:solidFill>
              </a:rPr>
              <a:t>Saneamiento y Consolidación  Territorial</a:t>
            </a:r>
          </a:p>
        </p:txBody>
      </p:sp>
      <p:sp>
        <p:nvSpPr>
          <p:cNvPr id="7" name="6 Forma libre"/>
          <p:cNvSpPr/>
          <p:nvPr/>
        </p:nvSpPr>
        <p:spPr>
          <a:xfrm rot="18600000">
            <a:off x="5430044" y="2069307"/>
            <a:ext cx="484187" cy="584200"/>
          </a:xfrm>
          <a:custGeom>
            <a:avLst/>
            <a:gdLst>
              <a:gd name="connsiteX0" fmla="*/ 0 w 485247"/>
              <a:gd name="connsiteY0" fmla="*/ 116736 h 583679"/>
              <a:gd name="connsiteX1" fmla="*/ 242624 w 485247"/>
              <a:gd name="connsiteY1" fmla="*/ 116736 h 583679"/>
              <a:gd name="connsiteX2" fmla="*/ 242624 w 485247"/>
              <a:gd name="connsiteY2" fmla="*/ 0 h 583679"/>
              <a:gd name="connsiteX3" fmla="*/ 485247 w 485247"/>
              <a:gd name="connsiteY3" fmla="*/ 291840 h 583679"/>
              <a:gd name="connsiteX4" fmla="*/ 242624 w 485247"/>
              <a:gd name="connsiteY4" fmla="*/ 583679 h 583679"/>
              <a:gd name="connsiteX5" fmla="*/ 242624 w 485247"/>
              <a:gd name="connsiteY5" fmla="*/ 466943 h 583679"/>
              <a:gd name="connsiteX6" fmla="*/ 0 w 485247"/>
              <a:gd name="connsiteY6" fmla="*/ 466943 h 583679"/>
              <a:gd name="connsiteX7" fmla="*/ 0 w 485247"/>
              <a:gd name="connsiteY7" fmla="*/ 116736 h 58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47" h="583679">
                <a:moveTo>
                  <a:pt x="0" y="116736"/>
                </a:moveTo>
                <a:lnTo>
                  <a:pt x="242624" y="116736"/>
                </a:lnTo>
                <a:lnTo>
                  <a:pt x="242624" y="0"/>
                </a:lnTo>
                <a:lnTo>
                  <a:pt x="485247" y="291840"/>
                </a:lnTo>
                <a:lnTo>
                  <a:pt x="242624" y="583679"/>
                </a:lnTo>
                <a:lnTo>
                  <a:pt x="242624" y="466943"/>
                </a:lnTo>
                <a:lnTo>
                  <a:pt x="0" y="466943"/>
                </a:lnTo>
                <a:lnTo>
                  <a:pt x="0" y="116736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90856"/>
              <a:satOff val="-4891"/>
              <a:lumOff val="-4853"/>
              <a:alphaOff val="0"/>
            </a:schemeClr>
          </a:fillRef>
          <a:effectRef idx="0">
            <a:schemeClr val="accent5">
              <a:hueOff val="-290856"/>
              <a:satOff val="-4891"/>
              <a:lumOff val="-4853"/>
              <a:alphaOff val="0"/>
            </a:schemeClr>
          </a:effectRef>
          <a:fontRef idx="minor">
            <a:schemeClr val="lt1"/>
          </a:fontRef>
        </p:style>
        <p:txBody>
          <a:bodyPr lIns="-1" tIns="116735" rIns="145574" bIns="116736" spcCol="1270" anchor="ctr"/>
          <a:lstStyle/>
          <a:p>
            <a:pPr algn="ctr" defTabSz="800100" ea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s-PE">
              <a:solidFill>
                <a:srgbClr val="FFFFFF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>
            <a:off x="5535613" y="823913"/>
            <a:ext cx="1773237" cy="1373187"/>
          </a:xfrm>
          <a:custGeom>
            <a:avLst/>
            <a:gdLst>
              <a:gd name="connsiteX0" fmla="*/ 0 w 1373363"/>
              <a:gd name="connsiteY0" fmla="*/ 686682 h 1373363"/>
              <a:gd name="connsiteX1" fmla="*/ 686682 w 1373363"/>
              <a:gd name="connsiteY1" fmla="*/ 0 h 1373363"/>
              <a:gd name="connsiteX2" fmla="*/ 1373364 w 1373363"/>
              <a:gd name="connsiteY2" fmla="*/ 686682 h 1373363"/>
              <a:gd name="connsiteX3" fmla="*/ 686682 w 1373363"/>
              <a:gd name="connsiteY3" fmla="*/ 1373364 h 1373363"/>
              <a:gd name="connsiteX4" fmla="*/ 0 w 1373363"/>
              <a:gd name="connsiteY4" fmla="*/ 686682 h 13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3363" h="1373363">
                <a:moveTo>
                  <a:pt x="0" y="686682"/>
                </a:moveTo>
                <a:cubicBezTo>
                  <a:pt x="0" y="307438"/>
                  <a:pt x="307438" y="0"/>
                  <a:pt x="686682" y="0"/>
                </a:cubicBezTo>
                <a:cubicBezTo>
                  <a:pt x="1065926" y="0"/>
                  <a:pt x="1373364" y="307438"/>
                  <a:pt x="1373364" y="686682"/>
                </a:cubicBezTo>
                <a:cubicBezTo>
                  <a:pt x="1373364" y="1065926"/>
                  <a:pt x="1065926" y="1373364"/>
                  <a:pt x="686682" y="1373364"/>
                </a:cubicBezTo>
                <a:cubicBezTo>
                  <a:pt x="307438" y="1373364"/>
                  <a:pt x="0" y="1065926"/>
                  <a:pt x="0" y="686682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15094" tIns="215094" rIns="215094" bIns="215094" spcCol="1270" anchor="ctr"/>
          <a:lstStyle/>
          <a:p>
            <a:pPr algn="ctr" defTabSz="488950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400" b="1" dirty="0">
                <a:solidFill>
                  <a:srgbClr val="463416"/>
                </a:solidFill>
              </a:rPr>
              <a:t>Producción Agroforestal, Acuícola y </a:t>
            </a:r>
            <a:r>
              <a:rPr lang="es-PE" sz="1400" b="1" dirty="0" err="1">
                <a:solidFill>
                  <a:srgbClr val="463416"/>
                </a:solidFill>
              </a:rPr>
              <a:t>bioindustrial</a:t>
            </a:r>
            <a:endParaRPr lang="es-PE" sz="1400" b="1" dirty="0">
              <a:solidFill>
                <a:srgbClr val="463416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21000000">
            <a:off x="5915025" y="2962275"/>
            <a:ext cx="485775" cy="584200"/>
          </a:xfrm>
          <a:custGeom>
            <a:avLst/>
            <a:gdLst>
              <a:gd name="connsiteX0" fmla="*/ 0 w 485247"/>
              <a:gd name="connsiteY0" fmla="*/ 116736 h 583679"/>
              <a:gd name="connsiteX1" fmla="*/ 242624 w 485247"/>
              <a:gd name="connsiteY1" fmla="*/ 116736 h 583679"/>
              <a:gd name="connsiteX2" fmla="*/ 242624 w 485247"/>
              <a:gd name="connsiteY2" fmla="*/ 0 h 583679"/>
              <a:gd name="connsiteX3" fmla="*/ 485247 w 485247"/>
              <a:gd name="connsiteY3" fmla="*/ 291840 h 583679"/>
              <a:gd name="connsiteX4" fmla="*/ 242624 w 485247"/>
              <a:gd name="connsiteY4" fmla="*/ 583679 h 583679"/>
              <a:gd name="connsiteX5" fmla="*/ 242624 w 485247"/>
              <a:gd name="connsiteY5" fmla="*/ 466943 h 583679"/>
              <a:gd name="connsiteX6" fmla="*/ 0 w 485247"/>
              <a:gd name="connsiteY6" fmla="*/ 466943 h 583679"/>
              <a:gd name="connsiteX7" fmla="*/ 0 w 485247"/>
              <a:gd name="connsiteY7" fmla="*/ 116736 h 58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47" h="583679">
                <a:moveTo>
                  <a:pt x="0" y="116736"/>
                </a:moveTo>
                <a:lnTo>
                  <a:pt x="242624" y="116736"/>
                </a:lnTo>
                <a:lnTo>
                  <a:pt x="242624" y="0"/>
                </a:lnTo>
                <a:lnTo>
                  <a:pt x="485247" y="291840"/>
                </a:lnTo>
                <a:lnTo>
                  <a:pt x="242624" y="583679"/>
                </a:lnTo>
                <a:lnTo>
                  <a:pt x="242624" y="466943"/>
                </a:lnTo>
                <a:lnTo>
                  <a:pt x="0" y="466943"/>
                </a:lnTo>
                <a:lnTo>
                  <a:pt x="0" y="116736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81712"/>
              <a:satOff val="-9783"/>
              <a:lumOff val="-9706"/>
              <a:alphaOff val="0"/>
            </a:schemeClr>
          </a:fillRef>
          <a:effectRef idx="0">
            <a:schemeClr val="accent5">
              <a:hueOff val="-581712"/>
              <a:satOff val="-9783"/>
              <a:lumOff val="-9706"/>
              <a:alphaOff val="0"/>
            </a:schemeClr>
          </a:effectRef>
          <a:fontRef idx="minor">
            <a:schemeClr val="lt1"/>
          </a:fontRef>
        </p:style>
        <p:txBody>
          <a:bodyPr lIns="0" tIns="116735" rIns="145573" bIns="116736" spcCol="1270" anchor="ctr"/>
          <a:lstStyle/>
          <a:p>
            <a:pPr algn="ctr" defTabSz="800100" ea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s-PE">
              <a:solidFill>
                <a:srgbClr val="FFFFFF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>
            <a:off x="6429375" y="2371725"/>
            <a:ext cx="1814513" cy="1373188"/>
          </a:xfrm>
          <a:custGeom>
            <a:avLst/>
            <a:gdLst>
              <a:gd name="connsiteX0" fmla="*/ 0 w 1373363"/>
              <a:gd name="connsiteY0" fmla="*/ 686682 h 1373363"/>
              <a:gd name="connsiteX1" fmla="*/ 686682 w 1373363"/>
              <a:gd name="connsiteY1" fmla="*/ 0 h 1373363"/>
              <a:gd name="connsiteX2" fmla="*/ 1373364 w 1373363"/>
              <a:gd name="connsiteY2" fmla="*/ 686682 h 1373363"/>
              <a:gd name="connsiteX3" fmla="*/ 686682 w 1373363"/>
              <a:gd name="connsiteY3" fmla="*/ 1373364 h 1373363"/>
              <a:gd name="connsiteX4" fmla="*/ 0 w 1373363"/>
              <a:gd name="connsiteY4" fmla="*/ 686682 h 13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3363" h="1373363">
                <a:moveTo>
                  <a:pt x="0" y="686682"/>
                </a:moveTo>
                <a:cubicBezTo>
                  <a:pt x="0" y="307438"/>
                  <a:pt x="307438" y="0"/>
                  <a:pt x="686682" y="0"/>
                </a:cubicBezTo>
                <a:cubicBezTo>
                  <a:pt x="1065926" y="0"/>
                  <a:pt x="1373364" y="307438"/>
                  <a:pt x="1373364" y="686682"/>
                </a:cubicBezTo>
                <a:cubicBezTo>
                  <a:pt x="1373364" y="1065926"/>
                  <a:pt x="1065926" y="1373364"/>
                  <a:pt x="686682" y="1373364"/>
                </a:cubicBezTo>
                <a:cubicBezTo>
                  <a:pt x="307438" y="1373364"/>
                  <a:pt x="0" y="1065926"/>
                  <a:pt x="0" y="686682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15094" tIns="215094" rIns="215094" bIns="215094" spcCol="1270" anchor="ctr"/>
          <a:lstStyle/>
          <a:p>
            <a:pPr algn="ctr" defTabSz="466725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400" b="1" dirty="0">
                <a:solidFill>
                  <a:srgbClr val="463416"/>
                </a:solidFill>
              </a:rPr>
              <a:t>Manejo Forestal y Servicios </a:t>
            </a:r>
            <a:r>
              <a:rPr lang="es-PE" sz="1400" b="1" dirty="0" err="1">
                <a:solidFill>
                  <a:srgbClr val="463416"/>
                </a:solidFill>
              </a:rPr>
              <a:t>ecosistémicos</a:t>
            </a:r>
            <a:endParaRPr lang="es-PE" sz="1400" b="1" dirty="0">
              <a:solidFill>
                <a:srgbClr val="463416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1800000">
            <a:off x="5692775" y="4159250"/>
            <a:ext cx="485775" cy="582613"/>
          </a:xfrm>
          <a:custGeom>
            <a:avLst/>
            <a:gdLst>
              <a:gd name="connsiteX0" fmla="*/ 0 w 485247"/>
              <a:gd name="connsiteY0" fmla="*/ 116736 h 583679"/>
              <a:gd name="connsiteX1" fmla="*/ 242624 w 485247"/>
              <a:gd name="connsiteY1" fmla="*/ 116736 h 583679"/>
              <a:gd name="connsiteX2" fmla="*/ 242624 w 485247"/>
              <a:gd name="connsiteY2" fmla="*/ 0 h 583679"/>
              <a:gd name="connsiteX3" fmla="*/ 485247 w 485247"/>
              <a:gd name="connsiteY3" fmla="*/ 291840 h 583679"/>
              <a:gd name="connsiteX4" fmla="*/ 242624 w 485247"/>
              <a:gd name="connsiteY4" fmla="*/ 583679 h 583679"/>
              <a:gd name="connsiteX5" fmla="*/ 242624 w 485247"/>
              <a:gd name="connsiteY5" fmla="*/ 466943 h 583679"/>
              <a:gd name="connsiteX6" fmla="*/ 0 w 485247"/>
              <a:gd name="connsiteY6" fmla="*/ 466943 h 583679"/>
              <a:gd name="connsiteX7" fmla="*/ 0 w 485247"/>
              <a:gd name="connsiteY7" fmla="*/ 116736 h 58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47" h="583679">
                <a:moveTo>
                  <a:pt x="0" y="116736"/>
                </a:moveTo>
                <a:lnTo>
                  <a:pt x="242624" y="116736"/>
                </a:lnTo>
                <a:lnTo>
                  <a:pt x="242624" y="0"/>
                </a:lnTo>
                <a:lnTo>
                  <a:pt x="485247" y="291840"/>
                </a:lnTo>
                <a:lnTo>
                  <a:pt x="242624" y="583679"/>
                </a:lnTo>
                <a:lnTo>
                  <a:pt x="242624" y="466943"/>
                </a:lnTo>
                <a:lnTo>
                  <a:pt x="0" y="466943"/>
                </a:lnTo>
                <a:lnTo>
                  <a:pt x="0" y="116736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872568"/>
              <a:satOff val="-14674"/>
              <a:lumOff val="-14559"/>
              <a:alphaOff val="0"/>
            </a:schemeClr>
          </a:fillRef>
          <a:effectRef idx="0">
            <a:schemeClr val="accent5">
              <a:hueOff val="-872568"/>
              <a:satOff val="-14674"/>
              <a:lumOff val="-14559"/>
              <a:alphaOff val="0"/>
            </a:schemeClr>
          </a:effectRef>
          <a:fontRef idx="minor">
            <a:schemeClr val="lt1"/>
          </a:fontRef>
        </p:style>
        <p:txBody>
          <a:bodyPr lIns="0" tIns="116735" rIns="145573" bIns="116736" spcCol="1270" anchor="ctr"/>
          <a:lstStyle/>
          <a:p>
            <a:pPr algn="ctr" defTabSz="800100" ea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s-PE">
              <a:solidFill>
                <a:srgbClr val="FFFFFF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6119813" y="4132263"/>
            <a:ext cx="1836737" cy="1373187"/>
          </a:xfrm>
          <a:custGeom>
            <a:avLst/>
            <a:gdLst>
              <a:gd name="connsiteX0" fmla="*/ 0 w 1373363"/>
              <a:gd name="connsiteY0" fmla="*/ 686682 h 1373363"/>
              <a:gd name="connsiteX1" fmla="*/ 686682 w 1373363"/>
              <a:gd name="connsiteY1" fmla="*/ 0 h 1373363"/>
              <a:gd name="connsiteX2" fmla="*/ 1373364 w 1373363"/>
              <a:gd name="connsiteY2" fmla="*/ 686682 h 1373363"/>
              <a:gd name="connsiteX3" fmla="*/ 686682 w 1373363"/>
              <a:gd name="connsiteY3" fmla="*/ 1373364 h 1373363"/>
              <a:gd name="connsiteX4" fmla="*/ 0 w 1373363"/>
              <a:gd name="connsiteY4" fmla="*/ 686682 h 13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3363" h="1373363">
                <a:moveTo>
                  <a:pt x="0" y="686682"/>
                </a:moveTo>
                <a:cubicBezTo>
                  <a:pt x="0" y="307438"/>
                  <a:pt x="307438" y="0"/>
                  <a:pt x="686682" y="0"/>
                </a:cubicBezTo>
                <a:cubicBezTo>
                  <a:pt x="1065926" y="0"/>
                  <a:pt x="1373364" y="307438"/>
                  <a:pt x="1373364" y="686682"/>
                </a:cubicBezTo>
                <a:cubicBezTo>
                  <a:pt x="1373364" y="1065926"/>
                  <a:pt x="1065926" y="1373364"/>
                  <a:pt x="686682" y="1373364"/>
                </a:cubicBezTo>
                <a:cubicBezTo>
                  <a:pt x="307438" y="1373364"/>
                  <a:pt x="0" y="1065926"/>
                  <a:pt x="0" y="686682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15094" tIns="215094" rIns="215094" bIns="215094" spcCol="1270" anchor="ctr"/>
          <a:lstStyle/>
          <a:p>
            <a:pPr algn="ctr" defTabSz="466725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400" b="1" dirty="0">
                <a:solidFill>
                  <a:srgbClr val="463416"/>
                </a:solidFill>
              </a:rPr>
              <a:t>Educación y Salud Interculturales</a:t>
            </a:r>
          </a:p>
        </p:txBody>
      </p:sp>
      <p:sp>
        <p:nvSpPr>
          <p:cNvPr id="13" name="12 Forma libre"/>
          <p:cNvSpPr/>
          <p:nvPr/>
        </p:nvSpPr>
        <p:spPr>
          <a:xfrm rot="4200000">
            <a:off x="4831556" y="4688682"/>
            <a:ext cx="484187" cy="584200"/>
          </a:xfrm>
          <a:custGeom>
            <a:avLst/>
            <a:gdLst>
              <a:gd name="connsiteX0" fmla="*/ 0 w 485247"/>
              <a:gd name="connsiteY0" fmla="*/ 116736 h 583679"/>
              <a:gd name="connsiteX1" fmla="*/ 242624 w 485247"/>
              <a:gd name="connsiteY1" fmla="*/ 116736 h 583679"/>
              <a:gd name="connsiteX2" fmla="*/ 242624 w 485247"/>
              <a:gd name="connsiteY2" fmla="*/ 0 h 583679"/>
              <a:gd name="connsiteX3" fmla="*/ 485247 w 485247"/>
              <a:gd name="connsiteY3" fmla="*/ 291840 h 583679"/>
              <a:gd name="connsiteX4" fmla="*/ 242624 w 485247"/>
              <a:gd name="connsiteY4" fmla="*/ 583679 h 583679"/>
              <a:gd name="connsiteX5" fmla="*/ 242624 w 485247"/>
              <a:gd name="connsiteY5" fmla="*/ 466943 h 583679"/>
              <a:gd name="connsiteX6" fmla="*/ 0 w 485247"/>
              <a:gd name="connsiteY6" fmla="*/ 466943 h 583679"/>
              <a:gd name="connsiteX7" fmla="*/ 0 w 485247"/>
              <a:gd name="connsiteY7" fmla="*/ 116736 h 58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47" h="583679">
                <a:moveTo>
                  <a:pt x="0" y="116736"/>
                </a:moveTo>
                <a:lnTo>
                  <a:pt x="242624" y="116736"/>
                </a:lnTo>
                <a:lnTo>
                  <a:pt x="242624" y="0"/>
                </a:lnTo>
                <a:lnTo>
                  <a:pt x="485247" y="291840"/>
                </a:lnTo>
                <a:lnTo>
                  <a:pt x="242624" y="583679"/>
                </a:lnTo>
                <a:lnTo>
                  <a:pt x="242624" y="466943"/>
                </a:lnTo>
                <a:lnTo>
                  <a:pt x="0" y="466943"/>
                </a:lnTo>
                <a:lnTo>
                  <a:pt x="0" y="116736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163424"/>
              <a:satOff val="-19565"/>
              <a:lumOff val="-19412"/>
              <a:alphaOff val="0"/>
            </a:schemeClr>
          </a:fillRef>
          <a:effectRef idx="0">
            <a:schemeClr val="accent5">
              <a:hueOff val="-1163424"/>
              <a:satOff val="-19565"/>
              <a:lumOff val="-19412"/>
              <a:alphaOff val="0"/>
            </a:schemeClr>
          </a:effectRef>
          <a:fontRef idx="minor">
            <a:schemeClr val="lt1"/>
          </a:fontRef>
        </p:style>
        <p:txBody>
          <a:bodyPr lIns="0" tIns="116735" rIns="145573" bIns="116736" spcCol="1270" anchor="ctr"/>
          <a:lstStyle/>
          <a:p>
            <a:pPr algn="ctr" defTabSz="800100" ea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s-PE">
              <a:solidFill>
                <a:srgbClr val="FFFFFF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>
            <a:off x="4749800" y="5280025"/>
            <a:ext cx="1838325" cy="1374775"/>
          </a:xfrm>
          <a:custGeom>
            <a:avLst/>
            <a:gdLst>
              <a:gd name="connsiteX0" fmla="*/ 0 w 1373363"/>
              <a:gd name="connsiteY0" fmla="*/ 686682 h 1373363"/>
              <a:gd name="connsiteX1" fmla="*/ 686682 w 1373363"/>
              <a:gd name="connsiteY1" fmla="*/ 0 h 1373363"/>
              <a:gd name="connsiteX2" fmla="*/ 1373364 w 1373363"/>
              <a:gd name="connsiteY2" fmla="*/ 686682 h 1373363"/>
              <a:gd name="connsiteX3" fmla="*/ 686682 w 1373363"/>
              <a:gd name="connsiteY3" fmla="*/ 1373364 h 1373363"/>
              <a:gd name="connsiteX4" fmla="*/ 0 w 1373363"/>
              <a:gd name="connsiteY4" fmla="*/ 686682 h 13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3363" h="1373363">
                <a:moveTo>
                  <a:pt x="0" y="686682"/>
                </a:moveTo>
                <a:cubicBezTo>
                  <a:pt x="0" y="307438"/>
                  <a:pt x="307438" y="0"/>
                  <a:pt x="686682" y="0"/>
                </a:cubicBezTo>
                <a:cubicBezTo>
                  <a:pt x="1065926" y="0"/>
                  <a:pt x="1373364" y="307438"/>
                  <a:pt x="1373364" y="686682"/>
                </a:cubicBezTo>
                <a:cubicBezTo>
                  <a:pt x="1373364" y="1065926"/>
                  <a:pt x="1065926" y="1373364"/>
                  <a:pt x="686682" y="1373364"/>
                </a:cubicBezTo>
                <a:cubicBezTo>
                  <a:pt x="307438" y="1373364"/>
                  <a:pt x="0" y="1065926"/>
                  <a:pt x="0" y="686682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15094" tIns="215094" rIns="215094" bIns="215094" spcCol="1270" anchor="ctr"/>
          <a:lstStyle/>
          <a:p>
            <a:pPr algn="ctr" defTabSz="488950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400" b="1" dirty="0">
                <a:solidFill>
                  <a:srgbClr val="463416"/>
                </a:solidFill>
              </a:rPr>
              <a:t>Monitoreo y Mitigación Socio Ambiental </a:t>
            </a:r>
          </a:p>
        </p:txBody>
      </p:sp>
      <p:sp>
        <p:nvSpPr>
          <p:cNvPr id="15" name="14 Forma libre"/>
          <p:cNvSpPr/>
          <p:nvPr/>
        </p:nvSpPr>
        <p:spPr>
          <a:xfrm rot="17400000">
            <a:off x="3802856" y="4587082"/>
            <a:ext cx="484187" cy="584200"/>
          </a:xfrm>
          <a:custGeom>
            <a:avLst/>
            <a:gdLst>
              <a:gd name="connsiteX0" fmla="*/ 0 w 485247"/>
              <a:gd name="connsiteY0" fmla="*/ 116736 h 583679"/>
              <a:gd name="connsiteX1" fmla="*/ 242624 w 485247"/>
              <a:gd name="connsiteY1" fmla="*/ 116736 h 583679"/>
              <a:gd name="connsiteX2" fmla="*/ 242624 w 485247"/>
              <a:gd name="connsiteY2" fmla="*/ 0 h 583679"/>
              <a:gd name="connsiteX3" fmla="*/ 485247 w 485247"/>
              <a:gd name="connsiteY3" fmla="*/ 291840 h 583679"/>
              <a:gd name="connsiteX4" fmla="*/ 242624 w 485247"/>
              <a:gd name="connsiteY4" fmla="*/ 583679 h 583679"/>
              <a:gd name="connsiteX5" fmla="*/ 242624 w 485247"/>
              <a:gd name="connsiteY5" fmla="*/ 466943 h 583679"/>
              <a:gd name="connsiteX6" fmla="*/ 0 w 485247"/>
              <a:gd name="connsiteY6" fmla="*/ 466943 h 583679"/>
              <a:gd name="connsiteX7" fmla="*/ 0 w 485247"/>
              <a:gd name="connsiteY7" fmla="*/ 116736 h 58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47" h="583679">
                <a:moveTo>
                  <a:pt x="485247" y="466943"/>
                </a:moveTo>
                <a:lnTo>
                  <a:pt x="242623" y="466943"/>
                </a:lnTo>
                <a:lnTo>
                  <a:pt x="242623" y="583679"/>
                </a:lnTo>
                <a:lnTo>
                  <a:pt x="0" y="291839"/>
                </a:lnTo>
                <a:lnTo>
                  <a:pt x="242623" y="0"/>
                </a:lnTo>
                <a:lnTo>
                  <a:pt x="242623" y="116736"/>
                </a:lnTo>
                <a:lnTo>
                  <a:pt x="485247" y="116736"/>
                </a:lnTo>
                <a:lnTo>
                  <a:pt x="485247" y="466943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454280"/>
              <a:satOff val="-24456"/>
              <a:lumOff val="-24265"/>
              <a:alphaOff val="0"/>
            </a:schemeClr>
          </a:fillRef>
          <a:effectRef idx="0">
            <a:schemeClr val="accent5">
              <a:hueOff val="-1454280"/>
              <a:satOff val="-24456"/>
              <a:lumOff val="-24265"/>
              <a:alphaOff val="0"/>
            </a:schemeClr>
          </a:effectRef>
          <a:fontRef idx="minor">
            <a:schemeClr val="lt1"/>
          </a:fontRef>
        </p:style>
        <p:txBody>
          <a:bodyPr lIns="145572" tIns="116737" rIns="1" bIns="116735" spcCol="1270" anchor="ctr"/>
          <a:lstStyle/>
          <a:p>
            <a:pPr algn="ctr" defTabSz="800100" ea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s-PE">
              <a:solidFill>
                <a:srgbClr val="FFFFFF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>
            <a:off x="2339975" y="5280025"/>
            <a:ext cx="1995488" cy="1374775"/>
          </a:xfrm>
          <a:custGeom>
            <a:avLst/>
            <a:gdLst>
              <a:gd name="connsiteX0" fmla="*/ 0 w 1373363"/>
              <a:gd name="connsiteY0" fmla="*/ 686682 h 1373363"/>
              <a:gd name="connsiteX1" fmla="*/ 686682 w 1373363"/>
              <a:gd name="connsiteY1" fmla="*/ 0 h 1373363"/>
              <a:gd name="connsiteX2" fmla="*/ 1373364 w 1373363"/>
              <a:gd name="connsiteY2" fmla="*/ 686682 h 1373363"/>
              <a:gd name="connsiteX3" fmla="*/ 686682 w 1373363"/>
              <a:gd name="connsiteY3" fmla="*/ 1373364 h 1373363"/>
              <a:gd name="connsiteX4" fmla="*/ 0 w 1373363"/>
              <a:gd name="connsiteY4" fmla="*/ 686682 h 13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3363" h="1373363">
                <a:moveTo>
                  <a:pt x="0" y="686682"/>
                </a:moveTo>
                <a:cubicBezTo>
                  <a:pt x="0" y="307438"/>
                  <a:pt x="307438" y="0"/>
                  <a:pt x="686682" y="0"/>
                </a:cubicBezTo>
                <a:cubicBezTo>
                  <a:pt x="1065926" y="0"/>
                  <a:pt x="1373364" y="307438"/>
                  <a:pt x="1373364" y="686682"/>
                </a:cubicBezTo>
                <a:cubicBezTo>
                  <a:pt x="1373364" y="1065926"/>
                  <a:pt x="1065926" y="1373364"/>
                  <a:pt x="686682" y="1373364"/>
                </a:cubicBezTo>
                <a:cubicBezTo>
                  <a:pt x="307438" y="1373364"/>
                  <a:pt x="0" y="1065926"/>
                  <a:pt x="0" y="686682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15094" tIns="215094" rIns="215094" bIns="215094" spcCol="1270" anchor="ctr"/>
          <a:lstStyle/>
          <a:p>
            <a:pPr algn="ctr" defTabSz="488950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400" b="1" dirty="0">
                <a:solidFill>
                  <a:srgbClr val="463416"/>
                </a:solidFill>
              </a:rPr>
              <a:t>Derechos colectivos y ciudadanos indígenas </a:t>
            </a:r>
          </a:p>
        </p:txBody>
      </p:sp>
      <p:sp>
        <p:nvSpPr>
          <p:cNvPr id="17" name="16 Forma libre"/>
          <p:cNvSpPr/>
          <p:nvPr/>
        </p:nvSpPr>
        <p:spPr>
          <a:xfrm rot="19800000">
            <a:off x="3040063" y="3948113"/>
            <a:ext cx="485775" cy="582612"/>
          </a:xfrm>
          <a:custGeom>
            <a:avLst/>
            <a:gdLst>
              <a:gd name="connsiteX0" fmla="*/ 0 w 485247"/>
              <a:gd name="connsiteY0" fmla="*/ 116736 h 583679"/>
              <a:gd name="connsiteX1" fmla="*/ 242624 w 485247"/>
              <a:gd name="connsiteY1" fmla="*/ 116736 h 583679"/>
              <a:gd name="connsiteX2" fmla="*/ 242624 w 485247"/>
              <a:gd name="connsiteY2" fmla="*/ 0 h 583679"/>
              <a:gd name="connsiteX3" fmla="*/ 485247 w 485247"/>
              <a:gd name="connsiteY3" fmla="*/ 291840 h 583679"/>
              <a:gd name="connsiteX4" fmla="*/ 242624 w 485247"/>
              <a:gd name="connsiteY4" fmla="*/ 583679 h 583679"/>
              <a:gd name="connsiteX5" fmla="*/ 242624 w 485247"/>
              <a:gd name="connsiteY5" fmla="*/ 466943 h 583679"/>
              <a:gd name="connsiteX6" fmla="*/ 0 w 485247"/>
              <a:gd name="connsiteY6" fmla="*/ 466943 h 583679"/>
              <a:gd name="connsiteX7" fmla="*/ 0 w 485247"/>
              <a:gd name="connsiteY7" fmla="*/ 116736 h 58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47" h="583679">
                <a:moveTo>
                  <a:pt x="485247" y="466943"/>
                </a:moveTo>
                <a:lnTo>
                  <a:pt x="242623" y="466943"/>
                </a:lnTo>
                <a:lnTo>
                  <a:pt x="242623" y="583679"/>
                </a:lnTo>
                <a:lnTo>
                  <a:pt x="0" y="291839"/>
                </a:lnTo>
                <a:lnTo>
                  <a:pt x="242623" y="0"/>
                </a:lnTo>
                <a:lnTo>
                  <a:pt x="242623" y="116736"/>
                </a:lnTo>
                <a:lnTo>
                  <a:pt x="485247" y="116736"/>
                </a:lnTo>
                <a:lnTo>
                  <a:pt x="485247" y="466943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745136"/>
              <a:satOff val="-29348"/>
              <a:lumOff val="-29118"/>
              <a:alphaOff val="0"/>
            </a:schemeClr>
          </a:fillRef>
          <a:effectRef idx="0">
            <a:schemeClr val="accent5">
              <a:hueOff val="-1745136"/>
              <a:satOff val="-29348"/>
              <a:lumOff val="-29118"/>
              <a:alphaOff val="0"/>
            </a:schemeClr>
          </a:effectRef>
          <a:fontRef idx="minor">
            <a:schemeClr val="lt1"/>
          </a:fontRef>
        </p:style>
        <p:txBody>
          <a:bodyPr lIns="145573" tIns="116735" rIns="1" bIns="116736" spcCol="1270" anchor="ctr"/>
          <a:lstStyle/>
          <a:p>
            <a:pPr algn="ctr" defTabSz="800100" ea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s-PE">
              <a:solidFill>
                <a:srgbClr val="FFFFFF"/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>
            <a:off x="1116013" y="4132263"/>
            <a:ext cx="2166937" cy="1373187"/>
          </a:xfrm>
          <a:custGeom>
            <a:avLst/>
            <a:gdLst>
              <a:gd name="connsiteX0" fmla="*/ 0 w 1373363"/>
              <a:gd name="connsiteY0" fmla="*/ 686682 h 1373363"/>
              <a:gd name="connsiteX1" fmla="*/ 686682 w 1373363"/>
              <a:gd name="connsiteY1" fmla="*/ 0 h 1373363"/>
              <a:gd name="connsiteX2" fmla="*/ 1373364 w 1373363"/>
              <a:gd name="connsiteY2" fmla="*/ 686682 h 1373363"/>
              <a:gd name="connsiteX3" fmla="*/ 686682 w 1373363"/>
              <a:gd name="connsiteY3" fmla="*/ 1373364 h 1373363"/>
              <a:gd name="connsiteX4" fmla="*/ 0 w 1373363"/>
              <a:gd name="connsiteY4" fmla="*/ 686682 h 13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3363" h="1373363">
                <a:moveTo>
                  <a:pt x="0" y="686682"/>
                </a:moveTo>
                <a:cubicBezTo>
                  <a:pt x="0" y="307438"/>
                  <a:pt x="307438" y="0"/>
                  <a:pt x="686682" y="0"/>
                </a:cubicBezTo>
                <a:cubicBezTo>
                  <a:pt x="1065926" y="0"/>
                  <a:pt x="1373364" y="307438"/>
                  <a:pt x="1373364" y="686682"/>
                </a:cubicBezTo>
                <a:cubicBezTo>
                  <a:pt x="1373364" y="1065926"/>
                  <a:pt x="1065926" y="1373364"/>
                  <a:pt x="686682" y="1373364"/>
                </a:cubicBezTo>
                <a:cubicBezTo>
                  <a:pt x="307438" y="1373364"/>
                  <a:pt x="0" y="1065926"/>
                  <a:pt x="0" y="686682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15094" tIns="215094" rIns="215094" bIns="215094" spcCol="1270" anchor="ctr"/>
          <a:lstStyle/>
          <a:p>
            <a:pPr algn="ctr" defTabSz="488950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400" b="1" dirty="0">
                <a:solidFill>
                  <a:srgbClr val="463416"/>
                </a:solidFill>
              </a:rPr>
              <a:t>Promoción de mujeres y juventud indígenas   </a:t>
            </a:r>
          </a:p>
        </p:txBody>
      </p:sp>
      <p:sp>
        <p:nvSpPr>
          <p:cNvPr id="19" name="18 Forma libre"/>
          <p:cNvSpPr/>
          <p:nvPr/>
        </p:nvSpPr>
        <p:spPr>
          <a:xfrm rot="600000">
            <a:off x="2867025" y="2967038"/>
            <a:ext cx="485775" cy="584200"/>
          </a:xfrm>
          <a:custGeom>
            <a:avLst/>
            <a:gdLst>
              <a:gd name="connsiteX0" fmla="*/ 0 w 485247"/>
              <a:gd name="connsiteY0" fmla="*/ 116736 h 583679"/>
              <a:gd name="connsiteX1" fmla="*/ 242624 w 485247"/>
              <a:gd name="connsiteY1" fmla="*/ 116736 h 583679"/>
              <a:gd name="connsiteX2" fmla="*/ 242624 w 485247"/>
              <a:gd name="connsiteY2" fmla="*/ 0 h 583679"/>
              <a:gd name="connsiteX3" fmla="*/ 485247 w 485247"/>
              <a:gd name="connsiteY3" fmla="*/ 291840 h 583679"/>
              <a:gd name="connsiteX4" fmla="*/ 242624 w 485247"/>
              <a:gd name="connsiteY4" fmla="*/ 583679 h 583679"/>
              <a:gd name="connsiteX5" fmla="*/ 242624 w 485247"/>
              <a:gd name="connsiteY5" fmla="*/ 466943 h 583679"/>
              <a:gd name="connsiteX6" fmla="*/ 0 w 485247"/>
              <a:gd name="connsiteY6" fmla="*/ 466943 h 583679"/>
              <a:gd name="connsiteX7" fmla="*/ 0 w 485247"/>
              <a:gd name="connsiteY7" fmla="*/ 116736 h 58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47" h="583679">
                <a:moveTo>
                  <a:pt x="485247" y="466943"/>
                </a:moveTo>
                <a:lnTo>
                  <a:pt x="242623" y="466943"/>
                </a:lnTo>
                <a:lnTo>
                  <a:pt x="242623" y="583679"/>
                </a:lnTo>
                <a:lnTo>
                  <a:pt x="0" y="291839"/>
                </a:lnTo>
                <a:lnTo>
                  <a:pt x="242623" y="0"/>
                </a:lnTo>
                <a:lnTo>
                  <a:pt x="242623" y="116736"/>
                </a:lnTo>
                <a:lnTo>
                  <a:pt x="485247" y="116736"/>
                </a:lnTo>
                <a:lnTo>
                  <a:pt x="485247" y="466943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035992"/>
              <a:satOff val="-34239"/>
              <a:lumOff val="-33971"/>
              <a:alphaOff val="0"/>
            </a:schemeClr>
          </a:fillRef>
          <a:effectRef idx="0">
            <a:schemeClr val="accent5">
              <a:hueOff val="-2035992"/>
              <a:satOff val="-34239"/>
              <a:lumOff val="-33971"/>
              <a:alphaOff val="0"/>
            </a:schemeClr>
          </a:effectRef>
          <a:fontRef idx="minor">
            <a:schemeClr val="lt1"/>
          </a:fontRef>
        </p:style>
        <p:txBody>
          <a:bodyPr lIns="145573" tIns="116736" rIns="1" bIns="116736" spcCol="1270" anchor="ctr"/>
          <a:lstStyle/>
          <a:p>
            <a:pPr algn="ctr" defTabSz="800100" ea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s-PE">
              <a:solidFill>
                <a:srgbClr val="FFFFFF"/>
              </a:solidFill>
            </a:endParaRPr>
          </a:p>
        </p:txBody>
      </p:sp>
      <p:sp>
        <p:nvSpPr>
          <p:cNvPr id="20" name="19 Forma libre"/>
          <p:cNvSpPr/>
          <p:nvPr/>
        </p:nvSpPr>
        <p:spPr>
          <a:xfrm>
            <a:off x="900113" y="2371725"/>
            <a:ext cx="1871662" cy="1373188"/>
          </a:xfrm>
          <a:custGeom>
            <a:avLst/>
            <a:gdLst>
              <a:gd name="connsiteX0" fmla="*/ 0 w 1373363"/>
              <a:gd name="connsiteY0" fmla="*/ 686682 h 1373363"/>
              <a:gd name="connsiteX1" fmla="*/ 686682 w 1373363"/>
              <a:gd name="connsiteY1" fmla="*/ 0 h 1373363"/>
              <a:gd name="connsiteX2" fmla="*/ 1373364 w 1373363"/>
              <a:gd name="connsiteY2" fmla="*/ 686682 h 1373363"/>
              <a:gd name="connsiteX3" fmla="*/ 686682 w 1373363"/>
              <a:gd name="connsiteY3" fmla="*/ 1373364 h 1373363"/>
              <a:gd name="connsiteX4" fmla="*/ 0 w 1373363"/>
              <a:gd name="connsiteY4" fmla="*/ 686682 h 13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3363" h="1373363">
                <a:moveTo>
                  <a:pt x="0" y="686682"/>
                </a:moveTo>
                <a:cubicBezTo>
                  <a:pt x="0" y="307438"/>
                  <a:pt x="307438" y="0"/>
                  <a:pt x="686682" y="0"/>
                </a:cubicBezTo>
                <a:cubicBezTo>
                  <a:pt x="1065926" y="0"/>
                  <a:pt x="1373364" y="307438"/>
                  <a:pt x="1373364" y="686682"/>
                </a:cubicBezTo>
                <a:cubicBezTo>
                  <a:pt x="1373364" y="1065926"/>
                  <a:pt x="1065926" y="1373364"/>
                  <a:pt x="686682" y="1373364"/>
                </a:cubicBezTo>
                <a:cubicBezTo>
                  <a:pt x="307438" y="1373364"/>
                  <a:pt x="0" y="1065926"/>
                  <a:pt x="0" y="686682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15094" tIns="215094" rIns="215094" bIns="215094" spcCol="1270" anchor="ctr"/>
          <a:lstStyle/>
          <a:p>
            <a:pPr algn="ctr" defTabSz="488950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400" b="1" dirty="0">
                <a:solidFill>
                  <a:srgbClr val="463416"/>
                </a:solidFill>
              </a:rPr>
              <a:t>Comunicaciones e incidencia en políticas públicas</a:t>
            </a:r>
          </a:p>
        </p:txBody>
      </p:sp>
      <p:sp>
        <p:nvSpPr>
          <p:cNvPr id="21" name="20 Forma libre"/>
          <p:cNvSpPr/>
          <p:nvPr/>
        </p:nvSpPr>
        <p:spPr>
          <a:xfrm rot="3000000">
            <a:off x="3366294" y="2105819"/>
            <a:ext cx="484188" cy="584200"/>
          </a:xfrm>
          <a:custGeom>
            <a:avLst/>
            <a:gdLst>
              <a:gd name="connsiteX0" fmla="*/ 0 w 485247"/>
              <a:gd name="connsiteY0" fmla="*/ 116736 h 583679"/>
              <a:gd name="connsiteX1" fmla="*/ 242624 w 485247"/>
              <a:gd name="connsiteY1" fmla="*/ 116736 h 583679"/>
              <a:gd name="connsiteX2" fmla="*/ 242624 w 485247"/>
              <a:gd name="connsiteY2" fmla="*/ 0 h 583679"/>
              <a:gd name="connsiteX3" fmla="*/ 485247 w 485247"/>
              <a:gd name="connsiteY3" fmla="*/ 291840 h 583679"/>
              <a:gd name="connsiteX4" fmla="*/ 242624 w 485247"/>
              <a:gd name="connsiteY4" fmla="*/ 583679 h 583679"/>
              <a:gd name="connsiteX5" fmla="*/ 242624 w 485247"/>
              <a:gd name="connsiteY5" fmla="*/ 466943 h 583679"/>
              <a:gd name="connsiteX6" fmla="*/ 0 w 485247"/>
              <a:gd name="connsiteY6" fmla="*/ 466943 h 583679"/>
              <a:gd name="connsiteX7" fmla="*/ 0 w 485247"/>
              <a:gd name="connsiteY7" fmla="*/ 116736 h 58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47" h="583679">
                <a:moveTo>
                  <a:pt x="485247" y="466943"/>
                </a:moveTo>
                <a:lnTo>
                  <a:pt x="242623" y="466943"/>
                </a:lnTo>
                <a:lnTo>
                  <a:pt x="242623" y="583679"/>
                </a:lnTo>
                <a:lnTo>
                  <a:pt x="0" y="291839"/>
                </a:lnTo>
                <a:lnTo>
                  <a:pt x="242623" y="0"/>
                </a:lnTo>
                <a:lnTo>
                  <a:pt x="242623" y="116736"/>
                </a:lnTo>
                <a:lnTo>
                  <a:pt x="485247" y="116736"/>
                </a:lnTo>
                <a:lnTo>
                  <a:pt x="485247" y="466943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326848"/>
              <a:satOff val="-39130"/>
              <a:lumOff val="-38824"/>
              <a:alphaOff val="0"/>
            </a:schemeClr>
          </a:fillRef>
          <a:effectRef idx="0">
            <a:schemeClr val="accent5">
              <a:hueOff val="-2326848"/>
              <a:satOff val="-39130"/>
              <a:lumOff val="-38824"/>
              <a:alphaOff val="0"/>
            </a:schemeClr>
          </a:effectRef>
          <a:fontRef idx="minor">
            <a:schemeClr val="lt1"/>
          </a:fontRef>
        </p:style>
        <p:txBody>
          <a:bodyPr lIns="145574" tIns="116736" rIns="0" bIns="116736" spcCol="1270" anchor="ctr"/>
          <a:lstStyle/>
          <a:p>
            <a:pPr algn="ctr" defTabSz="800100" ea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s-PE">
              <a:solidFill>
                <a:srgbClr val="FFFFFF"/>
              </a:solidFill>
            </a:endParaRPr>
          </a:p>
        </p:txBody>
      </p:sp>
      <p:sp>
        <p:nvSpPr>
          <p:cNvPr id="22" name="21 Forma libre"/>
          <p:cNvSpPr/>
          <p:nvPr/>
        </p:nvSpPr>
        <p:spPr>
          <a:xfrm>
            <a:off x="1692275" y="823913"/>
            <a:ext cx="1857375" cy="1373187"/>
          </a:xfrm>
          <a:custGeom>
            <a:avLst/>
            <a:gdLst>
              <a:gd name="connsiteX0" fmla="*/ 0 w 1373363"/>
              <a:gd name="connsiteY0" fmla="*/ 686682 h 1373363"/>
              <a:gd name="connsiteX1" fmla="*/ 686682 w 1373363"/>
              <a:gd name="connsiteY1" fmla="*/ 0 h 1373363"/>
              <a:gd name="connsiteX2" fmla="*/ 1373364 w 1373363"/>
              <a:gd name="connsiteY2" fmla="*/ 686682 h 1373363"/>
              <a:gd name="connsiteX3" fmla="*/ 686682 w 1373363"/>
              <a:gd name="connsiteY3" fmla="*/ 1373364 h 1373363"/>
              <a:gd name="connsiteX4" fmla="*/ 0 w 1373363"/>
              <a:gd name="connsiteY4" fmla="*/ 686682 h 13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3363" h="1373363">
                <a:moveTo>
                  <a:pt x="0" y="686682"/>
                </a:moveTo>
                <a:cubicBezTo>
                  <a:pt x="0" y="307438"/>
                  <a:pt x="307438" y="0"/>
                  <a:pt x="686682" y="0"/>
                </a:cubicBezTo>
                <a:cubicBezTo>
                  <a:pt x="1065926" y="0"/>
                  <a:pt x="1373364" y="307438"/>
                  <a:pt x="1373364" y="686682"/>
                </a:cubicBezTo>
                <a:cubicBezTo>
                  <a:pt x="1373364" y="1065926"/>
                  <a:pt x="1065926" y="1373364"/>
                  <a:pt x="686682" y="1373364"/>
                </a:cubicBezTo>
                <a:cubicBezTo>
                  <a:pt x="307438" y="1373364"/>
                  <a:pt x="0" y="1065926"/>
                  <a:pt x="0" y="686682"/>
                </a:cubicBezTo>
                <a:close/>
              </a:path>
            </a:pathLst>
          </a:custGeom>
          <a:solidFill>
            <a:schemeClr val="tx1">
              <a:lumMod val="9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215094" tIns="215094" rIns="215094" bIns="215094" spcCol="1270" anchor="ctr"/>
          <a:lstStyle/>
          <a:p>
            <a:pPr algn="ctr" defTabSz="488950" eaLnBrk="1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s-PE" sz="1200" b="1" dirty="0">
                <a:solidFill>
                  <a:srgbClr val="463416"/>
                </a:solidFill>
              </a:rPr>
              <a:t>Solución a los conflictos socio ambientales</a:t>
            </a:r>
          </a:p>
        </p:txBody>
      </p:sp>
      <p:pic>
        <p:nvPicPr>
          <p:cNvPr id="31766" name="Imagen 1" descr="http://www.jwc-photos.com/hombres/wp-content/aidesep_logo_01-769787.gif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72" b="-401"/>
          <a:stretch>
            <a:fillRect/>
          </a:stretch>
        </p:blipFill>
        <p:spPr bwMode="auto">
          <a:xfrm>
            <a:off x="7451725" y="5667375"/>
            <a:ext cx="169227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 txBox="1">
            <a:spLocks noChangeArrowheads="1"/>
          </p:cNvSpPr>
          <p:nvPr/>
        </p:nvSpPr>
        <p:spPr bwMode="auto">
          <a:xfrm>
            <a:off x="323850" y="1412875"/>
            <a:ext cx="8569325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71500" indent="-571500">
              <a:tabLst>
                <a:tab pos="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tabLst>
                <a:tab pos="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tabLst>
                <a:tab pos="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tabLst>
                <a:tab pos="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tabLst>
                <a:tab pos="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ts val="575"/>
              </a:spcBef>
              <a:buClr>
                <a:srgbClr val="FF0000"/>
              </a:buClr>
              <a:buSzPct val="85000"/>
              <a:buFont typeface="Wingdings" pitchFamily="2" charset="2"/>
              <a:buChar char="Ø"/>
            </a:pPr>
            <a:endParaRPr lang="es-ES" altLang="es-PE" sz="2200" b="1">
              <a:solidFill>
                <a:srgbClr val="0D0D0D"/>
              </a:solidFill>
              <a:latin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spcBef>
                <a:spcPts val="575"/>
              </a:spcBef>
              <a:buClr>
                <a:srgbClr val="FF0000"/>
              </a:buClr>
              <a:buSzPct val="85000"/>
              <a:buFont typeface="Wingdings" pitchFamily="2" charset="2"/>
              <a:buChar char="Ø"/>
            </a:pPr>
            <a:endParaRPr lang="es-ES" altLang="es-PE" sz="1400" b="1">
              <a:solidFill>
                <a:srgbClr val="0D0D0D"/>
              </a:solidFill>
              <a:latin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spcBef>
                <a:spcPts val="575"/>
              </a:spcBef>
              <a:buClr>
                <a:srgbClr val="FF0000"/>
              </a:buClr>
              <a:buSzPct val="85000"/>
              <a:buFont typeface="Wingdings" pitchFamily="2" charset="2"/>
              <a:buChar char="Ø"/>
            </a:pPr>
            <a:endParaRPr lang="es-ES" altLang="es-PE" sz="2200" b="1">
              <a:solidFill>
                <a:srgbClr val="0D0D0D"/>
              </a:solidFill>
              <a:latin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spcBef>
                <a:spcPts val="575"/>
              </a:spcBef>
              <a:buClr>
                <a:srgbClr val="FF0000"/>
              </a:buClr>
              <a:buSzPct val="85000"/>
              <a:buFont typeface="Wingdings" pitchFamily="2" charset="2"/>
              <a:buChar char="Ø"/>
            </a:pPr>
            <a:endParaRPr lang="es-ES" altLang="es-PE" sz="2200" b="1">
              <a:solidFill>
                <a:srgbClr val="0D0D0D"/>
              </a:solidFill>
              <a:latin typeface="Times New Roman" pitchFamily="18" charset="0"/>
            </a:endParaRPr>
          </a:p>
        </p:txBody>
      </p:sp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endParaRPr lang="es-PE" altLang="es-PE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0" y="-26988"/>
          <a:ext cx="9244014" cy="68849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5534"/>
                <a:gridCol w="792465"/>
                <a:gridCol w="33215"/>
                <a:gridCol w="660760"/>
                <a:gridCol w="33215"/>
                <a:gridCol w="596134"/>
                <a:gridCol w="63818"/>
                <a:gridCol w="598555"/>
                <a:gridCol w="63012"/>
                <a:gridCol w="661567"/>
                <a:gridCol w="1077742"/>
                <a:gridCol w="1254204"/>
                <a:gridCol w="1279159"/>
                <a:gridCol w="1374634"/>
              </a:tblGrid>
              <a:tr h="450600">
                <a:tc gridSpan="14">
                  <a:txBody>
                    <a:bodyPr/>
                    <a:lstStyle/>
                    <a:p>
                      <a:pPr algn="ctr" fontAlgn="ctr"/>
                      <a:r>
                        <a:rPr lang="es-PE" sz="1600" b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</a:rPr>
                        <a:t>DEMANDA TERRITORIAL ESTATAL</a:t>
                      </a:r>
                      <a:r>
                        <a:rPr lang="es-PE" sz="2400" b="1" u="none" strike="noStrike" baseline="0" dirty="0" smtClean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</a:rPr>
                        <a:t>: </a:t>
                      </a:r>
                      <a:r>
                        <a:rPr lang="es-PE" sz="2400" b="1" u="none" strike="noStrike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Arial Black" pitchFamily="34" charset="0"/>
                        </a:rPr>
                        <a:t>20 mills has </a:t>
                      </a:r>
                      <a:r>
                        <a:rPr lang="es-PE" sz="1800" b="1" u="none" strike="noStrike" baseline="0" dirty="0" smtClean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</a:rPr>
                        <a:t>(estimado 2013)</a:t>
                      </a:r>
                      <a:endParaRPr lang="es-PE" sz="1000" b="1" i="0" u="none" strike="noStrike" dirty="0">
                        <a:solidFill>
                          <a:schemeClr val="tx1"/>
                        </a:solidFill>
                        <a:effectLst/>
                        <a:latin typeface="Arial Black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PE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3" marB="0" anchor="b"/>
                </a:tc>
              </a:tr>
              <a:tr h="449118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s-PE" sz="1000" b="1" i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DEPARTA</a:t>
                      </a:r>
                    </a:p>
                    <a:p>
                      <a:pPr algn="l" fontAlgn="ctr"/>
                      <a:r>
                        <a:rPr lang="es-PE" sz="1000" b="1" i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MENTOS</a:t>
                      </a:r>
                      <a:endParaRPr lang="es-PE" sz="10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9">
                  <a:txBody>
                    <a:bodyPr/>
                    <a:lstStyle/>
                    <a:p>
                      <a:pPr algn="l" fontAlgn="ctr"/>
                      <a:r>
                        <a:rPr lang="es-PE" sz="12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Narrow"/>
                        </a:rPr>
                        <a:t>  </a:t>
                      </a:r>
                      <a:r>
                        <a:rPr lang="es-PE" sz="18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Narrow"/>
                        </a:rPr>
                        <a:t>Comunidades pendientes </a:t>
                      </a:r>
                      <a:endParaRPr lang="es-PE" sz="18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fr-FR" sz="1000" b="1" i="1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RESERVAS </a:t>
                      </a:r>
                      <a:endParaRPr lang="es-PE" sz="1400" b="1" i="1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  <a:p>
                      <a:pPr algn="l" fontAlgn="ctr"/>
                      <a:r>
                        <a:rPr lang="es-PE" sz="1400" b="1" i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TERRITORIA</a:t>
                      </a:r>
                    </a:p>
                    <a:p>
                      <a:pPr algn="l" fontAlgn="ctr"/>
                      <a:r>
                        <a:rPr lang="es-PE" sz="1400" b="1" i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LES </a:t>
                      </a:r>
                      <a: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(5)</a:t>
                      </a:r>
                      <a:endParaRPr lang="es-PE" sz="1400" b="1" i="1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RESERVAS</a:t>
                      </a:r>
                      <a:endParaRPr lang="es-PE" sz="1400" b="1" i="1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  <a:p>
                      <a:pPr algn="l" fontAlgn="ctr"/>
                      <a: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 COMUNALES </a:t>
                      </a:r>
                      <a:r>
                        <a:rPr lang="es-PE" sz="1400" b="1" i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(6)</a:t>
                      </a:r>
                      <a:endParaRPr lang="es-PE" sz="1400" b="1" i="1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s-PE" sz="1400" b="1" i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TERRITORIOS</a:t>
                      </a:r>
                      <a:endParaRPr lang="es-PE" sz="1400" b="1" i="1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  <a:p>
                      <a:pPr algn="l" fontAlgn="ctr"/>
                      <a: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POR PP.II.</a:t>
                      </a:r>
                      <a:endParaRPr lang="es-PE" sz="1400" b="1" i="1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SUPERPOSICION </a:t>
                      </a:r>
                      <a:b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</a:br>
                      <a: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DE AREAS </a:t>
                      </a:r>
                      <a:b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</a:br>
                      <a: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PROTEGIDAS </a:t>
                      </a:r>
                      <a:br>
                        <a:rPr lang="es-PE" sz="1400" b="1" i="1" u="none" strike="noStrike" dirty="0">
                          <a:solidFill>
                            <a:srgbClr val="C00000"/>
                          </a:solidFill>
                          <a:effectLst/>
                        </a:rPr>
                      </a:br>
                      <a:endParaRPr lang="es-PE" sz="1400" b="1" i="1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</a:tr>
              <a:tr h="449118">
                <a:tc v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2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Narrow"/>
                        </a:rPr>
                        <a:t>Posesión</a:t>
                      </a:r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PE" sz="12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Narrow"/>
                        </a:rPr>
                        <a:t>Reconocer</a:t>
                      </a:r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es-PE" sz="12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Narrow"/>
                        </a:rPr>
                        <a:t>Titular</a:t>
                      </a:r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s-PE" sz="12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Narrow"/>
                        </a:rPr>
                        <a:t>Ampliar</a:t>
                      </a:r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200" b="1" i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Narrow"/>
                        </a:rPr>
                        <a:t>Sub Total</a:t>
                      </a:r>
                      <a:endParaRPr lang="es-PE" sz="1200" b="1" i="1" u="none" strike="noStrike" dirty="0">
                        <a:solidFill>
                          <a:srgbClr val="C00000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v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</a:tr>
              <a:tr h="753969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AMAZONAS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22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37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66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* Cordillera </a:t>
                      </a:r>
                      <a:r>
                        <a:rPr lang="es-PE" sz="1100" b="1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Kampankis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/>
                      </a:r>
                      <a:b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* </a:t>
                      </a:r>
                      <a:r>
                        <a:rPr lang="es-PE" sz="1100" b="1" u="none" strike="noStrike" dirty="0" err="1" smtClean="0">
                          <a:solidFill>
                            <a:schemeClr val="tx1"/>
                          </a:solidFill>
                          <a:effectLst/>
                        </a:rPr>
                        <a:t>Ichigkat</a:t>
                      </a:r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  Muja</a:t>
                      </a:r>
                    </a:p>
                    <a:p>
                      <a:pPr algn="l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* 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R.C. </a:t>
                      </a:r>
                      <a:r>
                        <a:rPr lang="es-PE" sz="1100" b="1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Chayu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s-PE" sz="1100" b="1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Nain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</a:tr>
              <a:tr h="220759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AYACUCHO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</a:tr>
              <a:tr h="220759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CUSCO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23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</a:tr>
              <a:tr h="382499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HUANUCO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* CACATAIBO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/>
                      </a:r>
                      <a:b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(Ucayali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s-PE" sz="1100" b="1" i="1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</a:tr>
              <a:tr h="220759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JUNIN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27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54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</a:tr>
              <a:tr h="1406859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LORETO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181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450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106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737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* TAPICHE </a:t>
                      </a:r>
                      <a:r>
                        <a:rPr lang="it-IT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- BLANCO </a:t>
                      </a:r>
                      <a:r>
                        <a:rPr lang="it-IT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– YAQUERANA          * YAVARI </a:t>
                      </a:r>
                      <a:r>
                        <a:rPr lang="it-IT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MIRIN,     </a:t>
                      </a:r>
                      <a:r>
                        <a:rPr lang="it-IT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* NAPO </a:t>
                      </a:r>
                      <a:r>
                        <a:rPr lang="it-IT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- TIGRE,    </a:t>
                      </a:r>
                      <a:r>
                        <a:rPr lang="it-IT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* SIERRA </a:t>
                      </a:r>
                      <a:r>
                        <a:rPr lang="it-IT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DEL DIVISOR OCCIDENTAL</a:t>
                      </a:r>
                      <a:endParaRPr lang="it-IT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marL="0" indent="0" algn="ctr" fontAlgn="ctr">
                        <a:buFont typeface="Arial" charset="0"/>
                        <a:buNone/>
                      </a:pPr>
                      <a:r>
                        <a:rPr lang="pt-BR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*NAPO – CURARAY                 * TIGRE </a:t>
                      </a:r>
                      <a:r>
                        <a:rPr lang="pt-BR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- </a:t>
                      </a:r>
                      <a:r>
                        <a:rPr lang="pt-BR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CORRIENTES          CHAMBIRA</a:t>
                      </a:r>
                      <a:endParaRPr lang="pt-BR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ACHUAR,    KUKAMA </a:t>
                      </a:r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KUKAMIRIA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, KANDOSI,    </a:t>
                      </a:r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SHAPRA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,     </a:t>
                      </a:r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SHIWILO,</a:t>
                      </a:r>
                      <a:r>
                        <a:rPr lang="es-PE" sz="1100" b="1" u="none" strike="noStrike" baseline="0" dirty="0" smtClean="0">
                          <a:solidFill>
                            <a:schemeClr val="tx1"/>
                          </a:solidFill>
                          <a:effectLst/>
                        </a:rPr>
                        <a:t> QUECHUA, WAMPIS, AWAJUN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t"/>
                      <a:endParaRPr lang="es-PE" sz="1100" b="1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t"/>
                      <a:endParaRPr lang="es-PE" sz="1100" b="1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t"/>
                      <a:endParaRPr lang="es-PE" sz="1100" b="1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t"/>
                      <a:endParaRPr lang="es-PE" sz="1100" b="1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t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* 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R.N. Pacaya </a:t>
                      </a:r>
                      <a:r>
                        <a:rPr lang="es-PE" sz="1100" b="1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Samiria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/>
                </a:tc>
              </a:tr>
              <a:tr h="402171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MADRE </a:t>
                      </a:r>
                      <a:endParaRPr lang="es-PE" sz="1100" b="1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DE 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DIOS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17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27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ESE' EJA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t">
                        <a:buFont typeface="Arial" charset="0"/>
                        <a:buChar char="•"/>
                      </a:pPr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Parques Nacionales: Manu y  </a:t>
                      </a:r>
                      <a:r>
                        <a:rPr lang="es-PE" sz="1100" b="1" u="none" strike="noStrike" dirty="0" err="1" smtClean="0">
                          <a:solidFill>
                            <a:schemeClr val="tx1"/>
                          </a:solidFill>
                          <a:effectLst/>
                        </a:rPr>
                        <a:t>Bahuaja</a:t>
                      </a:r>
                      <a:endParaRPr lang="es-PE" sz="1100" b="1" u="none" strike="noStrike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7815" marR="7815" marT="7812" marB="0"/>
                </a:tc>
              </a:tr>
              <a:tr h="220759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PASCO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23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48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</a:tr>
              <a:tr h="357826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SAN MARTIN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35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33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72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KICHWA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* ACR Cerro Escalera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/>
                </a:tc>
              </a:tr>
              <a:tr h="1057182"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UCAYALI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>
                          <a:solidFill>
                            <a:schemeClr val="tx1"/>
                          </a:solidFill>
                          <a:effectLst/>
                        </a:rPr>
                        <a:t>N/D</a:t>
                      </a:r>
                      <a:endParaRPr lang="es-PE" sz="1100" b="1" i="0" u="none" strike="noStrike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44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44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33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Narrow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121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CACATAIBO </a:t>
                      </a:r>
                      <a:r>
                        <a:rPr lang="es-PE" sz="11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(Loreto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),      SIERRA DEL DIVISOR OCCIDENTAL (parte Ucayali)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INUYA - TAHUANIA,        TAMAYA - CACO,                   YURUA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 err="1" smtClean="0">
                          <a:solidFill>
                            <a:schemeClr val="tx1"/>
                          </a:solidFill>
                          <a:effectLst/>
                        </a:rPr>
                        <a:t>Yaminahua</a:t>
                      </a:r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*ACR </a:t>
                      </a:r>
                      <a:r>
                        <a:rPr lang="es-PE" sz="1100" b="1" u="none" strike="noStrike" dirty="0" err="1">
                          <a:solidFill>
                            <a:schemeClr val="tx1"/>
                          </a:solidFill>
                          <a:effectLst/>
                        </a:rPr>
                        <a:t>Imiría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7815" marR="7815" marT="7812" marB="0" anchor="ctr"/>
                </a:tc>
              </a:tr>
              <a:tr h="292608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T O T A L  </a:t>
                      </a:r>
                      <a:endParaRPr lang="fr-FR" sz="1100" b="1" i="0" u="none" strike="noStrike" dirty="0">
                        <a:solidFill>
                          <a:srgbClr val="C00000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100" b="1" u="none" strike="noStrike" dirty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N/D</a:t>
                      </a:r>
                      <a:endParaRPr lang="es-PE" sz="1100" b="1" i="0" u="none" strike="noStrike" dirty="0">
                        <a:solidFill>
                          <a:srgbClr val="C00000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400" b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311</a:t>
                      </a:r>
                      <a:endParaRPr lang="es-PE" sz="1400" b="1" i="0" u="none" strike="noStrike" dirty="0">
                        <a:solidFill>
                          <a:srgbClr val="C00000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400" b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594</a:t>
                      </a:r>
                      <a:endParaRPr lang="es-PE" sz="1400" b="1" i="0" u="none" strike="noStrike" dirty="0">
                        <a:solidFill>
                          <a:srgbClr val="C00000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400" b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262</a:t>
                      </a:r>
                      <a:endParaRPr lang="es-PE" sz="1400" b="1" i="0" u="none" strike="noStrike" dirty="0">
                        <a:solidFill>
                          <a:srgbClr val="C00000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PE" sz="1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1167</a:t>
                      </a:r>
                      <a:endParaRPr lang="es-PE" sz="1400" b="1" i="0" u="none" strike="noStrike" dirty="0">
                        <a:solidFill>
                          <a:srgbClr val="C00000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  <a:tc hMerge="1">
                  <a:txBody>
                    <a:bodyPr/>
                    <a:lstStyle/>
                    <a:p>
                      <a:endParaRPr lang="es-P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PE" sz="1400" b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3'972,569 </a:t>
                      </a:r>
                      <a:endParaRPr lang="es-PE" sz="1400" b="1" i="0" u="none" strike="noStrike" dirty="0">
                        <a:solidFill>
                          <a:srgbClr val="C00000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400" b="1" u="none" strike="noStrike" dirty="0" smtClean="0">
                          <a:solidFill>
                            <a:srgbClr val="C00000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4'108,565</a:t>
                      </a:r>
                      <a:endParaRPr lang="es-PE" sz="1400" b="1" i="0" u="none" strike="noStrike" dirty="0">
                        <a:solidFill>
                          <a:srgbClr val="C00000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PE" sz="1400" b="1" u="none" strike="noStrike" dirty="0"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 </a:t>
                      </a:r>
                      <a:endParaRPr lang="es-PE" sz="1400" b="1" i="0" u="none" strike="noStrike" dirty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PE" sz="1100" b="1" u="none" strike="noStrike" dirty="0"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ea typeface="Adobe Heiti Std R" pitchFamily="34" charset="-128"/>
                        </a:rPr>
                        <a:t> </a:t>
                      </a:r>
                      <a:endParaRPr lang="es-PE" sz="1100" b="1" i="0" u="none" strike="noStrike" dirty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Adobe Heiti Std R" pitchFamily="34" charset="-128"/>
                      </a:endParaRPr>
                    </a:p>
                  </a:txBody>
                  <a:tcPr marL="7815" marR="7815" marT="7812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n 5" descr="Captura de pantalla 2012-04-30 a la(s) 12.25.13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8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0" y="388938"/>
            <a:ext cx="9144000" cy="4894262"/>
          </a:xfrm>
          <a:prstGeom prst="rect">
            <a:avLst/>
          </a:prstGeom>
          <a:noFill/>
        </p:spPr>
        <p:txBody>
          <a:bodyPr lIns="91420" tIns="45711" rIns="91420" bIns="45711">
            <a:spAutoFit/>
          </a:bodyPr>
          <a:lstStyle/>
          <a:p>
            <a:pPr algn="ctr" defTabSz="45710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C00000"/>
                </a:solidFill>
                <a:latin typeface="Rockwell" panose="02060603020205020403" pitchFamily="18" charset="0"/>
                <a:cs typeface="Helvetica" pitchFamily="34" charset="0"/>
              </a:rPr>
              <a:t>Logros de AIDESEP sobre Redd Indígena en Perú </a:t>
            </a:r>
          </a:p>
          <a:p>
            <a:pPr algn="ctr" defTabSz="45710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solidFill>
                <a:srgbClr val="FF0000"/>
              </a:solidFill>
              <a:latin typeface="Helvetica" pitchFamily="34" charset="0"/>
              <a:cs typeface="Helvetica" pitchFamily="34" charset="0"/>
            </a:endParaRPr>
          </a:p>
          <a:p>
            <a:pPr defTabSz="45710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dirty="0">
                <a:solidFill>
                  <a:srgbClr val="FF0000"/>
                </a:solidFill>
                <a:latin typeface="Helvetica" pitchFamily="34" charset="0"/>
                <a:cs typeface="Helvetica" pitchFamily="34" charset="0"/>
              </a:rPr>
              <a:t>Logros legales</a:t>
            </a: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s-ES" sz="2400" b="1" dirty="0">
                <a:solidFill>
                  <a:srgbClr val="0070C0"/>
                </a:solidFill>
                <a:latin typeface="Helvetica" pitchFamily="34" charset="0"/>
                <a:cs typeface="Helvetica" pitchFamily="34" charset="0"/>
              </a:rPr>
              <a:t>RIA ya </a:t>
            </a:r>
            <a:r>
              <a:rPr lang="es-ES" sz="2400" b="1" dirty="0" err="1">
                <a:solidFill>
                  <a:srgbClr val="0070C0"/>
                </a:solidFill>
                <a:latin typeface="Helvetica" pitchFamily="34" charset="0"/>
                <a:cs typeface="Helvetica" pitchFamily="34" charset="0"/>
              </a:rPr>
              <a:t>incluído</a:t>
            </a:r>
            <a:r>
              <a:rPr lang="es-ES" sz="2400" b="1" dirty="0">
                <a:solidFill>
                  <a:srgbClr val="0070C0"/>
                </a:solidFill>
                <a:latin typeface="Helvetica" pitchFamily="34" charset="0"/>
                <a:cs typeface="Helvetica" pitchFamily="34" charset="0"/>
              </a:rPr>
              <a:t> </a:t>
            </a:r>
            <a:r>
              <a:rPr lang="es-ES" sz="2400" dirty="0">
                <a:latin typeface="Helvetica" pitchFamily="34" charset="0"/>
                <a:cs typeface="Helvetica" pitchFamily="34" charset="0"/>
              </a:rPr>
              <a:t>en estrategia nacional Redd+ </a:t>
            </a: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s-ES" sz="2400" dirty="0">
                <a:solidFill>
                  <a:prstClr val="black"/>
                </a:solidFill>
                <a:latin typeface="Helvetica" pitchFamily="34" charset="0"/>
                <a:cs typeface="Helvetica" pitchFamily="34" charset="0"/>
              </a:rPr>
              <a:t>Reconocimiento estatal </a:t>
            </a:r>
            <a:r>
              <a:rPr lang="es-ES" sz="2400" b="1" dirty="0">
                <a:solidFill>
                  <a:srgbClr val="0070C0"/>
                </a:solidFill>
                <a:latin typeface="Helvetica" pitchFamily="34" charset="0"/>
                <a:cs typeface="Helvetica" pitchFamily="34" charset="0"/>
              </a:rPr>
              <a:t>de Mesa Nacional RIA y Mesas RIA en 5 regiones </a:t>
            </a:r>
            <a:r>
              <a:rPr lang="es-ES" sz="2000" b="1" dirty="0">
                <a:solidFill>
                  <a:srgbClr val="0070C0"/>
                </a:solidFill>
                <a:latin typeface="Helvetica" pitchFamily="34" charset="0"/>
                <a:cs typeface="Helvetica" pitchFamily="34" charset="0"/>
              </a:rPr>
              <a:t>(Ucayali, Loreto, San Martin, </a:t>
            </a:r>
            <a:r>
              <a:rPr lang="es-ES" sz="2000" b="1" dirty="0" err="1">
                <a:solidFill>
                  <a:srgbClr val="0070C0"/>
                </a:solidFill>
                <a:latin typeface="Helvetica" pitchFamily="34" charset="0"/>
                <a:cs typeface="Helvetica" pitchFamily="34" charset="0"/>
              </a:rPr>
              <a:t>MDDios</a:t>
            </a:r>
            <a:r>
              <a:rPr lang="es-ES" sz="2000" b="1" dirty="0">
                <a:solidFill>
                  <a:srgbClr val="0070C0"/>
                </a:solidFill>
                <a:latin typeface="Helvetica" pitchFamily="34" charset="0"/>
                <a:cs typeface="Helvetica" pitchFamily="34" charset="0"/>
              </a:rPr>
              <a:t>, Atalaya) </a:t>
            </a:r>
            <a:endParaRPr lang="es-ES" sz="2000" dirty="0">
              <a:solidFill>
                <a:prstClr val="black"/>
              </a:solidFill>
              <a:latin typeface="Helvetica" pitchFamily="34" charset="0"/>
              <a:cs typeface="Helvetica" pitchFamily="34" charset="0"/>
            </a:endParaRPr>
          </a:p>
          <a:p>
            <a:pPr defTabSz="45710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400" b="1" i="1" dirty="0">
              <a:solidFill>
                <a:srgbClr val="FF0000"/>
              </a:solidFill>
              <a:latin typeface="Helvetica" pitchFamily="34" charset="0"/>
              <a:cs typeface="Helvetica" pitchFamily="34" charset="0"/>
            </a:endParaRPr>
          </a:p>
          <a:p>
            <a:pPr defTabSz="45710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dirty="0">
                <a:solidFill>
                  <a:srgbClr val="FF0000"/>
                </a:solidFill>
                <a:latin typeface="Helvetica" pitchFamily="34" charset="0"/>
                <a:cs typeface="Helvetica" pitchFamily="34" charset="0"/>
              </a:rPr>
              <a:t>Logros políticos </a:t>
            </a: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s-ES" sz="2400" dirty="0">
                <a:solidFill>
                  <a:prstClr val="black"/>
                </a:solidFill>
                <a:latin typeface="Helvetica" pitchFamily="34" charset="0"/>
                <a:cs typeface="Helvetica" pitchFamily="34" charset="0"/>
              </a:rPr>
              <a:t>Ordenanzas: En MDD sobre RIA </a:t>
            </a:r>
            <a:r>
              <a:rPr lang="es-ES" sz="2400" b="1" dirty="0">
                <a:solidFill>
                  <a:srgbClr val="0070C0"/>
                </a:solidFill>
                <a:latin typeface="Helvetica" pitchFamily="34" charset="0"/>
                <a:cs typeface="Helvetica" pitchFamily="34" charset="0"/>
              </a:rPr>
              <a:t>y mesa RIA * </a:t>
            </a:r>
            <a:r>
              <a:rPr lang="es-ES" sz="2400" dirty="0">
                <a:solidFill>
                  <a:prstClr val="black"/>
                </a:solidFill>
                <a:latin typeface="Helvetica" pitchFamily="34" charset="0"/>
                <a:cs typeface="Helvetica" pitchFamily="34" charset="0"/>
              </a:rPr>
              <a:t>En Atalaya, para  </a:t>
            </a:r>
            <a:r>
              <a:rPr lang="es-ES" sz="2400" b="1" dirty="0">
                <a:solidFill>
                  <a:srgbClr val="0070C0"/>
                </a:solidFill>
                <a:latin typeface="Helvetica" pitchFamily="34" charset="0"/>
                <a:cs typeface="Helvetica" pitchFamily="34" charset="0"/>
              </a:rPr>
              <a:t>registrar y supervisar</a:t>
            </a:r>
            <a:r>
              <a:rPr lang="es-ES" sz="2400" b="1" dirty="0">
                <a:solidFill>
                  <a:schemeClr val="accent1"/>
                </a:solidFill>
                <a:latin typeface="Helvetica" pitchFamily="34" charset="0"/>
                <a:cs typeface="Helvetica" pitchFamily="34" charset="0"/>
              </a:rPr>
              <a:t> </a:t>
            </a:r>
            <a:r>
              <a:rPr lang="es-ES" sz="2400" dirty="0">
                <a:solidFill>
                  <a:prstClr val="black"/>
                </a:solidFill>
                <a:latin typeface="Helvetica" pitchFamily="34" charset="0"/>
                <a:cs typeface="Helvetica" pitchFamily="34" charset="0"/>
              </a:rPr>
              <a:t>operadores sobre Redd+</a:t>
            </a: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s-ES" altLang="es-PE" sz="2400" dirty="0">
                <a:solidFill>
                  <a:srgbClr val="000000"/>
                </a:solidFill>
                <a:latin typeface="Helvetica" pitchFamily="34" charset="0"/>
                <a:cs typeface="Helvetica" pitchFamily="34" charset="0"/>
              </a:rPr>
              <a:t>Integración de AIDESEP en el </a:t>
            </a:r>
            <a:r>
              <a:rPr lang="es-ES" altLang="es-PE" sz="2400" b="1" dirty="0">
                <a:solidFill>
                  <a:srgbClr val="0070C0"/>
                </a:solidFill>
                <a:latin typeface="Helvetica" pitchFamily="34" charset="0"/>
                <a:cs typeface="Helvetica" pitchFamily="34" charset="0"/>
              </a:rPr>
              <a:t>Comité Directivo FIP</a:t>
            </a:r>
          </a:p>
          <a:p>
            <a:pPr marL="399967" indent="-399967" defTabSz="457106" eaLnBrk="1" fontAlgn="auto" hangingPunct="1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s-ES" altLang="es-PE" sz="2400" dirty="0">
                <a:latin typeface="Helvetica" pitchFamily="34" charset="0"/>
                <a:cs typeface="Helvetica" pitchFamily="34" charset="0"/>
              </a:rPr>
              <a:t>Mecanismo Dedicado para PPII-FIP (MDE) Perú, dirigido por organizaciones indígenas y reconocido por BM y MINAM</a:t>
            </a:r>
            <a:endParaRPr lang="es-ES" sz="2400" b="1" i="1" dirty="0">
              <a:solidFill>
                <a:srgbClr val="FF0000"/>
              </a:solidFill>
              <a:latin typeface="Helvetica" pitchFamily="34" charset="0"/>
              <a:cs typeface="Helvetic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n 5" descr="Captura de pantalla 2012-04-30 a la(s) 12.25.13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8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0" y="388938"/>
            <a:ext cx="9144000" cy="7110412"/>
          </a:xfrm>
          <a:prstGeom prst="rect">
            <a:avLst/>
          </a:prstGeom>
          <a:noFill/>
        </p:spPr>
        <p:txBody>
          <a:bodyPr lIns="91420" tIns="45711" rIns="91420" bIns="45711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n-US" sz="2400" b="1">
                <a:solidFill>
                  <a:srgbClr val="C00000"/>
                </a:solidFill>
                <a:latin typeface="Rockwell" pitchFamily="18" charset="0"/>
              </a:rPr>
              <a:t>Logros de AIDESEP sobre Redd Indígena en Perú </a:t>
            </a:r>
          </a:p>
          <a:p>
            <a:pPr algn="ctr" eaLnBrk="1" hangingPunct="1"/>
            <a:endParaRPr lang="es-ES" altLang="en-US" sz="2400" b="1">
              <a:solidFill>
                <a:srgbClr val="FF0000"/>
              </a:solidFill>
              <a:latin typeface="Helvetica" pitchFamily="34" charset="0"/>
            </a:endParaRPr>
          </a:p>
          <a:p>
            <a:pPr eaLnBrk="1" hangingPunct="1"/>
            <a:r>
              <a:rPr lang="es-ES" altLang="en-US" sz="2400" b="1" i="1">
                <a:solidFill>
                  <a:srgbClr val="FF0000"/>
                </a:solidFill>
                <a:latin typeface="Helvetica" pitchFamily="34" charset="0"/>
              </a:rPr>
              <a:t>Logros financieros</a:t>
            </a:r>
          </a:p>
          <a:p>
            <a:pPr eaLnBrk="1" hangingPunct="1"/>
            <a:endParaRPr lang="es-ES" altLang="en-US" sz="2400" b="1" i="1">
              <a:solidFill>
                <a:srgbClr val="FF0000"/>
              </a:solidFill>
              <a:latin typeface="Helvetica" pitchFamily="34" charset="0"/>
            </a:endParaRPr>
          </a:p>
          <a:p>
            <a:pPr eaLnBrk="1" hangingPunct="1">
              <a:buFont typeface="Courier New" pitchFamily="49" charset="0"/>
              <a:buChar char="o"/>
            </a:pPr>
            <a:r>
              <a:rPr lang="es-ES" altLang="en-US" sz="2400">
                <a:latin typeface="Helvetica" pitchFamily="34" charset="0"/>
              </a:rPr>
              <a:t>FIP Perú: De $50 mills, </a:t>
            </a:r>
            <a:r>
              <a:rPr lang="es-ES" altLang="en-US" sz="2400" b="1">
                <a:solidFill>
                  <a:srgbClr val="0070C0"/>
                </a:solidFill>
                <a:latin typeface="Helvetica" pitchFamily="34" charset="0"/>
              </a:rPr>
              <a:t>$14.5 mills para PPII : </a:t>
            </a:r>
            <a:r>
              <a:rPr lang="es-ES" altLang="en-US" sz="2400">
                <a:latin typeface="Helvetica" pitchFamily="34" charset="0"/>
              </a:rPr>
              <a:t>Titulación ($7´) Manejo forestal ($4’) y gobernanza comunitaria ($3.5´) de PPII en 3 zonas (Yurimaguas, MDDios, Atalaya)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es-ES" altLang="en-US" sz="2400">
                <a:latin typeface="Helvetica" pitchFamily="34" charset="0"/>
              </a:rPr>
              <a:t>FIP Perú, inversión $12 mills en Atalaya</a:t>
            </a:r>
            <a:r>
              <a:rPr lang="es-ES" altLang="en-US" sz="2400" b="1">
                <a:solidFill>
                  <a:srgbClr val="0070C0"/>
                </a:solidFill>
                <a:latin typeface="Helvetica" pitchFamily="34" charset="0"/>
              </a:rPr>
              <a:t>, incluyendo CORPIAA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es-ES" altLang="en-US" sz="2400">
                <a:latin typeface="Helvetica" pitchFamily="34" charset="0"/>
              </a:rPr>
              <a:t>FIP-Perú, inversión $12 mills en MDDios </a:t>
            </a:r>
            <a:r>
              <a:rPr lang="es-ES" altLang="en-US" sz="2400" b="1">
                <a:solidFill>
                  <a:srgbClr val="0070C0"/>
                </a:solidFill>
                <a:latin typeface="Helvetica" pitchFamily="34" charset="0"/>
              </a:rPr>
              <a:t>incluyendo Reserva Comunal Amarakaire y FENAMAD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es-ES" altLang="en-US" sz="2400">
                <a:latin typeface="Helvetica" pitchFamily="34" charset="0"/>
              </a:rPr>
              <a:t>RIA en</a:t>
            </a:r>
            <a:r>
              <a:rPr lang="es-ES" altLang="en-US" sz="2400" b="1">
                <a:solidFill>
                  <a:srgbClr val="0070C0"/>
                </a:solidFill>
                <a:latin typeface="Helvetica" pitchFamily="34" charset="0"/>
              </a:rPr>
              <a:t> RPP-Perú (Preparación Estrategia Redd+) : </a:t>
            </a:r>
            <a:r>
              <a:rPr lang="es-ES" altLang="en-US" sz="2400">
                <a:latin typeface="Helvetica" pitchFamily="34" charset="0"/>
              </a:rPr>
              <a:t>Dentro de $8 mills</a:t>
            </a:r>
            <a:r>
              <a:rPr lang="es-ES" altLang="en-US" sz="2400" b="1">
                <a:solidFill>
                  <a:srgbClr val="0070C0"/>
                </a:solidFill>
                <a:latin typeface="Helvetica" pitchFamily="34" charset="0"/>
              </a:rPr>
              <a:t>, $1mill </a:t>
            </a:r>
            <a:r>
              <a:rPr lang="es-ES" altLang="en-US" sz="2400">
                <a:latin typeface="Helvetica" pitchFamily="34" charset="0"/>
              </a:rPr>
              <a:t>para titulación en Loreto</a:t>
            </a:r>
          </a:p>
          <a:p>
            <a:pPr eaLnBrk="1" hangingPunct="1">
              <a:buFont typeface="Courier New" pitchFamily="49" charset="0"/>
              <a:buChar char="o"/>
            </a:pPr>
            <a:r>
              <a:rPr lang="es-ES" altLang="es-PE" sz="2400">
                <a:latin typeface="Helvetica" pitchFamily="34" charset="0"/>
              </a:rPr>
              <a:t>Mecanismo Dedicado para PPII-FIP (MDE) Perú con  </a:t>
            </a:r>
            <a:r>
              <a:rPr lang="es-ES" altLang="es-PE" sz="2400" b="1">
                <a:solidFill>
                  <a:srgbClr val="0070C0"/>
                </a:solidFill>
                <a:latin typeface="Helvetica" pitchFamily="34" charset="0"/>
              </a:rPr>
              <a:t>$5.5 millones, todo para</a:t>
            </a:r>
            <a:r>
              <a:rPr lang="es-ES" altLang="es-PE" sz="2400">
                <a:solidFill>
                  <a:srgbClr val="000000"/>
                </a:solidFill>
                <a:latin typeface="Helvetica" pitchFamily="34" charset="0"/>
              </a:rPr>
              <a:t> Territorio, Manejo y Gobernanza </a:t>
            </a:r>
            <a:endParaRPr lang="es-ES" altLang="en-US" sz="2400" b="1">
              <a:solidFill>
                <a:srgbClr val="0070C0"/>
              </a:solidFill>
              <a:latin typeface="Helvetica" pitchFamily="34" charset="0"/>
            </a:endParaRPr>
          </a:p>
          <a:p>
            <a:pPr eaLnBrk="1" hangingPunct="1">
              <a:buFont typeface="Courier New" pitchFamily="49" charset="0"/>
              <a:buChar char="o"/>
            </a:pPr>
            <a:endParaRPr lang="es-ES" altLang="en-US" sz="2400" b="1">
              <a:solidFill>
                <a:srgbClr val="0070C0"/>
              </a:solidFill>
              <a:latin typeface="Helvetica" pitchFamily="34" charset="0"/>
            </a:endParaRPr>
          </a:p>
          <a:p>
            <a:pPr eaLnBrk="1" hangingPunct="1">
              <a:buFont typeface="Courier New" pitchFamily="49" charset="0"/>
              <a:buChar char="o"/>
            </a:pPr>
            <a:endParaRPr lang="es-ES" altLang="en-US" sz="2400" b="1">
              <a:solidFill>
                <a:srgbClr val="0070C0"/>
              </a:solidFill>
              <a:latin typeface="Helvetica" pitchFamily="34" charset="0"/>
            </a:endParaRPr>
          </a:p>
          <a:p>
            <a:pPr eaLnBrk="1" hangingPunct="1">
              <a:buFont typeface="Courier New" pitchFamily="49" charset="0"/>
              <a:buChar char="o"/>
            </a:pPr>
            <a:endParaRPr lang="es-ES" altLang="en-US" sz="2400" b="1">
              <a:solidFill>
                <a:srgbClr val="0070C0"/>
              </a:solidFill>
              <a:latin typeface="Helvetica" pitchFamily="34" charset="0"/>
            </a:endParaRPr>
          </a:p>
          <a:p>
            <a:pPr eaLnBrk="1" hangingPunct="1">
              <a:buFont typeface="Courier New" pitchFamily="49" charset="0"/>
              <a:buChar char="o"/>
            </a:pPr>
            <a:endParaRPr lang="es-ES" altLang="en-US" sz="2400">
              <a:latin typeface="Helvetic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n 5" descr="Captura de pantalla 2012-04-30 a la(s) 12.25.13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54775"/>
            <a:ext cx="9144000" cy="38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CuadroTexto 8"/>
          <p:cNvSpPr txBox="1">
            <a:spLocks noChangeArrowheads="1"/>
          </p:cNvSpPr>
          <p:nvPr/>
        </p:nvSpPr>
        <p:spPr bwMode="auto">
          <a:xfrm>
            <a:off x="42863" y="0"/>
            <a:ext cx="9101137" cy="618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80" tIns="45692" rIns="91380" bIns="4569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s-PE" altLang="es-PE" sz="2400" b="1" i="1" dirty="0" smtClean="0">
                <a:solidFill>
                  <a:srgbClr val="009900"/>
                </a:solidFill>
                <a:latin typeface="Rockwell" pitchFamily="18" charset="0"/>
              </a:rPr>
              <a:t>Propuestas  COICA-AIDESEP sobre Redd+ en COP20 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buFont typeface="Arial" charset="0"/>
              <a:buAutoNum type="arabicPeriod"/>
              <a:defRPr/>
            </a:pPr>
            <a:r>
              <a:rPr lang="es-PE" altLang="es-PE" sz="2400" b="1" i="1" u="sng" dirty="0" smtClean="0">
                <a:solidFill>
                  <a:srgbClr val="C00000"/>
                </a:solidFill>
                <a:latin typeface="Arial" charset="0"/>
              </a:rPr>
              <a:t>Mega Drivers (impulsores)  de deforestación </a:t>
            </a:r>
            <a:endParaRPr lang="es-PE" altLang="es-PE" sz="2400" i="1" u="sng" dirty="0" smtClean="0">
              <a:solidFill>
                <a:srgbClr val="C00000"/>
              </a:solidFill>
              <a:latin typeface="Arial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s-PE" altLang="es-PE" sz="2400" b="1" dirty="0" smtClean="0">
                <a:solidFill>
                  <a:srgbClr val="0070C0"/>
                </a:solidFill>
                <a:latin typeface="Arial" charset="0"/>
              </a:rPr>
              <a:t>Visibilizar y cuestionar al </a:t>
            </a:r>
            <a:r>
              <a:rPr lang="es-PE" altLang="es-PE" sz="2400" b="1" dirty="0" err="1" smtClean="0">
                <a:solidFill>
                  <a:srgbClr val="0070C0"/>
                </a:solidFill>
                <a:latin typeface="Arial" charset="0"/>
              </a:rPr>
              <a:t>desarrrollismo</a:t>
            </a:r>
            <a:r>
              <a:rPr lang="es-PE" altLang="es-PE" sz="2400" b="1" dirty="0" smtClean="0">
                <a:solidFill>
                  <a:srgbClr val="0070C0"/>
                </a:solidFill>
                <a:latin typeface="Arial" charset="0"/>
              </a:rPr>
              <a:t>  extractivista </a:t>
            </a:r>
            <a:r>
              <a:rPr lang="es-PE" altLang="es-PE" sz="2400" dirty="0" smtClean="0">
                <a:solidFill>
                  <a:srgbClr val="0070C0"/>
                </a:solidFill>
                <a:latin typeface="Arial" charset="0"/>
              </a:rPr>
              <a:t>(agroindustria, megaproyectos, IIRSA, Minería, represas, hidrocarburos, etc)</a:t>
            </a:r>
            <a:r>
              <a:rPr lang="es-PE" altLang="es-PE" sz="2400" b="1" dirty="0" smtClean="0">
                <a:solidFill>
                  <a:srgbClr val="0070C0"/>
                </a:solidFill>
                <a:latin typeface="Arial" charset="0"/>
              </a:rPr>
              <a:t> como impulsores estratégicos de crisis climática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buFont typeface="Arial" charset="0"/>
              <a:buAutoNum type="arabicPeriod" startAt="2"/>
              <a:defRPr/>
            </a:pPr>
            <a:r>
              <a:rPr lang="es-PE" altLang="es-PE" sz="2400" b="1" i="1" u="sng" dirty="0" smtClean="0">
                <a:solidFill>
                  <a:srgbClr val="C00000"/>
                </a:solidFill>
                <a:latin typeface="Arial" charset="0"/>
              </a:rPr>
              <a:t>Redd</a:t>
            </a:r>
            <a:r>
              <a:rPr lang="es-PE" altLang="es-PE" sz="2400" b="1" i="1" u="sng" dirty="0">
                <a:solidFill>
                  <a:srgbClr val="C00000"/>
                </a:solidFill>
                <a:latin typeface="Arial" charset="0"/>
              </a:rPr>
              <a:t>+ más allá del Carbono y del Mercado </a:t>
            </a:r>
            <a:endParaRPr lang="es-PE" altLang="es-PE" sz="2400" b="1" i="1" u="sng" dirty="0" smtClean="0">
              <a:solidFill>
                <a:srgbClr val="C00000"/>
              </a:solidFill>
              <a:latin typeface="Arial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s-PE" altLang="es-PE" sz="2400" b="1" dirty="0" smtClean="0">
                <a:solidFill>
                  <a:srgbClr val="0070C0"/>
                </a:solidFill>
                <a:latin typeface="Arial" charset="0"/>
              </a:rPr>
              <a:t>Reconocer que está </a:t>
            </a:r>
            <a:r>
              <a:rPr lang="es-PE" altLang="es-PE" sz="2400" b="1" dirty="0">
                <a:solidFill>
                  <a:srgbClr val="0070C0"/>
                </a:solidFill>
                <a:latin typeface="Arial" charset="0"/>
              </a:rPr>
              <a:t>aplicado en el “Redd+ Indígena Amazónico” (RIA), como estrategia eficaz y sostenible de mitigación, adaptación y resiliencia ante la crisis climática. </a:t>
            </a:r>
            <a:r>
              <a:rPr lang="es-PE" altLang="es-PE" sz="2400" b="1" u="sng" dirty="0">
                <a:solidFill>
                  <a:srgbClr val="0070C0"/>
                </a:solidFill>
                <a:latin typeface="Arial" charset="0"/>
              </a:rPr>
              <a:t>Cinco pilotos </a:t>
            </a:r>
            <a:r>
              <a:rPr lang="es-PE" altLang="es-PE" sz="2400" b="1" u="sng" dirty="0" smtClean="0">
                <a:solidFill>
                  <a:srgbClr val="0070C0"/>
                </a:solidFill>
                <a:latin typeface="Arial" charset="0"/>
              </a:rPr>
              <a:t>RIA-COICA, </a:t>
            </a:r>
            <a:r>
              <a:rPr lang="es-PE" altLang="es-PE" sz="2400" b="1" u="sng" dirty="0">
                <a:solidFill>
                  <a:srgbClr val="0070C0"/>
                </a:solidFill>
                <a:latin typeface="Arial" charset="0"/>
              </a:rPr>
              <a:t>con 5 millones de has en 5 </a:t>
            </a:r>
            <a:r>
              <a:rPr lang="es-PE" altLang="es-PE" sz="2400" b="1" u="sng" dirty="0" smtClean="0">
                <a:solidFill>
                  <a:srgbClr val="0070C0"/>
                </a:solidFill>
                <a:latin typeface="Arial" charset="0"/>
              </a:rPr>
              <a:t>países</a:t>
            </a:r>
            <a:endParaRPr lang="es-PE" altLang="es-PE" sz="2400" b="1" u="sng" dirty="0">
              <a:solidFill>
                <a:srgbClr val="0070C0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n 5" descr="Captura de pantalla 2012-04-30 a la(s) 12.25.13 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54775"/>
            <a:ext cx="9144000" cy="38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CuadroTexto 8"/>
          <p:cNvSpPr txBox="1">
            <a:spLocks noChangeArrowheads="1"/>
          </p:cNvSpPr>
          <p:nvPr/>
        </p:nvSpPr>
        <p:spPr bwMode="auto">
          <a:xfrm>
            <a:off x="42863" y="0"/>
            <a:ext cx="9101137" cy="7848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380" tIns="45692" rIns="91380" bIns="4569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s-PE" altLang="es-PE" sz="2400" b="1" u="sng" dirty="0" smtClean="0">
                <a:solidFill>
                  <a:srgbClr val="C00000"/>
                </a:solidFill>
                <a:latin typeface="Arial" charset="0"/>
              </a:rPr>
              <a:t>3. </a:t>
            </a:r>
            <a:r>
              <a:rPr lang="es-PE" altLang="es-PE" sz="2400" b="1" i="1" u="sng" dirty="0" smtClean="0">
                <a:solidFill>
                  <a:srgbClr val="C00000"/>
                </a:solidFill>
                <a:latin typeface="Arial" charset="0"/>
              </a:rPr>
              <a:t>Adaptación y Mujer Indígena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s-PE" altLang="es-PE" sz="2400" b="1" u="sng" dirty="0" smtClean="0">
                <a:solidFill>
                  <a:srgbClr val="0070C0"/>
                </a:solidFill>
                <a:latin typeface="Arial" charset="0"/>
              </a:rPr>
              <a:t>Respaldo a la Sabiduría</a:t>
            </a:r>
            <a:r>
              <a:rPr lang="es-PE" altLang="es-PE" sz="2400" b="1" dirty="0" smtClean="0">
                <a:solidFill>
                  <a:srgbClr val="0070C0"/>
                </a:solidFill>
                <a:latin typeface="Arial" charset="0"/>
              </a:rPr>
              <a:t> indígena como estrategia eficaz de adaptación (integrada con mitigación) ante crisis climática y rol protagónico </a:t>
            </a:r>
            <a:r>
              <a:rPr lang="es-PE" altLang="es-PE" sz="2400" b="1" u="sng" dirty="0" smtClean="0">
                <a:solidFill>
                  <a:srgbClr val="0070C0"/>
                </a:solidFill>
                <a:latin typeface="Arial" charset="0"/>
              </a:rPr>
              <a:t>de mujeres indígenas, con acceso directo a fondos climáticos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charset="0"/>
              <a:buNone/>
              <a:defRPr/>
            </a:pPr>
            <a:endParaRPr lang="es-PE" altLang="es-PE" sz="2400" b="1" dirty="0" smtClean="0">
              <a:solidFill>
                <a:srgbClr val="009900"/>
              </a:solidFill>
              <a:latin typeface="Arial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s-PE" altLang="es-PE" sz="2400" b="1" i="1" u="sng" dirty="0" smtClean="0">
                <a:solidFill>
                  <a:srgbClr val="C00000"/>
                </a:solidFill>
                <a:latin typeface="Arial" charset="0"/>
              </a:rPr>
              <a:t>4. Adecuación Intercultural de </a:t>
            </a:r>
            <a:r>
              <a:rPr lang="es-PE" altLang="es-PE" sz="2400" b="1" i="1" u="sng" dirty="0">
                <a:solidFill>
                  <a:srgbClr val="C00000"/>
                </a:solidFill>
                <a:latin typeface="Arial" charset="0"/>
              </a:rPr>
              <a:t>Redd+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charset="0"/>
              <a:buNone/>
              <a:defRPr/>
            </a:pPr>
            <a:r>
              <a:rPr lang="es-PE" altLang="es-PE" sz="2400" b="1" dirty="0" smtClean="0">
                <a:solidFill>
                  <a:srgbClr val="0070C0"/>
                </a:solidFill>
                <a:latin typeface="Arial" charset="0"/>
              </a:rPr>
              <a:t>Agregar en acuerdos Redd+: </a:t>
            </a:r>
            <a:r>
              <a:rPr lang="es-PE" altLang="es-PE" sz="2400" b="1" dirty="0">
                <a:solidFill>
                  <a:srgbClr val="0070C0"/>
                </a:solidFill>
                <a:latin typeface="Arial" charset="0"/>
              </a:rPr>
              <a:t>Las políticas y proyectos Redd+ al aplicarse á pueblos indígenas </a:t>
            </a:r>
            <a:r>
              <a:rPr lang="es-PE" altLang="es-PE" sz="2400" b="1" u="sng" dirty="0">
                <a:solidFill>
                  <a:srgbClr val="0070C0"/>
                </a:solidFill>
                <a:latin typeface="Arial" charset="0"/>
              </a:rPr>
              <a:t>se adecuarán </a:t>
            </a:r>
            <a:r>
              <a:rPr lang="es-PE" altLang="es-PE" sz="2400" b="1" dirty="0">
                <a:solidFill>
                  <a:srgbClr val="0070C0"/>
                </a:solidFill>
                <a:latin typeface="Arial" charset="0"/>
              </a:rPr>
              <a:t>a sus cosmovisiones, derechos y </a:t>
            </a:r>
            <a:r>
              <a:rPr lang="es-PE" altLang="es-PE" sz="2400" b="1" dirty="0" smtClean="0">
                <a:solidFill>
                  <a:srgbClr val="0070C0"/>
                </a:solidFill>
                <a:latin typeface="Arial" charset="0"/>
              </a:rPr>
              <a:t>propuestas</a:t>
            </a:r>
            <a:r>
              <a:rPr lang="es-PE" altLang="es-PE" sz="2400" dirty="0" smtClean="0">
                <a:solidFill>
                  <a:srgbClr val="0070C0"/>
                </a:solidFill>
                <a:latin typeface="Arial" charset="0"/>
              </a:rPr>
              <a:t>, cumpliendo el Convenio 169, DNUDPI</a:t>
            </a:r>
          </a:p>
          <a:p>
            <a:pPr marL="285750" indent="-28575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endParaRPr lang="es-PE" altLang="es-PE" sz="2400" dirty="0">
              <a:solidFill>
                <a:srgbClr val="0070C0"/>
              </a:solidFill>
              <a:latin typeface="Arial" charset="0"/>
            </a:endParaRPr>
          </a:p>
          <a:p>
            <a:pPr marL="285750" indent="-28575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endParaRPr lang="es-PE" altLang="es-PE" sz="2400" dirty="0">
              <a:solidFill>
                <a:srgbClr val="0070C0"/>
              </a:solidFill>
              <a:latin typeface="Arial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endParaRPr lang="es-PE" altLang="es-PE" sz="2400" b="1" dirty="0" smtClean="0">
              <a:solidFill>
                <a:srgbClr val="4A452A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CuadroTexto 8"/>
          <p:cNvSpPr txBox="1">
            <a:spLocks noChangeArrowheads="1"/>
          </p:cNvSpPr>
          <p:nvPr/>
        </p:nvSpPr>
        <p:spPr bwMode="auto">
          <a:xfrm>
            <a:off x="0" y="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80" tIns="45692" rIns="91380" bIns="45692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Arial" charset="0"/>
              <a:buNone/>
            </a:pPr>
            <a:r>
              <a:rPr lang="es-PE" altLang="es-PE" sz="2000" b="1" i="1" u="sng">
                <a:solidFill>
                  <a:srgbClr val="C00000"/>
                </a:solidFill>
                <a:latin typeface="Arial" charset="0"/>
              </a:rPr>
              <a:t>5.   Fondos  Climáticos y PPII</a:t>
            </a:r>
          </a:p>
          <a:p>
            <a:pPr eaLnBrk="1" hangingPunct="1">
              <a:lnSpc>
                <a:spcPct val="150000"/>
              </a:lnSpc>
              <a:buFont typeface="Arial" charset="0"/>
              <a:buNone/>
            </a:pPr>
            <a:r>
              <a:rPr lang="es-PE" altLang="es-PE" sz="2000" b="1">
                <a:solidFill>
                  <a:srgbClr val="0070C0"/>
                </a:solidFill>
                <a:latin typeface="Arial" charset="0"/>
              </a:rPr>
              <a:t> </a:t>
            </a:r>
            <a:r>
              <a:rPr lang="es-PE" altLang="es-PE" sz="2000" b="1" i="1">
                <a:solidFill>
                  <a:srgbClr val="187CF4"/>
                </a:solidFill>
                <a:latin typeface="Arial" charset="0"/>
              </a:rPr>
              <a:t>Fondos climáticos no llegan a los PPII. Por eso “Programa Amazonía Indígena Viva” (COICA-AIDESEP).  </a:t>
            </a:r>
            <a:r>
              <a:rPr lang="es-PE" altLang="es-PE" sz="2000" b="1" i="1" u="sng">
                <a:solidFill>
                  <a:srgbClr val="187CF4"/>
                </a:solidFill>
                <a:latin typeface="Arial" charset="0"/>
              </a:rPr>
              <a:t>Fondo de $210 mills </a:t>
            </a:r>
            <a:r>
              <a:rPr lang="es-PE" altLang="es-PE" sz="2000" b="1" i="1">
                <a:solidFill>
                  <a:srgbClr val="187CF4"/>
                </a:solidFill>
                <a:latin typeface="Arial" charset="0"/>
              </a:rPr>
              <a:t>(1$ por Ha.) para Titulación de 100 mills has (9 países) incluyendo 20 mills has en Perú. Más Planes de Vida, Manejo y Redd+ Indígena en 210 millones has tituladas que manejan los pueblos indígenas amazónicos.  </a:t>
            </a:r>
          </a:p>
          <a:p>
            <a:pPr eaLnBrk="1" hangingPunct="1">
              <a:lnSpc>
                <a:spcPct val="150000"/>
              </a:lnSpc>
              <a:buFont typeface="Arial" charset="0"/>
              <a:buNone/>
            </a:pPr>
            <a:endParaRPr lang="es-PE" altLang="es-PE" sz="2000" b="1" i="1" u="sng">
              <a:solidFill>
                <a:srgbClr val="009900"/>
              </a:solidFill>
              <a:latin typeface="Arial" charset="0"/>
            </a:endParaRPr>
          </a:p>
          <a:p>
            <a:pPr eaLnBrk="1" hangingPunct="1">
              <a:lnSpc>
                <a:spcPct val="150000"/>
              </a:lnSpc>
              <a:buFont typeface="Arial" charset="0"/>
              <a:buNone/>
            </a:pPr>
            <a:r>
              <a:rPr lang="es-PE" altLang="es-PE" sz="2000" b="1" i="1" u="sng">
                <a:solidFill>
                  <a:srgbClr val="C00000"/>
                </a:solidFill>
                <a:latin typeface="Arial" charset="0"/>
              </a:rPr>
              <a:t>6. Pabellón Pueblos Indígenas  permanente en CMNUCC</a:t>
            </a:r>
          </a:p>
          <a:p>
            <a:pPr eaLnBrk="1" hangingPunct="1">
              <a:lnSpc>
                <a:spcPct val="150000"/>
              </a:lnSpc>
              <a:buFont typeface="Arial" charset="0"/>
              <a:buNone/>
            </a:pPr>
            <a:r>
              <a:rPr lang="es-PE" altLang="es-PE" sz="2000" b="1" i="1">
                <a:solidFill>
                  <a:srgbClr val="187CF4"/>
                </a:solidFill>
                <a:latin typeface="Arial" charset="0"/>
              </a:rPr>
              <a:t>Area de expresión de saberes, artes y propuestas de PP.II. en diálogo con el mundo. A cargo de COICA-AIDESEP y organizaciones indígenas territoriales internacionales, como reconocimiento a su aporte estratégico frente a la crisis climática</a:t>
            </a:r>
            <a:r>
              <a:rPr lang="es-PE" altLang="es-PE" sz="2000" b="1">
                <a:solidFill>
                  <a:srgbClr val="187CF4"/>
                </a:solidFill>
                <a:latin typeface="Calibri" pitchFamily="34" charset="0"/>
              </a:rPr>
              <a:t>.</a:t>
            </a:r>
            <a:r>
              <a:rPr lang="es-PE" altLang="es-PE" sz="2000" b="1">
                <a:solidFill>
                  <a:srgbClr val="187CF4"/>
                </a:solidFill>
                <a:latin typeface="Arial" charset="0"/>
              </a:rPr>
              <a:t> </a:t>
            </a:r>
          </a:p>
          <a:p>
            <a:pPr eaLnBrk="1" hangingPunct="1">
              <a:lnSpc>
                <a:spcPct val="150000"/>
              </a:lnSpc>
              <a:buFont typeface="Arial" charset="0"/>
              <a:buNone/>
            </a:pPr>
            <a:endParaRPr lang="es-PE" altLang="es-PE" sz="2000" i="1">
              <a:latin typeface="Arial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CuadroTexto 8"/>
          <p:cNvSpPr txBox="1">
            <a:spLocks noChangeArrowheads="1"/>
          </p:cNvSpPr>
          <p:nvPr/>
        </p:nvSpPr>
        <p:spPr bwMode="auto">
          <a:xfrm>
            <a:off x="4643438" y="0"/>
            <a:ext cx="44259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80" tIns="45692" rIns="91380" bIns="45692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PE" sz="3600" b="1" i="1">
                <a:solidFill>
                  <a:schemeClr val="tx2"/>
                </a:solidFill>
                <a:latin typeface="Cooper Black" pitchFamily="18" charset="0"/>
              </a:rPr>
              <a:t>Pueblos y Selvas </a:t>
            </a:r>
          </a:p>
          <a:p>
            <a:pPr algn="ctr" eaLnBrk="1" hangingPunct="1"/>
            <a:r>
              <a:rPr lang="en-US" altLang="es-PE" sz="3600" b="1" i="1">
                <a:solidFill>
                  <a:schemeClr val="tx2"/>
                </a:solidFill>
                <a:latin typeface="Cooper Black" pitchFamily="18" charset="0"/>
              </a:rPr>
              <a:t>somos Uno Solo</a:t>
            </a:r>
            <a:endParaRPr lang="en-US" altLang="es-PE" b="1" i="1">
              <a:solidFill>
                <a:schemeClr val="tx2"/>
              </a:solidFill>
              <a:latin typeface="Cooper Black" pitchFamily="18" charset="0"/>
            </a:endParaRPr>
          </a:p>
        </p:txBody>
      </p:sp>
      <p:pic>
        <p:nvPicPr>
          <p:cNvPr id="38915" name="4 Imagen" descr="http://www.ingenieros.es/files/noticias/la_amazon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095375"/>
            <a:ext cx="4425950" cy="413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Picture 35" descr="2 AIDESE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3" y="115888"/>
            <a:ext cx="4643437" cy="353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CuadroTexto 8"/>
          <p:cNvSpPr txBox="1">
            <a:spLocks noChangeArrowheads="1"/>
          </p:cNvSpPr>
          <p:nvPr/>
        </p:nvSpPr>
        <p:spPr bwMode="auto">
          <a:xfrm>
            <a:off x="180975" y="3648075"/>
            <a:ext cx="439102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80" tIns="45692" rIns="91380" bIns="45692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es-PE" sz="3600" b="1" i="1">
                <a:solidFill>
                  <a:schemeClr val="tx2"/>
                </a:solidFill>
                <a:latin typeface="Cooper Black" pitchFamily="18" charset="0"/>
              </a:rPr>
              <a:t>Territorios Indígenas  Frenan crisis climática</a:t>
            </a:r>
            <a:endParaRPr lang="en-US" altLang="es-PE" b="1" i="1">
              <a:solidFill>
                <a:schemeClr val="tx2"/>
              </a:solidFill>
              <a:latin typeface="Cooper Black" pitchFamily="18" charset="0"/>
            </a:endParaRPr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719138" y="5661025"/>
            <a:ext cx="7489825" cy="1022350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8426" tIns="49213" rIns="98426" bIns="49213" anchor="ctr">
            <a:spAutoFit/>
          </a:bodyPr>
          <a:lstStyle>
            <a:lvl1pPr marL="342900" indent="-342900" defTabSz="985838">
              <a:tabLst>
                <a:tab pos="24606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defTabSz="985838">
              <a:tabLst>
                <a:tab pos="24606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defTabSz="985838">
              <a:tabLst>
                <a:tab pos="24606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defTabSz="985838">
              <a:tabLst>
                <a:tab pos="24606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defTabSz="985838">
              <a:tabLst>
                <a:tab pos="24606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defTabSz="985838" eaLnBrk="0" fontAlgn="base" hangingPunct="0">
              <a:spcBef>
                <a:spcPct val="0"/>
              </a:spcBef>
              <a:spcAft>
                <a:spcPct val="0"/>
              </a:spcAft>
              <a:tabLst>
                <a:tab pos="24606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defTabSz="985838" eaLnBrk="0" fontAlgn="base" hangingPunct="0">
              <a:spcBef>
                <a:spcPct val="0"/>
              </a:spcBef>
              <a:spcAft>
                <a:spcPct val="0"/>
              </a:spcAft>
              <a:tabLst>
                <a:tab pos="24606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defTabSz="985838" eaLnBrk="0" fontAlgn="base" hangingPunct="0">
              <a:spcBef>
                <a:spcPct val="0"/>
              </a:spcBef>
              <a:spcAft>
                <a:spcPct val="0"/>
              </a:spcAft>
              <a:tabLst>
                <a:tab pos="24606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defTabSz="985838" eaLnBrk="0" fontAlgn="base" hangingPunct="0">
              <a:spcBef>
                <a:spcPct val="0"/>
              </a:spcBef>
              <a:spcAft>
                <a:spcPct val="0"/>
              </a:spcAft>
              <a:tabLst>
                <a:tab pos="246063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es-PE" sz="2400" b="1" i="1">
                <a:solidFill>
                  <a:srgbClr val="C00000"/>
                </a:solidFill>
                <a:latin typeface="Rockwell" pitchFamily="18" charset="0"/>
              </a:rPr>
              <a:t>Henderson Renjifo, </a:t>
            </a:r>
            <a:r>
              <a:rPr lang="es-ES" altLang="es-PE" sz="2000" b="1" i="1">
                <a:solidFill>
                  <a:srgbClr val="C00000"/>
                </a:solidFill>
                <a:latin typeface="Rockwell" pitchFamily="18" charset="0"/>
              </a:rPr>
              <a:t>Dirigente nacional AIDESEP </a:t>
            </a:r>
          </a:p>
          <a:p>
            <a:pPr algn="ctr" eaLnBrk="1" hangingPunct="1"/>
            <a:r>
              <a:rPr lang="es-ES" altLang="es-PE" sz="2000" b="1" i="1">
                <a:solidFill>
                  <a:srgbClr val="C00000"/>
                </a:solidFill>
                <a:latin typeface="Rockwell" pitchFamily="18" charset="0"/>
              </a:rPr>
              <a:t>Roberto Espinoza, Técnico Clima y COP20</a:t>
            </a:r>
          </a:p>
          <a:p>
            <a:pPr algn="ctr" eaLnBrk="1" hangingPunct="1"/>
            <a:endParaRPr lang="es-ES" altLang="es-PE" sz="1400" b="1" i="1">
              <a:solidFill>
                <a:srgbClr val="009900"/>
              </a:solidFill>
              <a:latin typeface="Rockwell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mbre">
  <a:themeElements>
    <a:clrScheme name="Cumbre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Cumbr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mbre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bre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bre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bre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bre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bre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bre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bre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mbre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9408</TotalTime>
  <Words>1002</Words>
  <Application>Microsoft Office PowerPoint</Application>
  <PresentationFormat>On-screen Show (4:3)</PresentationFormat>
  <Paragraphs>214</Paragraphs>
  <Slides>11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11</vt:i4>
      </vt:variant>
    </vt:vector>
  </HeadingPairs>
  <TitlesOfParts>
    <vt:vector size="28" baseType="lpstr">
      <vt:lpstr>Tahoma</vt:lpstr>
      <vt:lpstr>Arial</vt:lpstr>
      <vt:lpstr>Calibri</vt:lpstr>
      <vt:lpstr>Rockwell</vt:lpstr>
      <vt:lpstr>Helvetica</vt:lpstr>
      <vt:lpstr>Times New Roman</vt:lpstr>
      <vt:lpstr>Wingdings</vt:lpstr>
      <vt:lpstr>Arial Black</vt:lpstr>
      <vt:lpstr>Arial Narrow</vt:lpstr>
      <vt:lpstr>Adobe Heiti Std R</vt:lpstr>
      <vt:lpstr>Courier New</vt:lpstr>
      <vt:lpstr>Cooper Black</vt:lpstr>
      <vt:lpstr>Arial Unicode MS</vt:lpstr>
      <vt:lpstr>Tema de Office</vt:lpstr>
      <vt:lpstr>Cumbre</vt:lpstr>
      <vt:lpstr>3_Tema de Office</vt:lpstr>
      <vt:lpstr>1_Tema de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COICA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COICA</dc:title>
  <dc:creator>Auxiliar Contable</dc:creator>
  <cp:lastModifiedBy>Linda Mumoki</cp:lastModifiedBy>
  <cp:revision>954</cp:revision>
  <dcterms:created xsi:type="dcterms:W3CDTF">2008-11-27T15:48:09Z</dcterms:created>
  <dcterms:modified xsi:type="dcterms:W3CDTF">2014-07-09T12:19:54Z</dcterms:modified>
</cp:coreProperties>
</file>