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0"/>
  </p:notesMasterIdLst>
  <p:sldIdLst>
    <p:sldId id="256" r:id="rId3"/>
    <p:sldId id="257" r:id="rId4"/>
    <p:sldId id="406" r:id="rId5"/>
    <p:sldId id="258" r:id="rId6"/>
    <p:sldId id="405" r:id="rId7"/>
    <p:sldId id="403" r:id="rId8"/>
    <p:sldId id="404" r:id="rId9"/>
  </p:sldIdLst>
  <p:sldSz cx="9144000" cy="6858000" type="screen4x3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IKA" initials="FF" lastIdx="7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972B"/>
    <a:srgbClr val="D3DFA0"/>
    <a:srgbClr val="569119"/>
    <a:srgbClr val="445583"/>
    <a:srgbClr val="FFFF00"/>
    <a:srgbClr val="C7E6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8534" autoAdjust="0"/>
  </p:normalViewPr>
  <p:slideViewPr>
    <p:cSldViewPr>
      <p:cViewPr>
        <p:scale>
          <a:sx n="72" d="100"/>
          <a:sy n="72" d="100"/>
        </p:scale>
        <p:origin x="-1428" y="-4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0A4043-B968-4034-A382-5DCA1EDBFB50}" type="datetimeFigureOut">
              <a:rPr lang="en-US" smtClean="0"/>
              <a:t>09/07/2014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58874D-6DC6-4784-B07C-20D21CBCB4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012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Expected impacts of Transformational Phase</a:t>
            </a:r>
          </a:p>
          <a:p>
            <a:endParaRPr lang="en-US" dirty="0" smtClean="0"/>
          </a:p>
          <a:p>
            <a:pPr marL="342900" lvl="0" indent="-342900" algn="just">
              <a:buFont typeface="Wingdings" charset="2"/>
              <a:buChar char="ü"/>
            </a:pPr>
            <a:r>
              <a:rPr lang="en-GB" sz="1200" dirty="0" smtClean="0">
                <a:cs typeface="Corbel"/>
              </a:rPr>
              <a:t>Indonesia is </a:t>
            </a:r>
            <a:r>
              <a:rPr lang="en-GB" sz="1200" b="1" dirty="0" smtClean="0">
                <a:cs typeface="Corbel"/>
              </a:rPr>
              <a:t>institutionally and operationally </a:t>
            </a:r>
            <a:r>
              <a:rPr lang="en-GB" sz="1200" dirty="0" smtClean="0">
                <a:cs typeface="Corbel"/>
              </a:rPr>
              <a:t>ready to enter into </a:t>
            </a:r>
            <a:r>
              <a:rPr lang="en-GB" sz="1200" b="1" dirty="0" smtClean="0">
                <a:cs typeface="Corbel"/>
              </a:rPr>
              <a:t>REDD+ Phase 3</a:t>
            </a:r>
            <a:r>
              <a:rPr lang="en-GB" sz="1200" dirty="0" smtClean="0">
                <a:cs typeface="Corbel"/>
              </a:rPr>
              <a:t>;</a:t>
            </a:r>
          </a:p>
          <a:p>
            <a:pPr marL="342900" indent="-342900" algn="just">
              <a:buFont typeface="Wingdings" charset="2"/>
              <a:buChar char="ü"/>
            </a:pPr>
            <a:r>
              <a:rPr lang="en-GB" sz="1200" dirty="0" smtClean="0"/>
              <a:t>Indonesia reports </a:t>
            </a:r>
            <a:r>
              <a:rPr lang="en-GB" sz="1200" b="1" dirty="0" smtClean="0"/>
              <a:t>initial verified GHG emissions reduction</a:t>
            </a:r>
            <a:r>
              <a:rPr lang="en-GB" sz="1200" dirty="0" smtClean="0"/>
              <a:t> from three major sources in the LULUCF sector (i.e. deforestation, peat decomposition and peat fire) through REDD+ programmes </a:t>
            </a:r>
            <a:endParaRPr lang="en-US" sz="1200" dirty="0" smtClean="0">
              <a:cs typeface="Corbel"/>
            </a:endParaRPr>
          </a:p>
          <a:p>
            <a:pPr marL="342900" indent="-342900" algn="just">
              <a:buFont typeface="Wingdings" charset="2"/>
              <a:buChar char="ü"/>
            </a:pPr>
            <a:r>
              <a:rPr lang="en-GB" sz="1200" dirty="0" smtClean="0"/>
              <a:t>Indonesia has made </a:t>
            </a:r>
            <a:r>
              <a:rPr lang="en-GB" sz="1200" b="1" dirty="0" smtClean="0"/>
              <a:t>significant progress </a:t>
            </a:r>
            <a:r>
              <a:rPr lang="en-GB" sz="1200" dirty="0" smtClean="0"/>
              <a:t>toward achieving national mitigation objectives</a:t>
            </a:r>
            <a:endParaRPr lang="en-US" sz="1200" dirty="0" smtClean="0">
              <a:cs typeface="Corbel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58874D-6DC6-4784-B07C-20D21CBCB45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1055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290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32943" marR="0" indent="-23294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 smtClean="0"/>
              <a:t>Perjalanan</a:t>
            </a:r>
            <a:r>
              <a:rPr lang="en-US" dirty="0" smtClean="0"/>
              <a:t> </a:t>
            </a:r>
            <a:r>
              <a:rPr lang="en-US" dirty="0" err="1" smtClean="0"/>
              <a:t>Kebijakan</a:t>
            </a:r>
            <a:r>
              <a:rPr lang="en-US" dirty="0" smtClean="0"/>
              <a:t> Global Pembangunan </a:t>
            </a:r>
            <a:r>
              <a:rPr lang="en-US" dirty="0" err="1" smtClean="0"/>
              <a:t>Berkelanjutan</a:t>
            </a:r>
            <a:endParaRPr lang="en-US" dirty="0" smtClean="0"/>
          </a:p>
          <a:p>
            <a:pPr marL="232943" indent="-232943"/>
            <a:r>
              <a:rPr lang="en-US" baseline="0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782FA-0E5B-4C18-8B2B-7E22F809F6FE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6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63675"/>
            <a:ext cx="9144000" cy="427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 descr="D:\REDD+\A Transitions\LOGOREDD+\LOGO BPREDD NG\pixel\Logo BPREDD+ 72dpi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57200"/>
            <a:ext cx="1966912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3124200"/>
            <a:ext cx="7848600" cy="1622425"/>
          </a:xfrm>
        </p:spPr>
        <p:txBody>
          <a:bodyPr anchor="b">
            <a:noAutofit/>
          </a:bodyPr>
          <a:lstStyle>
            <a:lvl1pPr algn="r"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200" y="4800600"/>
            <a:ext cx="6400800" cy="1752600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F417-03F3-4645-B7B9-1F5739233FB4}" type="datetime1">
              <a:rPr lang="en-US" smtClean="0"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3C13-4751-4A44-A7E3-DE10096235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7467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21ACB-F837-4EAA-9288-679DB8596680}" type="datetime1">
              <a:rPr lang="en-US" smtClean="0"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17326" y="6497440"/>
            <a:ext cx="1066800" cy="329184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8583C13-4751-4A44-A7E3-DE10096235D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Line 13"/>
          <p:cNvSpPr>
            <a:spLocks noChangeShapeType="1"/>
          </p:cNvSpPr>
          <p:nvPr userDrawn="1"/>
        </p:nvSpPr>
        <p:spPr bwMode="auto">
          <a:xfrm flipH="1">
            <a:off x="0" y="1524000"/>
            <a:ext cx="9144000" cy="0"/>
          </a:xfrm>
          <a:prstGeom prst="line">
            <a:avLst/>
          </a:prstGeom>
          <a:noFill/>
          <a:ln w="38100">
            <a:solidFill>
              <a:schemeClr val="accent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600200"/>
            <a:ext cx="5638800" cy="30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en-US" sz="1600" b="1" kern="1200" dirty="0" smtClean="0">
                <a:solidFill>
                  <a:schemeClr val="accent5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9" name="Picture 3" descr="D:\REDD+\A Transitions\LOGOREDD+\LOGO BPREDD NG\pixel\Logo BPREDD+ 72dpi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7326" y="655320"/>
            <a:ext cx="974274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87801-331F-4650-91D0-6D8694CE0ADF}" type="datetime1">
              <a:rPr lang="en-US" smtClean="0"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3C13-4751-4A44-A7E3-DE10096235DB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ECA4E-F358-46DA-8BCC-1C3B08883098}" type="datetime1">
              <a:rPr lang="en-US" smtClean="0"/>
              <a:t>09/07/2014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3C13-4751-4A44-A7E3-DE10096235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E5553-7C9B-4988-A590-AAC88883AF26}" type="datetime1">
              <a:rPr lang="en-US" smtClean="0"/>
              <a:t>09/07/2014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3C13-4751-4A44-A7E3-DE10096235DB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79680-F8E2-4D83-A7FE-88BD945D7B48}" type="datetime1">
              <a:rPr lang="en-US" smtClean="0"/>
              <a:t>09/07/2014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3C13-4751-4A44-A7E3-DE10096235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60A4E-97B3-4F58-A354-691EABFC5EC1}" type="datetime1">
              <a:rPr lang="en-US" smtClean="0"/>
              <a:t>09/07/2014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3C13-4751-4A44-A7E3-DE10096235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D0EFA-C3DA-48B8-AB55-D9DE41BFCA2F}" type="datetime1">
              <a:rPr lang="en-US" smtClean="0"/>
              <a:t>09/07/2014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3C13-4751-4A44-A7E3-DE10096235DB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BC019-7E82-49CF-9A96-0F7B37051322}" type="datetime1">
              <a:rPr lang="en-US" smtClean="0"/>
              <a:t>09/07/2014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3C13-4751-4A44-A7E3-DE10096235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18E8-5D17-453B-9363-CF6630EF3BEB}" type="datetime1">
              <a:rPr lang="en-US" smtClean="0"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3C13-4751-4A44-A7E3-DE10096235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BCD4-D6E7-48DE-AE89-BB40CB3247AC}" type="datetime1">
              <a:rPr lang="en-US" smtClean="0"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3C13-4751-4A44-A7E3-DE10096235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" y="304800"/>
            <a:ext cx="8839200" cy="22098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267200" y="2628900"/>
            <a:ext cx="4724400" cy="24765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B1115196-1C6F-4784-83AC-30756D8F10B3}" type="datetimeFigureOut">
              <a:rPr lang="en-US" smtClean="0">
                <a:solidFill>
                  <a:srgbClr val="000000"/>
                </a:solidFill>
                <a:latin typeface="Arial"/>
              </a:rPr>
              <a:pPr/>
              <a:t>09/07/2014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F335B99-0807-4C85-A92A-C222D9C26C7C}" type="slidenum">
              <a:rPr lang="en-US">
                <a:solidFill>
                  <a:srgbClr val="000000"/>
                </a:solidFill>
                <a:latin typeface="Arial"/>
              </a:rPr>
              <a:pPr/>
              <a:t>‹#›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430274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115196-1C6F-4784-83AC-30756D8F10B3}" type="datetimeFigureOut">
              <a:rPr lang="en-US" smtClean="0">
                <a:solidFill>
                  <a:srgbClr val="000000"/>
                </a:solidFill>
                <a:latin typeface="Arial"/>
              </a:rPr>
              <a:pPr/>
              <a:t>09/07/2014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371D3E-5A18-49EB-AD2A-429AF165759F}" type="slidenum">
              <a:rPr lang="en-US" smtClean="0">
                <a:solidFill>
                  <a:srgbClr val="000000"/>
                </a:solidFill>
                <a:latin typeface="Arial"/>
              </a:rPr>
              <a:pPr/>
              <a:t>‹#›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407613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115196-1C6F-4784-83AC-30756D8F10B3}" type="datetimeFigureOut">
              <a:rPr lang="en-US" smtClean="0">
                <a:solidFill>
                  <a:srgbClr val="000000"/>
                </a:solidFill>
                <a:latin typeface="Arial"/>
              </a:rPr>
              <a:pPr/>
              <a:t>09/07/2014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08050B-B5D5-4112-9935-22ECF78ED4FF}" type="slidenum">
              <a:rPr lang="en-US">
                <a:solidFill>
                  <a:srgbClr val="000000"/>
                </a:solidFill>
                <a:latin typeface="Arial"/>
              </a:rPr>
              <a:pPr/>
              <a:t>‹#›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943413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15240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115196-1C6F-4784-83AC-30756D8F10B3}" type="datetimeFigureOut">
              <a:rPr lang="en-US" smtClean="0">
                <a:solidFill>
                  <a:srgbClr val="000000"/>
                </a:solidFill>
                <a:latin typeface="Arial"/>
              </a:rPr>
              <a:pPr/>
              <a:t>09/07/2014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371D3E-5A18-49EB-AD2A-429AF165759F}" type="slidenum">
              <a:rPr lang="en-US" smtClean="0">
                <a:solidFill>
                  <a:srgbClr val="000000"/>
                </a:solidFill>
                <a:latin typeface="Arial"/>
              </a:rPr>
              <a:pPr/>
              <a:t>‹#›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935823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115196-1C6F-4784-83AC-30756D8F10B3}" type="datetimeFigureOut">
              <a:rPr lang="en-US" smtClean="0">
                <a:solidFill>
                  <a:srgbClr val="000000"/>
                </a:solidFill>
                <a:latin typeface="Arial"/>
              </a:rPr>
              <a:pPr/>
              <a:t>09/07/2014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371D3E-5A18-49EB-AD2A-429AF165759F}" type="slidenum">
              <a:rPr lang="en-US" smtClean="0">
                <a:solidFill>
                  <a:srgbClr val="000000"/>
                </a:solidFill>
                <a:latin typeface="Arial"/>
              </a:rPr>
              <a:pPr/>
              <a:t>‹#›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317671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115196-1C6F-4784-83AC-30756D8F10B3}" type="datetimeFigureOut">
              <a:rPr lang="en-US" smtClean="0">
                <a:solidFill>
                  <a:srgbClr val="000000"/>
                </a:solidFill>
                <a:latin typeface="Arial"/>
              </a:rPr>
              <a:pPr/>
              <a:t>09/07/2014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371D3E-5A18-49EB-AD2A-429AF165759F}" type="slidenum">
              <a:rPr lang="en-US" smtClean="0">
                <a:solidFill>
                  <a:srgbClr val="000000"/>
                </a:solidFill>
                <a:latin typeface="Arial"/>
              </a:rPr>
              <a:pPr/>
              <a:t>‹#›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425935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115196-1C6F-4784-83AC-30756D8F10B3}" type="datetimeFigureOut">
              <a:rPr lang="en-US" smtClean="0">
                <a:solidFill>
                  <a:srgbClr val="000000"/>
                </a:solidFill>
                <a:latin typeface="Arial"/>
              </a:rPr>
              <a:pPr/>
              <a:t>09/07/2014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371D3E-5A18-49EB-AD2A-429AF165759F}" type="slidenum">
              <a:rPr lang="en-US" smtClean="0">
                <a:solidFill>
                  <a:srgbClr val="000000"/>
                </a:solidFill>
                <a:latin typeface="Arial"/>
              </a:rPr>
              <a:pPr/>
              <a:t>‹#›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322684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6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115196-1C6F-4784-83AC-30756D8F10B3}" type="datetimeFigureOut">
              <a:rPr lang="en-US" smtClean="0">
                <a:solidFill>
                  <a:srgbClr val="000000"/>
                </a:solidFill>
                <a:latin typeface="Arial"/>
              </a:rPr>
              <a:pPr/>
              <a:t>09/07/2014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371D3E-5A18-49EB-AD2A-429AF165759F}" type="slidenum">
              <a:rPr lang="en-US" smtClean="0">
                <a:solidFill>
                  <a:srgbClr val="000000"/>
                </a:solidFill>
                <a:latin typeface="Arial"/>
              </a:rPr>
              <a:pPr/>
              <a:t>‹#›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101292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115196-1C6F-4784-83AC-30756D8F10B3}" type="datetimeFigureOut">
              <a:rPr lang="en-US" smtClean="0">
                <a:solidFill>
                  <a:srgbClr val="000000"/>
                </a:solidFill>
                <a:latin typeface="Arial"/>
              </a:rPr>
              <a:pPr/>
              <a:t>09/07/2014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371D3E-5A18-49EB-AD2A-429AF165759F}" type="slidenum">
              <a:rPr lang="en-US" smtClean="0">
                <a:solidFill>
                  <a:srgbClr val="000000"/>
                </a:solidFill>
                <a:latin typeface="Arial"/>
              </a:rPr>
              <a:pPr/>
              <a:t>‹#›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46975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115196-1C6F-4784-83AC-30756D8F10B3}" type="datetimeFigureOut">
              <a:rPr lang="en-US" smtClean="0">
                <a:solidFill>
                  <a:srgbClr val="000000"/>
                </a:solidFill>
                <a:latin typeface="Arial"/>
              </a:rPr>
              <a:pPr/>
              <a:t>09/07/2014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371D3E-5A18-49EB-AD2A-429AF165759F}" type="slidenum">
              <a:rPr lang="en-US" smtClean="0">
                <a:solidFill>
                  <a:srgbClr val="000000"/>
                </a:solidFill>
                <a:latin typeface="Arial"/>
              </a:rPr>
              <a:pPr/>
              <a:t>‹#›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275092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52400"/>
            <a:ext cx="2209800" cy="6096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6477000" cy="6096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115196-1C6F-4784-83AC-30756D8F10B3}" type="datetimeFigureOut">
              <a:rPr lang="en-US" smtClean="0">
                <a:solidFill>
                  <a:srgbClr val="000000"/>
                </a:solidFill>
                <a:latin typeface="Arial"/>
              </a:rPr>
              <a:pPr/>
              <a:t>09/07/2014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371D3E-5A18-49EB-AD2A-429AF165759F}" type="slidenum">
              <a:rPr lang="en-US" smtClean="0">
                <a:solidFill>
                  <a:srgbClr val="000000"/>
                </a:solidFill>
                <a:latin typeface="Arial"/>
              </a:rPr>
              <a:pPr/>
              <a:t>‹#›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82334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57400"/>
            <a:ext cx="8229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E54FE23A-0CDF-4676-8B00-36BF5ECCE832}" type="datetime1">
              <a:rPr lang="en-US" smtClean="0"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28583C13-4751-4A44-A7E3-DE10096235D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b="1" kern="1200" spc="-100" baseline="0">
          <a:solidFill>
            <a:schemeClr val="accent5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1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839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524000"/>
            <a:ext cx="88392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" y="6324600"/>
            <a:ext cx="2133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B1115196-1C6F-4784-83AC-30756D8F10B3}" type="datetimeFigureOut">
              <a:rPr lang="en-US" smtClean="0">
                <a:solidFill>
                  <a:srgbClr val="000000"/>
                </a:solidFill>
                <a:latin typeface="Arial"/>
              </a:rPr>
              <a:pPr/>
              <a:t>09/07/2014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24600"/>
            <a:ext cx="2895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324600"/>
            <a:ext cx="2133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9371D3E-5A18-49EB-AD2A-429AF165759F}" type="slidenum">
              <a:rPr lang="en-US" smtClean="0">
                <a:solidFill>
                  <a:srgbClr val="000000"/>
                </a:solidFill>
                <a:latin typeface="Arial"/>
              </a:rPr>
              <a:pPr/>
              <a:t>‹#›</a:t>
            </a:fld>
            <a:endParaRPr lang="en-U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20353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3124200"/>
            <a:ext cx="7620000" cy="1622425"/>
          </a:xfrm>
        </p:spPr>
        <p:txBody>
          <a:bodyPr anchor="ctr"/>
          <a:lstStyle/>
          <a:p>
            <a:r>
              <a:rPr lang="en-US" sz="3200" dirty="0" smtClean="0"/>
              <a:t>The future of REDD+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200" y="4800600"/>
            <a:ext cx="6172200" cy="1752600"/>
          </a:xfrm>
        </p:spPr>
        <p:txBody>
          <a:bodyPr/>
          <a:lstStyle/>
          <a:p>
            <a:r>
              <a:rPr lang="en-US" b="1" dirty="0" err="1" smtClean="0"/>
              <a:t>Heru</a:t>
            </a:r>
            <a:r>
              <a:rPr lang="en-US" b="1" dirty="0" smtClean="0"/>
              <a:t> </a:t>
            </a:r>
            <a:r>
              <a:rPr lang="en-US" b="1" dirty="0" err="1" smtClean="0"/>
              <a:t>Prasetyo</a:t>
            </a:r>
            <a:endParaRPr lang="en-US" b="1" dirty="0" smtClean="0"/>
          </a:p>
          <a:p>
            <a:endParaRPr lang="en-US" b="1" dirty="0"/>
          </a:p>
          <a:p>
            <a:r>
              <a:rPr lang="en-US" sz="1600" b="1" dirty="0" smtClean="0"/>
              <a:t>REDD+ Beyond 2015</a:t>
            </a:r>
          </a:p>
          <a:p>
            <a:r>
              <a:rPr lang="en-US" sz="1600" dirty="0" smtClean="0"/>
              <a:t>UN-REDD PB 12 Meeting</a:t>
            </a:r>
          </a:p>
          <a:p>
            <a:r>
              <a:rPr lang="en-US" sz="1600" dirty="0" smtClean="0"/>
              <a:t>Lima, Peru, 7 July 2014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16908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52400" y="533400"/>
            <a:ext cx="7467600" cy="990600"/>
          </a:xfrm>
        </p:spPr>
        <p:txBody>
          <a:bodyPr/>
          <a:lstStyle/>
          <a:p>
            <a:r>
              <a:rPr lang="en-US" dirty="0" smtClean="0"/>
              <a:t>UN-REDD </a:t>
            </a:r>
            <a:r>
              <a:rPr lang="en-US" dirty="0" err="1" smtClean="0"/>
              <a:t>Programme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3C13-4751-4A44-A7E3-DE10096235DB}" type="slidenum">
              <a:rPr lang="en-US" smtClean="0"/>
              <a:t>2</a:t>
            </a:fld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676400"/>
            <a:ext cx="1981200" cy="1489862"/>
          </a:xfrm>
          <a:prstGeom prst="rect">
            <a:avLst/>
          </a:prstGeom>
        </p:spPr>
      </p:pic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2286000" y="1919305"/>
            <a:ext cx="6705600" cy="1357295"/>
          </a:xfrm>
          <a:prstGeom prst="rect">
            <a:avLst/>
          </a:prstGeom>
          <a:solidFill>
            <a:srgbClr val="99CC00">
              <a:alpha val="45882"/>
            </a:srgbClr>
          </a:solidFill>
          <a:ln w="76200">
            <a:solidFill>
              <a:srgbClr val="FFFFFF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lvl="0" eaLnBrk="1" hangingPunct="1">
              <a:lnSpc>
                <a:spcPct val="150000"/>
              </a:lnSpc>
              <a:defRPr/>
            </a:pPr>
            <a:r>
              <a:rPr lang="en-US" sz="1600" b="1" u="sng" dirty="0" smtClean="0">
                <a:solidFill>
                  <a:schemeClr val="accent6">
                    <a:lumMod val="50000"/>
                  </a:schemeClr>
                </a:solidFill>
              </a:rPr>
              <a:t>Vision:</a:t>
            </a:r>
          </a:p>
          <a:p>
            <a:pPr lvl="0" eaLnBrk="1" hangingPunct="1">
              <a:lnSpc>
                <a:spcPct val="80000"/>
              </a:lnSpc>
              <a:defRPr/>
            </a:pPr>
            <a:r>
              <a:rPr lang="en-US" kern="0" dirty="0">
                <a:solidFill>
                  <a:schemeClr val="accent6">
                    <a:lumMod val="50000"/>
                  </a:schemeClr>
                </a:solidFill>
              </a:rPr>
              <a:t>Developing countries have significantly reduced their forest and land-based emissions, as a result of incentives from a performance-based REDD+ mechanism, while achieving national developmental goals in a sustainable and equitable manner </a:t>
            </a:r>
          </a:p>
        </p:txBody>
      </p:sp>
      <p:sp>
        <p:nvSpPr>
          <p:cNvPr id="39" name="TextBox 51"/>
          <p:cNvSpPr txBox="1">
            <a:spLocks noChangeArrowheads="1"/>
          </p:cNvSpPr>
          <p:nvPr/>
        </p:nvSpPr>
        <p:spPr bwMode="auto">
          <a:xfrm>
            <a:off x="381000" y="3429000"/>
            <a:ext cx="8534400" cy="1357295"/>
          </a:xfrm>
          <a:prstGeom prst="rect">
            <a:avLst/>
          </a:prstGeom>
          <a:solidFill>
            <a:srgbClr val="99CC00">
              <a:alpha val="45882"/>
            </a:srgbClr>
          </a:solidFill>
          <a:ln w="57150" algn="ctr">
            <a:solidFill>
              <a:srgbClr val="FFFFFF"/>
            </a:solidFill>
            <a:round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lvl="0" eaLnBrk="1" hangingPunct="1">
              <a:lnSpc>
                <a:spcPct val="150000"/>
              </a:lnSpc>
              <a:defRPr/>
            </a:pPr>
            <a:r>
              <a:rPr lang="en-US" sz="1600" b="1" u="sng" dirty="0" smtClean="0">
                <a:solidFill>
                  <a:schemeClr val="accent6">
                    <a:lumMod val="50000"/>
                  </a:schemeClr>
                </a:solidFill>
              </a:rPr>
              <a:t>Mission:</a:t>
            </a:r>
          </a:p>
          <a:p>
            <a:pPr lvl="0" eaLnBrk="1" hangingPunct="1">
              <a:lnSpc>
                <a:spcPct val="80000"/>
              </a:lnSpc>
              <a:defRPr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To </a:t>
            </a:r>
            <a:r>
              <a:rPr lang="en-US" b="1" u="sng" dirty="0">
                <a:solidFill>
                  <a:schemeClr val="accent6">
                    <a:lumMod val="50000"/>
                  </a:schemeClr>
                </a:solidFill>
              </a:rPr>
              <a:t>support countries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’ efforts to reduce emissions from deforestation and forest degradation through national REDD+ strategies that transform their forest sectors so as to contribute to human well-being and meet climate change mitigation and adaptation aspirations. </a:t>
            </a:r>
          </a:p>
        </p:txBody>
      </p:sp>
      <p:sp>
        <p:nvSpPr>
          <p:cNvPr id="40" name="TextBox 52"/>
          <p:cNvSpPr txBox="1">
            <a:spLocks noChangeArrowheads="1"/>
          </p:cNvSpPr>
          <p:nvPr/>
        </p:nvSpPr>
        <p:spPr bwMode="auto">
          <a:xfrm>
            <a:off x="381000" y="4953000"/>
            <a:ext cx="4114800" cy="1800493"/>
          </a:xfrm>
          <a:prstGeom prst="rect">
            <a:avLst/>
          </a:prstGeom>
          <a:solidFill>
            <a:srgbClr val="99CC00">
              <a:alpha val="45882"/>
            </a:srgbClr>
          </a:solidFill>
          <a:ln w="57150" algn="ctr">
            <a:solidFill>
              <a:srgbClr val="FFFFFF"/>
            </a:solidFill>
            <a:round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lvl="0" eaLnBrk="1" hangingPunct="1">
              <a:lnSpc>
                <a:spcPct val="150000"/>
              </a:lnSpc>
              <a:defRPr/>
            </a:pPr>
            <a:r>
              <a:rPr lang="en-US" sz="1600" b="1" u="sng" dirty="0" smtClean="0">
                <a:solidFill>
                  <a:schemeClr val="accent6">
                    <a:lumMod val="50000"/>
                  </a:schemeClr>
                </a:solidFill>
              </a:rPr>
              <a:t>2011-2015 Objective:</a:t>
            </a:r>
          </a:p>
          <a:p>
            <a:pPr lvl="0" eaLnBrk="1" hangingPunct="1">
              <a:lnSpc>
                <a:spcPct val="80000"/>
              </a:lnSpc>
              <a:defRPr/>
            </a:pPr>
            <a:r>
              <a:rPr lang="en-US" kern="0" dirty="0">
                <a:solidFill>
                  <a:schemeClr val="accent6">
                    <a:lumMod val="50000"/>
                  </a:schemeClr>
                </a:solidFill>
              </a:rPr>
              <a:t>To promote the elaboration and implementation of National REDD+ Strategies to achieve REDD+ readiness, including the transformation of land use and sustainable forest management and performance-based payments. </a:t>
            </a:r>
          </a:p>
        </p:txBody>
      </p:sp>
      <p:sp>
        <p:nvSpPr>
          <p:cNvPr id="59" name="Chevron 58"/>
          <p:cNvSpPr/>
          <p:nvPr/>
        </p:nvSpPr>
        <p:spPr>
          <a:xfrm>
            <a:off x="4417912" y="4876800"/>
            <a:ext cx="372558" cy="1927247"/>
          </a:xfrm>
          <a:prstGeom prst="chevron">
            <a:avLst>
              <a:gd name="adj" fmla="val 62310"/>
            </a:avLst>
          </a:prstGeom>
          <a:solidFill>
            <a:srgbClr val="92D05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2209800" y="1600200"/>
            <a:ext cx="5638800" cy="3048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Vision, Mission and 2011-2015 Objective</a:t>
            </a:r>
            <a:endParaRPr lang="en-US" dirty="0"/>
          </a:p>
        </p:txBody>
      </p:sp>
      <p:sp>
        <p:nvSpPr>
          <p:cNvPr id="60" name="Chevron 59"/>
          <p:cNvSpPr/>
          <p:nvPr/>
        </p:nvSpPr>
        <p:spPr>
          <a:xfrm>
            <a:off x="4648200" y="4876800"/>
            <a:ext cx="381000" cy="1927247"/>
          </a:xfrm>
          <a:prstGeom prst="chevron">
            <a:avLst>
              <a:gd name="adj" fmla="val 62310"/>
            </a:avLst>
          </a:prstGeom>
          <a:solidFill>
            <a:srgbClr val="00B05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4">
              <a:hueOff val="-10378642"/>
              <a:satOff val="-49"/>
              <a:lumOff val="-1451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6" name="Group 5"/>
          <p:cNvGrpSpPr/>
          <p:nvPr/>
        </p:nvGrpSpPr>
        <p:grpSpPr>
          <a:xfrm>
            <a:off x="4953000" y="5029200"/>
            <a:ext cx="3962400" cy="1371600"/>
            <a:chOff x="3962400" y="5029200"/>
            <a:chExt cx="3962400" cy="1371600"/>
          </a:xfrm>
        </p:grpSpPr>
        <p:sp>
          <p:nvSpPr>
            <p:cNvPr id="53" name="Rounded Rectangle 52"/>
            <p:cNvSpPr/>
            <p:nvPr/>
          </p:nvSpPr>
          <p:spPr>
            <a:xfrm>
              <a:off x="3962400" y="5791200"/>
              <a:ext cx="1219200" cy="609600"/>
            </a:xfrm>
            <a:prstGeom prst="roundRect">
              <a:avLst/>
            </a:prstGeom>
            <a:gradFill rotWithShape="1">
              <a:gsLst>
                <a:gs pos="0">
                  <a:srgbClr val="A7B789">
                    <a:shade val="51000"/>
                    <a:satMod val="130000"/>
                  </a:srgbClr>
                </a:gs>
                <a:gs pos="80000">
                  <a:srgbClr val="A7B789">
                    <a:shade val="93000"/>
                    <a:satMod val="130000"/>
                  </a:srgbClr>
                </a:gs>
                <a:gs pos="100000">
                  <a:srgbClr val="A7B789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Multiple</a:t>
              </a:r>
              <a:r>
                <a:rPr kumimoji="0" lang="en-US" sz="1400" b="0" i="0" u="none" strike="noStrike" kern="0" cap="none" spc="0" normalizeH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Benefits</a:t>
              </a: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4" name="Rounded Rectangle 53"/>
            <p:cNvSpPr/>
            <p:nvPr/>
          </p:nvSpPr>
          <p:spPr>
            <a:xfrm>
              <a:off x="5334000" y="5791200"/>
              <a:ext cx="1219200" cy="609600"/>
            </a:xfrm>
            <a:prstGeom prst="roundRect">
              <a:avLst/>
            </a:prstGeom>
            <a:gradFill rotWithShape="1">
              <a:gsLst>
                <a:gs pos="0">
                  <a:srgbClr val="A7B789">
                    <a:shade val="51000"/>
                    <a:satMod val="130000"/>
                  </a:srgbClr>
                </a:gs>
                <a:gs pos="80000">
                  <a:srgbClr val="A7B789">
                    <a:shade val="93000"/>
                    <a:satMod val="130000"/>
                  </a:srgbClr>
                </a:gs>
                <a:gs pos="100000">
                  <a:srgbClr val="A7B789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Transparent,</a:t>
              </a:r>
              <a:r>
                <a:rPr kumimoji="0" lang="en-US" sz="1100" b="0" i="0" u="none" strike="noStrike" kern="0" cap="none" spc="0" normalizeH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equitable and accountable management</a:t>
              </a:r>
              <a:endPara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6" name="Rounded Rectangle 55"/>
            <p:cNvSpPr/>
            <p:nvPr/>
          </p:nvSpPr>
          <p:spPr>
            <a:xfrm>
              <a:off x="3962400" y="5044966"/>
              <a:ext cx="1219200" cy="609600"/>
            </a:xfrm>
            <a:prstGeom prst="roundRect">
              <a:avLst/>
            </a:prstGeom>
            <a:gradFill rotWithShape="1">
              <a:gsLst>
                <a:gs pos="0">
                  <a:srgbClr val="A7B789">
                    <a:shade val="51000"/>
                    <a:satMod val="130000"/>
                  </a:srgbClr>
                </a:gs>
                <a:gs pos="80000">
                  <a:srgbClr val="A7B789">
                    <a:shade val="93000"/>
                    <a:satMod val="130000"/>
                  </a:srgbClr>
                </a:gs>
                <a:gs pos="100000">
                  <a:srgbClr val="A7B789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MRV &amp; Monitoring</a:t>
              </a: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7" name="Rounded Rectangle 56"/>
            <p:cNvSpPr/>
            <p:nvPr/>
          </p:nvSpPr>
          <p:spPr>
            <a:xfrm>
              <a:off x="5334000" y="5029200"/>
              <a:ext cx="1219200" cy="609600"/>
            </a:xfrm>
            <a:prstGeom prst="roundRect">
              <a:avLst/>
            </a:prstGeom>
            <a:gradFill rotWithShape="1">
              <a:gsLst>
                <a:gs pos="0">
                  <a:srgbClr val="A7B789">
                    <a:shade val="51000"/>
                    <a:satMod val="130000"/>
                  </a:srgbClr>
                </a:gs>
                <a:gs pos="80000">
                  <a:srgbClr val="A7B789">
                    <a:shade val="93000"/>
                    <a:satMod val="130000"/>
                  </a:srgbClr>
                </a:gs>
                <a:gs pos="100000">
                  <a:srgbClr val="A7B789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National</a:t>
              </a:r>
              <a:r>
                <a:rPr kumimoji="0" lang="en-US" sz="1400" b="0" i="0" u="none" strike="noStrike" kern="0" cap="none" spc="0" normalizeH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REDD+ Governance</a:t>
              </a: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5" name="Rounded Rectangle 54"/>
            <p:cNvSpPr/>
            <p:nvPr/>
          </p:nvSpPr>
          <p:spPr>
            <a:xfrm>
              <a:off x="6705600" y="5791200"/>
              <a:ext cx="1219200" cy="609600"/>
            </a:xfrm>
            <a:prstGeom prst="roundRect">
              <a:avLst/>
            </a:prstGeom>
            <a:gradFill rotWithShape="1">
              <a:gsLst>
                <a:gs pos="0">
                  <a:srgbClr val="A7B789">
                    <a:shade val="51000"/>
                    <a:satMod val="130000"/>
                  </a:srgbClr>
                </a:gs>
                <a:gs pos="80000">
                  <a:srgbClr val="A7B789">
                    <a:shade val="93000"/>
                    <a:satMod val="130000"/>
                  </a:srgbClr>
                </a:gs>
                <a:gs pos="100000">
                  <a:srgbClr val="A7B789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Sector Transformation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8" name="Rounded Rectangle 57"/>
            <p:cNvSpPr/>
            <p:nvPr/>
          </p:nvSpPr>
          <p:spPr>
            <a:xfrm>
              <a:off x="6705600" y="5029200"/>
              <a:ext cx="1219200" cy="609600"/>
            </a:xfrm>
            <a:prstGeom prst="roundRect">
              <a:avLst/>
            </a:prstGeom>
            <a:gradFill rotWithShape="1">
              <a:gsLst>
                <a:gs pos="0">
                  <a:srgbClr val="A7B789">
                    <a:shade val="51000"/>
                    <a:satMod val="130000"/>
                  </a:srgbClr>
                </a:gs>
                <a:gs pos="80000">
                  <a:srgbClr val="A7B789">
                    <a:shade val="93000"/>
                    <a:satMod val="130000"/>
                  </a:srgbClr>
                </a:gs>
                <a:gs pos="100000">
                  <a:srgbClr val="A7B789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Stakeholder Engagement</a:t>
              </a: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6445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+mn-lt"/>
              </a:rPr>
              <a:t>The REDD+ National Strategy </a:t>
            </a:r>
            <a:endParaRPr lang="en-US" dirty="0">
              <a:latin typeface="+mn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3C13-4751-4A44-A7E3-DE10096235DB}" type="slidenum">
              <a:rPr lang="en-US" smtClean="0"/>
              <a:t>3</a:t>
            </a:fld>
            <a:endParaRPr lang="en-US"/>
          </a:p>
        </p:txBody>
      </p:sp>
      <p:pic>
        <p:nvPicPr>
          <p:cNvPr id="51" name="Picture 50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04" t="21301"/>
          <a:stretch/>
        </p:blipFill>
        <p:spPr bwMode="auto">
          <a:xfrm>
            <a:off x="6835462" y="1940526"/>
            <a:ext cx="2308538" cy="491747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609600" y="1676400"/>
            <a:ext cx="2667000" cy="4953000"/>
          </a:xfrm>
          <a:prstGeom prst="rect">
            <a:avLst/>
          </a:prstGeom>
          <a:solidFill>
            <a:srgbClr val="333B1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dirty="0" smtClean="0"/>
          </a:p>
          <a:p>
            <a:pPr algn="ctr"/>
            <a:r>
              <a:rPr lang="en-US" sz="2400" dirty="0" smtClean="0">
                <a:latin typeface="Calibri"/>
                <a:cs typeface="Calibri"/>
              </a:rPr>
              <a:t>Institutions and Processes</a:t>
            </a:r>
            <a:endParaRPr lang="en-US" sz="2400" dirty="0">
              <a:latin typeface="Calibri"/>
              <a:cs typeface="Calibri"/>
            </a:endParaRPr>
          </a:p>
        </p:txBody>
      </p:sp>
      <p:sp>
        <p:nvSpPr>
          <p:cNvPr id="6" name="Oval 5"/>
          <p:cNvSpPr/>
          <p:nvPr/>
        </p:nvSpPr>
        <p:spPr>
          <a:xfrm>
            <a:off x="457199" y="1600200"/>
            <a:ext cx="381001" cy="3810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581400" y="1676400"/>
            <a:ext cx="2895600" cy="4953000"/>
          </a:xfrm>
          <a:prstGeom prst="rect">
            <a:avLst/>
          </a:prstGeom>
          <a:solidFill>
            <a:srgbClr val="333B1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dirty="0" smtClean="0"/>
          </a:p>
          <a:p>
            <a:pPr algn="ctr"/>
            <a:r>
              <a:rPr lang="en-US" sz="2400" dirty="0" smtClean="0">
                <a:latin typeface="Calibri"/>
                <a:cs typeface="Calibri"/>
              </a:rPr>
              <a:t>Legal and Regulatory Frameworks</a:t>
            </a:r>
            <a:endParaRPr lang="en-US" sz="2400" dirty="0">
              <a:latin typeface="Calibri"/>
              <a:cs typeface="Calibri"/>
            </a:endParaRPr>
          </a:p>
        </p:txBody>
      </p:sp>
      <p:sp>
        <p:nvSpPr>
          <p:cNvPr id="9" name="Oval 8"/>
          <p:cNvSpPr/>
          <p:nvPr/>
        </p:nvSpPr>
        <p:spPr>
          <a:xfrm>
            <a:off x="3429000" y="1600200"/>
            <a:ext cx="381000" cy="3810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7" name="Pentagon 6"/>
          <p:cNvSpPr/>
          <p:nvPr/>
        </p:nvSpPr>
        <p:spPr>
          <a:xfrm>
            <a:off x="304800" y="2895600"/>
            <a:ext cx="6553200" cy="1676400"/>
          </a:xfrm>
          <a:prstGeom prst="homePlate">
            <a:avLst/>
          </a:prstGeom>
          <a:solidFill>
            <a:srgbClr val="8897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Strategic </a:t>
            </a:r>
            <a:r>
              <a:rPr lang="en-US" sz="2800" dirty="0" smtClean="0"/>
              <a:t>Programs</a:t>
            </a:r>
            <a:endParaRPr lang="en-US" sz="2800" dirty="0"/>
          </a:p>
        </p:txBody>
      </p:sp>
      <p:sp>
        <p:nvSpPr>
          <p:cNvPr id="12" name="Oval 11"/>
          <p:cNvSpPr/>
          <p:nvPr/>
        </p:nvSpPr>
        <p:spPr>
          <a:xfrm>
            <a:off x="152400" y="2743200"/>
            <a:ext cx="381000" cy="3810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4" name="Pentagon 13"/>
          <p:cNvSpPr/>
          <p:nvPr/>
        </p:nvSpPr>
        <p:spPr>
          <a:xfrm>
            <a:off x="304800" y="4724400"/>
            <a:ext cx="6553200" cy="914400"/>
          </a:xfrm>
          <a:prstGeom prst="homePlate">
            <a:avLst/>
          </a:prstGeom>
          <a:solidFill>
            <a:srgbClr val="8897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Paradigm and Work Culture Change</a:t>
            </a:r>
            <a:endParaRPr lang="en-US" sz="2400" dirty="0"/>
          </a:p>
        </p:txBody>
      </p:sp>
      <p:sp>
        <p:nvSpPr>
          <p:cNvPr id="16" name="Oval 15"/>
          <p:cNvSpPr/>
          <p:nvPr/>
        </p:nvSpPr>
        <p:spPr>
          <a:xfrm>
            <a:off x="152400" y="4648200"/>
            <a:ext cx="381000" cy="3810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7" name="Pentagon 16"/>
          <p:cNvSpPr/>
          <p:nvPr/>
        </p:nvSpPr>
        <p:spPr>
          <a:xfrm>
            <a:off x="304800" y="5791200"/>
            <a:ext cx="6553200" cy="914400"/>
          </a:xfrm>
          <a:prstGeom prst="homePlate">
            <a:avLst/>
          </a:prstGeom>
          <a:solidFill>
            <a:srgbClr val="8897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Multi Stakeholders Approach</a:t>
            </a:r>
            <a:endParaRPr lang="en-US" sz="2400" dirty="0"/>
          </a:p>
        </p:txBody>
      </p:sp>
      <p:sp>
        <p:nvSpPr>
          <p:cNvPr id="19" name="Oval 18"/>
          <p:cNvSpPr/>
          <p:nvPr/>
        </p:nvSpPr>
        <p:spPr>
          <a:xfrm>
            <a:off x="152400" y="5715000"/>
            <a:ext cx="381000" cy="3810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775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Connecting UN-REDD Programme with National Programme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457200" y="2209800"/>
            <a:ext cx="7696200" cy="1524000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80000"/>
              </a:lnSpc>
              <a:spcAft>
                <a:spcPts val="0"/>
              </a:spcAft>
              <a:buFont typeface="Wingdings" charset="2"/>
              <a:buChar char="§"/>
            </a:pPr>
            <a:r>
              <a:rPr lang="en-GB" sz="2400" dirty="0">
                <a:latin typeface="Calibri Light"/>
                <a:ea typeface="Calibri"/>
                <a:cs typeface="Times New Roman"/>
              </a:rPr>
              <a:t>Facilitating the multi-stakeholder process of drafting the National REDD+ Strategy</a:t>
            </a:r>
            <a:endParaRPr lang="en-US" sz="20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80000"/>
              </a:lnSpc>
              <a:spcAft>
                <a:spcPts val="0"/>
              </a:spcAft>
              <a:buFont typeface="Wingdings" charset="2"/>
              <a:buChar char="§"/>
            </a:pPr>
            <a:r>
              <a:rPr lang="en-GB" sz="2400" dirty="0">
                <a:latin typeface="Calibri Light"/>
                <a:ea typeface="Calibri"/>
                <a:cs typeface="Times New Roman"/>
              </a:rPr>
              <a:t>Supporting early efforts concerning MRV and FPIC</a:t>
            </a:r>
            <a:endParaRPr lang="en-US" sz="20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80000"/>
              </a:lnSpc>
              <a:spcAft>
                <a:spcPts val="800"/>
              </a:spcAft>
              <a:buFont typeface="Wingdings" charset="2"/>
              <a:buChar char="§"/>
            </a:pPr>
            <a:r>
              <a:rPr lang="en-GB" sz="2400" dirty="0">
                <a:latin typeface="Calibri Light"/>
                <a:ea typeface="Calibri"/>
                <a:cs typeface="Times New Roman"/>
              </a:rPr>
              <a:t>Working with the Provincial Government of </a:t>
            </a:r>
            <a:r>
              <a:rPr lang="en-GB" sz="2400" u="sng" dirty="0">
                <a:latin typeface="Calibri"/>
                <a:ea typeface="Calibri"/>
                <a:cs typeface="Calibri"/>
              </a:rPr>
              <a:t>Central Sulawesi </a:t>
            </a:r>
            <a:r>
              <a:rPr lang="en-GB" sz="2400" dirty="0">
                <a:latin typeface="Calibri Light"/>
                <a:ea typeface="Calibri"/>
                <a:cs typeface="Times New Roman"/>
              </a:rPr>
              <a:t>to develop an early model and path for the evolution of large-scale REDD+ programmes in Indonesia</a:t>
            </a:r>
            <a:endParaRPr lang="en-US" sz="2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3C13-4751-4A44-A7E3-DE10096235DB}" type="slidenum">
              <a:rPr lang="en-US" smtClean="0"/>
              <a:t>4</a:t>
            </a:fld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6200" y="1828800"/>
            <a:ext cx="7467600" cy="3048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spc="-100" baseline="0">
                <a:solidFill>
                  <a:schemeClr val="accent5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2000" dirty="0" smtClean="0"/>
              <a:t>UN-REDD Programme in Indonesia 2010 - Oct 2012</a:t>
            </a:r>
            <a:endParaRPr lang="en-US" sz="2000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6200" y="4572000"/>
            <a:ext cx="7467600" cy="3048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spc="-100" baseline="0">
                <a:solidFill>
                  <a:schemeClr val="accent5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2000" dirty="0" smtClean="0"/>
              <a:t>After Oct 2012 ?</a:t>
            </a:r>
            <a:endParaRPr lang="en-US" sz="4000" dirty="0"/>
          </a:p>
        </p:txBody>
      </p:sp>
      <p:sp>
        <p:nvSpPr>
          <p:cNvPr id="170" name="Rectangle 50"/>
          <p:cNvSpPr>
            <a:spLocks noChangeArrowheads="1"/>
          </p:cNvSpPr>
          <p:nvPr>
            <p:custDataLst>
              <p:tags r:id="rId1"/>
            </p:custDataLst>
          </p:nvPr>
        </p:nvSpPr>
        <p:spPr bwMode="gray">
          <a:xfrm>
            <a:off x="8576897" y="5283202"/>
            <a:ext cx="65" cy="107722"/>
          </a:xfrm>
          <a:prstGeom prst="rect">
            <a:avLst/>
          </a:prstGeom>
          <a:solidFill>
            <a:srgbClr val="C7E0FB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id-ID" sz="700">
              <a:solidFill>
                <a:schemeClr val="hlin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03459" y="329184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4663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381000"/>
            <a:ext cx="7924800" cy="990600"/>
          </a:xfrm>
        </p:spPr>
        <p:txBody>
          <a:bodyPr>
            <a:normAutofit fontScale="90000"/>
          </a:bodyPr>
          <a:lstStyle/>
          <a:p>
            <a:r>
              <a:rPr lang="id-ID" dirty="0" smtClean="0"/>
              <a:t>A </a:t>
            </a:r>
            <a:r>
              <a:rPr lang="en-US" dirty="0" smtClean="0"/>
              <a:t>transformational phase towards full implementation</a:t>
            </a:r>
            <a:r>
              <a:rPr lang="id-ID" dirty="0" smtClean="0"/>
              <a:t> :</a:t>
            </a:r>
            <a:r>
              <a:rPr lang="en-US" dirty="0" smtClean="0"/>
              <a:t> impacts </a:t>
            </a:r>
            <a:r>
              <a:rPr lang="en-US" dirty="0"/>
              <a:t>to be seen &amp; felt by the end of 2016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Phased Approach on REDD+ Full Implementation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3C13-4751-4A44-A7E3-DE10096235DB}" type="slidenum">
              <a:rPr lang="en-US" smtClean="0"/>
              <a:t>5</a:t>
            </a:fld>
            <a:endParaRPr lang="en-US"/>
          </a:p>
        </p:txBody>
      </p:sp>
      <p:sp>
        <p:nvSpPr>
          <p:cNvPr id="125" name="Freeform 11"/>
          <p:cNvSpPr>
            <a:spLocks/>
          </p:cNvSpPr>
          <p:nvPr>
            <p:custDataLst>
              <p:tags r:id="rId1"/>
            </p:custDataLst>
          </p:nvPr>
        </p:nvSpPr>
        <p:spPr bwMode="gray">
          <a:xfrm>
            <a:off x="1543051" y="2057400"/>
            <a:ext cx="2363372" cy="719137"/>
          </a:xfrm>
          <a:custGeom>
            <a:avLst/>
            <a:gdLst>
              <a:gd name="T0" fmla="*/ 0 w 1952"/>
              <a:gd name="T1" fmla="*/ 0 h 430"/>
              <a:gd name="T2" fmla="*/ 1875 w 1952"/>
              <a:gd name="T3" fmla="*/ 0 h 430"/>
              <a:gd name="T4" fmla="*/ 1952 w 1952"/>
              <a:gd name="T5" fmla="*/ 215 h 430"/>
              <a:gd name="T6" fmla="*/ 1875 w 1952"/>
              <a:gd name="T7" fmla="*/ 430 h 430"/>
              <a:gd name="T8" fmla="*/ 0 w 1952"/>
              <a:gd name="T9" fmla="*/ 430 h 430"/>
              <a:gd name="T10" fmla="*/ 0 w 1952"/>
              <a:gd name="T11" fmla="*/ 215 h 430"/>
              <a:gd name="T12" fmla="*/ 0 w 1952"/>
              <a:gd name="T13" fmla="*/ 0 h 43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952"/>
              <a:gd name="T22" fmla="*/ 0 h 430"/>
              <a:gd name="T23" fmla="*/ 1952 w 1952"/>
              <a:gd name="T24" fmla="*/ 430 h 43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952" h="430">
                <a:moveTo>
                  <a:pt x="0" y="0"/>
                </a:moveTo>
                <a:lnTo>
                  <a:pt x="1875" y="0"/>
                </a:lnTo>
                <a:lnTo>
                  <a:pt x="1952" y="215"/>
                </a:lnTo>
                <a:lnTo>
                  <a:pt x="1875" y="430"/>
                </a:lnTo>
                <a:lnTo>
                  <a:pt x="0" y="430"/>
                </a:lnTo>
                <a:lnTo>
                  <a:pt x="0" y="215"/>
                </a:lnTo>
                <a:lnTo>
                  <a:pt x="0" y="0"/>
                </a:lnTo>
                <a:close/>
              </a:path>
            </a:pathLst>
          </a:custGeom>
          <a:solidFill>
            <a:srgbClr val="C4BD97"/>
          </a:solidFill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id-ID" sz="1400">
              <a:solidFill>
                <a:srgbClr val="E3DCCF">
                  <a:lumMod val="90000"/>
                </a:srgbClr>
              </a:solidFill>
              <a:latin typeface="Calibri" charset="0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126" name="Rectangle 12"/>
          <p:cNvSpPr>
            <a:spLocks noChangeArrowheads="1"/>
          </p:cNvSpPr>
          <p:nvPr>
            <p:custDataLst>
              <p:tags r:id="rId2"/>
            </p:custDataLst>
          </p:nvPr>
        </p:nvSpPr>
        <p:spPr bwMode="gray">
          <a:xfrm>
            <a:off x="1644161" y="2124073"/>
            <a:ext cx="1729154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810" tIns="0" rIns="3810" bIns="0" anchor="ctr"/>
          <a:lstStyle/>
          <a:p>
            <a:pPr defTabSz="895350"/>
            <a:r>
              <a:rPr lang="en-US" sz="1500" b="1" i="1" dirty="0">
                <a:solidFill>
                  <a:srgbClr val="000000"/>
                </a:solidFill>
                <a:latin typeface="Calibri"/>
              </a:rPr>
              <a:t>Preparation Phase</a:t>
            </a:r>
            <a:br>
              <a:rPr lang="en-US" sz="1500" b="1" i="1" dirty="0">
                <a:solidFill>
                  <a:srgbClr val="000000"/>
                </a:solidFill>
                <a:latin typeface="Calibri"/>
              </a:rPr>
            </a:br>
            <a:endParaRPr lang="en-US" sz="1500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7" name="Freeform 14"/>
          <p:cNvSpPr>
            <a:spLocks/>
          </p:cNvSpPr>
          <p:nvPr>
            <p:custDataLst>
              <p:tags r:id="rId3"/>
            </p:custDataLst>
          </p:nvPr>
        </p:nvSpPr>
        <p:spPr bwMode="gray">
          <a:xfrm>
            <a:off x="3908181" y="2057400"/>
            <a:ext cx="2616591" cy="719137"/>
          </a:xfrm>
          <a:custGeom>
            <a:avLst/>
            <a:gdLst>
              <a:gd name="T0" fmla="*/ 0 w 1952"/>
              <a:gd name="T1" fmla="*/ 0 h 430"/>
              <a:gd name="T2" fmla="*/ 1875 w 1952"/>
              <a:gd name="T3" fmla="*/ 0 h 430"/>
              <a:gd name="T4" fmla="*/ 1952 w 1952"/>
              <a:gd name="T5" fmla="*/ 215 h 430"/>
              <a:gd name="T6" fmla="*/ 1875 w 1952"/>
              <a:gd name="T7" fmla="*/ 430 h 430"/>
              <a:gd name="T8" fmla="*/ 0 w 1952"/>
              <a:gd name="T9" fmla="*/ 430 h 430"/>
              <a:gd name="T10" fmla="*/ 77 w 1952"/>
              <a:gd name="T11" fmla="*/ 215 h 430"/>
              <a:gd name="T12" fmla="*/ 0 w 1952"/>
              <a:gd name="T13" fmla="*/ 0 h 43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952"/>
              <a:gd name="T22" fmla="*/ 0 h 430"/>
              <a:gd name="T23" fmla="*/ 1952 w 1952"/>
              <a:gd name="T24" fmla="*/ 430 h 43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952" h="430">
                <a:moveTo>
                  <a:pt x="0" y="0"/>
                </a:moveTo>
                <a:lnTo>
                  <a:pt x="1875" y="0"/>
                </a:lnTo>
                <a:lnTo>
                  <a:pt x="1952" y="215"/>
                </a:lnTo>
                <a:lnTo>
                  <a:pt x="1875" y="430"/>
                </a:lnTo>
                <a:lnTo>
                  <a:pt x="0" y="430"/>
                </a:lnTo>
                <a:lnTo>
                  <a:pt x="77" y="215"/>
                </a:lnTo>
                <a:lnTo>
                  <a:pt x="0" y="0"/>
                </a:lnTo>
                <a:close/>
              </a:path>
            </a:pathLst>
          </a:custGeom>
          <a:solidFill>
            <a:srgbClr val="E3DCCF">
              <a:lumMod val="75000"/>
            </a:srgbClr>
          </a:solidFill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charset="0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128" name="Rectangle 15"/>
          <p:cNvSpPr>
            <a:spLocks noChangeArrowheads="1"/>
          </p:cNvSpPr>
          <p:nvPr>
            <p:custDataLst>
              <p:tags r:id="rId4"/>
            </p:custDataLst>
          </p:nvPr>
        </p:nvSpPr>
        <p:spPr bwMode="gray">
          <a:xfrm>
            <a:off x="4067908" y="2124073"/>
            <a:ext cx="2351943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810" tIns="0" rIns="3810" bIns="0" anchor="ctr"/>
          <a:lstStyle/>
          <a:p>
            <a:pPr defTabSz="895350"/>
            <a:r>
              <a:rPr lang="en-US" sz="1500" b="1" i="1" dirty="0">
                <a:solidFill>
                  <a:srgbClr val="000000"/>
                </a:solidFill>
                <a:latin typeface="Calibri"/>
              </a:rPr>
              <a:t>Transformation Phase</a:t>
            </a:r>
            <a:r>
              <a:rPr lang="en-US" sz="1500" b="1" dirty="0">
                <a:solidFill>
                  <a:srgbClr val="000000"/>
                </a:solidFill>
                <a:latin typeface="Calibri"/>
              </a:rPr>
              <a:t/>
            </a:r>
            <a:br>
              <a:rPr lang="en-US" sz="1500" b="1" dirty="0">
                <a:solidFill>
                  <a:srgbClr val="000000"/>
                </a:solidFill>
                <a:latin typeface="Calibri"/>
              </a:rPr>
            </a:br>
            <a:endParaRPr lang="en-US" sz="1500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9" name="Freeform 17"/>
          <p:cNvSpPr>
            <a:spLocks/>
          </p:cNvSpPr>
          <p:nvPr>
            <p:custDataLst>
              <p:tags r:id="rId5"/>
            </p:custDataLst>
          </p:nvPr>
        </p:nvSpPr>
        <p:spPr bwMode="gray">
          <a:xfrm>
            <a:off x="6527409" y="2057400"/>
            <a:ext cx="2194560" cy="719137"/>
          </a:xfrm>
          <a:custGeom>
            <a:avLst/>
            <a:gdLst>
              <a:gd name="T0" fmla="*/ 0 w 1953"/>
              <a:gd name="T1" fmla="*/ 0 h 430"/>
              <a:gd name="T2" fmla="*/ 1876 w 1953"/>
              <a:gd name="T3" fmla="*/ 0 h 430"/>
              <a:gd name="T4" fmla="*/ 1953 w 1953"/>
              <a:gd name="T5" fmla="*/ 215 h 430"/>
              <a:gd name="T6" fmla="*/ 1876 w 1953"/>
              <a:gd name="T7" fmla="*/ 430 h 430"/>
              <a:gd name="T8" fmla="*/ 0 w 1953"/>
              <a:gd name="T9" fmla="*/ 430 h 430"/>
              <a:gd name="T10" fmla="*/ 77 w 1953"/>
              <a:gd name="T11" fmla="*/ 215 h 430"/>
              <a:gd name="T12" fmla="*/ 0 w 1953"/>
              <a:gd name="T13" fmla="*/ 0 h 43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953"/>
              <a:gd name="T22" fmla="*/ 0 h 430"/>
              <a:gd name="T23" fmla="*/ 1953 w 1953"/>
              <a:gd name="T24" fmla="*/ 430 h 43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953" h="430">
                <a:moveTo>
                  <a:pt x="0" y="0"/>
                </a:moveTo>
                <a:lnTo>
                  <a:pt x="1876" y="0"/>
                </a:lnTo>
                <a:lnTo>
                  <a:pt x="1953" y="215"/>
                </a:lnTo>
                <a:lnTo>
                  <a:pt x="1876" y="430"/>
                </a:lnTo>
                <a:lnTo>
                  <a:pt x="0" y="430"/>
                </a:lnTo>
                <a:lnTo>
                  <a:pt x="77" y="215"/>
                </a:lnTo>
                <a:lnTo>
                  <a:pt x="0" y="0"/>
                </a:lnTo>
                <a:close/>
              </a:path>
            </a:pathLst>
          </a:custGeom>
          <a:solidFill>
            <a:srgbClr val="E3DCCF">
              <a:lumMod val="75000"/>
            </a:srgbClr>
          </a:solidFill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charset="0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130" name="Rectangle 18"/>
          <p:cNvSpPr>
            <a:spLocks noChangeArrowheads="1"/>
          </p:cNvSpPr>
          <p:nvPr>
            <p:custDataLst>
              <p:tags r:id="rId6"/>
            </p:custDataLst>
          </p:nvPr>
        </p:nvSpPr>
        <p:spPr bwMode="gray">
          <a:xfrm>
            <a:off x="6685086" y="2124073"/>
            <a:ext cx="2036885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810" tIns="0" rIns="3810" bIns="0" anchor="ctr"/>
          <a:lstStyle/>
          <a:p>
            <a:pPr defTabSz="895350"/>
            <a:r>
              <a:rPr lang="en-US" sz="1500" b="1" i="1" dirty="0" smtClean="0">
                <a:solidFill>
                  <a:srgbClr val="000000"/>
                </a:solidFill>
                <a:latin typeface="Calibri"/>
              </a:rPr>
              <a:t>Performance Based Payment Phase</a:t>
            </a:r>
            <a:endParaRPr lang="en-US" sz="1500" b="1" dirty="0">
              <a:solidFill>
                <a:srgbClr val="000000"/>
              </a:solidFill>
              <a:latin typeface="Calibri"/>
            </a:endParaRPr>
          </a:p>
        </p:txBody>
      </p:sp>
      <p:grpSp>
        <p:nvGrpSpPr>
          <p:cNvPr id="131" name="Group 62"/>
          <p:cNvGrpSpPr>
            <a:grpSpLocks/>
          </p:cNvGrpSpPr>
          <p:nvPr/>
        </p:nvGrpSpPr>
        <p:grpSpPr bwMode="auto">
          <a:xfrm>
            <a:off x="1563568" y="3124200"/>
            <a:ext cx="7158403" cy="696913"/>
            <a:chOff x="1469170" y="2084387"/>
            <a:chExt cx="7755793" cy="697325"/>
          </a:xfrm>
        </p:grpSpPr>
        <p:sp>
          <p:nvSpPr>
            <p:cNvPr id="132" name="Chevron 131"/>
            <p:cNvSpPr>
              <a:spLocks noChangeArrowheads="1"/>
            </p:cNvSpPr>
            <p:nvPr/>
          </p:nvSpPr>
          <p:spPr bwMode="auto">
            <a:xfrm>
              <a:off x="6424400" y="2084387"/>
              <a:ext cx="2800563" cy="697325"/>
            </a:xfrm>
            <a:prstGeom prst="chevron">
              <a:avLst>
                <a:gd name="adj" fmla="val 15841"/>
              </a:avLst>
            </a:prstGeom>
            <a:solidFill>
              <a:srgbClr val="92A9B9">
                <a:lumMod val="50000"/>
              </a:srgbClr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33" name="Chevron 132"/>
            <p:cNvSpPr>
              <a:spLocks noChangeArrowheads="1"/>
            </p:cNvSpPr>
            <p:nvPr/>
          </p:nvSpPr>
          <p:spPr bwMode="auto">
            <a:xfrm>
              <a:off x="3877673" y="2084387"/>
              <a:ext cx="2619664" cy="697325"/>
            </a:xfrm>
            <a:prstGeom prst="chevron">
              <a:avLst>
                <a:gd name="adj" fmla="val 18387"/>
              </a:avLst>
            </a:prstGeom>
            <a:solidFill>
              <a:srgbClr val="92A9B9"/>
            </a:solidFill>
            <a:ln w="4445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34" name="Pentagon 133"/>
            <p:cNvSpPr>
              <a:spLocks noChangeArrowheads="1"/>
            </p:cNvSpPr>
            <p:nvPr/>
          </p:nvSpPr>
          <p:spPr bwMode="auto">
            <a:xfrm>
              <a:off x="1469170" y="2084387"/>
              <a:ext cx="2508527" cy="697325"/>
            </a:xfrm>
            <a:prstGeom prst="homePlate">
              <a:avLst>
                <a:gd name="adj" fmla="val 16596"/>
              </a:avLst>
            </a:prstGeom>
            <a:solidFill>
              <a:srgbClr val="92A9B9">
                <a:lumMod val="40000"/>
                <a:lumOff val="60000"/>
              </a:srgbClr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35" name="Rectangle 43"/>
            <p:cNvSpPr>
              <a:spLocks noChangeArrowheads="1"/>
            </p:cNvSpPr>
            <p:nvPr/>
          </p:nvSpPr>
          <p:spPr bwMode="auto">
            <a:xfrm>
              <a:off x="1516241" y="2234222"/>
              <a:ext cx="837121" cy="323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500" b="1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</a:rPr>
                <a:t>Design</a:t>
              </a:r>
            </a:p>
          </p:txBody>
        </p:sp>
        <p:sp>
          <p:nvSpPr>
            <p:cNvPr id="136" name="Chevron 135"/>
            <p:cNvSpPr>
              <a:spLocks noChangeArrowheads="1"/>
            </p:cNvSpPr>
            <p:nvPr/>
          </p:nvSpPr>
          <p:spPr bwMode="auto">
            <a:xfrm>
              <a:off x="3568077" y="2084387"/>
              <a:ext cx="254028" cy="697325"/>
            </a:xfrm>
            <a:prstGeom prst="chevron">
              <a:avLst>
                <a:gd name="adj" fmla="val 42060"/>
              </a:avLst>
            </a:prstGeom>
            <a:solidFill>
              <a:srgbClr val="6F6F74"/>
            </a:solidFill>
            <a:ln w="3175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37" name="Rectangle 46"/>
            <p:cNvSpPr>
              <a:spLocks noChangeArrowheads="1"/>
            </p:cNvSpPr>
            <p:nvPr/>
          </p:nvSpPr>
          <p:spPr bwMode="auto">
            <a:xfrm>
              <a:off x="4355315" y="2234222"/>
              <a:ext cx="1145468" cy="323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1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Transform</a:t>
              </a:r>
              <a:endParaRPr kumimoji="0" lang="id-ID" sz="1500" b="1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38" name="Chevron 137"/>
            <p:cNvSpPr>
              <a:spLocks noChangeArrowheads="1"/>
            </p:cNvSpPr>
            <p:nvPr/>
          </p:nvSpPr>
          <p:spPr bwMode="auto">
            <a:xfrm>
              <a:off x="6082954" y="2084387"/>
              <a:ext cx="252440" cy="697325"/>
            </a:xfrm>
            <a:prstGeom prst="chevron">
              <a:avLst>
                <a:gd name="adj" fmla="val 42060"/>
              </a:avLst>
            </a:prstGeom>
            <a:solidFill>
              <a:srgbClr val="6F6F74">
                <a:lumMod val="75000"/>
              </a:srgbClr>
            </a:solidFill>
            <a:ln w="3175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39" name="Chevron 138"/>
            <p:cNvSpPr>
              <a:spLocks noChangeArrowheads="1"/>
            </p:cNvSpPr>
            <p:nvPr/>
          </p:nvSpPr>
          <p:spPr bwMode="auto">
            <a:xfrm>
              <a:off x="5778121" y="2084387"/>
              <a:ext cx="252440" cy="697325"/>
            </a:xfrm>
            <a:prstGeom prst="chevron">
              <a:avLst>
                <a:gd name="adj" fmla="val 42060"/>
              </a:avLst>
            </a:prstGeom>
            <a:solidFill>
              <a:srgbClr val="6F6F74">
                <a:lumMod val="75000"/>
              </a:srgbClr>
            </a:solidFill>
            <a:ln w="3175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40" name="Rectangle 54"/>
            <p:cNvSpPr>
              <a:spLocks noChangeArrowheads="1"/>
            </p:cNvSpPr>
            <p:nvPr/>
          </p:nvSpPr>
          <p:spPr bwMode="auto">
            <a:xfrm>
              <a:off x="7423349" y="2234222"/>
              <a:ext cx="1188820" cy="323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500" b="1" i="1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Implement</a:t>
              </a:r>
            </a:p>
          </p:txBody>
        </p:sp>
      </p:grpSp>
      <p:sp>
        <p:nvSpPr>
          <p:cNvPr id="141" name="TextBox 70"/>
          <p:cNvSpPr txBox="1">
            <a:spLocks noChangeArrowheads="1"/>
          </p:cNvSpPr>
          <p:nvPr/>
        </p:nvSpPr>
        <p:spPr bwMode="auto">
          <a:xfrm>
            <a:off x="372208" y="2078761"/>
            <a:ext cx="7326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E46C0A"/>
                </a:solidFill>
                <a:effectLst/>
                <a:uLnTx/>
                <a:uFillTx/>
                <a:latin typeface="Calibri" pitchFamily="34" charset="0"/>
                <a:ea typeface="MS PGothic" pitchFamily="34" charset="-128"/>
              </a:rPr>
              <a:t>Phase</a:t>
            </a:r>
            <a:endParaRPr kumimoji="0" lang="en-US" sz="1500" b="1" i="0" u="none" strike="noStrike" kern="0" cap="none" spc="0" normalizeH="0" baseline="0" noProof="0" dirty="0">
              <a:ln>
                <a:noFill/>
              </a:ln>
              <a:solidFill>
                <a:srgbClr val="E46C0A"/>
              </a:solidFill>
              <a:effectLst/>
              <a:uLnTx/>
              <a:uFillTx/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142" name="TextBox 71"/>
          <p:cNvSpPr txBox="1">
            <a:spLocks noChangeArrowheads="1"/>
          </p:cNvSpPr>
          <p:nvPr/>
        </p:nvSpPr>
        <p:spPr bwMode="auto">
          <a:xfrm>
            <a:off x="372208" y="3208334"/>
            <a:ext cx="937846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E46C0A"/>
                </a:solidFill>
                <a:effectLst/>
                <a:uLnTx/>
                <a:uFillTx/>
                <a:latin typeface="Calibri" pitchFamily="34" charset="0"/>
                <a:ea typeface="MS PGothic" pitchFamily="34" charset="-128"/>
              </a:rPr>
              <a:t>Task</a:t>
            </a:r>
            <a:endParaRPr kumimoji="0" lang="en-US" sz="1500" b="1" i="0" u="none" strike="noStrike" kern="0" cap="none" spc="0" normalizeH="0" baseline="0" noProof="0" dirty="0">
              <a:ln>
                <a:noFill/>
              </a:ln>
              <a:solidFill>
                <a:srgbClr val="E46C0A"/>
              </a:solidFill>
              <a:effectLst/>
              <a:uLnTx/>
              <a:uFillTx/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143" name="Pentagon 142"/>
          <p:cNvSpPr>
            <a:spLocks noChangeArrowheads="1"/>
          </p:cNvSpPr>
          <p:nvPr/>
        </p:nvSpPr>
        <p:spPr bwMode="auto">
          <a:xfrm>
            <a:off x="1563567" y="5421313"/>
            <a:ext cx="1603717" cy="696912"/>
          </a:xfrm>
          <a:prstGeom prst="homePlate">
            <a:avLst>
              <a:gd name="adj" fmla="val 16596"/>
            </a:avLst>
          </a:prstGeom>
          <a:solidFill>
            <a:srgbClr val="A7B789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44" name="TextBox 8"/>
          <p:cNvSpPr txBox="1">
            <a:spLocks noChangeArrowheads="1"/>
          </p:cNvSpPr>
          <p:nvPr/>
        </p:nvSpPr>
        <p:spPr bwMode="auto">
          <a:xfrm>
            <a:off x="1698383" y="5492773"/>
            <a:ext cx="156448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MS PGothic" pitchFamily="34" charset="-128"/>
              </a:rPr>
              <a:t>REDD+ Task Force</a:t>
            </a:r>
            <a:endParaRPr kumimoji="0" lang="id-ID" sz="15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145" name="Freeform 14"/>
          <p:cNvSpPr>
            <a:spLocks/>
          </p:cNvSpPr>
          <p:nvPr>
            <p:custDataLst>
              <p:tags r:id="rId7"/>
            </p:custDataLst>
          </p:nvPr>
        </p:nvSpPr>
        <p:spPr bwMode="gray">
          <a:xfrm>
            <a:off x="3868615" y="5410200"/>
            <a:ext cx="4895557" cy="719138"/>
          </a:xfrm>
          <a:custGeom>
            <a:avLst/>
            <a:gdLst>
              <a:gd name="T0" fmla="*/ 0 w 1952"/>
              <a:gd name="T1" fmla="*/ 0 h 430"/>
              <a:gd name="T2" fmla="*/ 1875 w 1952"/>
              <a:gd name="T3" fmla="*/ 0 h 430"/>
              <a:gd name="T4" fmla="*/ 1952 w 1952"/>
              <a:gd name="T5" fmla="*/ 215 h 430"/>
              <a:gd name="T6" fmla="*/ 1875 w 1952"/>
              <a:gd name="T7" fmla="*/ 430 h 430"/>
              <a:gd name="T8" fmla="*/ 0 w 1952"/>
              <a:gd name="T9" fmla="*/ 430 h 430"/>
              <a:gd name="T10" fmla="*/ 77 w 1952"/>
              <a:gd name="T11" fmla="*/ 215 h 430"/>
              <a:gd name="T12" fmla="*/ 0 w 1952"/>
              <a:gd name="T13" fmla="*/ 0 h 43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952"/>
              <a:gd name="T22" fmla="*/ 0 h 430"/>
              <a:gd name="T23" fmla="*/ 1952 w 1952"/>
              <a:gd name="T24" fmla="*/ 430 h 43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952" h="430">
                <a:moveTo>
                  <a:pt x="0" y="0"/>
                </a:moveTo>
                <a:lnTo>
                  <a:pt x="1875" y="0"/>
                </a:lnTo>
                <a:lnTo>
                  <a:pt x="1952" y="215"/>
                </a:lnTo>
                <a:lnTo>
                  <a:pt x="1875" y="430"/>
                </a:lnTo>
                <a:lnTo>
                  <a:pt x="0" y="430"/>
                </a:lnTo>
                <a:lnTo>
                  <a:pt x="77" y="215"/>
                </a:lnTo>
                <a:lnTo>
                  <a:pt x="0" y="0"/>
                </a:lnTo>
                <a:close/>
              </a:path>
            </a:pathLst>
          </a:custGeom>
          <a:solidFill>
            <a:srgbClr val="A7B789"/>
          </a:solidFill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charset="0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146" name="TextBox 8"/>
          <p:cNvSpPr txBox="1">
            <a:spLocks noChangeArrowheads="1"/>
          </p:cNvSpPr>
          <p:nvPr/>
        </p:nvSpPr>
        <p:spPr bwMode="auto">
          <a:xfrm>
            <a:off x="4555880" y="5486400"/>
            <a:ext cx="1540120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MS PGothic" pitchFamily="34" charset="-128"/>
              </a:rPr>
              <a:t>REDD+ Agency</a:t>
            </a:r>
            <a:endParaRPr kumimoji="0" lang="id-ID" sz="15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372210" y="5467821"/>
            <a:ext cx="1170843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id-ID" sz="1500" b="1" dirty="0" smtClean="0">
                <a:solidFill>
                  <a:srgbClr val="8D6974">
                    <a:lumMod val="75000"/>
                  </a:srgbClr>
                </a:solidFill>
                <a:latin typeface="Calibri" charset="0"/>
                <a:ea typeface="ＭＳ Ｐゴシック" charset="-128"/>
                <a:cs typeface="ＭＳ Ｐゴシック" charset="-128"/>
              </a:rPr>
              <a:t>Agency</a:t>
            </a:r>
            <a:endParaRPr lang="en-US" sz="1500" b="1" dirty="0">
              <a:solidFill>
                <a:srgbClr val="8D6974">
                  <a:lumMod val="75000"/>
                </a:srgbClr>
              </a:solidFill>
              <a:latin typeface="Calibri" charset="0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148" name="Isosceles Triangle 147"/>
          <p:cNvSpPr/>
          <p:nvPr/>
        </p:nvSpPr>
        <p:spPr>
          <a:xfrm>
            <a:off x="2936544" y="6359034"/>
            <a:ext cx="159008" cy="150125"/>
          </a:xfrm>
          <a:prstGeom prst="triangle">
            <a:avLst/>
          </a:prstGeom>
          <a:gradFill rotWithShape="1">
            <a:gsLst>
              <a:gs pos="0">
                <a:srgbClr val="6F6F74">
                  <a:shade val="51000"/>
                  <a:satMod val="130000"/>
                </a:srgbClr>
              </a:gs>
              <a:gs pos="80000">
                <a:srgbClr val="6F6F74">
                  <a:shade val="93000"/>
                  <a:satMod val="130000"/>
                </a:srgbClr>
              </a:gs>
              <a:gs pos="100000">
                <a:srgbClr val="6F6F74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6F6F74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9" name="Chevron 148"/>
          <p:cNvSpPr>
            <a:spLocks noChangeArrowheads="1"/>
          </p:cNvSpPr>
          <p:nvPr/>
        </p:nvSpPr>
        <p:spPr bwMode="auto">
          <a:xfrm>
            <a:off x="3094892" y="5421313"/>
            <a:ext cx="844062" cy="696912"/>
          </a:xfrm>
          <a:prstGeom prst="chevron">
            <a:avLst>
              <a:gd name="adj" fmla="val 18387"/>
            </a:avLst>
          </a:prstGeom>
          <a:solidFill>
            <a:srgbClr val="A7B789">
              <a:lumMod val="60000"/>
              <a:lumOff val="40000"/>
            </a:srgbClr>
          </a:solidFill>
          <a:ln w="4445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50" name="Isosceles Triangle 149"/>
          <p:cNvSpPr/>
          <p:nvPr/>
        </p:nvSpPr>
        <p:spPr>
          <a:xfrm>
            <a:off x="4079631" y="6385360"/>
            <a:ext cx="159008" cy="150125"/>
          </a:xfrm>
          <a:prstGeom prst="triangle">
            <a:avLst/>
          </a:prstGeom>
          <a:gradFill rotWithShape="1">
            <a:gsLst>
              <a:gs pos="0">
                <a:srgbClr val="6F6F74">
                  <a:shade val="51000"/>
                  <a:satMod val="130000"/>
                </a:srgbClr>
              </a:gs>
              <a:gs pos="80000">
                <a:srgbClr val="6F6F74">
                  <a:shade val="93000"/>
                  <a:satMod val="130000"/>
                </a:srgbClr>
              </a:gs>
              <a:gs pos="100000">
                <a:srgbClr val="6F6F74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6F6F74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1" name="TextBox 9"/>
          <p:cNvSpPr txBox="1">
            <a:spLocks noChangeArrowheads="1"/>
          </p:cNvSpPr>
          <p:nvPr/>
        </p:nvSpPr>
        <p:spPr bwMode="auto">
          <a:xfrm>
            <a:off x="3159811" y="5492773"/>
            <a:ext cx="91982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MS PGothic" pitchFamily="34" charset="-128"/>
              </a:rPr>
              <a:t>UKP4</a:t>
            </a:r>
            <a:endParaRPr kumimoji="0" lang="id-ID" sz="15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MS PGothic" pitchFamily="34" charset="-128"/>
            </a:endParaRPr>
          </a:p>
        </p:txBody>
      </p:sp>
      <p:cxnSp>
        <p:nvCxnSpPr>
          <p:cNvPr id="152" name="Straight Connector 151"/>
          <p:cNvCxnSpPr/>
          <p:nvPr/>
        </p:nvCxnSpPr>
        <p:spPr>
          <a:xfrm>
            <a:off x="3019961" y="2743200"/>
            <a:ext cx="0" cy="365760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/>
          <p:cNvCxnSpPr/>
          <p:nvPr/>
        </p:nvCxnSpPr>
        <p:spPr>
          <a:xfrm>
            <a:off x="4163049" y="2743200"/>
            <a:ext cx="0" cy="365760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4" name="TextBox 11"/>
          <p:cNvSpPr txBox="1">
            <a:spLocks noChangeArrowheads="1"/>
          </p:cNvSpPr>
          <p:nvPr/>
        </p:nvSpPr>
        <p:spPr bwMode="auto">
          <a:xfrm>
            <a:off x="2233158" y="6553200"/>
            <a:ext cx="149478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500" b="1" dirty="0" smtClean="0">
                <a:solidFill>
                  <a:srgbClr val="000000"/>
                </a:solidFill>
                <a:latin typeface="Calibri"/>
              </a:rPr>
              <a:t>30 June 2013</a:t>
            </a:r>
          </a:p>
        </p:txBody>
      </p:sp>
      <p:sp>
        <p:nvSpPr>
          <p:cNvPr id="155" name="TextBox 11"/>
          <p:cNvSpPr txBox="1">
            <a:spLocks noChangeArrowheads="1"/>
          </p:cNvSpPr>
          <p:nvPr/>
        </p:nvSpPr>
        <p:spPr bwMode="auto">
          <a:xfrm>
            <a:off x="3727938" y="6553200"/>
            <a:ext cx="9144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500" b="1" dirty="0" smtClean="0">
                <a:solidFill>
                  <a:srgbClr val="000000"/>
                </a:solidFill>
                <a:latin typeface="Calibri"/>
              </a:rPr>
              <a:t>Present</a:t>
            </a:r>
            <a:endParaRPr lang="en-US" sz="1500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6" name="Isosceles Triangle 155"/>
          <p:cNvSpPr/>
          <p:nvPr/>
        </p:nvSpPr>
        <p:spPr>
          <a:xfrm>
            <a:off x="6371493" y="6443195"/>
            <a:ext cx="159008" cy="150125"/>
          </a:xfrm>
          <a:prstGeom prst="triangle">
            <a:avLst/>
          </a:prstGeom>
          <a:gradFill rotWithShape="1">
            <a:gsLst>
              <a:gs pos="0">
                <a:srgbClr val="6F6F74">
                  <a:shade val="51000"/>
                  <a:satMod val="130000"/>
                </a:srgbClr>
              </a:gs>
              <a:gs pos="80000">
                <a:srgbClr val="6F6F74">
                  <a:shade val="93000"/>
                  <a:satMod val="130000"/>
                </a:srgbClr>
              </a:gs>
              <a:gs pos="100000">
                <a:srgbClr val="6F6F74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6F6F74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57" name="Straight Connector 156"/>
          <p:cNvCxnSpPr/>
          <p:nvPr/>
        </p:nvCxnSpPr>
        <p:spPr>
          <a:xfrm>
            <a:off x="6454911" y="2801035"/>
            <a:ext cx="0" cy="365760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8" name="TextBox 11"/>
          <p:cNvSpPr txBox="1">
            <a:spLocks noChangeArrowheads="1"/>
          </p:cNvSpPr>
          <p:nvPr/>
        </p:nvSpPr>
        <p:spPr bwMode="auto">
          <a:xfrm>
            <a:off x="5715000" y="6611035"/>
            <a:ext cx="14478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500" b="1" dirty="0" smtClean="0">
                <a:solidFill>
                  <a:srgbClr val="000000"/>
                </a:solidFill>
                <a:latin typeface="Calibri"/>
              </a:rPr>
              <a:t>End of 2016</a:t>
            </a:r>
            <a:endParaRPr lang="en-US" sz="1500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9" name="Rounded Rectangle 158"/>
          <p:cNvSpPr/>
          <p:nvPr/>
        </p:nvSpPr>
        <p:spPr>
          <a:xfrm>
            <a:off x="1600200" y="3962400"/>
            <a:ext cx="7010400" cy="1295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1200" dirty="0"/>
          </a:p>
          <a:p>
            <a:r>
              <a:rPr lang="en-US" sz="1200" dirty="0" smtClean="0"/>
              <a:t>Expected </a:t>
            </a:r>
            <a:r>
              <a:rPr lang="en-US" sz="1200" dirty="0"/>
              <a:t>impacts of </a:t>
            </a:r>
            <a:r>
              <a:rPr lang="en-US" sz="1200" b="1" u="sng" dirty="0"/>
              <a:t>Transformational </a:t>
            </a:r>
            <a:r>
              <a:rPr lang="en-US" sz="1200" b="1" u="sng" dirty="0" smtClean="0"/>
              <a:t>Phase</a:t>
            </a:r>
          </a:p>
          <a:p>
            <a:pPr marL="342900" lvl="0" indent="-342900" algn="just">
              <a:buFont typeface="Wingdings" charset="2"/>
              <a:buChar char="ü"/>
            </a:pPr>
            <a:r>
              <a:rPr lang="en-GB" sz="1200" dirty="0" smtClean="0">
                <a:cs typeface="Corbel"/>
              </a:rPr>
              <a:t>Indonesia is </a:t>
            </a:r>
            <a:r>
              <a:rPr lang="en-GB" sz="1200" b="1" dirty="0" smtClean="0">
                <a:cs typeface="Corbel"/>
              </a:rPr>
              <a:t>institutionally and operationally </a:t>
            </a:r>
            <a:r>
              <a:rPr lang="en-GB" sz="1200" dirty="0" smtClean="0">
                <a:cs typeface="Corbel"/>
              </a:rPr>
              <a:t>ready to enter into </a:t>
            </a:r>
            <a:r>
              <a:rPr lang="en-GB" sz="1200" b="1" dirty="0" smtClean="0">
                <a:cs typeface="Corbel"/>
              </a:rPr>
              <a:t>REDD+ Phase 3</a:t>
            </a:r>
            <a:r>
              <a:rPr lang="en-GB" sz="1200" dirty="0" smtClean="0">
                <a:cs typeface="Corbel"/>
              </a:rPr>
              <a:t>;</a:t>
            </a:r>
          </a:p>
          <a:p>
            <a:pPr marL="342900" indent="-342900" algn="just">
              <a:buFont typeface="Wingdings" charset="2"/>
              <a:buChar char="ü"/>
            </a:pPr>
            <a:r>
              <a:rPr lang="en-GB" sz="1200" dirty="0" smtClean="0"/>
              <a:t>Indonesia reports </a:t>
            </a:r>
            <a:r>
              <a:rPr lang="en-GB" sz="1200" b="1" dirty="0" smtClean="0"/>
              <a:t>initial verified GHG emissions reduction</a:t>
            </a:r>
            <a:r>
              <a:rPr lang="en-GB" sz="1200" dirty="0" smtClean="0"/>
              <a:t> from three major sources in the LULUCF sector (i.e. deforestation, peat decomposition and peat fire) through REDD+ programmes </a:t>
            </a:r>
            <a:endParaRPr lang="en-US" sz="1200" dirty="0" smtClean="0">
              <a:cs typeface="Corbel"/>
            </a:endParaRPr>
          </a:p>
          <a:p>
            <a:pPr marL="342900" indent="-342900" algn="just">
              <a:buFont typeface="Wingdings" charset="2"/>
              <a:buChar char="ü"/>
            </a:pPr>
            <a:r>
              <a:rPr lang="en-GB" sz="1200" dirty="0" smtClean="0"/>
              <a:t>Indonesia has made </a:t>
            </a:r>
            <a:r>
              <a:rPr lang="en-GB" sz="1200" b="1" dirty="0" smtClean="0"/>
              <a:t>significant progress </a:t>
            </a:r>
            <a:r>
              <a:rPr lang="en-GB" sz="1200" dirty="0" smtClean="0"/>
              <a:t>toward achieving national mitigation objectives</a:t>
            </a:r>
            <a:endParaRPr lang="en-US" sz="1200" dirty="0" smtClean="0">
              <a:cs typeface="Corbel"/>
            </a:endParaRPr>
          </a:p>
          <a:p>
            <a:pPr algn="ctr"/>
            <a:endParaRPr lang="en-US" sz="2000" dirty="0"/>
          </a:p>
        </p:txBody>
      </p:sp>
      <p:cxnSp>
        <p:nvCxnSpPr>
          <p:cNvPr id="164" name="Straight Arrow Connector 163"/>
          <p:cNvCxnSpPr/>
          <p:nvPr/>
        </p:nvCxnSpPr>
        <p:spPr>
          <a:xfrm>
            <a:off x="4648200" y="3505200"/>
            <a:ext cx="0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1" name="Isosceles Triangle 40"/>
          <p:cNvSpPr/>
          <p:nvPr/>
        </p:nvSpPr>
        <p:spPr>
          <a:xfrm>
            <a:off x="1494605" y="6359034"/>
            <a:ext cx="159008" cy="150125"/>
          </a:xfrm>
          <a:prstGeom prst="triangle">
            <a:avLst/>
          </a:prstGeom>
          <a:gradFill rotWithShape="1">
            <a:gsLst>
              <a:gs pos="0">
                <a:srgbClr val="6F6F74">
                  <a:shade val="51000"/>
                  <a:satMod val="130000"/>
                </a:srgbClr>
              </a:gs>
              <a:gs pos="80000">
                <a:srgbClr val="6F6F74">
                  <a:shade val="93000"/>
                  <a:satMod val="130000"/>
                </a:srgbClr>
              </a:gs>
              <a:gs pos="100000">
                <a:srgbClr val="6F6F74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6F6F74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>
            <a:off x="1578022" y="2743200"/>
            <a:ext cx="0" cy="365760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TextBox 11"/>
          <p:cNvSpPr txBox="1">
            <a:spLocks noChangeArrowheads="1"/>
          </p:cNvSpPr>
          <p:nvPr/>
        </p:nvSpPr>
        <p:spPr bwMode="auto">
          <a:xfrm>
            <a:off x="791219" y="6553200"/>
            <a:ext cx="149478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500" b="1" dirty="0" smtClean="0">
                <a:solidFill>
                  <a:srgbClr val="000000"/>
                </a:solidFill>
                <a:latin typeface="Calibri"/>
              </a:rPr>
              <a:t>2010</a:t>
            </a:r>
          </a:p>
        </p:txBody>
      </p:sp>
    </p:spTree>
    <p:extLst>
      <p:ext uri="{BB962C8B-B14F-4D97-AF65-F5344CB8AC3E}">
        <p14:creationId xmlns:p14="http://schemas.microsoft.com/office/powerpoint/2010/main" val="400329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197927" y="1717964"/>
            <a:ext cx="4710546" cy="4419600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 anchorCtr="0">
            <a:normAutofit/>
          </a:bodyPr>
          <a:lstStyle/>
          <a:p>
            <a:pPr algn="r">
              <a:spcBef>
                <a:spcPct val="0"/>
              </a:spcBef>
              <a:defRPr/>
            </a:pPr>
            <a:endParaRPr lang="en-US" sz="2600" dirty="0">
              <a:solidFill>
                <a:srgbClr val="000000">
                  <a:lumMod val="90000"/>
                  <a:lumOff val="10000"/>
                </a:srgbClr>
              </a:solidFill>
              <a:latin typeface="Arial"/>
            </a:endParaRPr>
          </a:p>
        </p:txBody>
      </p:sp>
      <p:sp>
        <p:nvSpPr>
          <p:cNvPr id="9" name="Text Placeholder 3"/>
          <p:cNvSpPr txBox="1">
            <a:spLocks/>
          </p:cNvSpPr>
          <p:nvPr/>
        </p:nvSpPr>
        <p:spPr>
          <a:xfrm>
            <a:off x="3733800" y="1295400"/>
            <a:ext cx="3886200" cy="304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lang="en-US" sz="1600" b="1" kern="1200" dirty="0" smtClean="0">
                <a:solidFill>
                  <a:schemeClr val="accent5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1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52400" y="228600"/>
            <a:ext cx="7467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spc="-100" baseline="0">
                <a:solidFill>
                  <a:schemeClr val="accent5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-100" normalizeH="0" baseline="0" noProof="0" dirty="0" smtClean="0">
                <a:ln>
                  <a:noFill/>
                </a:ln>
                <a:solidFill>
                  <a:srgbClr val="63891F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UN-REDD </a:t>
            </a:r>
            <a:r>
              <a:rPr kumimoji="0" lang="en-US" sz="2800" b="1" i="0" u="none" strike="noStrike" kern="1200" cap="none" spc="-100" normalizeH="0" baseline="0" noProof="0" dirty="0" err="1" smtClean="0">
                <a:ln>
                  <a:noFill/>
                </a:ln>
                <a:solidFill>
                  <a:srgbClr val="63891F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Programme</a:t>
            </a:r>
            <a:r>
              <a:rPr kumimoji="0" lang="en-US" sz="2800" b="1" i="0" u="none" strike="noStrike" kern="1200" cap="none" spc="-100" normalizeH="0" baseline="0" noProof="0" dirty="0" smtClean="0">
                <a:ln>
                  <a:noFill/>
                </a:ln>
                <a:solidFill>
                  <a:srgbClr val="63891F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in the Future</a:t>
            </a:r>
            <a:endParaRPr kumimoji="0" lang="en-US" sz="2800" b="1" i="0" u="none" strike="noStrike" kern="1200" cap="none" spc="-100" normalizeH="0" baseline="0" noProof="0" dirty="0">
              <a:ln>
                <a:noFill/>
              </a:ln>
              <a:solidFill>
                <a:srgbClr val="63891F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0" y="1219200"/>
            <a:ext cx="9144000" cy="0"/>
          </a:xfrm>
          <a:prstGeom prst="line">
            <a:avLst/>
          </a:prstGeom>
          <a:ln>
            <a:solidFill>
              <a:srgbClr val="56911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0" y="0"/>
            <a:ext cx="9144000" cy="304800"/>
          </a:xfrm>
          <a:prstGeom prst="rect">
            <a:avLst/>
          </a:prstGeom>
          <a:solidFill>
            <a:srgbClr val="56911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4419600" y="1524000"/>
            <a:ext cx="4343400" cy="990600"/>
          </a:xfrm>
          <a:prstGeom prst="roundRect">
            <a:avLst/>
          </a:prstGeom>
          <a:solidFill>
            <a:srgbClr val="C7E68F">
              <a:alpha val="59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accent4"/>
                </a:solidFill>
                <a:latin typeface="Calibri"/>
                <a:cs typeface="Calibri"/>
              </a:rPr>
              <a:t>Global </a:t>
            </a:r>
            <a:r>
              <a:rPr lang="en-US" sz="3200" b="1" dirty="0" err="1" smtClean="0">
                <a:solidFill>
                  <a:schemeClr val="accent4"/>
                </a:solidFill>
                <a:latin typeface="Calibri"/>
                <a:cs typeface="Calibri"/>
              </a:rPr>
              <a:t>Programme</a:t>
            </a:r>
            <a:endParaRPr lang="en-US" sz="3200" b="1" dirty="0">
              <a:solidFill>
                <a:schemeClr val="accent4"/>
              </a:solidFill>
              <a:latin typeface="Calibri"/>
              <a:cs typeface="Calibri"/>
            </a:endParaRPr>
          </a:p>
        </p:txBody>
      </p:sp>
      <p:cxnSp>
        <p:nvCxnSpPr>
          <p:cNvPr id="16" name="Straight Arrow Connector 15"/>
          <p:cNvCxnSpPr>
            <a:stCxn id="12" idx="2"/>
            <a:endCxn id="17" idx="0"/>
          </p:cNvCxnSpPr>
          <p:nvPr/>
        </p:nvCxnSpPr>
        <p:spPr>
          <a:xfrm>
            <a:off x="6591300" y="2514600"/>
            <a:ext cx="0" cy="838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4419600" y="3352800"/>
            <a:ext cx="4343400" cy="990600"/>
          </a:xfrm>
          <a:prstGeom prst="roundRect">
            <a:avLst/>
          </a:prstGeom>
          <a:solidFill>
            <a:srgbClr val="C7E68F">
              <a:alpha val="59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accent4"/>
                </a:solidFill>
                <a:latin typeface="Calibri"/>
                <a:cs typeface="Calibri"/>
              </a:rPr>
              <a:t>National Focus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876800" y="4572000"/>
            <a:ext cx="3505200" cy="19812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Tx/>
              <a:buChar char="-"/>
            </a:pPr>
            <a:r>
              <a:rPr lang="en-US" dirty="0" smtClean="0">
                <a:solidFill>
                  <a:srgbClr val="000000"/>
                </a:solidFill>
                <a:latin typeface="Calibri"/>
                <a:cs typeface="Calibri"/>
              </a:rPr>
              <a:t>National Implementation?</a:t>
            </a:r>
          </a:p>
          <a:p>
            <a:pPr marL="285750" indent="-285750" algn="ctr">
              <a:buFontTx/>
              <a:buChar char="-"/>
            </a:pPr>
            <a:r>
              <a:rPr lang="en-US" dirty="0" smtClean="0">
                <a:solidFill>
                  <a:srgbClr val="000000"/>
                </a:solidFill>
                <a:latin typeface="Calibri"/>
                <a:cs typeface="Calibri"/>
              </a:rPr>
              <a:t>Regional Facilitation? </a:t>
            </a:r>
          </a:p>
          <a:p>
            <a:pPr marL="285750" indent="-285750" algn="ctr">
              <a:buFont typeface="Wingdings" charset="2"/>
              <a:buChar char="§"/>
            </a:pPr>
            <a:r>
              <a:rPr lang="en-US" dirty="0" smtClean="0">
                <a:solidFill>
                  <a:srgbClr val="000000"/>
                </a:solidFill>
                <a:latin typeface="Calibri"/>
                <a:cs typeface="Calibri"/>
              </a:rPr>
              <a:t>ASEAN</a:t>
            </a:r>
          </a:p>
          <a:p>
            <a:pPr marL="285750" indent="-285750" algn="ctr">
              <a:buFont typeface="Wingdings" charset="2"/>
              <a:buChar char="§"/>
            </a:pPr>
            <a:r>
              <a:rPr lang="en-US" dirty="0" smtClean="0">
                <a:solidFill>
                  <a:srgbClr val="000000"/>
                </a:solidFill>
                <a:latin typeface="Calibri"/>
                <a:cs typeface="Calibri"/>
              </a:rPr>
              <a:t>ECOWAS</a:t>
            </a:r>
          </a:p>
          <a:p>
            <a:pPr marL="285750" indent="-285750" algn="ctr">
              <a:buFont typeface="Wingdings" charset="2"/>
              <a:buChar char="§"/>
            </a:pPr>
            <a:r>
              <a:rPr lang="en-US" dirty="0" smtClean="0">
                <a:solidFill>
                  <a:srgbClr val="000000"/>
                </a:solidFill>
                <a:latin typeface="Calibri"/>
                <a:cs typeface="Calibri"/>
              </a:rPr>
              <a:t>SAARC</a:t>
            </a:r>
          </a:p>
          <a:p>
            <a:pPr marL="285750" indent="-285750" algn="ctr">
              <a:buFontTx/>
              <a:buChar char="-"/>
            </a:pPr>
            <a:endParaRPr lang="en-US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6984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7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3124200"/>
            <a:ext cx="7620000" cy="1622425"/>
          </a:xfrm>
        </p:spPr>
        <p:txBody>
          <a:bodyPr anchor="ctr"/>
          <a:lstStyle/>
          <a:p>
            <a:r>
              <a:rPr lang="en-US" sz="3200" dirty="0" smtClean="0"/>
              <a:t>The future of REDD+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200" y="4800600"/>
            <a:ext cx="6172200" cy="1752600"/>
          </a:xfrm>
        </p:spPr>
        <p:txBody>
          <a:bodyPr/>
          <a:lstStyle/>
          <a:p>
            <a:r>
              <a:rPr lang="en-US" b="1" dirty="0" err="1" smtClean="0"/>
              <a:t>Heru</a:t>
            </a:r>
            <a:r>
              <a:rPr lang="en-US" b="1" dirty="0" smtClean="0"/>
              <a:t> </a:t>
            </a:r>
            <a:r>
              <a:rPr lang="en-US" b="1" dirty="0" err="1" smtClean="0"/>
              <a:t>Prasetyo</a:t>
            </a:r>
            <a:endParaRPr lang="en-US" b="1" dirty="0" smtClean="0"/>
          </a:p>
          <a:p>
            <a:endParaRPr lang="en-US" b="1" dirty="0"/>
          </a:p>
          <a:p>
            <a:r>
              <a:rPr lang="en-US" sz="1600" b="1" dirty="0" smtClean="0"/>
              <a:t>REDD+ Beyond 2015</a:t>
            </a:r>
          </a:p>
          <a:p>
            <a:r>
              <a:rPr lang="en-US" sz="1600" dirty="0" smtClean="0"/>
              <a:t>UN-REDD PB 12 Meeting</a:t>
            </a:r>
          </a:p>
          <a:p>
            <a:r>
              <a:rPr lang="en-US" sz="1600" dirty="0" smtClean="0"/>
              <a:t>Lima, Peru, 7 July 2014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5819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NgiGG44REWCQ1H2qsKZhA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Shap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Text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Shap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Text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Shap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Text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Shap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eme1">
  <a:themeElements>
    <a:clrScheme name="">
      <a:dk1>
        <a:srgbClr val="000000"/>
      </a:dk1>
      <a:lt1>
        <a:srgbClr val="B2B2B2"/>
      </a:lt1>
      <a:dk2>
        <a:srgbClr val="336699"/>
      </a:dk2>
      <a:lt2>
        <a:srgbClr val="808080"/>
      </a:lt2>
      <a:accent1>
        <a:srgbClr val="BBE0E3"/>
      </a:accent1>
      <a:accent2>
        <a:srgbClr val="333399"/>
      </a:accent2>
      <a:accent3>
        <a:srgbClr val="D5D5D5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3">
        <a:dk1>
          <a:srgbClr val="000000"/>
        </a:dk1>
        <a:lt1>
          <a:srgbClr val="FFFFFF"/>
        </a:lt1>
        <a:dk2>
          <a:srgbClr val="660033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14">
        <a:dk1>
          <a:srgbClr val="000000"/>
        </a:dk1>
        <a:lt1>
          <a:srgbClr val="FFFFFF"/>
        </a:lt1>
        <a:dk2>
          <a:srgbClr val="8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15">
        <a:dk1>
          <a:srgbClr val="000000"/>
        </a:dk1>
        <a:lt1>
          <a:srgbClr val="FFFFFF"/>
        </a:lt1>
        <a:dk2>
          <a:srgbClr val="FFFFFF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16">
        <a:dk1>
          <a:srgbClr val="808080"/>
        </a:dk1>
        <a:lt1>
          <a:srgbClr val="FFFFFF"/>
        </a:lt1>
        <a:dk2>
          <a:srgbClr val="B2B2B2"/>
        </a:dk2>
        <a:lt2>
          <a:srgbClr val="000000"/>
        </a:lt2>
        <a:accent1>
          <a:srgbClr val="BBE0E3"/>
        </a:accent1>
        <a:accent2>
          <a:srgbClr val="333399"/>
        </a:accent2>
        <a:accent3>
          <a:srgbClr val="D5D5D5"/>
        </a:accent3>
        <a:accent4>
          <a:srgbClr val="DADAD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1577</TotalTime>
  <Words>473</Words>
  <Application>Microsoft Office PowerPoint</Application>
  <PresentationFormat>On-screen Show (4:3)</PresentationFormat>
  <Paragraphs>89</Paragraphs>
  <Slides>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Clarity</vt:lpstr>
      <vt:lpstr>Theme1</vt:lpstr>
      <vt:lpstr>The future of REDD+</vt:lpstr>
      <vt:lpstr>UN-REDD Programme</vt:lpstr>
      <vt:lpstr>The REDD+ National Strategy </vt:lpstr>
      <vt:lpstr>Connecting UN-REDD Programme with National Programme</vt:lpstr>
      <vt:lpstr>A transformational phase towards full implementation : impacts to be seen &amp; felt by the end of 2016</vt:lpstr>
      <vt:lpstr>PowerPoint Presentation</vt:lpstr>
      <vt:lpstr>The future of REDD+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FIKA</dc:creator>
  <cp:lastModifiedBy>Linda Mumoki</cp:lastModifiedBy>
  <cp:revision>184</cp:revision>
  <cp:lastPrinted>2014-04-23T01:49:28Z</cp:lastPrinted>
  <dcterms:created xsi:type="dcterms:W3CDTF">2014-04-21T22:52:38Z</dcterms:created>
  <dcterms:modified xsi:type="dcterms:W3CDTF">2014-07-09T12:37:13Z</dcterms:modified>
</cp:coreProperties>
</file>