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9" r:id="rId2"/>
    <p:sldId id="272" r:id="rId3"/>
    <p:sldId id="278" r:id="rId4"/>
    <p:sldId id="273" r:id="rId5"/>
    <p:sldId id="275" r:id="rId6"/>
    <p:sldId id="276" r:id="rId7"/>
    <p:sldId id="277" r:id="rId8"/>
    <p:sldId id="284" r:id="rId9"/>
    <p:sldId id="300" r:id="rId10"/>
    <p:sldId id="281" r:id="rId11"/>
    <p:sldId id="294" r:id="rId12"/>
    <p:sldId id="298" r:id="rId13"/>
    <p:sldId id="299" r:id="rId14"/>
    <p:sldId id="295" r:id="rId15"/>
    <p:sldId id="296" r:id="rId16"/>
    <p:sldId id="301" r:id="rId17"/>
    <p:sldId id="279" r:id="rId18"/>
    <p:sldId id="28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1428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ED2AEB-C52B-4322-B81F-E6202E696534}" type="datetimeFigureOut">
              <a:rPr lang="es-PA" smtClean="0"/>
              <a:pPr/>
              <a:t>02/06/2013</a:t>
            </a:fld>
            <a:endParaRPr lang="es-P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90E1A-3F5B-4595-A7A1-E2B7F877BE32}" type="slidenum">
              <a:rPr lang="es-PA" smtClean="0"/>
              <a:pPr/>
              <a:t>‹#›</a:t>
            </a:fld>
            <a:endParaRPr lang="es-PA"/>
          </a:p>
        </p:txBody>
      </p:sp>
    </p:spTree>
    <p:extLst>
      <p:ext uri="{BB962C8B-B14F-4D97-AF65-F5344CB8AC3E}">
        <p14:creationId xmlns="" xmlns:p14="http://schemas.microsoft.com/office/powerpoint/2010/main" val="2664510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C0C0542-EA40-4806-B55B-2C0B386A91D1}" type="slidenum">
              <a:rPr lang="en-US" sz="1200" smtClean="0"/>
              <a:pPr eaLnBrk="1" hangingPunct="1"/>
              <a:t>4</a:t>
            </a:fld>
            <a:endParaRPr lang="en-US" sz="1200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09688" y="806450"/>
            <a:ext cx="4251325" cy="31877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2926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7E5A3DE-00AB-4186-A328-89D0024A13D9}" type="slidenum">
              <a:rPr lang="en-US" sz="1200" smtClean="0"/>
              <a:pPr eaLnBrk="1" hangingPunct="1"/>
              <a:t>5</a:t>
            </a:fld>
            <a:endParaRPr lang="en-US" sz="1200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2464"/>
            <a:ext cx="5029200" cy="4116049"/>
          </a:xfr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80" tIns="46139" rIns="92280" bIns="46139"/>
          <a:lstStyle/>
          <a:p>
            <a:pPr eaLnBrk="1" hangingPunct="1"/>
            <a:r>
              <a:rPr lang="en-US" smtClean="0">
                <a:latin typeface="Arial" charset="0"/>
                <a:cs typeface="Arial" charset="0"/>
              </a:rPr>
              <a:t>Remember: focus on experiential data, not opinion; three sources of information to reduce bias and noise; focus on institutions, not people; help prioritize policy actions</a:t>
            </a:r>
            <a:endParaRPr lang="es-E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PA" smtClean="0">
              <a:latin typeface="Arial" charset="0"/>
              <a:cs typeface="Arial" charset="0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4EBB8ED-64C4-4E1D-8C0F-7ED55A7E3C8E}" type="slidenum">
              <a:rPr lang="en-US" sz="1200" smtClean="0"/>
              <a:pPr eaLnBrk="1" hangingPunct="1"/>
              <a:t>8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5800"/>
            <a:ext cx="4568825" cy="3427413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6112" y="4343713"/>
            <a:ext cx="5485778" cy="4113862"/>
          </a:xfrm>
          <a:prstGeom prst="rect">
            <a:avLst/>
          </a:prstGeom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24" tIns="45612" rIns="91224" bIns="45612"/>
          <a:lstStyle/>
          <a:p>
            <a:endParaRPr lang="es-PA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A82E17-D917-4D4E-8598-6DF741E1EAA0}" type="slidenum">
              <a:rPr lang="en-US"/>
              <a:pPr/>
              <a:t>11</a:t>
            </a:fld>
            <a:endParaRPr lang="en-US"/>
          </a:p>
        </p:txBody>
      </p:sp>
      <p:sp>
        <p:nvSpPr>
          <p:cNvPr id="30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5800"/>
            <a:ext cx="4567238" cy="3427413"/>
          </a:xfrm>
          <a:ln/>
        </p:spPr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815" y="4343713"/>
            <a:ext cx="5028370" cy="4113862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66FBAA-CF61-4FDA-89ED-5DB9DB4F6BC3}" type="slidenum">
              <a:rPr lang="en-US"/>
              <a:pPr/>
              <a:t>12</a:t>
            </a:fld>
            <a:endParaRPr lang="en-US"/>
          </a:p>
        </p:txBody>
      </p:sp>
      <p:sp>
        <p:nvSpPr>
          <p:cNvPr id="330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5800"/>
            <a:ext cx="4567238" cy="3427413"/>
          </a:xfrm>
          <a:ln/>
        </p:spPr>
      </p:sp>
      <p:sp>
        <p:nvSpPr>
          <p:cNvPr id="330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815" y="4343713"/>
            <a:ext cx="5028370" cy="4113862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7508CF6-F627-46B4-A07A-A173EE612861}" type="slidenum">
              <a:rPr lang="en-US"/>
              <a:pPr/>
              <a:t>13</a:t>
            </a:fld>
            <a:endParaRPr lang="en-US"/>
          </a:p>
        </p:txBody>
      </p:sp>
      <p:sp>
        <p:nvSpPr>
          <p:cNvPr id="421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5800"/>
            <a:ext cx="4567238" cy="3427413"/>
          </a:xfrm>
          <a:ln/>
        </p:spPr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815" y="4343713"/>
            <a:ext cx="5028370" cy="4113862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DCB2C5-868F-4BB1-BB77-2CD104ECD9D1}" type="slidenum">
              <a:rPr lang="en-US"/>
              <a:pPr/>
              <a:t>14</a:t>
            </a:fld>
            <a:endParaRPr lang="en-US"/>
          </a:p>
        </p:txBody>
      </p:sp>
      <p:sp>
        <p:nvSpPr>
          <p:cNvPr id="32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5800"/>
            <a:ext cx="4567238" cy="3427413"/>
          </a:xfrm>
          <a:ln/>
        </p:spPr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815" y="4343713"/>
            <a:ext cx="5028370" cy="4113862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3775F5-09EC-46BA-96C1-A84B7FB50F85}" type="slidenum">
              <a:rPr lang="en-US"/>
              <a:pPr/>
              <a:t>15</a:t>
            </a:fld>
            <a:endParaRPr lang="en-US"/>
          </a:p>
        </p:txBody>
      </p:sp>
      <p:sp>
        <p:nvSpPr>
          <p:cNvPr id="32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5800"/>
            <a:ext cx="4567238" cy="3427413"/>
          </a:xfrm>
          <a:ln/>
        </p:spPr>
      </p:sp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815" y="4343713"/>
            <a:ext cx="5028370" cy="4113862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9F8ED-FAF1-4441-BA7F-BE8ED2BB987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B677-6EB2-4DA1-AD75-4A0E4C7D5B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9F8ED-FAF1-4441-BA7F-BE8ED2BB987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B677-6EB2-4DA1-AD75-4A0E4C7D5B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9F8ED-FAF1-4441-BA7F-BE8ED2BB987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B677-6EB2-4DA1-AD75-4A0E4C7D5B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063" y="930275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PA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2147888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281488"/>
            <a:ext cx="77724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P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2CE6C-9D7B-4BC2-8AA9-E1EF2F0D4F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94159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9F8ED-FAF1-4441-BA7F-BE8ED2BB987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B677-6EB2-4DA1-AD75-4A0E4C7D5B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9F8ED-FAF1-4441-BA7F-BE8ED2BB987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B677-6EB2-4DA1-AD75-4A0E4C7D5B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9F8ED-FAF1-4441-BA7F-BE8ED2BB987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B677-6EB2-4DA1-AD75-4A0E4C7D5B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9F8ED-FAF1-4441-BA7F-BE8ED2BB987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B677-6EB2-4DA1-AD75-4A0E4C7D5B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9F8ED-FAF1-4441-BA7F-BE8ED2BB987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B677-6EB2-4DA1-AD75-4A0E4C7D5B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9F8ED-FAF1-4441-BA7F-BE8ED2BB987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B677-6EB2-4DA1-AD75-4A0E4C7D5B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9F8ED-FAF1-4441-BA7F-BE8ED2BB987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B677-6EB2-4DA1-AD75-4A0E4C7D5B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9F8ED-FAF1-4441-BA7F-BE8ED2BB987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C4B677-6EB2-4DA1-AD75-4A0E4C7D5B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9F8ED-FAF1-4441-BA7F-BE8ED2BB9871}" type="datetimeFigureOut">
              <a:rPr lang="en-US" smtClean="0"/>
              <a:pPr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C4B677-6EB2-4DA1-AD75-4A0E4C7D5BB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9"/>
          <p:cNvSpPr>
            <a:spLocks noChangeArrowheads="1"/>
          </p:cNvSpPr>
          <p:nvPr/>
        </p:nvSpPr>
        <p:spPr bwMode="auto">
          <a:xfrm>
            <a:off x="0" y="1341438"/>
            <a:ext cx="9144000" cy="5516562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1F2F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PA"/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457200" y="188913"/>
            <a:ext cx="82296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s-ES" sz="4000" b="1">
              <a:solidFill>
                <a:srgbClr val="0025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1268413"/>
            <a:ext cx="9144000" cy="73025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PA"/>
          </a:p>
        </p:txBody>
      </p:sp>
      <p:sp>
        <p:nvSpPr>
          <p:cNvPr id="12" name="AutoShape 5"/>
          <p:cNvSpPr>
            <a:spLocks noChangeArrowheads="1"/>
          </p:cNvSpPr>
          <p:nvPr/>
        </p:nvSpPr>
        <p:spPr bwMode="gray">
          <a:xfrm>
            <a:off x="252758" y="1524000"/>
            <a:ext cx="8434041" cy="4191000"/>
          </a:xfrm>
          <a:prstGeom prst="roundRect">
            <a:avLst>
              <a:gd name="adj" fmla="val 49106"/>
            </a:avLst>
          </a:prstGeom>
          <a:solidFill>
            <a:srgbClr val="003366"/>
          </a:solidFill>
          <a:ln w="28575">
            <a:solidFill>
              <a:schemeClr val="bg1"/>
            </a:solidFill>
            <a:round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ES_tradnl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Foro Regional</a:t>
            </a:r>
            <a:r>
              <a:rPr lang="es-PA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s-ES_tradnl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La Prevención </a:t>
            </a:r>
            <a:r>
              <a:rPr lang="es-ES_tradnl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 la </a:t>
            </a:r>
            <a:r>
              <a:rPr lang="es-ES_tradnl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Corrupción</a:t>
            </a:r>
          </a:p>
          <a:p>
            <a:pPr algn="ctr"/>
            <a:r>
              <a:rPr lang="es-ES_tradnl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en </a:t>
            </a:r>
            <a:r>
              <a:rPr lang="es-ES_tradnl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REDD+ y su </a:t>
            </a:r>
            <a:r>
              <a:rPr lang="es-ES_tradnl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Contribución para</a:t>
            </a:r>
          </a:p>
          <a:p>
            <a:pPr algn="ctr"/>
            <a:r>
              <a:rPr lang="es-ES_tradnl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el Logro </a:t>
            </a:r>
            <a:r>
              <a:rPr lang="es-ES_tradnl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 los objetivos de </a:t>
            </a:r>
            <a:r>
              <a:rPr lang="es-ES_tradnl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REDD+</a:t>
            </a:r>
          </a:p>
          <a:p>
            <a:pPr algn="ctr"/>
            <a:r>
              <a:rPr lang="es-ES_tradnl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sobre </a:t>
            </a:r>
            <a:r>
              <a:rPr lang="es-ES_tradnl" sz="3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cambio climático y </a:t>
            </a:r>
            <a:r>
              <a:rPr lang="es-ES_tradnl" sz="3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desarrollo</a:t>
            </a:r>
            <a:endParaRPr lang="es-PA" sz="4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defRPr/>
            </a:pPr>
            <a:endParaRPr lang="en-US" sz="2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defRPr/>
            </a:pPr>
            <a:r>
              <a:rPr lang="es-PA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Gerardo </a:t>
            </a:r>
            <a:r>
              <a:rPr lang="es-PA" sz="22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Berthin</a:t>
            </a:r>
            <a:r>
              <a:rPr lang="es-PA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 eaLnBrk="0" hangingPunct="0">
              <a:defRPr/>
            </a:pPr>
            <a:r>
              <a:rPr lang="es-PA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Asesor de Políticas de Gobernabilidad</a:t>
            </a:r>
          </a:p>
          <a:p>
            <a:pPr algn="ctr" eaLnBrk="0" hangingPunct="0">
              <a:defRPr/>
            </a:pPr>
            <a:r>
              <a:rPr lang="es-PA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Área de Practica de Gobernabilidad Democrática</a:t>
            </a:r>
          </a:p>
          <a:p>
            <a:pPr algn="ctr" eaLnBrk="0" hangingPunct="0">
              <a:defRPr/>
            </a:pPr>
            <a:r>
              <a:rPr lang="es-PA" sz="2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PNUD Centro Regional para LAC</a:t>
            </a:r>
          </a:p>
          <a:p>
            <a:pPr algn="ctr" eaLnBrk="0" hangingPunct="0">
              <a:defRPr/>
            </a:pPr>
            <a:r>
              <a:rPr lang="es-PA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Panamá</a:t>
            </a:r>
            <a:endParaRPr lang="es-PA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Text Box 6"/>
          <p:cNvSpPr txBox="1">
            <a:spLocks noChangeArrowheads="1"/>
          </p:cNvSpPr>
          <p:nvPr/>
        </p:nvSpPr>
        <p:spPr bwMode="auto">
          <a:xfrm>
            <a:off x="2743200" y="5715000"/>
            <a:ext cx="353695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endParaRPr lang="es-ES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PA" sz="2400" dirty="0" smtClean="0">
                <a:latin typeface="Times New Roman" pitchFamily="18" charset="0"/>
                <a:cs typeface="Times New Roman" pitchFamily="18" charset="0"/>
              </a:rPr>
              <a:t>29-31 de Enero, 2013</a:t>
            </a:r>
            <a:endParaRPr lang="es-P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s-PA" sz="2400" dirty="0" smtClean="0">
                <a:latin typeface="Times New Roman" pitchFamily="18" charset="0"/>
                <a:cs typeface="Times New Roman" pitchFamily="18" charset="0"/>
              </a:rPr>
              <a:t>Lima, Perú</a:t>
            </a:r>
            <a:endParaRPr lang="es-PA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9" descr="logoPnud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305800" y="128241"/>
            <a:ext cx="544616" cy="108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52758" y="111643"/>
            <a:ext cx="79006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Iniciativas y Herramientas para Abordar los Riesgos de Corrupción y Medir la Efectividad de las </a:t>
            </a:r>
            <a:r>
              <a:rPr lang="es-E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s-ES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cciones </a:t>
            </a:r>
            <a:endParaRPr lang="es-PA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07950"/>
            <a:ext cx="8534400" cy="1265238"/>
          </a:xfrm>
        </p:spPr>
        <p:txBody>
          <a:bodyPr>
            <a:normAutofit/>
          </a:bodyPr>
          <a:lstStyle/>
          <a:p>
            <a:pPr eaLnBrk="1" hangingPunct="1"/>
            <a:r>
              <a:rPr lang="es-MX" sz="3600" b="1" dirty="0" smtClean="0">
                <a:solidFill>
                  <a:srgbClr val="003366"/>
                </a:solidFill>
                <a:latin typeface="Times New Roman" pitchFamily="18" charset="0"/>
              </a:rPr>
              <a:t>CICC como Marco de Acción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79037"/>
            <a:ext cx="8839200" cy="52503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s-MX" sz="2800" dirty="0" smtClean="0">
                <a:latin typeface="Times New Roman" pitchFamily="18" charset="0"/>
                <a:cs typeface="Times New Roman" pitchFamily="18" charset="0"/>
              </a:rPr>
              <a:t>Convención Inter-Americana Contra la Corrupción (solo 1 país no ha ratificado)</a:t>
            </a:r>
          </a:p>
          <a:p>
            <a:pPr eaLnBrk="1" hangingPunct="1">
              <a:lnSpc>
                <a:spcPct val="90000"/>
              </a:lnSpc>
            </a:pPr>
            <a:r>
              <a:rPr lang="es-MX" sz="2800" dirty="0" smtClean="0">
                <a:latin typeface="Times New Roman" pitchFamily="18" charset="0"/>
                <a:cs typeface="Times New Roman" pitchFamily="18" charset="0"/>
              </a:rPr>
              <a:t>Convención de las Naciones Unidas contra la Corrupción (solo 3 no han ratificado)</a:t>
            </a:r>
          </a:p>
          <a:p>
            <a:pPr eaLnBrk="1" hangingPunct="1">
              <a:lnSpc>
                <a:spcPct val="90000"/>
              </a:lnSpc>
            </a:pPr>
            <a:r>
              <a:rPr lang="es-MX" sz="2800" dirty="0" smtClean="0">
                <a:latin typeface="Times New Roman" pitchFamily="18" charset="0"/>
                <a:cs typeface="Times New Roman" pitchFamily="18" charset="0"/>
              </a:rPr>
              <a:t>Marcos Nacionales</a:t>
            </a:r>
          </a:p>
          <a:p>
            <a:pPr lvl="1"/>
            <a:r>
              <a:rPr lang="es-AR" sz="2400" dirty="0" smtClean="0">
                <a:latin typeface="Times New Roman" pitchFamily="18" charset="0"/>
                <a:cs typeface="Times New Roman" pitchFamily="18" charset="0"/>
              </a:rPr>
              <a:t>Por ejemplo, la Ley de Delitos Ambientales de Brasil (Ley 9605/1998) tipifica como delito los actos contra la fauna y la flora. </a:t>
            </a:r>
          </a:p>
          <a:p>
            <a:pPr lvl="1"/>
            <a:r>
              <a:rPr lang="es-AR" sz="2400" dirty="0" smtClean="0">
                <a:latin typeface="Times New Roman" pitchFamily="18" charset="0"/>
                <a:cs typeface="Times New Roman" pitchFamily="18" charset="0"/>
              </a:rPr>
              <a:t>La Comisión Internacional Contra la Impunidad en Guatemala (CICIG), creada en 2006 con el apoyo de las Naciones Unidas, ayuda a instituciones nacionales, como el Ministerio Público y la Policía Nacional Civil,.</a:t>
            </a:r>
          </a:p>
          <a:p>
            <a:pPr lvl="1"/>
            <a:r>
              <a:rPr lang="es-AR" sz="2400" dirty="0" smtClean="0">
                <a:latin typeface="Times New Roman" pitchFamily="18" charset="0"/>
                <a:cs typeface="Times New Roman" pitchFamily="18" charset="0"/>
              </a:rPr>
              <a:t>Bolivia Ministerio de Transparencia Institucional para la Lucha contra la Corrupción.</a:t>
            </a:r>
            <a:endParaRPr lang="es-PA" sz="2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s-MX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s-MX" sz="2800" dirty="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s-MX" sz="2800" dirty="0" smtClean="0"/>
          </a:p>
          <a:p>
            <a:pPr eaLnBrk="1" hangingPunct="1">
              <a:lnSpc>
                <a:spcPct val="90000"/>
              </a:lnSpc>
            </a:pPr>
            <a:endParaRPr lang="es-MX" sz="2800" dirty="0" smtClean="0"/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0" y="1268413"/>
            <a:ext cx="9144000" cy="73025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PA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64391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78" name="Rectangle 54"/>
          <p:cNvSpPr>
            <a:spLocks noChangeArrowheads="1"/>
          </p:cNvSpPr>
          <p:nvPr/>
        </p:nvSpPr>
        <p:spPr bwMode="auto">
          <a:xfrm>
            <a:off x="304800" y="1166813"/>
            <a:ext cx="8839200" cy="6032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Clr>
                <a:srgbClr val="000066"/>
              </a:buClr>
              <a:buFont typeface="Wingdings" pitchFamily="2" charset="2"/>
              <a:buChar char="Ø"/>
            </a:pPr>
            <a:r>
              <a:rPr lang="es-EC" sz="2400" b="1" dirty="0">
                <a:solidFill>
                  <a:srgbClr val="C2113A"/>
                </a:solidFill>
                <a:latin typeface="Times New Roman" pitchFamily="18" charset="0"/>
              </a:rPr>
              <a:t>Especialista:</a:t>
            </a:r>
          </a:p>
          <a:p>
            <a:pPr>
              <a:buClr>
                <a:srgbClr val="000066"/>
              </a:buClr>
              <a:buFont typeface="Wingdings" pitchFamily="2" charset="2"/>
              <a:buNone/>
            </a:pPr>
            <a:r>
              <a:rPr lang="es-EC" sz="2200" b="1" dirty="0">
                <a:solidFill>
                  <a:srgbClr val="000066"/>
                </a:solidFill>
                <a:latin typeface="Times New Roman" pitchFamily="18" charset="0"/>
              </a:rPr>
              <a:t>“Monopolio de poder, amplio espacio para la discrecionalidad y poca transparencia.”</a:t>
            </a:r>
          </a:p>
          <a:p>
            <a:pPr>
              <a:buClr>
                <a:srgbClr val="000066"/>
              </a:buClr>
              <a:buFont typeface="Wingdings" pitchFamily="2" charset="2"/>
              <a:buChar char="Ø"/>
            </a:pPr>
            <a:r>
              <a:rPr lang="es-EC" sz="2400" b="1" dirty="0">
                <a:solidFill>
                  <a:srgbClr val="C2113A"/>
                </a:solidFill>
                <a:latin typeface="Times New Roman" pitchFamily="18" charset="0"/>
              </a:rPr>
              <a:t>Abogado:</a:t>
            </a:r>
          </a:p>
          <a:p>
            <a:pPr>
              <a:buClr>
                <a:srgbClr val="000066"/>
              </a:buClr>
              <a:buFont typeface="Wingdings" pitchFamily="2" charset="2"/>
              <a:buNone/>
            </a:pPr>
            <a:r>
              <a:rPr lang="es-EC" sz="2200" b="1" dirty="0">
                <a:solidFill>
                  <a:srgbClr val="000066"/>
                </a:solidFill>
                <a:latin typeface="Times New Roman" pitchFamily="18" charset="0"/>
              </a:rPr>
              <a:t>“Muchas leyes, pocas sanciones”</a:t>
            </a:r>
          </a:p>
          <a:p>
            <a:pPr>
              <a:buClr>
                <a:srgbClr val="000066"/>
              </a:buClr>
              <a:buFont typeface="Wingdings" pitchFamily="2" charset="2"/>
              <a:buChar char="Ø"/>
            </a:pPr>
            <a:r>
              <a:rPr lang="es-EC" sz="2400" b="1" dirty="0">
                <a:solidFill>
                  <a:srgbClr val="C2113A"/>
                </a:solidFill>
                <a:latin typeface="Times New Roman" pitchFamily="18" charset="0"/>
              </a:rPr>
              <a:t>Analista Financiero:</a:t>
            </a:r>
          </a:p>
          <a:p>
            <a:pPr>
              <a:buClr>
                <a:srgbClr val="000066"/>
              </a:buClr>
              <a:buFont typeface="Wingdings" pitchFamily="2" charset="2"/>
              <a:buNone/>
            </a:pPr>
            <a:r>
              <a:rPr lang="es-EC" sz="2200" b="1" dirty="0">
                <a:solidFill>
                  <a:srgbClr val="000066"/>
                </a:solidFill>
                <a:latin typeface="Times New Roman" pitchFamily="18" charset="0"/>
              </a:rPr>
              <a:t>“No se utilizan sistemas integrados de administración financiera”</a:t>
            </a:r>
          </a:p>
          <a:p>
            <a:pPr>
              <a:buClr>
                <a:srgbClr val="000066"/>
              </a:buClr>
              <a:buFont typeface="Wingdings" pitchFamily="2" charset="2"/>
              <a:buChar char="Ø"/>
            </a:pPr>
            <a:r>
              <a:rPr lang="es-EC" sz="2400" b="1" dirty="0">
                <a:solidFill>
                  <a:srgbClr val="C2113A"/>
                </a:solidFill>
                <a:latin typeface="Times New Roman" pitchFamily="18" charset="0"/>
              </a:rPr>
              <a:t>Economista:</a:t>
            </a:r>
          </a:p>
          <a:p>
            <a:pPr>
              <a:buClr>
                <a:srgbClr val="000066"/>
              </a:buClr>
              <a:buFont typeface="Wingdings" pitchFamily="2" charset="2"/>
              <a:buNone/>
            </a:pPr>
            <a:r>
              <a:rPr lang="es-EC" sz="2200" b="1" dirty="0">
                <a:solidFill>
                  <a:srgbClr val="000066"/>
                </a:solidFill>
                <a:latin typeface="Times New Roman" pitchFamily="18" charset="0"/>
              </a:rPr>
              <a:t>“Costo beneficio. Es decir, el costo de ser corrupto es menor que el beneficio.”</a:t>
            </a:r>
          </a:p>
          <a:p>
            <a:pPr>
              <a:buClr>
                <a:srgbClr val="000066"/>
              </a:buClr>
              <a:buFont typeface="Wingdings" pitchFamily="2" charset="2"/>
              <a:buChar char="Ø"/>
            </a:pPr>
            <a:r>
              <a:rPr lang="es-EC" sz="2400" b="1" dirty="0">
                <a:solidFill>
                  <a:srgbClr val="C2113A"/>
                </a:solidFill>
                <a:latin typeface="Times New Roman" pitchFamily="18" charset="0"/>
              </a:rPr>
              <a:t>Oficial de Programas de un donante:</a:t>
            </a:r>
          </a:p>
          <a:p>
            <a:pPr>
              <a:buClr>
                <a:srgbClr val="000066"/>
              </a:buClr>
              <a:buFont typeface="Wingdings" pitchFamily="2" charset="2"/>
              <a:buNone/>
            </a:pPr>
            <a:r>
              <a:rPr lang="es-EC" sz="2200" b="1" dirty="0" smtClean="0">
                <a:solidFill>
                  <a:srgbClr val="000066"/>
                </a:solidFill>
                <a:latin typeface="Times New Roman" pitchFamily="18" charset="0"/>
              </a:rPr>
              <a:t>“&lt;No hay voluntad política!”</a:t>
            </a:r>
            <a:endParaRPr lang="es-EC" sz="2200" b="1" dirty="0">
              <a:solidFill>
                <a:srgbClr val="000066"/>
              </a:solidFill>
              <a:latin typeface="Times New Roman" pitchFamily="18" charset="0"/>
            </a:endParaRPr>
          </a:p>
          <a:p>
            <a:pPr>
              <a:buClr>
                <a:srgbClr val="000066"/>
              </a:buClr>
              <a:buFont typeface="Wingdings" pitchFamily="2" charset="2"/>
              <a:buChar char="Ø"/>
            </a:pPr>
            <a:r>
              <a:rPr lang="es-EC" sz="2400" b="1" dirty="0">
                <a:solidFill>
                  <a:srgbClr val="C2113A"/>
                </a:solidFill>
                <a:latin typeface="Times New Roman" pitchFamily="18" charset="0"/>
              </a:rPr>
              <a:t>Político:</a:t>
            </a:r>
          </a:p>
          <a:p>
            <a:pPr>
              <a:buClr>
                <a:srgbClr val="000066"/>
              </a:buClr>
              <a:buFont typeface="Wingdings" pitchFamily="2" charset="2"/>
              <a:buNone/>
            </a:pPr>
            <a:r>
              <a:rPr lang="es-EC" sz="2200" b="1" dirty="0">
                <a:solidFill>
                  <a:srgbClr val="000066"/>
                </a:solidFill>
                <a:latin typeface="Times New Roman" pitchFamily="18" charset="0"/>
              </a:rPr>
              <a:t>“Los problemas de nuestro país son enormes, y estamos haciendo todo lo posible para priorizar políticas que fortalezcan la democracia y el desarrollo económico.”</a:t>
            </a:r>
            <a:endParaRPr lang="es-EC" sz="2200" b="1" dirty="0">
              <a:solidFill>
                <a:srgbClr val="800000"/>
              </a:solidFill>
              <a:latin typeface="Arial" charset="0"/>
            </a:endParaRPr>
          </a:p>
          <a:p>
            <a:pPr>
              <a:buClr>
                <a:srgbClr val="000066"/>
              </a:buClr>
              <a:buFont typeface="Wingdings" pitchFamily="2" charset="2"/>
              <a:buNone/>
            </a:pPr>
            <a:endParaRPr lang="es-EC" sz="2200" b="1" dirty="0">
              <a:solidFill>
                <a:srgbClr val="800000"/>
              </a:solidFill>
              <a:latin typeface="Arial" charset="0"/>
            </a:endParaRPr>
          </a:p>
        </p:txBody>
      </p:sp>
      <p:sp>
        <p:nvSpPr>
          <p:cNvPr id="308279" name="Text Box 55"/>
          <p:cNvSpPr txBox="1">
            <a:spLocks noChangeArrowheads="1"/>
          </p:cNvSpPr>
          <p:nvPr/>
        </p:nvSpPr>
        <p:spPr bwMode="auto">
          <a:xfrm>
            <a:off x="0" y="-101600"/>
            <a:ext cx="9144000" cy="1066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s-MX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Dimensionando Problemas de Corrupción:</a:t>
            </a:r>
          </a:p>
          <a:p>
            <a:pPr algn="ctr"/>
            <a:r>
              <a:rPr lang="es-MX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¿Por qué persiste la percepción de Corrupción?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25400" y="1077913"/>
            <a:ext cx="9144000" cy="73025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PA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55414511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81" name="Text Box 53"/>
          <p:cNvSpPr txBox="1">
            <a:spLocks noChangeArrowheads="1"/>
          </p:cNvSpPr>
          <p:nvPr/>
        </p:nvSpPr>
        <p:spPr bwMode="auto">
          <a:xfrm>
            <a:off x="152400" y="228600"/>
            <a:ext cx="8763000" cy="79175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</a:pPr>
            <a:r>
              <a:rPr lang="es-E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Examinar los Efectos del Problema: Ejemplo 1 Ilustrativo de un Árbol de Efectos 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29782" name="AutoShape 54"/>
          <p:cNvSpPr>
            <a:spLocks noChangeArrowheads="1"/>
          </p:cNvSpPr>
          <p:nvPr/>
        </p:nvSpPr>
        <p:spPr bwMode="auto">
          <a:xfrm>
            <a:off x="2667000" y="1371600"/>
            <a:ext cx="3429000" cy="609600"/>
          </a:xfrm>
          <a:prstGeom prst="flowChartProcess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200" b="1">
                <a:latin typeface="Times New Roman" pitchFamily="18" charset="0"/>
              </a:rPr>
              <a:t>Poca transparencia</a:t>
            </a:r>
            <a:endParaRPr lang="es-ES" sz="2400" b="1">
              <a:latin typeface="Times New Roman" pitchFamily="18" charset="0"/>
            </a:endParaRPr>
          </a:p>
        </p:txBody>
      </p:sp>
      <p:sp>
        <p:nvSpPr>
          <p:cNvPr id="329783" name="Rectangle 55"/>
          <p:cNvSpPr>
            <a:spLocks noChangeArrowheads="1"/>
          </p:cNvSpPr>
          <p:nvPr/>
        </p:nvSpPr>
        <p:spPr bwMode="auto">
          <a:xfrm>
            <a:off x="1117600" y="2514600"/>
            <a:ext cx="2133600" cy="6096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200">
                <a:latin typeface="Times New Roman" pitchFamily="18" charset="0"/>
              </a:rPr>
              <a:t>Sociedad civil</a:t>
            </a:r>
          </a:p>
          <a:p>
            <a:pPr algn="ctr"/>
            <a:r>
              <a:rPr lang="es-ES" sz="2200">
                <a:latin typeface="Times New Roman" pitchFamily="18" charset="0"/>
              </a:rPr>
              <a:t>débil</a:t>
            </a:r>
          </a:p>
        </p:txBody>
      </p:sp>
      <p:sp>
        <p:nvSpPr>
          <p:cNvPr id="329784" name="Rectangle 56"/>
          <p:cNvSpPr>
            <a:spLocks noChangeArrowheads="1"/>
          </p:cNvSpPr>
          <p:nvPr/>
        </p:nvSpPr>
        <p:spPr bwMode="auto">
          <a:xfrm>
            <a:off x="571500" y="3429000"/>
            <a:ext cx="1752600" cy="9144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85000"/>
              </a:lnSpc>
            </a:pPr>
            <a:r>
              <a:rPr lang="es-ES" sz="2200">
                <a:latin typeface="Times New Roman" pitchFamily="18" charset="0"/>
              </a:rPr>
              <a:t>Bajo nivel </a:t>
            </a:r>
          </a:p>
          <a:p>
            <a:pPr algn="ctr">
              <a:lnSpc>
                <a:spcPct val="85000"/>
              </a:lnSpc>
            </a:pPr>
            <a:r>
              <a:rPr lang="es-ES" sz="2200">
                <a:latin typeface="Times New Roman" pitchFamily="18" charset="0"/>
              </a:rPr>
              <a:t>de </a:t>
            </a:r>
          </a:p>
          <a:p>
            <a:pPr algn="ctr">
              <a:lnSpc>
                <a:spcPct val="85000"/>
              </a:lnSpc>
            </a:pPr>
            <a:r>
              <a:rPr lang="es-ES" sz="2200">
                <a:latin typeface="Times New Roman" pitchFamily="18" charset="0"/>
              </a:rPr>
              <a:t>participación</a:t>
            </a:r>
            <a:endParaRPr lang="es-ES" sz="800">
              <a:latin typeface="Times New Roman" pitchFamily="18" charset="0"/>
            </a:endParaRPr>
          </a:p>
        </p:txBody>
      </p:sp>
      <p:sp>
        <p:nvSpPr>
          <p:cNvPr id="329785" name="Rectangle 57"/>
          <p:cNvSpPr>
            <a:spLocks noChangeArrowheads="1"/>
          </p:cNvSpPr>
          <p:nvPr/>
        </p:nvSpPr>
        <p:spPr bwMode="auto">
          <a:xfrm>
            <a:off x="2578100" y="3441700"/>
            <a:ext cx="1600200" cy="8382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200">
                <a:latin typeface="Times New Roman" pitchFamily="18" charset="0"/>
              </a:rPr>
              <a:t>Limitación</a:t>
            </a:r>
          </a:p>
          <a:p>
            <a:pPr algn="ctr"/>
            <a:r>
              <a:rPr lang="es-ES" sz="2200">
                <a:latin typeface="Times New Roman" pitchFamily="18" charset="0"/>
              </a:rPr>
              <a:t>de recursos</a:t>
            </a:r>
          </a:p>
        </p:txBody>
      </p:sp>
      <p:sp>
        <p:nvSpPr>
          <p:cNvPr id="329786" name="Rectangle 58"/>
          <p:cNvSpPr>
            <a:spLocks noChangeArrowheads="1"/>
          </p:cNvSpPr>
          <p:nvPr/>
        </p:nvSpPr>
        <p:spPr bwMode="auto">
          <a:xfrm>
            <a:off x="1244600" y="5334000"/>
            <a:ext cx="2514600" cy="6096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_tradnl" sz="2200">
                <a:latin typeface="Times New Roman" pitchFamily="18" charset="0"/>
              </a:rPr>
              <a:t>Falta de destrezas </a:t>
            </a:r>
          </a:p>
          <a:p>
            <a:pPr algn="ctr"/>
            <a:r>
              <a:rPr lang="es-ES_tradnl" sz="2200">
                <a:latin typeface="Times New Roman" pitchFamily="18" charset="0"/>
              </a:rPr>
              <a:t>adecuadas</a:t>
            </a:r>
            <a:endParaRPr lang="es-ES" sz="2200">
              <a:latin typeface="Times New Roman" pitchFamily="18" charset="0"/>
            </a:endParaRPr>
          </a:p>
        </p:txBody>
      </p:sp>
      <p:sp>
        <p:nvSpPr>
          <p:cNvPr id="329787" name="Rectangle 59"/>
          <p:cNvSpPr>
            <a:spLocks noChangeArrowheads="1"/>
          </p:cNvSpPr>
          <p:nvPr/>
        </p:nvSpPr>
        <p:spPr bwMode="auto">
          <a:xfrm>
            <a:off x="2438400" y="6172200"/>
            <a:ext cx="56388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200" b="1" dirty="0" smtClean="0">
                <a:latin typeface="Times New Roman" pitchFamily="18" charset="0"/>
              </a:rPr>
              <a:t>Percepción</a:t>
            </a:r>
            <a:r>
              <a:rPr lang="es-PA" sz="2200" b="1" dirty="0" err="1" smtClean="0">
                <a:latin typeface="Times New Roman" pitchFamily="18" charset="0"/>
              </a:rPr>
              <a:t>ón</a:t>
            </a:r>
            <a:r>
              <a:rPr lang="es-PA" sz="2200" b="1" dirty="0" smtClean="0">
                <a:latin typeface="Times New Roman" pitchFamily="18" charset="0"/>
              </a:rPr>
              <a:t> d</a:t>
            </a:r>
            <a:r>
              <a:rPr lang="es-ES" sz="2200" b="1" dirty="0" smtClean="0">
                <a:latin typeface="Times New Roman" pitchFamily="18" charset="0"/>
              </a:rPr>
              <a:t>e </a:t>
            </a:r>
            <a:r>
              <a:rPr lang="es-ES" sz="2200" b="1" dirty="0">
                <a:latin typeface="Times New Roman" pitchFamily="18" charset="0"/>
              </a:rPr>
              <a:t>Corrupción</a:t>
            </a:r>
            <a:endParaRPr lang="es-ES" sz="800" b="1" dirty="0">
              <a:latin typeface="Times New Roman" pitchFamily="18" charset="0"/>
            </a:endParaRPr>
          </a:p>
        </p:txBody>
      </p:sp>
      <p:sp>
        <p:nvSpPr>
          <p:cNvPr id="329788" name="Rectangle 60"/>
          <p:cNvSpPr>
            <a:spLocks noChangeArrowheads="1"/>
          </p:cNvSpPr>
          <p:nvPr/>
        </p:nvSpPr>
        <p:spPr bwMode="auto">
          <a:xfrm>
            <a:off x="5308600" y="2552700"/>
            <a:ext cx="2438400" cy="6096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200">
                <a:latin typeface="Times New Roman" pitchFamily="18" charset="0"/>
              </a:rPr>
              <a:t>Gobierno ineficaz</a:t>
            </a:r>
            <a:endParaRPr lang="es-ES" sz="800">
              <a:latin typeface="Times New Roman" pitchFamily="18" charset="0"/>
            </a:endParaRPr>
          </a:p>
        </p:txBody>
      </p:sp>
      <p:sp>
        <p:nvSpPr>
          <p:cNvPr id="329789" name="Rectangle 61"/>
          <p:cNvSpPr>
            <a:spLocks noChangeArrowheads="1"/>
          </p:cNvSpPr>
          <p:nvPr/>
        </p:nvSpPr>
        <p:spPr bwMode="auto">
          <a:xfrm>
            <a:off x="5029200" y="3517900"/>
            <a:ext cx="1676400" cy="6477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200">
                <a:latin typeface="Times New Roman" pitchFamily="18" charset="0"/>
              </a:rPr>
              <a:t>Instituciones </a:t>
            </a:r>
          </a:p>
          <a:p>
            <a:pPr algn="ctr"/>
            <a:r>
              <a:rPr lang="es-ES" sz="2200">
                <a:latin typeface="Times New Roman" pitchFamily="18" charset="0"/>
              </a:rPr>
              <a:t>débiles</a:t>
            </a:r>
          </a:p>
        </p:txBody>
      </p:sp>
      <p:sp>
        <p:nvSpPr>
          <p:cNvPr id="329790" name="Rectangle 62"/>
          <p:cNvSpPr>
            <a:spLocks noChangeArrowheads="1"/>
          </p:cNvSpPr>
          <p:nvPr/>
        </p:nvSpPr>
        <p:spPr bwMode="auto">
          <a:xfrm>
            <a:off x="6858000" y="3530600"/>
            <a:ext cx="2057400" cy="8128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s-ES" sz="800">
              <a:latin typeface="Times New Roman" pitchFamily="18" charset="0"/>
            </a:endParaRPr>
          </a:p>
        </p:txBody>
      </p:sp>
      <p:sp>
        <p:nvSpPr>
          <p:cNvPr id="329791" name="Rectangle 63"/>
          <p:cNvSpPr>
            <a:spLocks noChangeArrowheads="1"/>
          </p:cNvSpPr>
          <p:nvPr/>
        </p:nvSpPr>
        <p:spPr bwMode="auto">
          <a:xfrm>
            <a:off x="635000" y="4572000"/>
            <a:ext cx="3733800" cy="5334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200">
                <a:latin typeface="Times New Roman" pitchFamily="18" charset="0"/>
              </a:rPr>
              <a:t>Apatía/Indiferencia/Lustración</a:t>
            </a:r>
          </a:p>
        </p:txBody>
      </p:sp>
      <p:sp>
        <p:nvSpPr>
          <p:cNvPr id="329792" name="Text Box 64"/>
          <p:cNvSpPr txBox="1">
            <a:spLocks noChangeArrowheads="1"/>
          </p:cNvSpPr>
          <p:nvPr/>
        </p:nvSpPr>
        <p:spPr bwMode="auto">
          <a:xfrm>
            <a:off x="6832600" y="3505200"/>
            <a:ext cx="2187575" cy="79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s-ES" sz="2200">
                <a:latin typeface="Times New Roman" pitchFamily="18" charset="0"/>
              </a:rPr>
              <a:t>Cultura de servicio público inactiva</a:t>
            </a:r>
          </a:p>
        </p:txBody>
      </p:sp>
      <p:sp>
        <p:nvSpPr>
          <p:cNvPr id="329793" name="Rectangle 65"/>
          <p:cNvSpPr>
            <a:spLocks noChangeArrowheads="1"/>
          </p:cNvSpPr>
          <p:nvPr/>
        </p:nvSpPr>
        <p:spPr bwMode="auto">
          <a:xfrm>
            <a:off x="5486400" y="4445000"/>
            <a:ext cx="3200400" cy="9906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200">
                <a:latin typeface="Times New Roman" pitchFamily="18" charset="0"/>
              </a:rPr>
              <a:t>Pocos mecanismos de </a:t>
            </a:r>
          </a:p>
          <a:p>
            <a:pPr algn="ctr"/>
            <a:r>
              <a:rPr lang="es-ES" sz="2200">
                <a:latin typeface="Times New Roman" pitchFamily="18" charset="0"/>
              </a:rPr>
              <a:t>rendición de cuentas y </a:t>
            </a:r>
          </a:p>
          <a:p>
            <a:pPr algn="ctr"/>
            <a:r>
              <a:rPr lang="es-ES" sz="2200">
                <a:latin typeface="Times New Roman" pitchFamily="18" charset="0"/>
              </a:rPr>
              <a:t>transparencia</a:t>
            </a:r>
          </a:p>
        </p:txBody>
      </p:sp>
      <p:sp>
        <p:nvSpPr>
          <p:cNvPr id="329794" name="Rectangle 66"/>
          <p:cNvSpPr>
            <a:spLocks noChangeArrowheads="1"/>
          </p:cNvSpPr>
          <p:nvPr/>
        </p:nvSpPr>
        <p:spPr bwMode="auto">
          <a:xfrm>
            <a:off x="5334000" y="5638800"/>
            <a:ext cx="3429000" cy="381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200">
                <a:latin typeface="Times New Roman" pitchFamily="18" charset="0"/>
              </a:rPr>
              <a:t>Discrecionalidad</a:t>
            </a:r>
          </a:p>
        </p:txBody>
      </p:sp>
      <p:sp>
        <p:nvSpPr>
          <p:cNvPr id="329795" name="Line 67"/>
          <p:cNvSpPr>
            <a:spLocks noChangeShapeType="1"/>
          </p:cNvSpPr>
          <p:nvPr/>
        </p:nvSpPr>
        <p:spPr bwMode="auto">
          <a:xfrm>
            <a:off x="4495800" y="1981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329796" name="Line 68"/>
          <p:cNvSpPr>
            <a:spLocks noChangeShapeType="1"/>
          </p:cNvSpPr>
          <p:nvPr/>
        </p:nvSpPr>
        <p:spPr bwMode="auto">
          <a:xfrm>
            <a:off x="3276600" y="2590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329797" name="Line 69"/>
          <p:cNvSpPr>
            <a:spLocks noChangeShapeType="1"/>
          </p:cNvSpPr>
          <p:nvPr/>
        </p:nvSpPr>
        <p:spPr bwMode="auto">
          <a:xfrm>
            <a:off x="2146300" y="31115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329798" name="Line 70"/>
          <p:cNvSpPr>
            <a:spLocks noChangeShapeType="1"/>
          </p:cNvSpPr>
          <p:nvPr/>
        </p:nvSpPr>
        <p:spPr bwMode="auto">
          <a:xfrm>
            <a:off x="2971800" y="3124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329799" name="Line 71"/>
          <p:cNvSpPr>
            <a:spLocks noChangeShapeType="1"/>
          </p:cNvSpPr>
          <p:nvPr/>
        </p:nvSpPr>
        <p:spPr bwMode="auto">
          <a:xfrm>
            <a:off x="1308100" y="4343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329800" name="Line 72"/>
          <p:cNvSpPr>
            <a:spLocks noChangeShapeType="1"/>
          </p:cNvSpPr>
          <p:nvPr/>
        </p:nvSpPr>
        <p:spPr bwMode="auto">
          <a:xfrm>
            <a:off x="3390900" y="43053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329801" name="Line 73"/>
          <p:cNvSpPr>
            <a:spLocks noChangeShapeType="1"/>
          </p:cNvSpPr>
          <p:nvPr/>
        </p:nvSpPr>
        <p:spPr bwMode="auto">
          <a:xfrm>
            <a:off x="2451100" y="5105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329802" name="Line 74"/>
          <p:cNvSpPr>
            <a:spLocks noChangeShapeType="1"/>
          </p:cNvSpPr>
          <p:nvPr/>
        </p:nvSpPr>
        <p:spPr bwMode="auto">
          <a:xfrm>
            <a:off x="2743200" y="5943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329803" name="Line 75"/>
          <p:cNvSpPr>
            <a:spLocks noChangeShapeType="1"/>
          </p:cNvSpPr>
          <p:nvPr/>
        </p:nvSpPr>
        <p:spPr bwMode="auto">
          <a:xfrm>
            <a:off x="6096000" y="3175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329804" name="Line 76"/>
          <p:cNvSpPr>
            <a:spLocks noChangeShapeType="1"/>
          </p:cNvSpPr>
          <p:nvPr/>
        </p:nvSpPr>
        <p:spPr bwMode="auto">
          <a:xfrm>
            <a:off x="7543800" y="3200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329805" name="Line 77"/>
          <p:cNvSpPr>
            <a:spLocks noChangeShapeType="1"/>
          </p:cNvSpPr>
          <p:nvPr/>
        </p:nvSpPr>
        <p:spPr bwMode="auto">
          <a:xfrm>
            <a:off x="5943600" y="4191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329806" name="Line 78"/>
          <p:cNvSpPr>
            <a:spLocks noChangeShapeType="1"/>
          </p:cNvSpPr>
          <p:nvPr/>
        </p:nvSpPr>
        <p:spPr bwMode="auto">
          <a:xfrm>
            <a:off x="7772400" y="4267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329807" name="Line 79"/>
          <p:cNvSpPr>
            <a:spLocks noChangeShapeType="1"/>
          </p:cNvSpPr>
          <p:nvPr/>
        </p:nvSpPr>
        <p:spPr bwMode="auto">
          <a:xfrm>
            <a:off x="7162800" y="5410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329808" name="Line 80"/>
          <p:cNvSpPr>
            <a:spLocks noChangeShapeType="1"/>
          </p:cNvSpPr>
          <p:nvPr/>
        </p:nvSpPr>
        <p:spPr bwMode="auto">
          <a:xfrm>
            <a:off x="7010400" y="6019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329809" name="Line 81"/>
          <p:cNvSpPr>
            <a:spLocks noChangeShapeType="1"/>
          </p:cNvSpPr>
          <p:nvPr/>
        </p:nvSpPr>
        <p:spPr bwMode="auto">
          <a:xfrm>
            <a:off x="4495800" y="2590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A"/>
          </a:p>
        </p:txBody>
      </p:sp>
    </p:spTree>
    <p:extLst>
      <p:ext uri="{BB962C8B-B14F-4D97-AF65-F5344CB8AC3E}">
        <p14:creationId xmlns="" xmlns:p14="http://schemas.microsoft.com/office/powerpoint/2010/main" val="2045242827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Text Box 2"/>
          <p:cNvSpPr txBox="1">
            <a:spLocks noChangeArrowheads="1"/>
          </p:cNvSpPr>
          <p:nvPr/>
        </p:nvSpPr>
        <p:spPr bwMode="auto">
          <a:xfrm>
            <a:off x="152400" y="228600"/>
            <a:ext cx="8763000" cy="79175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</a:pPr>
            <a:r>
              <a:rPr lang="es-E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Examinar los Efectos del Problema: Ejemplo 2 Ilustrativo de un Árbol de Efectos 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20867" name="AutoShape 3"/>
          <p:cNvSpPr>
            <a:spLocks noChangeArrowheads="1"/>
          </p:cNvSpPr>
          <p:nvPr/>
        </p:nvSpPr>
        <p:spPr bwMode="auto">
          <a:xfrm>
            <a:off x="1219200" y="1371600"/>
            <a:ext cx="6248400" cy="609600"/>
          </a:xfrm>
          <a:prstGeom prst="flowChartProcess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200" b="1">
                <a:latin typeface="Times New Roman" pitchFamily="18" charset="0"/>
              </a:rPr>
              <a:t>Poco Acceso Ciudadano a la Información Publica</a:t>
            </a:r>
            <a:endParaRPr lang="es-ES" sz="2400" b="1">
              <a:latin typeface="Times New Roman" pitchFamily="18" charset="0"/>
            </a:endParaRPr>
          </a:p>
        </p:txBody>
      </p:sp>
      <p:sp>
        <p:nvSpPr>
          <p:cNvPr id="420868" name="Rectangle 4"/>
          <p:cNvSpPr>
            <a:spLocks noChangeArrowheads="1"/>
          </p:cNvSpPr>
          <p:nvPr/>
        </p:nvSpPr>
        <p:spPr bwMode="auto">
          <a:xfrm>
            <a:off x="304800" y="2514600"/>
            <a:ext cx="3962400" cy="6858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200">
                <a:latin typeface="Times New Roman" pitchFamily="18" charset="0"/>
              </a:rPr>
              <a:t>Sociedad civil con poca capacidad </a:t>
            </a:r>
          </a:p>
          <a:p>
            <a:pPr algn="ctr"/>
            <a:r>
              <a:rPr lang="es-ES" sz="2200">
                <a:latin typeface="Times New Roman" pitchFamily="18" charset="0"/>
              </a:rPr>
              <a:t>y conocimiento para acceso y uso</a:t>
            </a:r>
          </a:p>
        </p:txBody>
      </p:sp>
      <p:sp>
        <p:nvSpPr>
          <p:cNvPr id="420869" name="Rectangle 5"/>
          <p:cNvSpPr>
            <a:spLocks noChangeArrowheads="1"/>
          </p:cNvSpPr>
          <p:nvPr/>
        </p:nvSpPr>
        <p:spPr bwMode="auto">
          <a:xfrm>
            <a:off x="1473200" y="3429000"/>
            <a:ext cx="2133600" cy="10668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200">
                <a:latin typeface="Times New Roman" pitchFamily="18" charset="0"/>
              </a:rPr>
              <a:t>Baja capacidad</a:t>
            </a:r>
          </a:p>
          <a:p>
            <a:pPr algn="ctr"/>
            <a:r>
              <a:rPr lang="es-ES" sz="2200">
                <a:latin typeface="Times New Roman" pitchFamily="18" charset="0"/>
              </a:rPr>
              <a:t>de </a:t>
            </a:r>
          </a:p>
          <a:p>
            <a:pPr algn="ctr"/>
            <a:r>
              <a:rPr lang="es-ES" sz="2200">
                <a:latin typeface="Times New Roman" pitchFamily="18" charset="0"/>
              </a:rPr>
              <a:t>auditoria social</a:t>
            </a:r>
            <a:endParaRPr lang="es-ES" sz="800">
              <a:latin typeface="Times New Roman" pitchFamily="18" charset="0"/>
            </a:endParaRPr>
          </a:p>
        </p:txBody>
      </p:sp>
      <p:sp>
        <p:nvSpPr>
          <p:cNvPr id="420873" name="Rectangle 9"/>
          <p:cNvSpPr>
            <a:spLocks noChangeArrowheads="1"/>
          </p:cNvSpPr>
          <p:nvPr/>
        </p:nvSpPr>
        <p:spPr bwMode="auto">
          <a:xfrm>
            <a:off x="5105400" y="2552700"/>
            <a:ext cx="3733800" cy="6477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200">
                <a:latin typeface="Times New Roman" pitchFamily="18" charset="0"/>
              </a:rPr>
              <a:t>Información publica deficiente</a:t>
            </a:r>
            <a:endParaRPr lang="es-ES" sz="800">
              <a:latin typeface="Times New Roman" pitchFamily="18" charset="0"/>
            </a:endParaRPr>
          </a:p>
        </p:txBody>
      </p:sp>
      <p:sp>
        <p:nvSpPr>
          <p:cNvPr id="420880" name="Line 16"/>
          <p:cNvSpPr>
            <a:spLocks noChangeShapeType="1"/>
          </p:cNvSpPr>
          <p:nvPr/>
        </p:nvSpPr>
        <p:spPr bwMode="auto">
          <a:xfrm>
            <a:off x="4495800" y="1981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420881" name="Line 17"/>
          <p:cNvSpPr>
            <a:spLocks noChangeShapeType="1"/>
          </p:cNvSpPr>
          <p:nvPr/>
        </p:nvSpPr>
        <p:spPr bwMode="auto">
          <a:xfrm>
            <a:off x="3276600" y="23622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420882" name="Line 18"/>
          <p:cNvSpPr>
            <a:spLocks noChangeShapeType="1"/>
          </p:cNvSpPr>
          <p:nvPr/>
        </p:nvSpPr>
        <p:spPr bwMode="auto">
          <a:xfrm>
            <a:off x="2514600" y="31242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420888" name="Line 24"/>
          <p:cNvSpPr>
            <a:spLocks noChangeShapeType="1"/>
          </p:cNvSpPr>
          <p:nvPr/>
        </p:nvSpPr>
        <p:spPr bwMode="auto">
          <a:xfrm>
            <a:off x="6096000" y="3175000"/>
            <a:ext cx="0" cy="40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420889" name="Line 25"/>
          <p:cNvSpPr>
            <a:spLocks noChangeShapeType="1"/>
          </p:cNvSpPr>
          <p:nvPr/>
        </p:nvSpPr>
        <p:spPr bwMode="auto">
          <a:xfrm>
            <a:off x="7543800" y="3200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420894" name="Line 30"/>
          <p:cNvSpPr>
            <a:spLocks noChangeShapeType="1"/>
          </p:cNvSpPr>
          <p:nvPr/>
        </p:nvSpPr>
        <p:spPr bwMode="auto">
          <a:xfrm>
            <a:off x="4495800" y="23622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A"/>
          </a:p>
        </p:txBody>
      </p:sp>
      <p:sp>
        <p:nvSpPr>
          <p:cNvPr id="420895" name="Line 31"/>
          <p:cNvSpPr>
            <a:spLocks noChangeShapeType="1"/>
          </p:cNvSpPr>
          <p:nvPr/>
        </p:nvSpPr>
        <p:spPr bwMode="auto">
          <a:xfrm>
            <a:off x="5867400" y="2362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A"/>
          </a:p>
        </p:txBody>
      </p:sp>
      <p:sp>
        <p:nvSpPr>
          <p:cNvPr id="420896" name="Line 32"/>
          <p:cNvSpPr>
            <a:spLocks noChangeShapeType="1"/>
          </p:cNvSpPr>
          <p:nvPr/>
        </p:nvSpPr>
        <p:spPr bwMode="auto">
          <a:xfrm>
            <a:off x="3276600" y="23622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A"/>
          </a:p>
        </p:txBody>
      </p:sp>
      <p:sp>
        <p:nvSpPr>
          <p:cNvPr id="420897" name="Rectangle 33"/>
          <p:cNvSpPr>
            <a:spLocks noChangeArrowheads="1"/>
          </p:cNvSpPr>
          <p:nvPr/>
        </p:nvSpPr>
        <p:spPr bwMode="auto">
          <a:xfrm>
            <a:off x="190500" y="4737100"/>
            <a:ext cx="2209800" cy="12954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200">
                <a:latin typeface="Times New Roman" pitchFamily="18" charset="0"/>
              </a:rPr>
              <a:t>Deficiencia en </a:t>
            </a:r>
          </a:p>
          <a:p>
            <a:pPr algn="ctr"/>
            <a:r>
              <a:rPr lang="es-ES" sz="2200">
                <a:latin typeface="Times New Roman" pitchFamily="18" charset="0"/>
              </a:rPr>
              <a:t>mecanismos de </a:t>
            </a:r>
          </a:p>
          <a:p>
            <a:pPr algn="ctr"/>
            <a:r>
              <a:rPr lang="es-ES" sz="2200">
                <a:latin typeface="Times New Roman" pitchFamily="18" charset="0"/>
              </a:rPr>
              <a:t>verificación de </a:t>
            </a:r>
          </a:p>
          <a:p>
            <a:pPr algn="ctr"/>
            <a:r>
              <a:rPr lang="es-ES" sz="2200">
                <a:latin typeface="Times New Roman" pitchFamily="18" charset="0"/>
              </a:rPr>
              <a:t>información</a:t>
            </a:r>
          </a:p>
        </p:txBody>
      </p:sp>
      <p:sp>
        <p:nvSpPr>
          <p:cNvPr id="420898" name="Line 34"/>
          <p:cNvSpPr>
            <a:spLocks noChangeShapeType="1"/>
          </p:cNvSpPr>
          <p:nvPr/>
        </p:nvSpPr>
        <p:spPr bwMode="auto">
          <a:xfrm>
            <a:off x="1828800" y="4495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A"/>
          </a:p>
        </p:txBody>
      </p:sp>
      <p:sp>
        <p:nvSpPr>
          <p:cNvPr id="420899" name="Rectangle 35"/>
          <p:cNvSpPr>
            <a:spLocks noChangeArrowheads="1"/>
          </p:cNvSpPr>
          <p:nvPr/>
        </p:nvSpPr>
        <p:spPr bwMode="auto">
          <a:xfrm>
            <a:off x="2476500" y="4724400"/>
            <a:ext cx="2209800" cy="12954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200">
                <a:latin typeface="Times New Roman" pitchFamily="18" charset="0"/>
              </a:rPr>
              <a:t>Desconocimiento </a:t>
            </a:r>
          </a:p>
          <a:p>
            <a:pPr algn="ctr"/>
            <a:r>
              <a:rPr lang="es-ES" sz="2200">
                <a:latin typeface="Times New Roman" pitchFamily="18" charset="0"/>
              </a:rPr>
              <a:t>de terminología </a:t>
            </a:r>
          </a:p>
          <a:p>
            <a:pPr algn="ctr"/>
            <a:r>
              <a:rPr lang="es-ES" sz="2200">
                <a:latin typeface="Times New Roman" pitchFamily="18" charset="0"/>
              </a:rPr>
              <a:t>de adm. publica</a:t>
            </a:r>
          </a:p>
          <a:p>
            <a:pPr algn="ctr"/>
            <a:r>
              <a:rPr lang="es-ES" sz="2200">
                <a:latin typeface="Times New Roman" pitchFamily="18" charset="0"/>
              </a:rPr>
              <a:t>y transparencia</a:t>
            </a:r>
          </a:p>
        </p:txBody>
      </p:sp>
      <p:sp>
        <p:nvSpPr>
          <p:cNvPr id="420900" name="Line 36"/>
          <p:cNvSpPr>
            <a:spLocks noChangeShapeType="1"/>
          </p:cNvSpPr>
          <p:nvPr/>
        </p:nvSpPr>
        <p:spPr bwMode="auto">
          <a:xfrm>
            <a:off x="3505200" y="4495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A"/>
          </a:p>
        </p:txBody>
      </p:sp>
      <p:sp>
        <p:nvSpPr>
          <p:cNvPr id="420901" name="Rectangle 37"/>
          <p:cNvSpPr>
            <a:spLocks noChangeArrowheads="1"/>
          </p:cNvSpPr>
          <p:nvPr/>
        </p:nvSpPr>
        <p:spPr bwMode="auto">
          <a:xfrm>
            <a:off x="5791200" y="3581400"/>
            <a:ext cx="2590800" cy="9906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ES" sz="2200" dirty="0">
                <a:latin typeface="Times New Roman" pitchFamily="18" charset="0"/>
              </a:rPr>
              <a:t>Escasos recursos para </a:t>
            </a:r>
          </a:p>
          <a:p>
            <a:pPr algn="ctr"/>
            <a:r>
              <a:rPr lang="es-ES" sz="2200" dirty="0">
                <a:latin typeface="Times New Roman" pitchFamily="18" charset="0"/>
              </a:rPr>
              <a:t>Brindar información</a:t>
            </a:r>
            <a:endParaRPr lang="es-ES" sz="800" dirty="0">
              <a:latin typeface="Times New Roman" pitchFamily="18" charset="0"/>
            </a:endParaRPr>
          </a:p>
        </p:txBody>
      </p:sp>
      <p:sp>
        <p:nvSpPr>
          <p:cNvPr id="420902" name="Rectangle 38"/>
          <p:cNvSpPr>
            <a:spLocks noChangeArrowheads="1"/>
          </p:cNvSpPr>
          <p:nvPr/>
        </p:nvSpPr>
        <p:spPr bwMode="auto">
          <a:xfrm>
            <a:off x="4902200" y="4800600"/>
            <a:ext cx="2362200" cy="12192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75000"/>
              </a:lnSpc>
            </a:pPr>
            <a:r>
              <a:rPr lang="es-ES" sz="2200">
                <a:latin typeface="Times New Roman" pitchFamily="18" charset="0"/>
              </a:rPr>
              <a:t>Poco equipo </a:t>
            </a:r>
          </a:p>
          <a:p>
            <a:pPr algn="ctr">
              <a:lnSpc>
                <a:spcPct val="75000"/>
              </a:lnSpc>
            </a:pPr>
            <a:r>
              <a:rPr lang="es-ES" sz="2200">
                <a:latin typeface="Times New Roman" pitchFamily="18" charset="0"/>
              </a:rPr>
              <a:t>y estructura</a:t>
            </a:r>
          </a:p>
          <a:p>
            <a:pPr algn="ctr">
              <a:lnSpc>
                <a:spcPct val="75000"/>
              </a:lnSpc>
            </a:pPr>
            <a:r>
              <a:rPr lang="es-ES" sz="2200">
                <a:latin typeface="Times New Roman" pitchFamily="18" charset="0"/>
              </a:rPr>
              <a:t>destinado al acceso</a:t>
            </a:r>
          </a:p>
          <a:p>
            <a:pPr algn="ctr">
              <a:lnSpc>
                <a:spcPct val="75000"/>
              </a:lnSpc>
            </a:pPr>
            <a:r>
              <a:rPr lang="es-ES" sz="2200">
                <a:latin typeface="Times New Roman" pitchFamily="18" charset="0"/>
              </a:rPr>
              <a:t>a información </a:t>
            </a:r>
          </a:p>
        </p:txBody>
      </p:sp>
      <p:sp>
        <p:nvSpPr>
          <p:cNvPr id="420903" name="Rectangle 39"/>
          <p:cNvSpPr>
            <a:spLocks noChangeArrowheads="1"/>
          </p:cNvSpPr>
          <p:nvPr/>
        </p:nvSpPr>
        <p:spPr bwMode="auto">
          <a:xfrm>
            <a:off x="7467600" y="4876800"/>
            <a:ext cx="1447800" cy="11557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lnSpc>
                <a:spcPct val="75000"/>
              </a:lnSpc>
            </a:pPr>
            <a:endParaRPr lang="es-ES" sz="2200">
              <a:latin typeface="Times New Roman" pitchFamily="18" charset="0"/>
            </a:endParaRPr>
          </a:p>
          <a:p>
            <a:pPr algn="ctr">
              <a:lnSpc>
                <a:spcPct val="75000"/>
              </a:lnSpc>
            </a:pPr>
            <a:r>
              <a:rPr lang="es-ES" sz="2200">
                <a:latin typeface="Times New Roman" pitchFamily="18" charset="0"/>
              </a:rPr>
              <a:t>Personal</a:t>
            </a:r>
          </a:p>
          <a:p>
            <a:pPr algn="ctr">
              <a:lnSpc>
                <a:spcPct val="75000"/>
              </a:lnSpc>
            </a:pPr>
            <a:r>
              <a:rPr lang="es-ES" sz="2200">
                <a:latin typeface="Times New Roman" pitchFamily="18" charset="0"/>
              </a:rPr>
              <a:t>no </a:t>
            </a:r>
          </a:p>
          <a:p>
            <a:pPr algn="ctr">
              <a:lnSpc>
                <a:spcPct val="75000"/>
              </a:lnSpc>
            </a:pPr>
            <a:r>
              <a:rPr lang="es-ES" sz="2200">
                <a:latin typeface="Times New Roman" pitchFamily="18" charset="0"/>
              </a:rPr>
              <a:t>Capacitado</a:t>
            </a:r>
          </a:p>
          <a:p>
            <a:pPr algn="ctr">
              <a:lnSpc>
                <a:spcPct val="75000"/>
              </a:lnSpc>
            </a:pPr>
            <a:endParaRPr lang="es-ES" sz="2200">
              <a:latin typeface="Times New Roman" pitchFamily="18" charset="0"/>
            </a:endParaRPr>
          </a:p>
          <a:p>
            <a:pPr algn="ctr">
              <a:lnSpc>
                <a:spcPct val="75000"/>
              </a:lnSpc>
            </a:pPr>
            <a:endParaRPr lang="es-ES" sz="2200">
              <a:latin typeface="Times New Roman" pitchFamily="18" charset="0"/>
            </a:endParaRPr>
          </a:p>
        </p:txBody>
      </p:sp>
      <p:sp>
        <p:nvSpPr>
          <p:cNvPr id="420904" name="Line 40"/>
          <p:cNvSpPr>
            <a:spLocks noChangeShapeType="1"/>
          </p:cNvSpPr>
          <p:nvPr/>
        </p:nvSpPr>
        <p:spPr bwMode="auto">
          <a:xfrm>
            <a:off x="6019800" y="4572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A"/>
          </a:p>
        </p:txBody>
      </p:sp>
      <p:sp>
        <p:nvSpPr>
          <p:cNvPr id="420905" name="Line 41"/>
          <p:cNvSpPr>
            <a:spLocks noChangeShapeType="1"/>
          </p:cNvSpPr>
          <p:nvPr/>
        </p:nvSpPr>
        <p:spPr bwMode="auto">
          <a:xfrm>
            <a:off x="7848600" y="4572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PA"/>
          </a:p>
        </p:txBody>
      </p:sp>
    </p:spTree>
    <p:extLst>
      <p:ext uri="{BB962C8B-B14F-4D97-AF65-F5344CB8AC3E}">
        <p14:creationId xmlns="" xmlns:p14="http://schemas.microsoft.com/office/powerpoint/2010/main" val="1351002901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637" name="Rectangle 53"/>
          <p:cNvSpPr>
            <a:spLocks noChangeArrowheads="1"/>
          </p:cNvSpPr>
          <p:nvPr/>
        </p:nvSpPr>
        <p:spPr bwMode="auto">
          <a:xfrm>
            <a:off x="-88900" y="1752600"/>
            <a:ext cx="8851900" cy="15819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>
              <a:lnSpc>
                <a:spcPct val="110000"/>
              </a:lnSpc>
              <a:buClr>
                <a:srgbClr val="000066"/>
              </a:buClr>
              <a:buFontTx/>
              <a:buChar char="•"/>
            </a:pPr>
            <a:r>
              <a:rPr lang="es-EC" sz="2200" dirty="0">
                <a:solidFill>
                  <a:srgbClr val="990000"/>
                </a:solidFill>
                <a:latin typeface="Arial" charset="0"/>
              </a:rPr>
              <a:t>“</a:t>
            </a:r>
            <a:r>
              <a:rPr lang="es-EC" sz="2200" dirty="0">
                <a:solidFill>
                  <a:srgbClr val="990000"/>
                </a:solidFill>
                <a:latin typeface="Times New Roman" pitchFamily="18" charset="0"/>
              </a:rPr>
              <a:t>Apoyar </a:t>
            </a:r>
            <a:r>
              <a:rPr lang="es-EC" sz="2200" dirty="0" smtClean="0">
                <a:solidFill>
                  <a:srgbClr val="990000"/>
                </a:solidFill>
                <a:latin typeface="Times New Roman" pitchFamily="18" charset="0"/>
              </a:rPr>
              <a:t>a la Unidad REDD+ en el Ministerio de Medio Ambiente para </a:t>
            </a:r>
            <a:r>
              <a:rPr lang="es-EC" sz="2200" dirty="0">
                <a:solidFill>
                  <a:srgbClr val="990000"/>
                </a:solidFill>
                <a:latin typeface="Times New Roman" pitchFamily="18" charset="0"/>
              </a:rPr>
              <a:t>que </a:t>
            </a:r>
            <a:r>
              <a:rPr lang="es-EC" sz="2200" dirty="0" smtClean="0">
                <a:solidFill>
                  <a:srgbClr val="990000"/>
                </a:solidFill>
                <a:latin typeface="Times New Roman" pitchFamily="18" charset="0"/>
              </a:rPr>
              <a:t>pueda tener la capacidad de medir y monitorear riesgos”</a:t>
            </a:r>
            <a:endParaRPr lang="es-EC" sz="2200" dirty="0">
              <a:solidFill>
                <a:srgbClr val="990000"/>
              </a:solidFill>
              <a:latin typeface="Times New Roman" pitchFamily="18" charset="0"/>
            </a:endParaRPr>
          </a:p>
          <a:p>
            <a:pPr lvl="1">
              <a:lnSpc>
                <a:spcPct val="110000"/>
              </a:lnSpc>
              <a:buClr>
                <a:srgbClr val="000066"/>
              </a:buClr>
              <a:buFontTx/>
              <a:buChar char="•"/>
            </a:pPr>
            <a:r>
              <a:rPr lang="es-EC" sz="2200" dirty="0">
                <a:solidFill>
                  <a:srgbClr val="990000"/>
                </a:solidFill>
                <a:latin typeface="Times New Roman" pitchFamily="18" charset="0"/>
              </a:rPr>
              <a:t>“Establecer </a:t>
            </a:r>
            <a:r>
              <a:rPr lang="es-EC" sz="2200" dirty="0" smtClean="0">
                <a:solidFill>
                  <a:srgbClr val="990000"/>
                </a:solidFill>
                <a:latin typeface="Times New Roman" pitchFamily="18" charset="0"/>
              </a:rPr>
              <a:t>coordinación con la </a:t>
            </a:r>
            <a:r>
              <a:rPr lang="es-EC" sz="2200" dirty="0">
                <a:solidFill>
                  <a:srgbClr val="990000"/>
                </a:solidFill>
                <a:latin typeface="Times New Roman" pitchFamily="18" charset="0"/>
              </a:rPr>
              <a:t>Comisión de Transparencia”</a:t>
            </a:r>
          </a:p>
          <a:p>
            <a:pPr lvl="1">
              <a:lnSpc>
                <a:spcPct val="110000"/>
              </a:lnSpc>
              <a:buClr>
                <a:srgbClr val="000066"/>
              </a:buClr>
              <a:buFontTx/>
              <a:buChar char="•"/>
            </a:pPr>
            <a:r>
              <a:rPr lang="es-EC" sz="2200" dirty="0" smtClean="0">
                <a:solidFill>
                  <a:srgbClr val="990000"/>
                </a:solidFill>
                <a:latin typeface="Times New Roman" pitchFamily="18" charset="0"/>
              </a:rPr>
              <a:t>“Ofrecer </a:t>
            </a:r>
            <a:r>
              <a:rPr lang="es-EC" sz="2200" dirty="0">
                <a:solidFill>
                  <a:srgbClr val="990000"/>
                </a:solidFill>
                <a:latin typeface="Times New Roman" pitchFamily="18" charset="0"/>
              </a:rPr>
              <a:t>entrenamiento especializado en </a:t>
            </a:r>
            <a:r>
              <a:rPr lang="es-EC" sz="2200" dirty="0" smtClean="0">
                <a:solidFill>
                  <a:srgbClr val="990000"/>
                </a:solidFill>
                <a:latin typeface="Times New Roman" pitchFamily="18" charset="0"/>
              </a:rPr>
              <a:t>REDD+ y Transparencia”</a:t>
            </a:r>
            <a:endParaRPr lang="en-US" sz="2400" b="1" dirty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323639" name="Rectangle 55"/>
          <p:cNvSpPr>
            <a:spLocks noChangeArrowheads="1"/>
          </p:cNvSpPr>
          <p:nvPr/>
        </p:nvSpPr>
        <p:spPr bwMode="auto">
          <a:xfrm>
            <a:off x="381000" y="3810000"/>
            <a:ext cx="8153400" cy="2326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10000"/>
              </a:lnSpc>
              <a:buClr>
                <a:srgbClr val="000066"/>
              </a:buClr>
              <a:buFontTx/>
              <a:buChar char="•"/>
            </a:pPr>
            <a:r>
              <a:rPr lang="es-EC" sz="2200" dirty="0">
                <a:solidFill>
                  <a:srgbClr val="990000"/>
                </a:solidFill>
                <a:latin typeface="Times New Roman" pitchFamily="18" charset="0"/>
              </a:rPr>
              <a:t>“Falta de </a:t>
            </a:r>
            <a:r>
              <a:rPr lang="es-EC" sz="2200" dirty="0" smtClean="0">
                <a:solidFill>
                  <a:srgbClr val="990000"/>
                </a:solidFill>
                <a:latin typeface="Times New Roman" pitchFamily="18" charset="0"/>
              </a:rPr>
              <a:t>capacidad en la Unidad REDD+ en </a:t>
            </a:r>
            <a:r>
              <a:rPr lang="es-EC" sz="2200" dirty="0">
                <a:solidFill>
                  <a:srgbClr val="990000"/>
                </a:solidFill>
                <a:latin typeface="Times New Roman" pitchFamily="18" charset="0"/>
              </a:rPr>
              <a:t>temas relevantes a la </a:t>
            </a:r>
            <a:r>
              <a:rPr lang="es-EC" sz="2200" dirty="0" smtClean="0">
                <a:solidFill>
                  <a:srgbClr val="990000"/>
                </a:solidFill>
                <a:latin typeface="Times New Roman" pitchFamily="18" charset="0"/>
              </a:rPr>
              <a:t>medición y monitoreo de riesgos”</a:t>
            </a:r>
            <a:endParaRPr lang="es-EC" sz="2200" dirty="0">
              <a:solidFill>
                <a:srgbClr val="990000"/>
              </a:solidFill>
              <a:latin typeface="Times New Roman" pitchFamily="18" charset="0"/>
            </a:endParaRPr>
          </a:p>
          <a:p>
            <a:pPr>
              <a:lnSpc>
                <a:spcPct val="110000"/>
              </a:lnSpc>
              <a:buClr>
                <a:srgbClr val="000066"/>
              </a:buClr>
              <a:buFontTx/>
              <a:buChar char="•"/>
            </a:pPr>
            <a:r>
              <a:rPr lang="es-EC" sz="2200" dirty="0" smtClean="0">
                <a:solidFill>
                  <a:srgbClr val="990000"/>
                </a:solidFill>
                <a:latin typeface="Times New Roman" pitchFamily="18" charset="0"/>
              </a:rPr>
              <a:t>“No existen mecanismos de colaboración con la Comisión de Transparencia”</a:t>
            </a:r>
            <a:endParaRPr lang="es-EC" sz="2200" dirty="0">
              <a:solidFill>
                <a:srgbClr val="990000"/>
              </a:solidFill>
              <a:latin typeface="Times New Roman" pitchFamily="18" charset="0"/>
            </a:endParaRPr>
          </a:p>
          <a:p>
            <a:pPr>
              <a:lnSpc>
                <a:spcPct val="110000"/>
              </a:lnSpc>
              <a:buClr>
                <a:srgbClr val="000066"/>
              </a:buClr>
              <a:buFontTx/>
              <a:buChar char="•"/>
            </a:pPr>
            <a:r>
              <a:rPr lang="es-EC" sz="2200" dirty="0">
                <a:solidFill>
                  <a:srgbClr val="990000"/>
                </a:solidFill>
                <a:latin typeface="Times New Roman" pitchFamily="18" charset="0"/>
              </a:rPr>
              <a:t>“No se incorpora en el programa </a:t>
            </a:r>
            <a:r>
              <a:rPr lang="es-EC" sz="2200" dirty="0" smtClean="0">
                <a:solidFill>
                  <a:srgbClr val="990000"/>
                </a:solidFill>
                <a:latin typeface="Times New Roman" pitchFamily="18" charset="0"/>
              </a:rPr>
              <a:t>marco de ONU REDD+ destrezas de </a:t>
            </a:r>
            <a:r>
              <a:rPr lang="es-EC" sz="2200" dirty="0">
                <a:solidFill>
                  <a:srgbClr val="990000"/>
                </a:solidFill>
                <a:latin typeface="Times New Roman" pitchFamily="18" charset="0"/>
              </a:rPr>
              <a:t>contraloría/auditoria social y rendición de cuentas”</a:t>
            </a:r>
            <a:endParaRPr lang="en-US" sz="2400" b="1" dirty="0">
              <a:solidFill>
                <a:srgbClr val="000066"/>
              </a:solidFill>
              <a:latin typeface="Arial" charset="0"/>
            </a:endParaRPr>
          </a:p>
        </p:txBody>
      </p:sp>
      <p:sp>
        <p:nvSpPr>
          <p:cNvPr id="323640" name="Text Box 56"/>
          <p:cNvSpPr txBox="1">
            <a:spLocks noChangeArrowheads="1"/>
          </p:cNvSpPr>
          <p:nvPr/>
        </p:nvSpPr>
        <p:spPr bwMode="auto">
          <a:xfrm>
            <a:off x="279400" y="1193800"/>
            <a:ext cx="1581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 sz="2400" b="1">
                <a:solidFill>
                  <a:srgbClr val="002A6C"/>
                </a:solidFill>
                <a:latin typeface="Times New Roman" pitchFamily="18" charset="0"/>
              </a:rPr>
              <a:t>Ejemplo A</a:t>
            </a:r>
          </a:p>
        </p:txBody>
      </p:sp>
      <p:sp>
        <p:nvSpPr>
          <p:cNvPr id="323641" name="Text Box 57"/>
          <p:cNvSpPr txBox="1">
            <a:spLocks noChangeArrowheads="1"/>
          </p:cNvSpPr>
          <p:nvPr/>
        </p:nvSpPr>
        <p:spPr bwMode="auto">
          <a:xfrm>
            <a:off x="304800" y="3467100"/>
            <a:ext cx="1563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ES" sz="2400" b="1">
                <a:solidFill>
                  <a:srgbClr val="000066"/>
                </a:solidFill>
                <a:latin typeface="Times New Roman" pitchFamily="18" charset="0"/>
              </a:rPr>
              <a:t>Ejemplo B</a:t>
            </a:r>
          </a:p>
        </p:txBody>
      </p:sp>
      <p:sp>
        <p:nvSpPr>
          <p:cNvPr id="323642" name="Text Box 58"/>
          <p:cNvSpPr txBox="1">
            <a:spLocks noChangeArrowheads="1"/>
          </p:cNvSpPr>
          <p:nvPr/>
        </p:nvSpPr>
        <p:spPr bwMode="auto">
          <a:xfrm>
            <a:off x="228600" y="25400"/>
            <a:ext cx="8991600" cy="836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endParaRPr lang="es-ES" sz="32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ctr">
              <a:lnSpc>
                <a:spcPct val="70000"/>
              </a:lnSpc>
            </a:pPr>
            <a:r>
              <a:rPr lang="es-E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Identificación de </a:t>
            </a:r>
            <a:r>
              <a:rPr lang="es-E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Riesgos </a:t>
            </a:r>
            <a:endParaRPr lang="en-US" sz="3600" b="1" i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76200" y="1157287"/>
            <a:ext cx="9144000" cy="73025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PA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80963445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85" name="Rectangle 53"/>
          <p:cNvSpPr>
            <a:spLocks noChangeArrowheads="1"/>
          </p:cNvSpPr>
          <p:nvPr/>
        </p:nvSpPr>
        <p:spPr bwMode="auto">
          <a:xfrm>
            <a:off x="228600" y="1270000"/>
            <a:ext cx="8686800" cy="4887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457200" indent="-457200"/>
            <a:r>
              <a:rPr lang="es-PA" sz="3200" dirty="0" smtClean="0">
                <a:solidFill>
                  <a:srgbClr val="002A6C"/>
                </a:solidFill>
                <a:latin typeface="Times New Roman" pitchFamily="18" charset="0"/>
              </a:rPr>
              <a:t>La identificación de los riesgos consta de por lo menos dos partes:</a:t>
            </a:r>
          </a:p>
          <a:p>
            <a:pPr marL="457200" indent="-457200"/>
            <a:endParaRPr lang="es-EC" sz="3200" dirty="0">
              <a:solidFill>
                <a:srgbClr val="002A6C"/>
              </a:solidFill>
              <a:latin typeface="Times New Roman" pitchFamily="18" charset="0"/>
            </a:endParaRPr>
          </a:p>
          <a:p>
            <a:pPr marL="914400" lvl="1" indent="-457200">
              <a:lnSpc>
                <a:spcPct val="110000"/>
              </a:lnSpc>
              <a:buClr>
                <a:srgbClr val="000066"/>
              </a:buClr>
              <a:buFontTx/>
              <a:buAutoNum type="arabicPeriod"/>
            </a:pPr>
            <a:r>
              <a:rPr lang="es-PA" sz="2800" b="1" dirty="0" smtClean="0">
                <a:solidFill>
                  <a:srgbClr val="C2113A"/>
                </a:solidFill>
                <a:latin typeface="Times New Roman" pitchFamily="18" charset="0"/>
              </a:rPr>
              <a:t>conocer su importancia, su incidencia, el riesgo que representa; es decir, los efectos que ocasiona.  Esto lleva a verificar que el grado de riesgo; y</a:t>
            </a:r>
          </a:p>
          <a:p>
            <a:pPr marL="914400" lvl="1" indent="-457200">
              <a:lnSpc>
                <a:spcPct val="110000"/>
              </a:lnSpc>
              <a:buClr>
                <a:srgbClr val="000066"/>
              </a:buClr>
              <a:buFontTx/>
              <a:buAutoNum type="arabicPeriod"/>
            </a:pPr>
            <a:r>
              <a:rPr lang="es-PA" sz="2800" b="1" dirty="0" smtClean="0">
                <a:solidFill>
                  <a:srgbClr val="C2113A"/>
                </a:solidFill>
                <a:latin typeface="Times New Roman" pitchFamily="18" charset="0"/>
              </a:rPr>
              <a:t>conocer la razón del riesgo, a qué se debe su existencia; es decir, las causas que lo generan.  Este conocimiento es la base para la búsqueda de soluciones preventivas.</a:t>
            </a:r>
            <a:endParaRPr lang="es-PA" sz="2800" b="1" dirty="0">
              <a:solidFill>
                <a:srgbClr val="C2113A"/>
              </a:solidFill>
              <a:latin typeface="Times New Roman" pitchFamily="18" charset="0"/>
            </a:endParaRPr>
          </a:p>
        </p:txBody>
      </p:sp>
      <p:sp>
        <p:nvSpPr>
          <p:cNvPr id="325687" name="Text Box 55"/>
          <p:cNvSpPr txBox="1">
            <a:spLocks noChangeArrowheads="1"/>
          </p:cNvSpPr>
          <p:nvPr/>
        </p:nvSpPr>
        <p:spPr bwMode="auto">
          <a:xfrm>
            <a:off x="152400" y="215900"/>
            <a:ext cx="8991600" cy="8360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endParaRPr lang="es-ES" sz="3200" b="1" dirty="0">
              <a:solidFill>
                <a:srgbClr val="99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  <a:p>
            <a:pPr algn="ctr">
              <a:lnSpc>
                <a:spcPct val="70000"/>
              </a:lnSpc>
            </a:pPr>
            <a:r>
              <a:rPr lang="es-E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Identificación de </a:t>
            </a:r>
            <a:r>
              <a:rPr lang="es-ES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Riesgos [2]</a:t>
            </a:r>
            <a:endParaRPr lang="en-US" sz="3600" b="1" i="1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0" y="1268413"/>
            <a:ext cx="9144000" cy="73025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PA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11453526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0890" y="107950"/>
            <a:ext cx="8534400" cy="1265238"/>
          </a:xfrm>
        </p:spPr>
        <p:txBody>
          <a:bodyPr>
            <a:normAutofit/>
          </a:bodyPr>
          <a:lstStyle/>
          <a:p>
            <a:r>
              <a:rPr lang="es-AR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Guía Propuesta para Desarrollar Medidas de Preventivas Anticorrupción en REDD+</a:t>
            </a:r>
            <a:endParaRPr lang="es-PA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79037"/>
            <a:ext cx="8839200" cy="456456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s-AR" sz="7600" b="1" dirty="0" smtClean="0">
                <a:latin typeface="Times New Roman" pitchFamily="18" charset="0"/>
                <a:cs typeface="Times New Roman" pitchFamily="18" charset="0"/>
              </a:rPr>
              <a:t>Identificar los riesgos </a:t>
            </a:r>
            <a:endParaRPr lang="es-PA" sz="7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s-AR" sz="7600" dirty="0" smtClean="0">
                <a:latin typeface="Times New Roman" pitchFamily="18" charset="0"/>
                <a:cs typeface="Times New Roman" pitchFamily="18" charset="0"/>
              </a:rPr>
              <a:t>¿Cuáles son los riesgos potenciales específicos a REDD+?</a:t>
            </a:r>
            <a:endParaRPr lang="es-PA" sz="7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s-AR" sz="7600" dirty="0" smtClean="0">
                <a:latin typeface="Times New Roman" pitchFamily="18" charset="0"/>
                <a:cs typeface="Times New Roman" pitchFamily="18" charset="0"/>
              </a:rPr>
              <a:t>¿Cuáles son los sectores involucrados?</a:t>
            </a:r>
            <a:endParaRPr lang="es-PA" sz="7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s-AR" sz="76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s-PA" sz="7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s-AR" sz="7600" b="1" dirty="0" smtClean="0">
                <a:latin typeface="Times New Roman" pitchFamily="18" charset="0"/>
                <a:cs typeface="Times New Roman" pitchFamily="18" charset="0"/>
              </a:rPr>
              <a:t>Diseño de medidas </a:t>
            </a:r>
            <a:endParaRPr lang="es-PA" sz="7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s-AR" sz="7600" dirty="0" smtClean="0">
                <a:latin typeface="Times New Roman" pitchFamily="18" charset="0"/>
                <a:cs typeface="Times New Roman" pitchFamily="18" charset="0"/>
              </a:rPr>
              <a:t>¿Qué medidas se requieren?</a:t>
            </a:r>
            <a:endParaRPr lang="es-PA" sz="7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s-AR" sz="7600" dirty="0" smtClean="0">
                <a:latin typeface="Times New Roman" pitchFamily="18" charset="0"/>
                <a:cs typeface="Times New Roman" pitchFamily="18" charset="0"/>
              </a:rPr>
              <a:t>¿Qué instituciones podrían llevar a cabo estas medidas?</a:t>
            </a:r>
            <a:endParaRPr lang="es-PA" sz="7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s-AR" sz="7600" dirty="0" smtClean="0">
                <a:latin typeface="Times New Roman" pitchFamily="18" charset="0"/>
                <a:cs typeface="Times New Roman" pitchFamily="18" charset="0"/>
              </a:rPr>
              <a:t>¿Cuál es el rol/las funciones de esas instituciones?</a:t>
            </a:r>
            <a:endParaRPr lang="es-PA" sz="7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s-AR" sz="7600" dirty="0" smtClean="0">
                <a:latin typeface="Times New Roman" pitchFamily="18" charset="0"/>
                <a:cs typeface="Times New Roman" pitchFamily="18" charset="0"/>
              </a:rPr>
              <a:t>¿Cuál será la relación entre las instituciones de gobernabilidad a nivel nacional y local?</a:t>
            </a:r>
            <a:endParaRPr lang="es-PA" sz="7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s-AR" sz="7600" dirty="0" smtClean="0">
                <a:latin typeface="Times New Roman" pitchFamily="18" charset="0"/>
                <a:cs typeface="Times New Roman" pitchFamily="18" charset="0"/>
              </a:rPr>
              <a:t>¿Cómo podrían utilizarse las leyes, macos, políticas y mecanismos existentes?</a:t>
            </a:r>
            <a:endParaRPr lang="es-PA" sz="7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s-AR" sz="7600" dirty="0" smtClean="0">
                <a:latin typeface="Times New Roman" pitchFamily="18" charset="0"/>
                <a:cs typeface="Times New Roman" pitchFamily="18" charset="0"/>
              </a:rPr>
              <a:t>¿Cómo podría involucrarse a la sociedad civil y a las poblaciones locales e indígenas?</a:t>
            </a:r>
            <a:endParaRPr lang="es-PA" sz="7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s-PA" sz="7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s-AR" sz="76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s-AR" sz="7600" b="1" dirty="0" smtClean="0">
                <a:latin typeface="Times New Roman" pitchFamily="18" charset="0"/>
                <a:cs typeface="Times New Roman" pitchFamily="18" charset="0"/>
              </a:rPr>
              <a:t>Implementación de medidas </a:t>
            </a:r>
            <a:endParaRPr lang="es-PA" sz="7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s-AR" sz="7600" dirty="0" smtClean="0">
                <a:latin typeface="Times New Roman" pitchFamily="18" charset="0"/>
                <a:cs typeface="Times New Roman" pitchFamily="18" charset="0"/>
              </a:rPr>
              <a:t>¿Cómo asegurar que se cumplan las medidas?</a:t>
            </a:r>
            <a:endParaRPr lang="es-PA" sz="7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s-AR" sz="7600" dirty="0" smtClean="0">
                <a:latin typeface="Times New Roman" pitchFamily="18" charset="0"/>
                <a:cs typeface="Times New Roman" pitchFamily="18" charset="0"/>
              </a:rPr>
              <a:t>¿Cómo evaluar si las medidas son efectivas?</a:t>
            </a:r>
            <a:endParaRPr lang="es-PA" sz="7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s-AR" sz="7600" dirty="0" smtClean="0">
                <a:latin typeface="Times New Roman" pitchFamily="18" charset="0"/>
                <a:cs typeface="Times New Roman" pitchFamily="18" charset="0"/>
              </a:rPr>
              <a:t>¿Puede evaluarse la eficacia de esas medidas a través del Mecanismo de Seguimiento de la CICC?</a:t>
            </a:r>
            <a:endParaRPr lang="es-PA" sz="7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s-AR" sz="7600" dirty="0" smtClean="0">
                <a:latin typeface="Times New Roman" pitchFamily="18" charset="0"/>
                <a:cs typeface="Times New Roman" pitchFamily="18" charset="0"/>
              </a:rPr>
              <a:t>¿Cómo reportar/informar al público sobre las medidas adoptadas?</a:t>
            </a:r>
            <a:endParaRPr lang="es-PA" sz="76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s-MX" sz="76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s-MX" sz="76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s-MX" sz="76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s-MX" sz="2800" dirty="0" smtClean="0"/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0" y="1268413"/>
            <a:ext cx="9144000" cy="73025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PA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5853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457200" y="174895"/>
            <a:ext cx="82296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s-PA" sz="4000" b="1" dirty="0" smtClean="0">
                <a:solidFill>
                  <a:srgbClr val="0025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Ejemplos de Riesgos en el Sector Forestal</a:t>
            </a:r>
            <a:endParaRPr lang="es-PA" sz="4000" b="1" dirty="0">
              <a:solidFill>
                <a:srgbClr val="0025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1268413"/>
            <a:ext cx="9144000" cy="73025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PA">
              <a:latin typeface="Arial" charset="0"/>
              <a:cs typeface="Arial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" y="1524001"/>
          <a:ext cx="8839200" cy="45647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600"/>
                <a:gridCol w="4419600"/>
              </a:tblGrid>
              <a:tr h="457199">
                <a:tc>
                  <a:txBody>
                    <a:bodyPr/>
                    <a:lstStyle/>
                    <a:p>
                      <a:pPr algn="ctr"/>
                      <a:r>
                        <a:rPr lang="es-AR" sz="2200" b="1" noProof="0" dirty="0" smtClean="0">
                          <a:solidFill>
                            <a:schemeClr val="bg1"/>
                          </a:solidFill>
                          <a:effectLst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Sector</a:t>
                      </a:r>
                      <a:endParaRPr lang="es-AR" sz="2200" b="1" noProof="0" dirty="0">
                        <a:solidFill>
                          <a:schemeClr val="bg1"/>
                        </a:solidFill>
                        <a:effectLst>
                          <a:outerShdw blurRad="50800" dist="38100" dir="5400000" algn="t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200" b="1" noProof="0" dirty="0" smtClean="0">
                          <a:solidFill>
                            <a:schemeClr val="bg1"/>
                          </a:solidFill>
                          <a:effectLst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Riesgos</a:t>
                      </a:r>
                      <a:endParaRPr lang="es-AR" sz="2200" b="1" noProof="0" dirty="0">
                        <a:solidFill>
                          <a:schemeClr val="bg1"/>
                        </a:solidFill>
                        <a:effectLst>
                          <a:outerShdw blurRad="50800" dist="38100" dir="5400000" algn="t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algn="ctr"/>
                      <a:r>
                        <a:rPr lang="es-AR" sz="2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Diseño</a:t>
                      </a:r>
                      <a:r>
                        <a:rPr lang="es-AR" sz="2200" baseline="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regulatorio</a:t>
                      </a:r>
                      <a:endParaRPr lang="es-AR" sz="2200" noProof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Influencia indebida sobre las </a:t>
                      </a:r>
                    </a:p>
                    <a:p>
                      <a:pPr algn="ctr"/>
                      <a:r>
                        <a:rPr lang="es-ES" sz="2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leyes y reglamentos forestales</a:t>
                      </a:r>
                      <a:endParaRPr lang="es-AR" sz="2200" noProof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13114">
                <a:tc>
                  <a:txBody>
                    <a:bodyPr/>
                    <a:lstStyle/>
                    <a:p>
                      <a:pPr algn="ctr"/>
                      <a:r>
                        <a:rPr lang="es-AR" sz="2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Cosecha/Procesamiento</a:t>
                      </a:r>
                      <a:endParaRPr lang="es-AR" sz="2200" noProof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Soborno de los funcionarios locales para cosechar sin permisos, obtener permisos de tala, ignorar la sobreexplotación</a:t>
                      </a:r>
                      <a:endParaRPr lang="es-AR" sz="2200" noProof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815686">
                <a:tc>
                  <a:txBody>
                    <a:bodyPr/>
                    <a:lstStyle/>
                    <a:p>
                      <a:pPr algn="ctr"/>
                      <a:r>
                        <a:rPr lang="es-AR" sz="2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Transporte</a:t>
                      </a:r>
                      <a:endParaRPr lang="es-AR" sz="2200" noProof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Soborno para permitir el transporte </a:t>
                      </a:r>
                    </a:p>
                    <a:p>
                      <a:pPr algn="ctr"/>
                      <a:r>
                        <a:rPr lang="es-AR" sz="2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de madera talada ilegalmente</a:t>
                      </a:r>
                      <a:endParaRPr lang="es-AR" sz="2200" noProof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84971">
                <a:tc>
                  <a:txBody>
                    <a:bodyPr/>
                    <a:lstStyle/>
                    <a:p>
                      <a:pPr algn="ctr"/>
                      <a:r>
                        <a:rPr lang="es-AR" sz="2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Comercio</a:t>
                      </a:r>
                      <a:endParaRPr lang="es-AR" sz="2200" noProof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20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Soborno para exportar productos de madera sin permisos, evitar impuestos, lavado de dinero</a:t>
                      </a:r>
                      <a:endParaRPr lang="es-AR" sz="2200" noProof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72256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89217" y="174895"/>
            <a:ext cx="82296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s-PA" sz="4000" b="1" dirty="0" smtClean="0">
                <a:solidFill>
                  <a:srgbClr val="0025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Ejemplos de Riesgos en la Etapa de Diseño e Implementación de REDD+</a:t>
            </a:r>
            <a:endParaRPr lang="es-PA" sz="4000" b="1" dirty="0">
              <a:solidFill>
                <a:srgbClr val="0025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1268413"/>
            <a:ext cx="9144000" cy="73025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PA">
              <a:latin typeface="Arial" charset="0"/>
              <a:cs typeface="Arial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2400" y="1369741"/>
          <a:ext cx="8839200" cy="53775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46400"/>
                <a:gridCol w="2946400"/>
                <a:gridCol w="2946400"/>
              </a:tblGrid>
              <a:tr h="379814">
                <a:tc>
                  <a:txBody>
                    <a:bodyPr/>
                    <a:lstStyle/>
                    <a:p>
                      <a:pPr algn="ctr"/>
                      <a:endParaRPr lang="es-AR" sz="1600" noProof="0" dirty="0">
                        <a:solidFill>
                          <a:schemeClr val="bg1"/>
                        </a:solidFill>
                        <a:effectLst>
                          <a:outerShdw blurRad="50800" dist="38100" dir="5400000" algn="t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800" b="1" noProof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Diseño</a:t>
                      </a:r>
                      <a:endParaRPr lang="es-AR" sz="1800" b="1" noProof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800" b="1" noProof="0" dirty="0" smtClean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Implementación</a:t>
                      </a:r>
                      <a:endParaRPr lang="es-AR" sz="1800" b="1" noProof="0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chemeClr val="tx2">
                            <a:shade val="30000"/>
                            <a:satMod val="115000"/>
                          </a:schemeClr>
                        </a:gs>
                        <a:gs pos="50000">
                          <a:schemeClr val="tx2">
                            <a:shade val="67500"/>
                            <a:satMod val="115000"/>
                          </a:schemeClr>
                        </a:gs>
                        <a:gs pos="100000">
                          <a:schemeClr val="tx2"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601990">
                <a:tc rowSpan="3">
                  <a:txBody>
                    <a:bodyPr/>
                    <a:lstStyle/>
                    <a:p>
                      <a:pPr algn="ctr"/>
                      <a:r>
                        <a:rPr lang="es-AR" sz="1600" b="1" noProof="0" dirty="0" smtClean="0">
                          <a:solidFill>
                            <a:schemeClr val="tx2"/>
                          </a:solidFill>
                          <a:effectLst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ADMINISTRACIÓN</a:t>
                      </a:r>
                      <a:r>
                        <a:rPr lang="es-AR" sz="1600" b="1" baseline="0" noProof="0" dirty="0" smtClean="0">
                          <a:solidFill>
                            <a:schemeClr val="tx2"/>
                          </a:solidFill>
                          <a:effectLst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s-AR" sz="1600" b="1" baseline="0" noProof="0" dirty="0" smtClean="0">
                          <a:solidFill>
                            <a:schemeClr val="tx2"/>
                          </a:solidFill>
                          <a:effectLst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DE LA TIERRA</a:t>
                      </a:r>
                      <a:endParaRPr lang="es-AR" sz="1600" b="1" noProof="0" dirty="0">
                        <a:solidFill>
                          <a:schemeClr val="tx2"/>
                        </a:solidFill>
                        <a:effectLst>
                          <a:outerShdw blurRad="50800" dist="38100" dir="5400000" algn="t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600" noProof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Soborno para garantizar que las tierras sean asignadas o excluidas de REDD+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Font typeface="Wingdings" pitchFamily="2" charset="2"/>
                        <a:buNone/>
                      </a:pPr>
                      <a:r>
                        <a:rPr lang="es-ES" sz="1600" noProof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Soborno para crear de manera fraudulenta títulos de propiedad  </a:t>
                      </a: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2178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es-ES" sz="1600" noProof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Soborno para incluir las áreas de tierra comprendidas en REDD+</a:t>
                      </a:r>
                      <a:endParaRPr lang="es-AR" sz="1600" noProof="0" dirty="0" smtClean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583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noProof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Falta de reconocimiento de los derechos concurrentes o la tenencia consuetudinaria de la tierra </a:t>
                      </a:r>
                      <a:endParaRPr lang="es-AR" sz="1600" noProof="0" dirty="0" smtClean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89762">
                <a:tc rowSpan="3">
                  <a:txBody>
                    <a:bodyPr/>
                    <a:lstStyle/>
                    <a:p>
                      <a:pPr algn="ctr"/>
                      <a:r>
                        <a:rPr lang="es-AR" sz="1600" b="1" noProof="0" dirty="0" smtClean="0">
                          <a:solidFill>
                            <a:schemeClr val="tx2"/>
                          </a:solidFill>
                          <a:effectLst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DERECHOS</a:t>
                      </a:r>
                      <a:r>
                        <a:rPr lang="es-AR" sz="1600" b="1" baseline="0" noProof="0" dirty="0" smtClean="0">
                          <a:solidFill>
                            <a:schemeClr val="tx2"/>
                          </a:solidFill>
                          <a:effectLst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DE CARBONO </a:t>
                      </a:r>
                    </a:p>
                    <a:p>
                      <a:pPr algn="ctr"/>
                      <a:r>
                        <a:rPr lang="es-AR" sz="1600" b="1" baseline="0" noProof="0" dirty="0" smtClean="0">
                          <a:solidFill>
                            <a:schemeClr val="tx2"/>
                          </a:solidFill>
                          <a:effectLst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Y MEDICIÓN</a:t>
                      </a:r>
                      <a:endParaRPr lang="es-AR" sz="1600" b="1" noProof="0" dirty="0">
                        <a:solidFill>
                          <a:schemeClr val="tx2"/>
                        </a:solidFill>
                        <a:effectLst>
                          <a:outerShdw blurRad="50800" dist="38100" dir="5400000" algn="t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1600" noProof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Vincular los derechos de carbono a la propiedad estatal</a:t>
                      </a:r>
                      <a:r>
                        <a:rPr lang="es-AR" sz="1600" baseline="0" noProof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de los bosques</a:t>
                      </a:r>
                      <a:endParaRPr lang="es-AR" sz="1600" noProof="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600" noProof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Soborno para registrar los derechos de carbono sobre tierras de particulares en nombre de agentes corruptos</a:t>
                      </a: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8380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AR" sz="1600" noProof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Inflar artificialmente las líneas de base</a:t>
                      </a:r>
                      <a:endParaRPr lang="es-AR" sz="1600" noProof="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237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noProof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Sobreestimar la cantidad de reducción de emisiones para inflar los ingresos REDD +</a:t>
                      </a:r>
                      <a:endParaRPr lang="es-AR" sz="1600" noProof="0" dirty="0" smtClean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976614">
                <a:tc>
                  <a:txBody>
                    <a:bodyPr/>
                    <a:lstStyle/>
                    <a:p>
                      <a:pPr algn="ctr"/>
                      <a:r>
                        <a:rPr lang="es-AR" sz="1600" b="1" noProof="0" dirty="0" smtClean="0">
                          <a:solidFill>
                            <a:schemeClr val="tx2"/>
                          </a:solidFill>
                          <a:effectLst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SISTEMAS DE DISTRIBUCIÓN </a:t>
                      </a:r>
                    </a:p>
                    <a:p>
                      <a:pPr algn="ctr"/>
                      <a:r>
                        <a:rPr lang="es-AR" sz="1600" b="1" noProof="0" dirty="0" smtClean="0">
                          <a:solidFill>
                            <a:schemeClr val="tx2"/>
                          </a:solidFill>
                          <a:effectLst>
                            <a:outerShdw blurRad="50800" dist="38100" dir="5400000" algn="t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Y BENEFICIOS</a:t>
                      </a:r>
                      <a:endParaRPr lang="es-AR" sz="1600" b="1" noProof="0" dirty="0">
                        <a:solidFill>
                          <a:schemeClr val="tx2"/>
                        </a:solidFill>
                        <a:effectLst>
                          <a:outerShdw blurRad="50800" dist="38100" dir="5400000" algn="t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noProof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Captura del Estado, nepotismo y amiguismo</a:t>
                      </a:r>
                      <a:endParaRPr lang="es-AR" sz="1600" noProof="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noProof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Vender los derechos de carbono sin el consentimiento de los pueblos indígenas</a:t>
                      </a:r>
                      <a:endParaRPr lang="es-AR" sz="1600" noProof="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27887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9"/>
          <p:cNvSpPr>
            <a:spLocks noChangeArrowheads="1"/>
          </p:cNvSpPr>
          <p:nvPr/>
        </p:nvSpPr>
        <p:spPr bwMode="auto">
          <a:xfrm>
            <a:off x="0" y="1341438"/>
            <a:ext cx="9144000" cy="5516562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E1F2F3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s-PA"/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457200" y="188913"/>
            <a:ext cx="82296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s-MX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Objetivos </a:t>
            </a:r>
            <a:endParaRPr lang="es-ES" sz="4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1268413"/>
            <a:ext cx="9144000" cy="73025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PA"/>
          </a:p>
        </p:txBody>
      </p:sp>
      <p:sp>
        <p:nvSpPr>
          <p:cNvPr id="7173" name="Rectangle 3"/>
          <p:cNvSpPr txBox="1">
            <a:spLocks noChangeArrowheads="1"/>
          </p:cNvSpPr>
          <p:nvPr/>
        </p:nvSpPr>
        <p:spPr bwMode="auto">
          <a:xfrm>
            <a:off x="50800" y="1447800"/>
            <a:ext cx="8991600" cy="50514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algn="just">
              <a:buFont typeface="Arial" charset="0"/>
              <a:buChar char="•"/>
            </a:pPr>
            <a:r>
              <a:rPr lang="es-NI" sz="3200" dirty="0" smtClean="0">
                <a:latin typeface="Times New Roman" pitchFamily="18" charset="0"/>
                <a:cs typeface="Times New Roman" pitchFamily="18" charset="0"/>
              </a:rPr>
              <a:t>Ofrecer insumos y promover un dialogo sobre </a:t>
            </a:r>
            <a:r>
              <a:rPr lang="es-ES" sz="3200" dirty="0" smtClean="0">
                <a:latin typeface="Times New Roman" pitchFamily="18" charset="0"/>
                <a:cs typeface="Times New Roman" pitchFamily="18" charset="0"/>
              </a:rPr>
              <a:t>diferentes opciones</a:t>
            </a:r>
            <a:r>
              <a:rPr lang="es-PA" sz="3200" dirty="0" smtClean="0">
                <a:latin typeface="Times New Roman" pitchFamily="18" charset="0"/>
                <a:cs typeface="Times New Roman" pitchFamily="18" charset="0"/>
              </a:rPr>
              <a:t>/enfoques</a:t>
            </a:r>
            <a:r>
              <a:rPr lang="es-E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sz="3200" dirty="0">
                <a:latin typeface="Times New Roman" pitchFamily="18" charset="0"/>
                <a:cs typeface="Times New Roman" pitchFamily="18" charset="0"/>
              </a:rPr>
              <a:t>para </a:t>
            </a:r>
            <a:r>
              <a:rPr lang="es-ES" sz="3200" dirty="0" smtClean="0">
                <a:latin typeface="Times New Roman" pitchFamily="18" charset="0"/>
                <a:cs typeface="Times New Roman" pitchFamily="18" charset="0"/>
              </a:rPr>
              <a:t>identificar, medir y monitorear los riesgos </a:t>
            </a:r>
            <a:r>
              <a:rPr lang="es-ES" sz="3200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s-ES" sz="3200" dirty="0" smtClean="0">
                <a:latin typeface="Times New Roman" pitchFamily="18" charset="0"/>
                <a:cs typeface="Times New Roman" pitchFamily="18" charset="0"/>
              </a:rPr>
              <a:t>corrupción </a:t>
            </a:r>
            <a:r>
              <a:rPr lang="es-ES" sz="3200" dirty="0">
                <a:latin typeface="Times New Roman" pitchFamily="18" charset="0"/>
                <a:cs typeface="Times New Roman" pitchFamily="18" charset="0"/>
              </a:rPr>
              <a:t>en REDD+ y tomar </a:t>
            </a:r>
            <a:r>
              <a:rPr lang="es-ES" sz="3200" dirty="0" smtClean="0">
                <a:latin typeface="Times New Roman" pitchFamily="18" charset="0"/>
                <a:cs typeface="Times New Roman" pitchFamily="18" charset="0"/>
              </a:rPr>
              <a:t>acciones </a:t>
            </a:r>
            <a:r>
              <a:rPr lang="es-ES" sz="3200" dirty="0"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es-ES" sz="3200" dirty="0" smtClean="0">
                <a:latin typeface="Times New Roman" pitchFamily="18" charset="0"/>
                <a:cs typeface="Times New Roman" pitchFamily="18" charset="0"/>
              </a:rPr>
              <a:t>prevención.</a:t>
            </a:r>
            <a:endParaRPr lang="es-PA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0813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ES" sz="4000" b="1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Antes de Elegir o Seleccionar Herramientas y/o Enfoques</a:t>
            </a:r>
            <a:endParaRPr lang="es-MX" sz="4000" b="1" dirty="0" smtClean="0">
              <a:solidFill>
                <a:srgbClr val="0033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5172075"/>
          </a:xfrm>
        </p:spPr>
        <p:txBody>
          <a:bodyPr>
            <a:normAutofit/>
          </a:bodyPr>
          <a:lstStyle/>
          <a:p>
            <a:pPr eaLnBrk="1" hangingPunct="1"/>
            <a:r>
              <a:rPr lang="es-PA" dirty="0" smtClean="0">
                <a:latin typeface="Times New Roman" pitchFamily="18" charset="0"/>
              </a:rPr>
              <a:t>¿Qué se quiere medir?</a:t>
            </a:r>
          </a:p>
          <a:p>
            <a:pPr eaLnBrk="1" hangingPunct="1"/>
            <a:r>
              <a:rPr lang="es-MX" dirty="0" smtClean="0">
                <a:latin typeface="Times New Roman" pitchFamily="18" charset="0"/>
              </a:rPr>
              <a:t>¿Existe Base de Datos</a:t>
            </a:r>
            <a:r>
              <a:rPr lang="es-PA" dirty="0" smtClean="0">
                <a:latin typeface="Times New Roman" pitchFamily="18" charset="0"/>
              </a:rPr>
              <a:t>/Línea de Base</a:t>
            </a:r>
            <a:r>
              <a:rPr lang="es-MX" dirty="0" smtClean="0">
                <a:latin typeface="Times New Roman" pitchFamily="18" charset="0"/>
              </a:rPr>
              <a:t>?</a:t>
            </a:r>
          </a:p>
          <a:p>
            <a:pPr eaLnBrk="1" hangingPunct="1"/>
            <a:r>
              <a:rPr lang="es-MX" dirty="0" smtClean="0">
                <a:latin typeface="Times New Roman" pitchFamily="18" charset="0"/>
              </a:rPr>
              <a:t>¿Existe información y/o acceso a la información?</a:t>
            </a:r>
          </a:p>
          <a:p>
            <a:pPr eaLnBrk="1" hangingPunct="1"/>
            <a:r>
              <a:rPr lang="es-MX" dirty="0">
                <a:latin typeface="Times New Roman" pitchFamily="18" charset="0"/>
              </a:rPr>
              <a:t>¿</a:t>
            </a:r>
            <a:r>
              <a:rPr lang="es-MX" dirty="0" smtClean="0">
                <a:latin typeface="Times New Roman" pitchFamily="18" charset="0"/>
              </a:rPr>
              <a:t>Hay recursos? (Financieros, humanos)</a:t>
            </a:r>
          </a:p>
          <a:p>
            <a:pPr eaLnBrk="1" hangingPunct="1"/>
            <a:r>
              <a:rPr lang="es-MX" dirty="0" smtClean="0">
                <a:latin typeface="Times New Roman" pitchFamily="18" charset="0"/>
              </a:rPr>
              <a:t>¿Riesgo para Proyecto y/o para políticas?</a:t>
            </a:r>
          </a:p>
          <a:p>
            <a:pPr eaLnBrk="1" hangingPunct="1"/>
            <a:r>
              <a:rPr lang="es-MX" dirty="0" smtClean="0">
                <a:latin typeface="Times New Roman" pitchFamily="18" charset="0"/>
              </a:rPr>
              <a:t>¿Riesgo para el desempeño, la normativa o el ciclo de implementación?</a:t>
            </a:r>
          </a:p>
          <a:p>
            <a:pPr eaLnBrk="1" hangingPunct="1"/>
            <a:r>
              <a:rPr lang="es-MX" dirty="0" smtClean="0">
                <a:latin typeface="Times New Roman" pitchFamily="18" charset="0"/>
              </a:rPr>
              <a:t>¿Ámbito Nacional o sub-nacional?</a:t>
            </a:r>
          </a:p>
          <a:p>
            <a:pPr eaLnBrk="1" hangingPunct="1"/>
            <a:endParaRPr lang="es-MX" sz="2800" dirty="0" smtClean="0">
              <a:solidFill>
                <a:srgbClr val="003366"/>
              </a:solidFill>
              <a:latin typeface="Times New Roman" pitchFamily="18" charset="0"/>
            </a:endParaRPr>
          </a:p>
          <a:p>
            <a:pPr eaLnBrk="1" hangingPunct="1"/>
            <a:endParaRPr lang="es-MX" sz="2800" dirty="0" smtClean="0">
              <a:solidFill>
                <a:srgbClr val="003366"/>
              </a:solidFill>
              <a:latin typeface="Times New Roman" pitchFamily="18" charset="0"/>
            </a:endParaRPr>
          </a:p>
          <a:p>
            <a:pPr eaLnBrk="1" hangingPunct="1"/>
            <a:endParaRPr lang="es-MX" sz="2800" dirty="0" smtClean="0">
              <a:solidFill>
                <a:srgbClr val="003366"/>
              </a:solidFill>
              <a:latin typeface="Times New Roman" pitchFamily="18" charset="0"/>
            </a:endParaRPr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0" y="1295400"/>
            <a:ext cx="9144000" cy="7620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PA"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040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utoShape 16"/>
          <p:cNvSpPr>
            <a:spLocks noChangeArrowheads="1"/>
          </p:cNvSpPr>
          <p:nvPr/>
        </p:nvSpPr>
        <p:spPr bwMode="auto">
          <a:xfrm rot="16200000">
            <a:off x="4116388" y="4427537"/>
            <a:ext cx="585788" cy="265113"/>
          </a:xfrm>
          <a:prstGeom prst="leftArrow">
            <a:avLst>
              <a:gd name="adj1" fmla="val 50000"/>
              <a:gd name="adj2" fmla="val 55239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AutoShape 6"/>
          <p:cNvSpPr>
            <a:spLocks noChangeArrowheads="1"/>
          </p:cNvSpPr>
          <p:nvPr/>
        </p:nvSpPr>
        <p:spPr bwMode="auto">
          <a:xfrm rot="9518512">
            <a:off x="2822575" y="4176713"/>
            <a:ext cx="1219200" cy="244475"/>
          </a:xfrm>
          <a:prstGeom prst="rightArrow">
            <a:avLst>
              <a:gd name="adj1" fmla="val 50000"/>
              <a:gd name="adj2" fmla="val 124675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fr-FR"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19" name="AutoShape 14"/>
          <p:cNvSpPr>
            <a:spLocks noChangeArrowheads="1"/>
          </p:cNvSpPr>
          <p:nvPr/>
        </p:nvSpPr>
        <p:spPr bwMode="auto">
          <a:xfrm rot="9014060">
            <a:off x="5074023" y="3272394"/>
            <a:ext cx="1041400" cy="277812"/>
          </a:xfrm>
          <a:prstGeom prst="leftArrow">
            <a:avLst>
              <a:gd name="adj1" fmla="val 50000"/>
              <a:gd name="adj2" fmla="val 93714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125" name="Text Box 3"/>
          <p:cNvSpPr txBox="1">
            <a:spLocks noChangeArrowheads="1"/>
          </p:cNvSpPr>
          <p:nvPr/>
        </p:nvSpPr>
        <p:spPr bwMode="auto">
          <a:xfrm>
            <a:off x="2819400" y="4876800"/>
            <a:ext cx="3624263" cy="193899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 marL="177800" indent="-1143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s-PA" sz="1500" b="1" dirty="0" smtClean="0">
                <a:latin typeface="Times New Roman" pitchFamily="18" charset="0"/>
                <a:cs typeface="Times New Roman" pitchFamily="18" charset="0"/>
              </a:rPr>
              <a:t>Participación y Empoderamiento sub-nacional</a:t>
            </a:r>
          </a:p>
          <a:p>
            <a:pPr eaLnBrk="1" hangingPunct="1">
              <a:buFontTx/>
              <a:buChar char="•"/>
            </a:pPr>
            <a:r>
              <a:rPr lang="es-PA" sz="1500" dirty="0" smtClean="0">
                <a:latin typeface="Times New Roman" pitchFamily="18" charset="0"/>
                <a:cs typeface="Times New Roman" pitchFamily="18" charset="0"/>
              </a:rPr>
              <a:t>Grado de descentralización</a:t>
            </a:r>
          </a:p>
          <a:p>
            <a:pPr eaLnBrk="1" hangingPunct="1">
              <a:buFontTx/>
              <a:buChar char="•"/>
            </a:pPr>
            <a:r>
              <a:rPr lang="es-PA" sz="1500" dirty="0" smtClean="0">
                <a:latin typeface="Times New Roman" pitchFamily="18" charset="0"/>
                <a:cs typeface="Times New Roman" pitchFamily="18" charset="0"/>
              </a:rPr>
              <a:t>Desarrollo económico local</a:t>
            </a:r>
          </a:p>
          <a:p>
            <a:pPr eaLnBrk="1" hangingPunct="1">
              <a:buFontTx/>
              <a:buChar char="•"/>
            </a:pPr>
            <a:r>
              <a:rPr lang="es-PA" sz="1500" dirty="0" smtClean="0">
                <a:latin typeface="Times New Roman" pitchFamily="18" charset="0"/>
                <a:cs typeface="Times New Roman" pitchFamily="18" charset="0"/>
              </a:rPr>
              <a:t>Mecanismos de control</a:t>
            </a:r>
          </a:p>
          <a:p>
            <a:pPr eaLnBrk="1" hangingPunct="1">
              <a:buFontTx/>
              <a:buChar char="•"/>
            </a:pPr>
            <a:r>
              <a:rPr lang="es-PA" sz="1500" dirty="0" smtClean="0">
                <a:latin typeface="Times New Roman" pitchFamily="18" charset="0"/>
                <a:cs typeface="Times New Roman" pitchFamily="18" charset="0"/>
              </a:rPr>
              <a:t>Procesos participativos en el ciclo de políticas y presupuesto, incluyendo rendición de cuentas</a:t>
            </a:r>
            <a:endParaRPr lang="es-PA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6" name="Text Box 4"/>
          <p:cNvSpPr txBox="1">
            <a:spLocks noChangeArrowheads="1"/>
          </p:cNvSpPr>
          <p:nvPr/>
        </p:nvSpPr>
        <p:spPr bwMode="auto">
          <a:xfrm>
            <a:off x="6629400" y="968375"/>
            <a:ext cx="2286000" cy="28924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>
            <a:lvl1pPr marL="177800" indent="-1143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15000"/>
              </a:spcBef>
            </a:pPr>
            <a:r>
              <a:rPr lang="es-PA" sz="1600" b="1" dirty="0" smtClean="0">
                <a:latin typeface="Times New Roman" pitchFamily="18" charset="0"/>
                <a:cs typeface="Times New Roman" pitchFamily="18" charset="0"/>
              </a:rPr>
              <a:t>Rendición de Cuentas Política</a:t>
            </a:r>
            <a:endParaRPr lang="es-PA" sz="16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15000"/>
              </a:spcBef>
              <a:buFontTx/>
              <a:buChar char="•"/>
            </a:pPr>
            <a:r>
              <a:rPr lang="es-PA" sz="1600" dirty="0" smtClean="0">
                <a:latin typeface="Times New Roman" pitchFamily="18" charset="0"/>
                <a:cs typeface="Times New Roman" pitchFamily="18" charset="0"/>
              </a:rPr>
              <a:t>Competencia política y sistema electoral</a:t>
            </a:r>
          </a:p>
          <a:p>
            <a:pPr eaLnBrk="1" hangingPunct="1">
              <a:spcBef>
                <a:spcPct val="15000"/>
              </a:spcBef>
              <a:buFontTx/>
              <a:buChar char="•"/>
            </a:pPr>
            <a:r>
              <a:rPr lang="es-PA" sz="1600" dirty="0" smtClean="0">
                <a:latin typeface="Times New Roman" pitchFamily="18" charset="0"/>
                <a:cs typeface="Times New Roman" pitchFamily="18" charset="0"/>
              </a:rPr>
              <a:t>Transparencia &amp; regulación de financiamiento político</a:t>
            </a:r>
          </a:p>
          <a:p>
            <a:pPr eaLnBrk="1" hangingPunct="1">
              <a:spcBef>
                <a:spcPct val="15000"/>
              </a:spcBef>
              <a:buFontTx/>
              <a:buChar char="•"/>
            </a:pPr>
            <a:r>
              <a:rPr lang="es-PA" sz="1600" dirty="0" smtClean="0">
                <a:latin typeface="Times New Roman" pitchFamily="18" charset="0"/>
                <a:cs typeface="Times New Roman" pitchFamily="18" charset="0"/>
              </a:rPr>
              <a:t>Votos legislativos transparentes</a:t>
            </a:r>
          </a:p>
          <a:p>
            <a:pPr eaLnBrk="1" hangingPunct="1">
              <a:spcBef>
                <a:spcPct val="15000"/>
              </a:spcBef>
              <a:buFontTx/>
              <a:buChar char="•"/>
            </a:pPr>
            <a:r>
              <a:rPr lang="es-PA" sz="1600" dirty="0" smtClean="0">
                <a:latin typeface="Times New Roman" pitchFamily="18" charset="0"/>
                <a:cs typeface="Times New Roman" pitchFamily="18" charset="0"/>
              </a:rPr>
              <a:t>Declaración de bienes y conflicto de interés</a:t>
            </a:r>
            <a:endParaRPr lang="es-PA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06" name="AutoShape 6"/>
          <p:cNvSpPr>
            <a:spLocks noChangeArrowheads="1"/>
          </p:cNvSpPr>
          <p:nvPr/>
        </p:nvSpPr>
        <p:spPr bwMode="auto">
          <a:xfrm rot="954391">
            <a:off x="4886325" y="4200525"/>
            <a:ext cx="1219200" cy="244475"/>
          </a:xfrm>
          <a:prstGeom prst="rightArrow">
            <a:avLst>
              <a:gd name="adj1" fmla="val 50000"/>
              <a:gd name="adj2" fmla="val 124675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fr-FR">
              <a:latin typeface="Arial" pitchFamily="34" charset="0"/>
              <a:cs typeface="Times New Roman" pitchFamily="18" charset="0"/>
            </a:endParaRP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81000" y="989915"/>
            <a:ext cx="2133600" cy="280076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>
            <a:spAutoFit/>
          </a:bodyPr>
          <a:lstStyle>
            <a:lvl1pPr marL="114300" indent="-1143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s-PA" sz="1600" b="1" dirty="0" smtClean="0">
                <a:latin typeface="Times New Roman" pitchFamily="18" charset="0"/>
                <a:cs typeface="Times New Roman" pitchFamily="18" charset="0"/>
              </a:rPr>
              <a:t>Institucional</a:t>
            </a:r>
          </a:p>
          <a:p>
            <a:pPr eaLnBrk="1" hangingPunct="1">
              <a:buFontTx/>
              <a:buChar char="•"/>
            </a:pPr>
            <a:r>
              <a:rPr lang="es-PA" sz="1600" dirty="0" smtClean="0">
                <a:latin typeface="Times New Roman" pitchFamily="18" charset="0"/>
                <a:cs typeface="Times New Roman" pitchFamily="18" charset="0"/>
              </a:rPr>
              <a:t>Justicia Independiente y efectiva</a:t>
            </a:r>
          </a:p>
          <a:p>
            <a:pPr eaLnBrk="1" hangingPunct="1">
              <a:buFontTx/>
              <a:buChar char="•"/>
            </a:pPr>
            <a:r>
              <a:rPr lang="es-PA" sz="1600" dirty="0" smtClean="0">
                <a:latin typeface="Times New Roman" pitchFamily="18" charset="0"/>
                <a:cs typeface="Times New Roman" pitchFamily="18" charset="0"/>
              </a:rPr>
              <a:t>Control Legislativo</a:t>
            </a:r>
          </a:p>
          <a:p>
            <a:pPr eaLnBrk="1" hangingPunct="1">
              <a:buFontTx/>
              <a:buChar char="•"/>
            </a:pPr>
            <a:r>
              <a:rPr lang="es-PA" sz="1600" dirty="0" smtClean="0">
                <a:latin typeface="Times New Roman" pitchFamily="18" charset="0"/>
                <a:cs typeface="Times New Roman" pitchFamily="18" charset="0"/>
              </a:rPr>
              <a:t>Descentralización con rendición de cuentas</a:t>
            </a:r>
          </a:p>
          <a:p>
            <a:pPr eaLnBrk="1" hangingPunct="1">
              <a:buFontTx/>
              <a:buChar char="•"/>
            </a:pPr>
            <a:r>
              <a:rPr lang="es-PA" sz="1600" dirty="0" smtClean="0">
                <a:latin typeface="Times New Roman" pitchFamily="18" charset="0"/>
                <a:cs typeface="Times New Roman" pitchFamily="18" charset="0"/>
              </a:rPr>
              <a:t>Organismos de control independientes </a:t>
            </a:r>
          </a:p>
          <a:p>
            <a:pPr eaLnBrk="1" hangingPunct="1">
              <a:buFontTx/>
              <a:buChar char="•"/>
            </a:pPr>
            <a:r>
              <a:rPr lang="es-PA" sz="1600" dirty="0" smtClean="0">
                <a:latin typeface="Times New Roman" pitchFamily="18" charset="0"/>
                <a:cs typeface="Times New Roman" pitchFamily="18" charset="0"/>
              </a:rPr>
              <a:t>Iniciativas globales y regionales</a:t>
            </a:r>
            <a:endParaRPr lang="es-PA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228600" y="3971925"/>
            <a:ext cx="2438399" cy="26574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>
            <a:lvl1pPr marL="177800" indent="-1143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s-PA" sz="1300" b="1" dirty="0" smtClean="0">
                <a:latin typeface="Times New Roman" pitchFamily="18" charset="0"/>
                <a:cs typeface="Times New Roman" pitchFamily="18" charset="0"/>
              </a:rPr>
              <a:t>CSO/Voz/Participación</a:t>
            </a:r>
          </a:p>
          <a:p>
            <a:pPr eaLnBrk="1" hangingPunct="1">
              <a:spcBef>
                <a:spcPct val="15000"/>
              </a:spcBef>
              <a:buFontTx/>
              <a:buChar char="•"/>
            </a:pPr>
            <a:r>
              <a:rPr lang="es-PA" sz="1300" dirty="0" smtClean="0">
                <a:latin typeface="Times New Roman" pitchFamily="18" charset="0"/>
                <a:cs typeface="Times New Roman" pitchFamily="18" charset="0"/>
              </a:rPr>
              <a:t>Libertad de prensa</a:t>
            </a:r>
          </a:p>
          <a:p>
            <a:pPr eaLnBrk="1" hangingPunct="1">
              <a:spcBef>
                <a:spcPct val="15000"/>
              </a:spcBef>
              <a:buFontTx/>
              <a:buChar char="•"/>
            </a:pPr>
            <a:r>
              <a:rPr lang="es-PA" sz="1300" dirty="0" smtClean="0">
                <a:latin typeface="Times New Roman" pitchFamily="18" charset="0"/>
                <a:cs typeface="Times New Roman" pitchFamily="18" charset="0"/>
              </a:rPr>
              <a:t>Libertad de acceso a información</a:t>
            </a:r>
          </a:p>
          <a:p>
            <a:pPr eaLnBrk="1" hangingPunct="1">
              <a:spcBef>
                <a:spcPct val="15000"/>
              </a:spcBef>
              <a:buFontTx/>
              <a:buChar char="•"/>
            </a:pPr>
            <a:r>
              <a:rPr lang="es-PA" sz="1300" dirty="0" smtClean="0">
                <a:latin typeface="Times New Roman" pitchFamily="18" charset="0"/>
                <a:cs typeface="Times New Roman" pitchFamily="18" charset="0"/>
              </a:rPr>
              <a:t>Monitoreo de </a:t>
            </a:r>
            <a:r>
              <a:rPr lang="es-PA" sz="1300" dirty="0" err="1" smtClean="0">
                <a:latin typeface="Times New Roman" pitchFamily="18" charset="0"/>
                <a:cs typeface="Times New Roman" pitchFamily="18" charset="0"/>
              </a:rPr>
              <a:t>CSOs</a:t>
            </a:r>
            <a:endParaRPr lang="es-PA" sz="13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15000"/>
              </a:spcBef>
              <a:buFontTx/>
              <a:buChar char="•"/>
            </a:pPr>
            <a:r>
              <a:rPr lang="es-PA" sz="1300" dirty="0" smtClean="0">
                <a:latin typeface="Times New Roman" pitchFamily="18" charset="0"/>
                <a:cs typeface="Times New Roman" pitchFamily="18" charset="0"/>
              </a:rPr>
              <a:t>Empoderamiento comunitario</a:t>
            </a:r>
          </a:p>
          <a:p>
            <a:pPr eaLnBrk="1" hangingPunct="1">
              <a:spcBef>
                <a:spcPct val="15000"/>
              </a:spcBef>
              <a:buFontTx/>
              <a:buChar char="•"/>
            </a:pPr>
            <a:r>
              <a:rPr lang="es-PA" sz="1300" dirty="0" smtClean="0">
                <a:latin typeface="Times New Roman" pitchFamily="18" charset="0"/>
                <a:cs typeface="Times New Roman" pitchFamily="18" charset="0"/>
              </a:rPr>
              <a:t>Consultas publicas para el diseño de leyes</a:t>
            </a:r>
          </a:p>
          <a:p>
            <a:pPr eaLnBrk="1" hangingPunct="1">
              <a:spcBef>
                <a:spcPct val="15000"/>
              </a:spcBef>
              <a:buFontTx/>
              <a:buChar char="•"/>
            </a:pPr>
            <a:r>
              <a:rPr lang="es-PA" sz="1300" dirty="0" smtClean="0">
                <a:latin typeface="Times New Roman" pitchFamily="18" charset="0"/>
                <a:cs typeface="Times New Roman" pitchFamily="18" charset="0"/>
              </a:rPr>
              <a:t>Tarjeta de calificaciones, encuestas de servicio</a:t>
            </a:r>
          </a:p>
          <a:p>
            <a:pPr eaLnBrk="1" hangingPunct="1">
              <a:spcBef>
                <a:spcPct val="15000"/>
              </a:spcBef>
              <a:buFontTx/>
              <a:buChar char="•"/>
            </a:pPr>
            <a:r>
              <a:rPr lang="es-PA" sz="1300" dirty="0" smtClean="0">
                <a:latin typeface="Times New Roman" pitchFamily="18" charset="0"/>
                <a:cs typeface="Times New Roman" pitchFamily="18" charset="0"/>
              </a:rPr>
              <a:t>Procesos participativos en el ciclo de políticas y presupuesto</a:t>
            </a:r>
            <a:endParaRPr lang="es-PA" sz="13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6629400" y="3971925"/>
            <a:ext cx="2286000" cy="255454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>
            <a:spAutoFit/>
          </a:bodyPr>
          <a:lstStyle>
            <a:lvl1pPr marL="177800" indent="-1143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s-PA" sz="1600" b="1" dirty="0" smtClean="0">
                <a:latin typeface="Times New Roman" pitchFamily="18" charset="0"/>
                <a:cs typeface="Times New Roman" pitchFamily="18" charset="0"/>
              </a:rPr>
              <a:t>Sector Privado</a:t>
            </a:r>
          </a:p>
          <a:p>
            <a:pPr eaLnBrk="1" hangingPunct="1">
              <a:buFontTx/>
              <a:buChar char="•"/>
            </a:pPr>
            <a:r>
              <a:rPr lang="es-PA" sz="1600" dirty="0" smtClean="0">
                <a:latin typeface="Times New Roman" pitchFamily="18" charset="0"/>
                <a:cs typeface="Times New Roman" pitchFamily="18" charset="0"/>
              </a:rPr>
              <a:t>Regulación</a:t>
            </a:r>
          </a:p>
          <a:p>
            <a:pPr eaLnBrk="1" hangingPunct="1">
              <a:buFontTx/>
              <a:buChar char="•"/>
            </a:pPr>
            <a:r>
              <a:rPr lang="es-PA" sz="1600" dirty="0" smtClean="0">
                <a:latin typeface="Times New Roman" pitchFamily="18" charset="0"/>
                <a:cs typeface="Times New Roman" pitchFamily="18" charset="0"/>
              </a:rPr>
              <a:t>Dialogo publicó privado</a:t>
            </a:r>
          </a:p>
          <a:p>
            <a:pPr eaLnBrk="1" hangingPunct="1">
              <a:buFontTx/>
              <a:buChar char="•"/>
            </a:pPr>
            <a:r>
              <a:rPr lang="es-PA" sz="1600" dirty="0" smtClean="0">
                <a:latin typeface="Times New Roman" pitchFamily="18" charset="0"/>
                <a:cs typeface="Times New Roman" pitchFamily="18" charset="0"/>
              </a:rPr>
              <a:t>Monopolios</a:t>
            </a:r>
          </a:p>
          <a:p>
            <a:pPr eaLnBrk="1" hangingPunct="1">
              <a:buFontTx/>
              <a:buChar char="•"/>
            </a:pPr>
            <a:r>
              <a:rPr lang="es-PA" sz="1600" dirty="0" smtClean="0">
                <a:latin typeface="Times New Roman" pitchFamily="18" charset="0"/>
                <a:cs typeface="Times New Roman" pitchFamily="18" charset="0"/>
              </a:rPr>
              <a:t>Transparencia en industrias extractivas</a:t>
            </a:r>
          </a:p>
          <a:p>
            <a:pPr eaLnBrk="1" hangingPunct="1">
              <a:buFontTx/>
              <a:buChar char="•"/>
            </a:pPr>
            <a:r>
              <a:rPr lang="es-PA" sz="1600" dirty="0" smtClean="0">
                <a:latin typeface="Times New Roman" pitchFamily="18" charset="0"/>
                <a:cs typeface="Times New Roman" pitchFamily="18" charset="0"/>
              </a:rPr>
              <a:t>Asociaciones empresariales y responsabilidad social</a:t>
            </a:r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685800" y="381000"/>
            <a:ext cx="7391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fr-FR">
              <a:cs typeface="Times New Roman" pitchFamily="18" charset="0"/>
            </a:endParaRPr>
          </a:p>
        </p:txBody>
      </p:sp>
      <p:sp>
        <p:nvSpPr>
          <p:cNvPr id="153612" name="Text Box 12"/>
          <p:cNvSpPr txBox="1">
            <a:spLocks noChangeArrowheads="1"/>
          </p:cNvSpPr>
          <p:nvPr/>
        </p:nvSpPr>
        <p:spPr bwMode="auto">
          <a:xfrm>
            <a:off x="1371600" y="76200"/>
            <a:ext cx="70104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s-PA" sz="2600" b="1" kern="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Alcance y Dimensiones para la Medición</a:t>
            </a:r>
            <a:endParaRPr lang="es-PA" sz="2600" b="1" kern="0" dirty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2666999" y="880309"/>
            <a:ext cx="3776663" cy="2169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square">
            <a:spAutoFit/>
          </a:bodyPr>
          <a:lstStyle>
            <a:lvl1pPr marL="228600" indent="-1651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1400" b="1" dirty="0">
                <a:cs typeface="Times New Roman" pitchFamily="18" charset="0"/>
              </a:rPr>
              <a:t>	 </a:t>
            </a:r>
            <a:r>
              <a:rPr lang="es-PA" sz="1500" b="1" dirty="0" smtClean="0">
                <a:latin typeface="Times New Roman" pitchFamily="18" charset="0"/>
                <a:cs typeface="Times New Roman" pitchFamily="18" charset="0"/>
              </a:rPr>
              <a:t>Administración Publica</a:t>
            </a:r>
          </a:p>
          <a:p>
            <a:pPr eaLnBrk="1" hangingPunct="1">
              <a:buFontTx/>
              <a:buChar char="•"/>
            </a:pPr>
            <a:r>
              <a:rPr lang="es-PA" sz="1500" dirty="0" smtClean="0">
                <a:latin typeface="Times New Roman" pitchFamily="18" charset="0"/>
                <a:cs typeface="Times New Roman" pitchFamily="18" charset="0"/>
              </a:rPr>
              <a:t>Liderazgo ético, declaración de activos y bienes, normas de conflicto de interés</a:t>
            </a:r>
          </a:p>
          <a:p>
            <a:pPr eaLnBrk="1" hangingPunct="1">
              <a:buFontTx/>
              <a:buChar char="•"/>
            </a:pPr>
            <a:r>
              <a:rPr lang="es-PA" sz="1500" dirty="0" smtClean="0">
                <a:latin typeface="Times New Roman" pitchFamily="18" charset="0"/>
                <a:cs typeface="Times New Roman" pitchFamily="18" charset="0"/>
              </a:rPr>
              <a:t>Servicio civil </a:t>
            </a:r>
            <a:r>
              <a:rPr lang="es-PA" sz="1500" dirty="0" err="1" smtClean="0">
                <a:latin typeface="Times New Roman" pitchFamily="18" charset="0"/>
                <a:cs typeface="Times New Roman" pitchFamily="18" charset="0"/>
              </a:rPr>
              <a:t>meritocratico</a:t>
            </a:r>
            <a:endParaRPr lang="es-PA" sz="15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Char char="•"/>
            </a:pPr>
            <a:r>
              <a:rPr lang="es-PA" sz="1500" dirty="0" smtClean="0">
                <a:latin typeface="Times New Roman" pitchFamily="18" charset="0"/>
                <a:cs typeface="Times New Roman" pitchFamily="18" charset="0"/>
              </a:rPr>
              <a:t>Transparencia &amp; rendición de cuentas en el ciclo presupuestario </a:t>
            </a:r>
          </a:p>
          <a:p>
            <a:pPr eaLnBrk="1" hangingPunct="1">
              <a:buFontTx/>
              <a:buChar char="•"/>
            </a:pPr>
            <a:r>
              <a:rPr lang="es-PA" sz="1500" dirty="0" smtClean="0">
                <a:latin typeface="Times New Roman" pitchFamily="18" charset="0"/>
                <a:cs typeface="Times New Roman" pitchFamily="18" charset="0"/>
              </a:rPr>
              <a:t>Proceso de compras transparente y competitivo</a:t>
            </a:r>
          </a:p>
          <a:p>
            <a:pPr eaLnBrk="1" hangingPunct="1">
              <a:buFontTx/>
              <a:buChar char="•"/>
            </a:pPr>
            <a:r>
              <a:rPr lang="es-PA" sz="1500" dirty="0" smtClean="0">
                <a:latin typeface="Times New Roman" pitchFamily="18" charset="0"/>
                <a:cs typeface="Times New Roman" pitchFamily="18" charset="0"/>
              </a:rPr>
              <a:t>Políticas anticorrupción en sectores</a:t>
            </a:r>
            <a:endParaRPr lang="es-PA" sz="1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14" name="AutoShape 14"/>
          <p:cNvSpPr>
            <a:spLocks noChangeArrowheads="1"/>
          </p:cNvSpPr>
          <p:nvPr/>
        </p:nvSpPr>
        <p:spPr bwMode="auto">
          <a:xfrm rot="1298666">
            <a:off x="2895600" y="3184525"/>
            <a:ext cx="1041400" cy="277813"/>
          </a:xfrm>
          <a:prstGeom prst="leftArrow">
            <a:avLst>
              <a:gd name="adj1" fmla="val 50000"/>
              <a:gd name="adj2" fmla="val 93714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16" name="AutoShape 16"/>
          <p:cNvSpPr>
            <a:spLocks noChangeArrowheads="1"/>
          </p:cNvSpPr>
          <p:nvPr/>
        </p:nvSpPr>
        <p:spPr bwMode="auto">
          <a:xfrm rot="5400000">
            <a:off x="4125913" y="3003550"/>
            <a:ext cx="585787" cy="265113"/>
          </a:xfrm>
          <a:prstGeom prst="leftArrow">
            <a:avLst>
              <a:gd name="adj1" fmla="val 50000"/>
              <a:gd name="adj2" fmla="val 55239"/>
            </a:avLst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53617" name="Oval 17"/>
          <p:cNvSpPr>
            <a:spLocks noChangeArrowheads="1"/>
          </p:cNvSpPr>
          <p:nvPr/>
        </p:nvSpPr>
        <p:spPr bwMode="auto">
          <a:xfrm>
            <a:off x="3733800" y="3225800"/>
            <a:ext cx="1371600" cy="12700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182880" tIns="182880" rIns="182880" bIns="182880" anchor="ctr"/>
          <a:lstStyle/>
          <a:p>
            <a:pPr algn="ctr">
              <a:defRPr/>
            </a:pPr>
            <a:r>
              <a:rPr lang="es-PA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Estrategia</a:t>
            </a:r>
            <a:endParaRPr lang="es-PA" sz="14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Rectangle 10"/>
          <p:cNvSpPr>
            <a:spLocks noChangeArrowheads="1"/>
          </p:cNvSpPr>
          <p:nvPr/>
        </p:nvSpPr>
        <p:spPr bwMode="auto">
          <a:xfrm>
            <a:off x="3292" y="762000"/>
            <a:ext cx="9144000" cy="7620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PA"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6108643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005253" y="1865325"/>
            <a:ext cx="3657600" cy="1276350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3048000" y="5410200"/>
            <a:ext cx="3454400" cy="6463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s-PA" sz="1800" b="1" dirty="0" smtClean="0">
                <a:latin typeface="Times New Roman" pitchFamily="18" charset="0"/>
                <a:cs typeface="Times New Roman" pitchFamily="18" charset="0"/>
              </a:rPr>
              <a:t>Estrategia de medición negociada y acordada</a:t>
            </a:r>
            <a:endParaRPr lang="es-PA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3048000" y="4953000"/>
            <a:ext cx="3454400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Linea de Base + </a:t>
            </a:r>
            <a:r>
              <a:rPr lang="es-PA" sz="1800" b="1" dirty="0" smtClean="0">
                <a:latin typeface="Times New Roman" pitchFamily="18" charset="0"/>
                <a:cs typeface="Times New Roman" pitchFamily="18" charset="0"/>
              </a:rPr>
              <a:t>análisis</a:t>
            </a:r>
            <a:endParaRPr lang="es-PA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3048000" y="4495800"/>
            <a:ext cx="3454400" cy="36933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s-PA" sz="1800" b="1" dirty="0" smtClean="0">
                <a:latin typeface="Times New Roman" pitchFamily="18" charset="0"/>
                <a:cs typeface="Times New Roman" pitchFamily="18" charset="0"/>
              </a:rPr>
              <a:t>Medición inicial</a:t>
            </a:r>
            <a:endParaRPr lang="es-PA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3048000" y="4019550"/>
            <a:ext cx="3454400" cy="36933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s-PA" sz="1800" b="1" dirty="0" smtClean="0">
                <a:latin typeface="Times New Roman" pitchFamily="18" charset="0"/>
                <a:cs typeface="Times New Roman" pitchFamily="18" charset="0"/>
              </a:rPr>
              <a:t>Diseminación publica</a:t>
            </a:r>
            <a:endParaRPr lang="es-PA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3049857" y="3282469"/>
            <a:ext cx="3454400" cy="646331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s-PA" sz="1800" b="1" dirty="0" smtClean="0">
                <a:latin typeface="Times New Roman" pitchFamily="18" charset="0"/>
                <a:cs typeface="Times New Roman" pitchFamily="18" charset="0"/>
              </a:rPr>
              <a:t>Establecimiento de metas para siguiente medición</a:t>
            </a:r>
            <a:endParaRPr lang="es-PA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3048000" y="2218345"/>
            <a:ext cx="3581400" cy="92333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es-PA" sz="1800" b="1" dirty="0">
                <a:latin typeface="Times New Roman" pitchFamily="18" charset="0"/>
                <a:cs typeface="Times New Roman" pitchFamily="18" charset="0"/>
              </a:rPr>
              <a:t>Capacidad instalada y mecanismos de recolección  de datos y análisis</a:t>
            </a: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3005253" y="1829987"/>
            <a:ext cx="3624147" cy="36933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M &amp; E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1016000" y="742950"/>
            <a:ext cx="203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E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6" name="Text Box 13"/>
          <p:cNvSpPr txBox="1">
            <a:spLocks noChangeArrowheads="1"/>
          </p:cNvSpPr>
          <p:nvPr/>
        </p:nvSpPr>
        <p:spPr bwMode="auto">
          <a:xfrm>
            <a:off x="1524000" y="6172200"/>
            <a:ext cx="6248400" cy="496867"/>
          </a:xfrm>
          <a:prstGeom prst="rect">
            <a:avLst/>
          </a:prstGeom>
          <a:solidFill>
            <a:srgbClr val="DDDDD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50000"/>
              </a:spcBef>
            </a:pPr>
            <a:r>
              <a:rPr lang="es-PA" b="1" u="sng" dirty="0" smtClean="0">
                <a:latin typeface="Times New Roman" pitchFamily="18" charset="0"/>
                <a:cs typeface="Times New Roman" pitchFamily="18" charset="0"/>
              </a:rPr>
              <a:t>Alianza Clave</a:t>
            </a:r>
            <a:r>
              <a:rPr lang="es-PA" b="1" dirty="0" smtClean="0">
                <a:latin typeface="Times New Roman" pitchFamily="18" charset="0"/>
                <a:cs typeface="Times New Roman" pitchFamily="18" charset="0"/>
              </a:rPr>
              <a:t>: Gobierno + Sociedad Civil </a:t>
            </a:r>
            <a:endParaRPr lang="es-PA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17" name="Line 14"/>
          <p:cNvSpPr>
            <a:spLocks noChangeShapeType="1"/>
          </p:cNvSpPr>
          <p:nvPr/>
        </p:nvSpPr>
        <p:spPr bwMode="auto">
          <a:xfrm flipV="1">
            <a:off x="6629400" y="2057400"/>
            <a:ext cx="0" cy="40005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A"/>
          </a:p>
        </p:txBody>
      </p:sp>
      <p:sp>
        <p:nvSpPr>
          <p:cNvPr id="21518" name="Line 15"/>
          <p:cNvSpPr>
            <a:spLocks noChangeShapeType="1"/>
          </p:cNvSpPr>
          <p:nvPr/>
        </p:nvSpPr>
        <p:spPr bwMode="auto">
          <a:xfrm flipV="1">
            <a:off x="2971800" y="1981200"/>
            <a:ext cx="0" cy="4076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A"/>
          </a:p>
        </p:txBody>
      </p:sp>
      <p:sp>
        <p:nvSpPr>
          <p:cNvPr id="21519" name="Text Box 18"/>
          <p:cNvSpPr txBox="1">
            <a:spLocks noChangeArrowheads="1"/>
          </p:cNvSpPr>
          <p:nvPr/>
        </p:nvSpPr>
        <p:spPr bwMode="auto">
          <a:xfrm>
            <a:off x="762000" y="118269"/>
            <a:ext cx="7239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s-PA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 Medición como parte de un Proceso mas Amplio y Político</a:t>
            </a:r>
            <a:endParaRPr lang="es-PA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0" y="1119768"/>
            <a:ext cx="9144000" cy="76200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PA"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07811279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9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animBg="1"/>
      <p:bldP spid="49155" grpId="0" animBg="1" autoUpdateAnimBg="0"/>
      <p:bldP spid="49156" grpId="0" animBg="1" autoUpdateAnimBg="0"/>
      <p:bldP spid="49157" grpId="0" animBg="1" autoUpdateAnimBg="0"/>
      <p:bldP spid="49158" grpId="0" animBg="1" autoUpdateAnimBg="0"/>
      <p:bldP spid="49159" grpId="0" animBg="1" autoUpdateAnimBg="0"/>
      <p:bldP spid="49160" grpId="0" animBg="1" autoUpdateAnimBg="0"/>
      <p:bldP spid="49161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8305800" cy="1295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MX" sz="4000" b="1" smtClean="0">
                <a:solidFill>
                  <a:srgbClr val="CC0000"/>
                </a:solidFill>
              </a:rPr>
              <a:t/>
            </a:r>
            <a:br>
              <a:rPr lang="es-MX" sz="4000" b="1" smtClean="0">
                <a:solidFill>
                  <a:srgbClr val="CC0000"/>
                </a:solidFill>
              </a:rPr>
            </a:br>
            <a:r>
              <a:rPr lang="es-MX" sz="4000" b="1" smtClean="0">
                <a:solidFill>
                  <a:srgbClr val="CC0000"/>
                </a:solidFill>
              </a:rPr>
              <a:t/>
            </a:r>
            <a:br>
              <a:rPr lang="es-MX" sz="4000" b="1" smtClean="0">
                <a:solidFill>
                  <a:srgbClr val="CC0000"/>
                </a:solidFill>
              </a:rPr>
            </a:br>
            <a:r>
              <a:rPr lang="es-MX" sz="4000" b="1" smtClean="0">
                <a:solidFill>
                  <a:srgbClr val="003366"/>
                </a:solidFill>
                <a:latin typeface="Times New Roman" pitchFamily="18" charset="0"/>
              </a:rPr>
              <a:t>Hacia un Sistema de Rendición de Cuentas y Auditoria Social</a:t>
            </a:r>
            <a:r>
              <a:rPr lang="es-MX" sz="4000" b="1" smtClean="0">
                <a:solidFill>
                  <a:srgbClr val="003366"/>
                </a:solidFill>
              </a:rPr>
              <a:t> </a:t>
            </a:r>
            <a:r>
              <a:rPr lang="es-MX" sz="4000" b="1" smtClean="0">
                <a:solidFill>
                  <a:srgbClr val="CC0000"/>
                </a:solidFill>
              </a:rPr>
              <a:t/>
            </a:r>
            <a:br>
              <a:rPr lang="es-MX" sz="4000" b="1" smtClean="0">
                <a:solidFill>
                  <a:srgbClr val="CC0000"/>
                </a:solidFill>
              </a:rPr>
            </a:br>
            <a:r>
              <a:rPr lang="es-MX" sz="4000" b="1" smtClean="0">
                <a:solidFill>
                  <a:srgbClr val="CC0000"/>
                </a:solidFill>
              </a:rPr>
              <a:t/>
            </a:r>
            <a:br>
              <a:rPr lang="es-MX" sz="4000" b="1" smtClean="0">
                <a:solidFill>
                  <a:srgbClr val="CC0000"/>
                </a:solidFill>
              </a:rPr>
            </a:br>
            <a:endParaRPr lang="en-US" sz="4000" smtClean="0">
              <a:solidFill>
                <a:srgbClr val="CC0000"/>
              </a:solidFill>
            </a:endParaRPr>
          </a:p>
        </p:txBody>
      </p:sp>
      <p:sp>
        <p:nvSpPr>
          <p:cNvPr id="11267" name="Oval 4"/>
          <p:cNvSpPr>
            <a:spLocks noChangeArrowheads="1"/>
          </p:cNvSpPr>
          <p:nvPr/>
        </p:nvSpPr>
        <p:spPr bwMode="auto">
          <a:xfrm>
            <a:off x="381000" y="2743200"/>
            <a:ext cx="2362200" cy="990600"/>
          </a:xfrm>
          <a:prstGeom prst="ellipse">
            <a:avLst/>
          </a:prstGeom>
          <a:solidFill>
            <a:srgbClr val="D9EDEF"/>
          </a:solidFill>
          <a:ln w="9525"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D9EDEF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s-MX" dirty="0">
                <a:latin typeface="Times New Roman" pitchFamily="18" charset="0"/>
                <a:cs typeface="Times New Roman" pitchFamily="18" charset="0"/>
              </a:rPr>
              <a:t>Preparación</a:t>
            </a:r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762000" y="1462088"/>
            <a:ext cx="3665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MX" sz="2400">
                <a:solidFill>
                  <a:srgbClr val="003366"/>
                </a:solidFill>
                <a:latin typeface="Times New Roman" pitchFamily="18" charset="0"/>
              </a:rPr>
              <a:t>Etapas del Ciclo de Políticas</a:t>
            </a:r>
          </a:p>
        </p:txBody>
      </p:sp>
      <p:sp>
        <p:nvSpPr>
          <p:cNvPr id="11269" name="Oval 6"/>
          <p:cNvSpPr>
            <a:spLocks noChangeArrowheads="1"/>
          </p:cNvSpPr>
          <p:nvPr/>
        </p:nvSpPr>
        <p:spPr bwMode="auto">
          <a:xfrm>
            <a:off x="2971800" y="2819400"/>
            <a:ext cx="2362200" cy="914400"/>
          </a:xfrm>
          <a:prstGeom prst="ellipse">
            <a:avLst/>
          </a:prstGeom>
          <a:solidFill>
            <a:srgbClr val="D9EDEF"/>
          </a:solidFill>
          <a:ln w="9525"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D9EDEF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s-MX" dirty="0">
                <a:latin typeface="Times New Roman" pitchFamily="18" charset="0"/>
                <a:cs typeface="Times New Roman" pitchFamily="18" charset="0"/>
              </a:rPr>
              <a:t>Análisis</a:t>
            </a:r>
          </a:p>
        </p:txBody>
      </p:sp>
      <p:sp>
        <p:nvSpPr>
          <p:cNvPr id="11270" name="Oval 7"/>
          <p:cNvSpPr>
            <a:spLocks noChangeArrowheads="1"/>
          </p:cNvSpPr>
          <p:nvPr/>
        </p:nvSpPr>
        <p:spPr bwMode="auto">
          <a:xfrm>
            <a:off x="3000375" y="4800600"/>
            <a:ext cx="2362200" cy="990600"/>
          </a:xfrm>
          <a:prstGeom prst="ellipse">
            <a:avLst/>
          </a:prstGeom>
          <a:solidFill>
            <a:srgbClr val="D9EDEF"/>
          </a:solidFill>
          <a:ln w="9525"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D9EDEF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s-MX" dirty="0">
                <a:latin typeface="Times New Roman" pitchFamily="18" charset="0"/>
                <a:cs typeface="Times New Roman" pitchFamily="18" charset="0"/>
              </a:rPr>
              <a:t>Implementación</a:t>
            </a:r>
          </a:p>
        </p:txBody>
      </p:sp>
      <p:sp>
        <p:nvSpPr>
          <p:cNvPr id="11271" name="Oval 8"/>
          <p:cNvSpPr>
            <a:spLocks noChangeArrowheads="1"/>
          </p:cNvSpPr>
          <p:nvPr/>
        </p:nvSpPr>
        <p:spPr bwMode="auto">
          <a:xfrm>
            <a:off x="381000" y="4648200"/>
            <a:ext cx="2362200" cy="990600"/>
          </a:xfrm>
          <a:prstGeom prst="ellipse">
            <a:avLst/>
          </a:prstGeom>
          <a:solidFill>
            <a:srgbClr val="D9EDEF"/>
          </a:solidFill>
          <a:ln w="9525">
            <a:round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D9EDEF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s-MX" dirty="0">
                <a:latin typeface="Times New Roman" pitchFamily="18" charset="0"/>
                <a:cs typeface="Times New Roman" pitchFamily="18" charset="0"/>
              </a:rPr>
              <a:t>Seguimiento</a:t>
            </a:r>
          </a:p>
        </p:txBody>
      </p:sp>
      <p:sp>
        <p:nvSpPr>
          <p:cNvPr id="11272" name="Line 13"/>
          <p:cNvSpPr>
            <a:spLocks noChangeShapeType="1"/>
          </p:cNvSpPr>
          <p:nvPr/>
        </p:nvSpPr>
        <p:spPr bwMode="auto">
          <a:xfrm>
            <a:off x="2590800" y="3657600"/>
            <a:ext cx="4572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A"/>
          </a:p>
        </p:txBody>
      </p:sp>
      <p:sp>
        <p:nvSpPr>
          <p:cNvPr id="11273" name="Line 14"/>
          <p:cNvSpPr>
            <a:spLocks noChangeShapeType="1"/>
          </p:cNvSpPr>
          <p:nvPr/>
        </p:nvSpPr>
        <p:spPr bwMode="auto">
          <a:xfrm>
            <a:off x="3124200" y="3657600"/>
            <a:ext cx="0" cy="7620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A"/>
          </a:p>
        </p:txBody>
      </p:sp>
      <p:sp>
        <p:nvSpPr>
          <p:cNvPr id="11274" name="Line 15"/>
          <p:cNvSpPr>
            <a:spLocks noChangeShapeType="1"/>
          </p:cNvSpPr>
          <p:nvPr/>
        </p:nvSpPr>
        <p:spPr bwMode="auto">
          <a:xfrm flipH="1">
            <a:off x="2514600" y="4495800"/>
            <a:ext cx="4572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A"/>
          </a:p>
        </p:txBody>
      </p:sp>
      <p:sp>
        <p:nvSpPr>
          <p:cNvPr id="11275" name="Line 16"/>
          <p:cNvSpPr>
            <a:spLocks noChangeShapeType="1"/>
          </p:cNvSpPr>
          <p:nvPr/>
        </p:nvSpPr>
        <p:spPr bwMode="auto">
          <a:xfrm flipV="1">
            <a:off x="2362200" y="3733800"/>
            <a:ext cx="0" cy="68580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A"/>
          </a:p>
        </p:txBody>
      </p:sp>
      <p:sp>
        <p:nvSpPr>
          <p:cNvPr id="11276" name="Rectangle 17"/>
          <p:cNvSpPr>
            <a:spLocks noChangeArrowheads="1"/>
          </p:cNvSpPr>
          <p:nvPr/>
        </p:nvSpPr>
        <p:spPr bwMode="auto">
          <a:xfrm>
            <a:off x="152400" y="2209800"/>
            <a:ext cx="5257800" cy="3810000"/>
          </a:xfrm>
          <a:prstGeom prst="rect">
            <a:avLst/>
          </a:prstGeom>
          <a:noFill/>
          <a:ln w="28575">
            <a:solidFill>
              <a:srgbClr val="000099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11277" name="Text Box 19"/>
          <p:cNvSpPr txBox="1">
            <a:spLocks noChangeArrowheads="1"/>
          </p:cNvSpPr>
          <p:nvPr/>
        </p:nvSpPr>
        <p:spPr bwMode="auto">
          <a:xfrm>
            <a:off x="5181600" y="1457325"/>
            <a:ext cx="38020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s-MX" sz="2400">
                <a:solidFill>
                  <a:srgbClr val="003366"/>
                </a:solidFill>
                <a:latin typeface="Times New Roman" pitchFamily="18" charset="0"/>
              </a:rPr>
              <a:t>Aplicaciones &amp; Herramientas</a:t>
            </a:r>
          </a:p>
          <a:p>
            <a:pPr algn="ctr" eaLnBrk="1" hangingPunct="1"/>
            <a:r>
              <a:rPr lang="es-MX" sz="2400">
                <a:solidFill>
                  <a:srgbClr val="003366"/>
                </a:solidFill>
                <a:latin typeface="Times New Roman" pitchFamily="18" charset="0"/>
              </a:rPr>
              <a:t>de Rendición de Cuentas</a:t>
            </a:r>
          </a:p>
        </p:txBody>
      </p:sp>
      <p:sp>
        <p:nvSpPr>
          <p:cNvPr id="11278" name="Rectangle 20"/>
          <p:cNvSpPr>
            <a:spLocks noChangeArrowheads="1"/>
          </p:cNvSpPr>
          <p:nvPr/>
        </p:nvSpPr>
        <p:spPr bwMode="auto">
          <a:xfrm>
            <a:off x="6019800" y="2286000"/>
            <a:ext cx="26670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MX">
                <a:latin typeface="Times New Roman" pitchFamily="18" charset="0"/>
              </a:rPr>
              <a:t>Formulación de Políticas y </a:t>
            </a:r>
          </a:p>
          <a:p>
            <a:pPr algn="ctr"/>
            <a:r>
              <a:rPr lang="es-MX">
                <a:latin typeface="Times New Roman" pitchFamily="18" charset="0"/>
              </a:rPr>
              <a:t>Presupuestos</a:t>
            </a:r>
          </a:p>
        </p:txBody>
      </p:sp>
      <p:sp>
        <p:nvSpPr>
          <p:cNvPr id="11279" name="Rectangle 22"/>
          <p:cNvSpPr>
            <a:spLocks noChangeArrowheads="1"/>
          </p:cNvSpPr>
          <p:nvPr/>
        </p:nvSpPr>
        <p:spPr bwMode="auto">
          <a:xfrm>
            <a:off x="6019800" y="3200400"/>
            <a:ext cx="2667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MX">
                <a:latin typeface="Times New Roman" pitchFamily="18" charset="0"/>
              </a:rPr>
              <a:t>Revisión y Análisis</a:t>
            </a:r>
          </a:p>
        </p:txBody>
      </p:sp>
      <p:sp>
        <p:nvSpPr>
          <p:cNvPr id="11280" name="Line 23"/>
          <p:cNvSpPr>
            <a:spLocks noChangeShapeType="1"/>
          </p:cNvSpPr>
          <p:nvPr/>
        </p:nvSpPr>
        <p:spPr bwMode="auto">
          <a:xfrm>
            <a:off x="1828800" y="2590800"/>
            <a:ext cx="4038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A"/>
          </a:p>
        </p:txBody>
      </p:sp>
      <p:sp>
        <p:nvSpPr>
          <p:cNvPr id="11281" name="Line 24"/>
          <p:cNvSpPr>
            <a:spLocks noChangeShapeType="1"/>
          </p:cNvSpPr>
          <p:nvPr/>
        </p:nvSpPr>
        <p:spPr bwMode="auto">
          <a:xfrm>
            <a:off x="5029200" y="3581400"/>
            <a:ext cx="9144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A"/>
          </a:p>
        </p:txBody>
      </p:sp>
      <p:sp>
        <p:nvSpPr>
          <p:cNvPr id="11282" name="Rectangle 25"/>
          <p:cNvSpPr>
            <a:spLocks noChangeArrowheads="1"/>
          </p:cNvSpPr>
          <p:nvPr/>
        </p:nvSpPr>
        <p:spPr bwMode="auto">
          <a:xfrm>
            <a:off x="6019800" y="4114800"/>
            <a:ext cx="2667000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MX">
                <a:latin typeface="Times New Roman" pitchFamily="18" charset="0"/>
              </a:rPr>
              <a:t>Seguimiento a Gastos </a:t>
            </a:r>
          </a:p>
          <a:p>
            <a:pPr algn="ctr"/>
            <a:r>
              <a:rPr lang="es-MX">
                <a:latin typeface="Times New Roman" pitchFamily="18" charset="0"/>
              </a:rPr>
              <a:t>e Ingresos</a:t>
            </a:r>
          </a:p>
        </p:txBody>
      </p:sp>
      <p:sp>
        <p:nvSpPr>
          <p:cNvPr id="11283" name="Line 26"/>
          <p:cNvSpPr>
            <a:spLocks noChangeShapeType="1"/>
          </p:cNvSpPr>
          <p:nvPr/>
        </p:nvSpPr>
        <p:spPr bwMode="auto">
          <a:xfrm>
            <a:off x="2514600" y="4629150"/>
            <a:ext cx="33528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A"/>
          </a:p>
        </p:txBody>
      </p:sp>
      <p:sp>
        <p:nvSpPr>
          <p:cNvPr id="11284" name="Rectangle 27"/>
          <p:cNvSpPr>
            <a:spLocks noChangeArrowheads="1"/>
          </p:cNvSpPr>
          <p:nvPr/>
        </p:nvSpPr>
        <p:spPr bwMode="auto">
          <a:xfrm>
            <a:off x="6019800" y="5181600"/>
            <a:ext cx="26670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MX">
                <a:latin typeface="Times New Roman" pitchFamily="18" charset="0"/>
              </a:rPr>
              <a:t>Desempeño e Impacto</a:t>
            </a:r>
          </a:p>
        </p:txBody>
      </p:sp>
      <p:sp>
        <p:nvSpPr>
          <p:cNvPr id="11285" name="Line 28"/>
          <p:cNvSpPr>
            <a:spLocks noChangeShapeType="1"/>
          </p:cNvSpPr>
          <p:nvPr/>
        </p:nvSpPr>
        <p:spPr bwMode="auto">
          <a:xfrm>
            <a:off x="5257800" y="5562600"/>
            <a:ext cx="609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A"/>
          </a:p>
        </p:txBody>
      </p:sp>
      <p:sp>
        <p:nvSpPr>
          <p:cNvPr id="11286" name="TextBox 47"/>
          <p:cNvSpPr txBox="1">
            <a:spLocks noChangeArrowheads="1"/>
          </p:cNvSpPr>
          <p:nvPr/>
        </p:nvSpPr>
        <p:spPr bwMode="auto">
          <a:xfrm>
            <a:off x="139700" y="6350000"/>
            <a:ext cx="2362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PA">
                <a:latin typeface="Times New Roman" pitchFamily="18" charset="0"/>
                <a:cs typeface="Times New Roman" pitchFamily="18" charset="0"/>
              </a:rPr>
              <a:t>Fuente: ©Berthin</a:t>
            </a:r>
          </a:p>
        </p:txBody>
      </p:sp>
    </p:spTree>
    <p:extLst>
      <p:ext uri="{BB962C8B-B14F-4D97-AF65-F5344CB8AC3E}">
        <p14:creationId xmlns="" xmlns:p14="http://schemas.microsoft.com/office/powerpoint/2010/main" val="1213911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636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s-MX" sz="4000" b="1" smtClean="0">
                <a:solidFill>
                  <a:srgbClr val="CC0000"/>
                </a:solidFill>
              </a:rPr>
              <a:t/>
            </a:r>
            <a:br>
              <a:rPr lang="es-MX" sz="4000" b="1" smtClean="0">
                <a:solidFill>
                  <a:srgbClr val="CC0000"/>
                </a:solidFill>
              </a:rPr>
            </a:br>
            <a:r>
              <a:rPr lang="es-MX" sz="4000" b="1" smtClean="0">
                <a:solidFill>
                  <a:srgbClr val="CC0000"/>
                </a:solidFill>
              </a:rPr>
              <a:t/>
            </a:r>
            <a:br>
              <a:rPr lang="es-MX" sz="4000" b="1" smtClean="0">
                <a:solidFill>
                  <a:srgbClr val="CC0000"/>
                </a:solidFill>
              </a:rPr>
            </a:br>
            <a:r>
              <a:rPr lang="es-MX" sz="4000" b="1" smtClean="0">
                <a:solidFill>
                  <a:srgbClr val="003366"/>
                </a:solidFill>
                <a:latin typeface="Times New Roman" pitchFamily="18" charset="0"/>
              </a:rPr>
              <a:t>Los Elementos Clave de la Rendición de Cuentas</a:t>
            </a:r>
            <a:r>
              <a:rPr lang="es-MX" sz="4000" b="1" smtClean="0">
                <a:solidFill>
                  <a:srgbClr val="003366"/>
                </a:solidFill>
              </a:rPr>
              <a:t> </a:t>
            </a:r>
            <a:r>
              <a:rPr lang="es-MX" sz="4000" b="1" smtClean="0">
                <a:solidFill>
                  <a:srgbClr val="CC0000"/>
                </a:solidFill>
              </a:rPr>
              <a:t/>
            </a:r>
            <a:br>
              <a:rPr lang="es-MX" sz="4000" b="1" smtClean="0">
                <a:solidFill>
                  <a:srgbClr val="CC0000"/>
                </a:solidFill>
              </a:rPr>
            </a:br>
            <a:r>
              <a:rPr lang="es-MX" sz="4000" b="1" smtClean="0">
                <a:solidFill>
                  <a:srgbClr val="CC0000"/>
                </a:solidFill>
              </a:rPr>
              <a:t/>
            </a:r>
            <a:br>
              <a:rPr lang="es-MX" sz="4000" b="1" smtClean="0">
                <a:solidFill>
                  <a:srgbClr val="CC0000"/>
                </a:solidFill>
              </a:rPr>
            </a:br>
            <a:endParaRPr lang="en-US" sz="4000" smtClean="0">
              <a:solidFill>
                <a:srgbClr val="CC0000"/>
              </a:solidFill>
            </a:endParaRPr>
          </a:p>
        </p:txBody>
      </p:sp>
      <p:sp>
        <p:nvSpPr>
          <p:cNvPr id="18435" name="Oval 4"/>
          <p:cNvSpPr>
            <a:spLocks noChangeArrowheads="1"/>
          </p:cNvSpPr>
          <p:nvPr/>
        </p:nvSpPr>
        <p:spPr bwMode="auto">
          <a:xfrm>
            <a:off x="3505200" y="1447800"/>
            <a:ext cx="1981200" cy="1219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18436" name="Oval 5"/>
          <p:cNvSpPr>
            <a:spLocks noChangeArrowheads="1"/>
          </p:cNvSpPr>
          <p:nvPr/>
        </p:nvSpPr>
        <p:spPr bwMode="auto">
          <a:xfrm>
            <a:off x="3505200" y="5486400"/>
            <a:ext cx="1981200" cy="1219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18437" name="Oval 6"/>
          <p:cNvSpPr>
            <a:spLocks noChangeArrowheads="1"/>
          </p:cNvSpPr>
          <p:nvPr/>
        </p:nvSpPr>
        <p:spPr bwMode="auto">
          <a:xfrm>
            <a:off x="685800" y="2819400"/>
            <a:ext cx="2209800" cy="1676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18438" name="Oval 7"/>
          <p:cNvSpPr>
            <a:spLocks noChangeArrowheads="1"/>
          </p:cNvSpPr>
          <p:nvPr/>
        </p:nvSpPr>
        <p:spPr bwMode="auto">
          <a:xfrm>
            <a:off x="6324600" y="2819400"/>
            <a:ext cx="2514600" cy="1905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s-PA"/>
          </a:p>
        </p:txBody>
      </p:sp>
      <p:sp>
        <p:nvSpPr>
          <p:cNvPr id="18439" name="Text Box 8"/>
          <p:cNvSpPr txBox="1">
            <a:spLocks noChangeArrowheads="1"/>
          </p:cNvSpPr>
          <p:nvPr/>
        </p:nvSpPr>
        <p:spPr bwMode="auto">
          <a:xfrm>
            <a:off x="492125" y="4551363"/>
            <a:ext cx="2254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MX" b="1" i="1">
                <a:solidFill>
                  <a:srgbClr val="002060"/>
                </a:solidFill>
                <a:latin typeface="Times New Roman" pitchFamily="18" charset="0"/>
              </a:rPr>
              <a:t>Objeto de la </a:t>
            </a:r>
          </a:p>
          <a:p>
            <a:pPr eaLnBrk="1" hangingPunct="1"/>
            <a:r>
              <a:rPr lang="es-MX" b="1" i="1">
                <a:solidFill>
                  <a:srgbClr val="002060"/>
                </a:solidFill>
                <a:latin typeface="Times New Roman" pitchFamily="18" charset="0"/>
              </a:rPr>
              <a:t>Rendición de Cuentas</a:t>
            </a:r>
          </a:p>
        </p:txBody>
      </p:sp>
      <p:sp>
        <p:nvSpPr>
          <p:cNvPr id="18440" name="Text Box 9"/>
          <p:cNvSpPr txBox="1">
            <a:spLocks noChangeArrowheads="1"/>
          </p:cNvSpPr>
          <p:nvPr/>
        </p:nvSpPr>
        <p:spPr bwMode="auto">
          <a:xfrm>
            <a:off x="6648450" y="2101850"/>
            <a:ext cx="2254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MX" b="1" i="1">
                <a:solidFill>
                  <a:srgbClr val="002060"/>
                </a:solidFill>
                <a:latin typeface="Times New Roman" pitchFamily="18" charset="0"/>
              </a:rPr>
              <a:t>Agentes de la </a:t>
            </a:r>
          </a:p>
          <a:p>
            <a:pPr eaLnBrk="1" hangingPunct="1"/>
            <a:r>
              <a:rPr lang="es-MX" b="1" i="1">
                <a:solidFill>
                  <a:srgbClr val="002060"/>
                </a:solidFill>
                <a:latin typeface="Times New Roman" pitchFamily="18" charset="0"/>
              </a:rPr>
              <a:t>Rendición de Cuenta</a:t>
            </a:r>
            <a:r>
              <a:rPr lang="es-MX" b="1" i="1">
                <a:latin typeface="Times New Roman" pitchFamily="18" charset="0"/>
              </a:rPr>
              <a:t>s</a:t>
            </a:r>
          </a:p>
        </p:txBody>
      </p:sp>
      <p:sp>
        <p:nvSpPr>
          <p:cNvPr id="18441" name="Text Box 10"/>
          <p:cNvSpPr txBox="1">
            <a:spLocks noChangeArrowheads="1"/>
          </p:cNvSpPr>
          <p:nvPr/>
        </p:nvSpPr>
        <p:spPr bwMode="auto">
          <a:xfrm>
            <a:off x="873125" y="3048000"/>
            <a:ext cx="19240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s-MX" b="1">
                <a:solidFill>
                  <a:srgbClr val="003366"/>
                </a:solidFill>
                <a:latin typeface="Times New Roman" pitchFamily="18" charset="0"/>
              </a:rPr>
              <a:t>Oficiales Públicos</a:t>
            </a:r>
          </a:p>
          <a:p>
            <a:pPr algn="ctr" eaLnBrk="1" hangingPunct="1"/>
            <a:r>
              <a:rPr lang="es-MX" b="1">
                <a:solidFill>
                  <a:srgbClr val="003366"/>
                </a:solidFill>
                <a:latin typeface="Times New Roman" pitchFamily="18" charset="0"/>
              </a:rPr>
              <a:t>&amp;</a:t>
            </a:r>
          </a:p>
          <a:p>
            <a:pPr algn="ctr" eaLnBrk="1" hangingPunct="1"/>
            <a:r>
              <a:rPr lang="es-MX" b="1">
                <a:solidFill>
                  <a:srgbClr val="003366"/>
                </a:solidFill>
                <a:latin typeface="Times New Roman" pitchFamily="18" charset="0"/>
              </a:rPr>
              <a:t>Agencias</a:t>
            </a:r>
          </a:p>
          <a:p>
            <a:pPr algn="ctr" eaLnBrk="1" hangingPunct="1"/>
            <a:r>
              <a:rPr lang="es-MX" b="1">
                <a:solidFill>
                  <a:srgbClr val="003366"/>
                </a:solidFill>
                <a:latin typeface="Times New Roman" pitchFamily="18" charset="0"/>
              </a:rPr>
              <a:t>Gubernamentales</a:t>
            </a:r>
          </a:p>
        </p:txBody>
      </p:sp>
      <p:sp>
        <p:nvSpPr>
          <p:cNvPr id="18442" name="Text Box 11"/>
          <p:cNvSpPr txBox="1">
            <a:spLocks noChangeArrowheads="1"/>
          </p:cNvSpPr>
          <p:nvPr/>
        </p:nvSpPr>
        <p:spPr bwMode="auto">
          <a:xfrm>
            <a:off x="6578600" y="2924175"/>
            <a:ext cx="19177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s-MX" b="1">
                <a:solidFill>
                  <a:srgbClr val="003366"/>
                </a:solidFill>
                <a:latin typeface="Times New Roman" pitchFamily="18" charset="0"/>
              </a:rPr>
              <a:t>Ciudadanía </a:t>
            </a:r>
          </a:p>
          <a:p>
            <a:pPr algn="ctr" eaLnBrk="1" hangingPunct="1"/>
            <a:r>
              <a:rPr lang="es-MX" b="1">
                <a:solidFill>
                  <a:srgbClr val="003366"/>
                </a:solidFill>
                <a:latin typeface="Times New Roman" pitchFamily="18" charset="0"/>
              </a:rPr>
              <a:t>Oficiales Públicos</a:t>
            </a:r>
          </a:p>
          <a:p>
            <a:pPr algn="ctr" eaLnBrk="1" hangingPunct="1"/>
            <a:r>
              <a:rPr lang="es-MX" b="1">
                <a:solidFill>
                  <a:srgbClr val="003366"/>
                </a:solidFill>
                <a:latin typeface="Times New Roman" pitchFamily="18" charset="0"/>
              </a:rPr>
              <a:t>&amp;</a:t>
            </a:r>
          </a:p>
          <a:p>
            <a:pPr algn="ctr" eaLnBrk="1" hangingPunct="1"/>
            <a:r>
              <a:rPr lang="es-MX" b="1">
                <a:solidFill>
                  <a:srgbClr val="003366"/>
                </a:solidFill>
                <a:latin typeface="Times New Roman" pitchFamily="18" charset="0"/>
              </a:rPr>
              <a:t>Agencias de</a:t>
            </a:r>
          </a:p>
          <a:p>
            <a:pPr algn="ctr" eaLnBrk="1" hangingPunct="1"/>
            <a:r>
              <a:rPr lang="es-MX" b="1">
                <a:solidFill>
                  <a:srgbClr val="003366"/>
                </a:solidFill>
                <a:latin typeface="Times New Roman" pitchFamily="18" charset="0"/>
              </a:rPr>
              <a:t>Rendición </a:t>
            </a:r>
          </a:p>
          <a:p>
            <a:pPr algn="ctr" eaLnBrk="1" hangingPunct="1"/>
            <a:r>
              <a:rPr lang="es-MX" b="1">
                <a:solidFill>
                  <a:srgbClr val="003366"/>
                </a:solidFill>
                <a:latin typeface="Times New Roman" pitchFamily="18" charset="0"/>
              </a:rPr>
              <a:t>de Cuentas</a:t>
            </a:r>
          </a:p>
        </p:txBody>
      </p:sp>
      <p:sp>
        <p:nvSpPr>
          <p:cNvPr id="18443" name="Line 13"/>
          <p:cNvSpPr>
            <a:spLocks noChangeShapeType="1"/>
          </p:cNvSpPr>
          <p:nvPr/>
        </p:nvSpPr>
        <p:spPr bwMode="auto">
          <a:xfrm flipV="1">
            <a:off x="4495800" y="2743200"/>
            <a:ext cx="0" cy="8382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A"/>
          </a:p>
        </p:txBody>
      </p:sp>
      <p:sp>
        <p:nvSpPr>
          <p:cNvPr id="18444" name="Line 14"/>
          <p:cNvSpPr>
            <a:spLocks noChangeShapeType="1"/>
          </p:cNvSpPr>
          <p:nvPr/>
        </p:nvSpPr>
        <p:spPr bwMode="auto">
          <a:xfrm>
            <a:off x="4495800" y="4343400"/>
            <a:ext cx="0" cy="11049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A"/>
          </a:p>
        </p:txBody>
      </p:sp>
      <p:sp>
        <p:nvSpPr>
          <p:cNvPr id="18445" name="Text Box 15"/>
          <p:cNvSpPr txBox="1">
            <a:spLocks noChangeArrowheads="1"/>
          </p:cNvSpPr>
          <p:nvPr/>
        </p:nvSpPr>
        <p:spPr bwMode="auto">
          <a:xfrm>
            <a:off x="3632200" y="3495675"/>
            <a:ext cx="206375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s-MX">
                <a:latin typeface="Times New Roman" pitchFamily="18" charset="0"/>
              </a:rPr>
              <a:t>Planes de Acción</a:t>
            </a:r>
          </a:p>
          <a:p>
            <a:pPr eaLnBrk="1" hangingPunct="1">
              <a:buFont typeface="Arial" charset="0"/>
              <a:buChar char="•"/>
            </a:pPr>
            <a:r>
              <a:rPr lang="es-MX">
                <a:latin typeface="Times New Roman" pitchFamily="18" charset="0"/>
              </a:rPr>
              <a:t>Comportamiento</a:t>
            </a:r>
          </a:p>
          <a:p>
            <a:pPr eaLnBrk="1" hangingPunct="1">
              <a:buFont typeface="Arial" charset="0"/>
              <a:buChar char="•"/>
            </a:pPr>
            <a:r>
              <a:rPr lang="es-MX">
                <a:latin typeface="Times New Roman" pitchFamily="18" charset="0"/>
              </a:rPr>
              <a:t>Resultados</a:t>
            </a:r>
          </a:p>
        </p:txBody>
      </p:sp>
      <p:sp>
        <p:nvSpPr>
          <p:cNvPr id="18446" name="Text Box 16"/>
          <p:cNvSpPr txBox="1">
            <a:spLocks noChangeArrowheads="1"/>
          </p:cNvSpPr>
          <p:nvPr/>
        </p:nvSpPr>
        <p:spPr bwMode="auto">
          <a:xfrm>
            <a:off x="3870325" y="1866900"/>
            <a:ext cx="1301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MX" b="1">
                <a:solidFill>
                  <a:srgbClr val="CC0000"/>
                </a:solidFill>
                <a:latin typeface="Times New Roman" pitchFamily="18" charset="0"/>
              </a:rPr>
              <a:t>Desempeño</a:t>
            </a:r>
          </a:p>
        </p:txBody>
      </p:sp>
      <p:sp>
        <p:nvSpPr>
          <p:cNvPr id="18447" name="Text Box 17"/>
          <p:cNvSpPr txBox="1">
            <a:spLocks noChangeArrowheads="1"/>
          </p:cNvSpPr>
          <p:nvPr/>
        </p:nvSpPr>
        <p:spPr bwMode="auto">
          <a:xfrm>
            <a:off x="3667125" y="5648325"/>
            <a:ext cx="1955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s-MX" b="1">
                <a:solidFill>
                  <a:srgbClr val="CC0000"/>
                </a:solidFill>
                <a:latin typeface="Times New Roman" pitchFamily="18" charset="0"/>
              </a:rPr>
              <a:t>Seguimiento</a:t>
            </a:r>
          </a:p>
          <a:p>
            <a:pPr eaLnBrk="1" hangingPunct="1"/>
            <a:r>
              <a:rPr lang="es-MX" b="1">
                <a:solidFill>
                  <a:srgbClr val="CC0000"/>
                </a:solidFill>
                <a:latin typeface="Times New Roman" pitchFamily="18" charset="0"/>
              </a:rPr>
              <a:t>de Reglas/Normas</a:t>
            </a:r>
          </a:p>
        </p:txBody>
      </p:sp>
      <p:sp>
        <p:nvSpPr>
          <p:cNvPr id="18448" name="Line 18"/>
          <p:cNvSpPr>
            <a:spLocks noChangeShapeType="1"/>
          </p:cNvSpPr>
          <p:nvPr/>
        </p:nvSpPr>
        <p:spPr bwMode="auto">
          <a:xfrm flipH="1">
            <a:off x="2971800" y="3124200"/>
            <a:ext cx="3276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A"/>
          </a:p>
        </p:txBody>
      </p:sp>
      <p:sp>
        <p:nvSpPr>
          <p:cNvPr id="18449" name="Line 19"/>
          <p:cNvSpPr>
            <a:spLocks noChangeShapeType="1"/>
          </p:cNvSpPr>
          <p:nvPr/>
        </p:nvSpPr>
        <p:spPr bwMode="auto">
          <a:xfrm>
            <a:off x="2362200" y="4552950"/>
            <a:ext cx="3962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s-PA"/>
          </a:p>
        </p:txBody>
      </p:sp>
      <p:sp>
        <p:nvSpPr>
          <p:cNvPr id="18450" name="Text Box 20"/>
          <p:cNvSpPr txBox="1">
            <a:spLocks noChangeArrowheads="1"/>
          </p:cNvSpPr>
          <p:nvPr/>
        </p:nvSpPr>
        <p:spPr bwMode="auto">
          <a:xfrm>
            <a:off x="5908675" y="1436688"/>
            <a:ext cx="13747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s-MX" sz="1600" b="1">
                <a:solidFill>
                  <a:srgbClr val="002060"/>
                </a:solidFill>
                <a:latin typeface="Times New Roman" pitchFamily="18" charset="0"/>
              </a:rPr>
              <a:t>Premios</a:t>
            </a:r>
          </a:p>
          <a:p>
            <a:pPr eaLnBrk="1" hangingPunct="1">
              <a:buFont typeface="Arial" charset="0"/>
              <a:buChar char="•"/>
            </a:pPr>
            <a:r>
              <a:rPr lang="es-MX" sz="1600" b="1">
                <a:solidFill>
                  <a:srgbClr val="002060"/>
                </a:solidFill>
                <a:latin typeface="Times New Roman" pitchFamily="18" charset="0"/>
              </a:rPr>
              <a:t>Incentivos</a:t>
            </a:r>
          </a:p>
          <a:p>
            <a:pPr eaLnBrk="1" hangingPunct="1">
              <a:buFont typeface="Arial" charset="0"/>
              <a:buChar char="•"/>
            </a:pPr>
            <a:r>
              <a:rPr lang="es-MX" sz="1600" b="1">
                <a:solidFill>
                  <a:srgbClr val="002060"/>
                </a:solidFill>
                <a:latin typeface="Times New Roman" pitchFamily="18" charset="0"/>
              </a:rPr>
              <a:t>Sanciones</a:t>
            </a:r>
            <a:endParaRPr lang="en-US" sz="1600" b="1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8451" name="Text Box 21"/>
          <p:cNvSpPr txBox="1">
            <a:spLocks noChangeArrowheads="1"/>
          </p:cNvSpPr>
          <p:nvPr/>
        </p:nvSpPr>
        <p:spPr bwMode="auto">
          <a:xfrm>
            <a:off x="1812925" y="5194300"/>
            <a:ext cx="1754006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857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es-MX" sz="1600" b="1" dirty="0">
                <a:solidFill>
                  <a:srgbClr val="002060"/>
                </a:solidFill>
                <a:latin typeface="Times New Roman" pitchFamily="18" charset="0"/>
              </a:rPr>
              <a:t>Información</a:t>
            </a:r>
          </a:p>
          <a:p>
            <a:pPr eaLnBrk="1" hangingPunct="1">
              <a:buFont typeface="Arial" charset="0"/>
              <a:buChar char="•"/>
            </a:pPr>
            <a:r>
              <a:rPr lang="es-MX" sz="1600" b="1" dirty="0">
                <a:solidFill>
                  <a:srgbClr val="002060"/>
                </a:solidFill>
                <a:latin typeface="Times New Roman" pitchFamily="18" charset="0"/>
              </a:rPr>
              <a:t>Explicaciones</a:t>
            </a:r>
          </a:p>
          <a:p>
            <a:pPr eaLnBrk="1" hangingPunct="1">
              <a:buFont typeface="Arial" charset="0"/>
              <a:buChar char="•"/>
            </a:pPr>
            <a:r>
              <a:rPr lang="es-MX" sz="1600" b="1" dirty="0" smtClean="0">
                <a:solidFill>
                  <a:srgbClr val="002060"/>
                </a:solidFill>
                <a:latin typeface="Times New Roman" pitchFamily="18" charset="0"/>
              </a:rPr>
              <a:t>Justificaciones</a:t>
            </a:r>
          </a:p>
          <a:p>
            <a:pPr eaLnBrk="1" hangingPunct="1">
              <a:buFont typeface="Arial" charset="0"/>
              <a:buChar char="•"/>
            </a:pPr>
            <a:r>
              <a:rPr lang="es-MX" sz="1600" b="1" dirty="0" smtClean="0">
                <a:solidFill>
                  <a:srgbClr val="002060"/>
                </a:solidFill>
                <a:latin typeface="Times New Roman" pitchFamily="18" charset="0"/>
              </a:rPr>
              <a:t>Cumplimiento</a:t>
            </a:r>
            <a:endParaRPr lang="en-US" sz="1600" b="1" dirty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18452" name="Rectangle 10"/>
          <p:cNvSpPr>
            <a:spLocks noChangeArrowheads="1"/>
          </p:cNvSpPr>
          <p:nvPr/>
        </p:nvSpPr>
        <p:spPr bwMode="auto">
          <a:xfrm>
            <a:off x="0" y="1268413"/>
            <a:ext cx="9144000" cy="7302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none" anchor="ctr"/>
          <a:lstStyle/>
          <a:p>
            <a:endParaRPr lang="es-PA"/>
          </a:p>
        </p:txBody>
      </p:sp>
    </p:spTree>
    <p:extLst>
      <p:ext uri="{BB962C8B-B14F-4D97-AF65-F5344CB8AC3E}">
        <p14:creationId xmlns="" xmlns:p14="http://schemas.microsoft.com/office/powerpoint/2010/main" val="227750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4" name="Oval 4"/>
          <p:cNvSpPr>
            <a:spLocks noChangeArrowheads="1"/>
          </p:cNvSpPr>
          <p:nvPr/>
        </p:nvSpPr>
        <p:spPr bwMode="ltGray">
          <a:xfrm>
            <a:off x="6837711" y="1268413"/>
            <a:ext cx="1873250" cy="1800225"/>
          </a:xfrm>
          <a:prstGeom prst="ellipse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-WGI</a:t>
            </a:r>
          </a:p>
          <a:p>
            <a:pPr algn="ctr"/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-TI</a:t>
            </a:r>
          </a:p>
          <a:p>
            <a:pPr algn="ctr"/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-PEFA</a:t>
            </a:r>
          </a:p>
          <a:p>
            <a:pPr algn="ctr"/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- Global Integrity</a:t>
            </a:r>
            <a:r>
              <a:rPr lang="es-ES" sz="1400" dirty="0">
                <a:latin typeface="Tahoma" pitchFamily="34" charset="0"/>
                <a:cs typeface="Times New Roman" pitchFamily="18" charset="0"/>
              </a:rPr>
              <a:t> </a:t>
            </a:r>
          </a:p>
          <a:p>
            <a:pPr algn="ctr"/>
            <a:endParaRPr lang="en-US" sz="1400" dirty="0"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552450" y="1600200"/>
            <a:ext cx="60769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71500" indent="-571500">
              <a:lnSpc>
                <a:spcPct val="90000"/>
              </a:lnSpc>
              <a:buFontTx/>
              <a:buAutoNum type="arabicPeriod"/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Macro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s-PA" sz="2000" dirty="0" smtClean="0">
                <a:latin typeface="Times New Roman" pitchFamily="18" charset="0"/>
                <a:cs typeface="Times New Roman" pitchFamily="18" charset="0"/>
              </a:rPr>
              <a:t>Indicadores globales agregados </a:t>
            </a:r>
          </a:p>
          <a:p>
            <a:pPr marL="571500" indent="-571500">
              <a:lnSpc>
                <a:spcPct val="90000"/>
              </a:lnSpc>
              <a:buFont typeface="Times New Roman" pitchFamily="18" charset="0"/>
              <a:buAutoNum type="arabicPeriod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buFont typeface="Times New Roman" pitchFamily="18" charset="0"/>
              <a:buAutoNum type="arabicPeriod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buFont typeface="Times New Roman" pitchFamily="18" charset="0"/>
              <a:buAutoNum type="arabicPeriod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90000"/>
              </a:lnSpc>
              <a:buFont typeface="+mj-lt"/>
              <a:buAutoNum type="arabicPeriod" startAt="2"/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Mezzo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s-PA" sz="2000" dirty="0" smtClean="0">
                <a:latin typeface="Times New Roman" pitchFamily="18" charset="0"/>
                <a:cs typeface="Times New Roman" pitchFamily="18" charset="0"/>
              </a:rPr>
              <a:t>Encuestas comparativas de países  </a:t>
            </a:r>
          </a:p>
          <a:p>
            <a:pPr marL="571500" indent="-571500">
              <a:lnSpc>
                <a:spcPct val="90000"/>
              </a:lnSpc>
              <a:buFont typeface="Times New Roman" pitchFamily="18" charset="0"/>
              <a:buAutoNum type="arabicPeriod" startAt="2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buFont typeface="Times New Roman" pitchFamily="18" charset="0"/>
              <a:buAutoNum type="arabicPeriod" startAt="2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buFont typeface="Times New Roman" pitchFamily="18" charset="0"/>
              <a:buAutoNum type="arabicPeriod" startAt="2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buFont typeface="Times New Roman" pitchFamily="18" charset="0"/>
              <a:buAutoNum type="arabicPeriod" startAt="2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buFont typeface="Times New Roman" pitchFamily="18" charset="0"/>
              <a:buAutoNum type="arabicPeriod" startAt="2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buFont typeface="Times New Roman" pitchFamily="18" charset="0"/>
              <a:buAutoNum type="arabicPeriod" startAt="2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marL="571500" indent="-571500">
              <a:lnSpc>
                <a:spcPct val="90000"/>
              </a:lnSpc>
              <a:buFontTx/>
              <a:buAutoNum type="arabicPeriod" startAt="2"/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Micro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s-PA" sz="2000" dirty="0" smtClean="0">
                <a:latin typeface="Times New Roman" pitchFamily="18" charset="0"/>
                <a:cs typeface="Times New Roman" pitchFamily="18" charset="0"/>
              </a:rPr>
              <a:t>Diagnósticos especializados, en profundidad en el país, de capacidades institucionales y sectoriales, y de políticas publicas</a:t>
            </a:r>
            <a:endParaRPr lang="es-PA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8248" name="Oval 8"/>
          <p:cNvSpPr>
            <a:spLocks noChangeArrowheads="1"/>
          </p:cNvSpPr>
          <p:nvPr/>
        </p:nvSpPr>
        <p:spPr bwMode="ltGray">
          <a:xfrm>
            <a:off x="6813550" y="3103563"/>
            <a:ext cx="1873250" cy="1800225"/>
          </a:xfrm>
          <a:prstGeom prst="ellipse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buFontTx/>
              <a:buChar char="-"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GCR-WEF, </a:t>
            </a:r>
          </a:p>
          <a:p>
            <a:pPr algn="ctr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-LAPOP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BEEPS, </a:t>
            </a:r>
          </a:p>
          <a:p>
            <a:pPr algn="ctr">
              <a:buFontTx/>
              <a:buChar char="-"/>
            </a:pP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Latinobarometro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8249" name="Oval 9"/>
          <p:cNvSpPr>
            <a:spLocks noChangeArrowheads="1"/>
          </p:cNvSpPr>
          <p:nvPr/>
        </p:nvSpPr>
        <p:spPr bwMode="ltGray">
          <a:xfrm>
            <a:off x="6813550" y="5057775"/>
            <a:ext cx="1873250" cy="1800225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rPr>
              <a:t>-</a:t>
            </a:r>
            <a:r>
              <a:rPr lang="es-P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PETS</a:t>
            </a:r>
          </a:p>
          <a:p>
            <a:pPr algn="ctr"/>
            <a:r>
              <a:rPr lang="es-P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-Auditorias sociales</a:t>
            </a:r>
          </a:p>
          <a:p>
            <a:pPr algn="ctr"/>
            <a:r>
              <a:rPr lang="es-P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-Políticas AC</a:t>
            </a:r>
          </a:p>
          <a:p>
            <a:pPr algn="ctr"/>
            <a:r>
              <a:rPr lang="es-P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-Servicios</a:t>
            </a:r>
            <a:endParaRPr lang="es-PA" sz="1400" dirty="0"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16391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4613"/>
            <a:ext cx="8305800" cy="1371600"/>
          </a:xfrm>
        </p:spPr>
        <p:txBody>
          <a:bodyPr>
            <a:normAutofit/>
          </a:bodyPr>
          <a:lstStyle/>
          <a:p>
            <a:pPr eaLnBrk="1" hangingPunct="1"/>
            <a:r>
              <a:rPr lang="es-PA" sz="3600" b="1" i="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Niveles de Medición</a:t>
            </a:r>
          </a:p>
        </p:txBody>
      </p:sp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0" y="1268413"/>
            <a:ext cx="9144000" cy="7302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none" anchor="ctr"/>
          <a:lstStyle/>
          <a:p>
            <a:endParaRPr lang="es-PA"/>
          </a:p>
        </p:txBody>
      </p:sp>
    </p:spTree>
    <p:extLst>
      <p:ext uri="{BB962C8B-B14F-4D97-AF65-F5344CB8AC3E}">
        <p14:creationId xmlns="" xmlns:p14="http://schemas.microsoft.com/office/powerpoint/2010/main" val="6130909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7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78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78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44" grpId="0" animBg="1"/>
      <p:bldP spid="778248" grpId="0" animBg="1"/>
      <p:bldP spid="77824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152400"/>
            <a:ext cx="7315200" cy="609600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s-ES_tradnl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 CNUCC ofrece un enfoque programático interesante para REDD+  </a:t>
            </a:r>
          </a:p>
        </p:txBody>
      </p:sp>
      <p:graphicFrame>
        <p:nvGraphicFramePr>
          <p:cNvPr id="156946" name="Group 27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198244671"/>
              </p:ext>
            </p:extLst>
          </p:nvPr>
        </p:nvGraphicFramePr>
        <p:xfrm>
          <a:off x="107950" y="1371599"/>
          <a:ext cx="9036050" cy="5334002"/>
        </p:xfrm>
        <a:graphic>
          <a:graphicData uri="http://schemas.openxmlformats.org/drawingml/2006/table">
            <a:tbl>
              <a:tblPr>
                <a:tableStyleId>{D113A9D2-9D6B-4929-AA2D-F23B5EE8CBE7}</a:tableStyleId>
              </a:tblPr>
              <a:tblGrid>
                <a:gridCol w="3707097"/>
                <a:gridCol w="5328953"/>
              </a:tblGrid>
              <a:tr h="38099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u="none" strike="noStrike" cap="none" normalizeH="0" baseline="0" noProof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La CNUCC como un Marco para REDD+ </a:t>
                      </a:r>
                      <a:endParaRPr kumimoji="0" lang="es-ES_tradnl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A"/>
                    </a:p>
                  </a:txBody>
                  <a:tcPr/>
                </a:tc>
              </a:tr>
              <a:tr h="3809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u="none" strike="noStrike" cap="none" normalizeH="0" baseline="0" noProof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Artículos de la CNUCC</a:t>
                      </a:r>
                      <a:endParaRPr kumimoji="0" lang="es-ES_tradnl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u="none" strike="noStrike" cap="none" normalizeH="0" baseline="0" noProof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Líneas de Acción </a:t>
                      </a:r>
                      <a:endParaRPr kumimoji="0" lang="es-ES_tradnl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7" marB="4571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u="none" strike="noStrike" cap="none" normalizeH="0" baseline="0" noProof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Articulo 5: Políticas Anticorrupción</a:t>
                      </a:r>
                      <a:endParaRPr kumimoji="0" lang="es-ES_tradnl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u="none" strike="noStrike" cap="none" normalizeH="0" baseline="0" noProof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Marco de políticas, marco normativo, estrategias, coordinación y proceso de consulta</a:t>
                      </a:r>
                      <a:endParaRPr kumimoji="0" lang="es-ES_tradnl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2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u="none" strike="noStrike" cap="none" normalizeH="0" baseline="0" noProof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Articulo 6: Independencia de Entidades de Control y Anti-Corrupción</a:t>
                      </a:r>
                      <a:endParaRPr kumimoji="0" lang="es-ES_tradnl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u="none" strike="noStrike" cap="none" normalizeH="0" baseline="0" noProof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Asistencia Técnica para establecer y fortalecer instituciones de control</a:t>
                      </a:r>
                      <a:endParaRPr kumimoji="0" lang="es-ES_tradnl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u="none" strike="noStrike" cap="none" normalizeH="0" baseline="0" noProof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Articulo 7: Construcción de Capacidades en el Servicio Civil</a:t>
                      </a:r>
                      <a:endParaRPr kumimoji="0" lang="es-ES_tradnl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u="none" strike="noStrike" cap="none" normalizeH="0" baseline="0" noProof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Fortalecer el Servicio Civil</a:t>
                      </a:r>
                      <a:endParaRPr kumimoji="0" lang="es-ES_tradnl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25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u="none" strike="noStrike" cap="none" normalizeH="0" baseline="0" noProof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Articulo 8: Código de Conducta</a:t>
                      </a:r>
                      <a:endParaRPr kumimoji="0" lang="es-ES_tradnl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u="none" strike="noStrike" cap="none" normalizeH="0" baseline="0" noProof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Promoción de valores, éticos, integridad, honestidad y cultura de rendición de cuentas de los funcionarios públicos.  </a:t>
                      </a:r>
                      <a:endParaRPr kumimoji="0" lang="es-ES_tradnl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u="none" strike="noStrike" cap="none" normalizeH="0" baseline="0" noProof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Articulo 10: Información Publica</a:t>
                      </a:r>
                      <a:endParaRPr kumimoji="0" lang="es-ES_tradnl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u="none" strike="noStrike" cap="none" normalizeH="0" baseline="0" noProof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Demanda creciente por mas información, y mayor calidad de la in formación</a:t>
                      </a:r>
                      <a:endParaRPr kumimoji="0" lang="es-ES_tradnl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6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u="none" strike="noStrike" cap="none" normalizeH="0" baseline="0" noProof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Articulo 13: Sociedad Civil</a:t>
                      </a:r>
                      <a:endParaRPr kumimoji="0" lang="es-ES_tradnl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u="none" strike="noStrike" cap="none" normalizeH="0" baseline="0" noProof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Auditoria social, seguimiento presupuestario y de políticas</a:t>
                      </a:r>
                      <a:endParaRPr kumimoji="0" lang="es-ES_tradnl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1066800"/>
            <a:ext cx="9144000" cy="7302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txBody>
          <a:bodyPr wrap="none" anchor="ctr"/>
          <a:lstStyle/>
          <a:p>
            <a:endParaRPr lang="es-PA"/>
          </a:p>
        </p:txBody>
      </p:sp>
    </p:spTree>
    <p:extLst>
      <p:ext uri="{BB962C8B-B14F-4D97-AF65-F5344CB8AC3E}">
        <p14:creationId xmlns="" xmlns:p14="http://schemas.microsoft.com/office/powerpoint/2010/main" val="2727136697"/>
      </p:ext>
    </p:extLst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6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1152</TotalTime>
  <Words>1395</Words>
  <Application>Microsoft Office PowerPoint</Application>
  <PresentationFormat>On-screen Show (4:3)</PresentationFormat>
  <Paragraphs>306</Paragraphs>
  <Slides>18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Antes de Elegir o Seleccionar Herramientas y/o Enfoques</vt:lpstr>
      <vt:lpstr>Slide 4</vt:lpstr>
      <vt:lpstr>Slide 5</vt:lpstr>
      <vt:lpstr>  Hacia un Sistema de Rendición de Cuentas y Auditoria Social   </vt:lpstr>
      <vt:lpstr>  Los Elementos Clave de la Rendición de Cuentas   </vt:lpstr>
      <vt:lpstr>Niveles de Medición</vt:lpstr>
      <vt:lpstr>La CNUCC ofrece un enfoque programático interesante para REDD+  </vt:lpstr>
      <vt:lpstr>CICC como Marco de Acción</vt:lpstr>
      <vt:lpstr>Slide 11</vt:lpstr>
      <vt:lpstr>Slide 12</vt:lpstr>
      <vt:lpstr>Slide 13</vt:lpstr>
      <vt:lpstr>Slide 14</vt:lpstr>
      <vt:lpstr>Slide 15</vt:lpstr>
      <vt:lpstr>Guía Propuesta para Desarrollar Medidas de Preventivas Anticorrupción en REDD+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Sabrina Mucaxi</dc:creator>
  <cp:lastModifiedBy>Estelle Fach</cp:lastModifiedBy>
  <cp:revision>114</cp:revision>
  <dcterms:created xsi:type="dcterms:W3CDTF">2011-10-10T20:51:28Z</dcterms:created>
  <dcterms:modified xsi:type="dcterms:W3CDTF">2013-02-06T08:48:19Z</dcterms:modified>
</cp:coreProperties>
</file>