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336" r:id="rId2"/>
    <p:sldId id="308" r:id="rId3"/>
    <p:sldId id="334" r:id="rId4"/>
    <p:sldId id="338" r:id="rId5"/>
    <p:sldId id="340" r:id="rId6"/>
    <p:sldId id="337" r:id="rId7"/>
    <p:sldId id="339" r:id="rId8"/>
    <p:sldId id="341" r:id="rId9"/>
    <p:sldId id="342" r:id="rId10"/>
    <p:sldId id="343" r:id="rId11"/>
  </p:sldIdLst>
  <p:sldSz cx="9144000" cy="6858000" type="screen4x3"/>
  <p:notesSz cx="7315200" cy="9601200"/>
  <p:defaultTextStyle>
    <a:defPPr>
      <a:defRPr lang="es-SV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C6F"/>
    <a:srgbClr val="B04717"/>
    <a:srgbClr val="BF5A00"/>
    <a:srgbClr val="005C2A"/>
    <a:srgbClr val="8C8C8C"/>
    <a:srgbClr val="5E5E5E"/>
    <a:srgbClr val="BEE8FF"/>
    <a:srgbClr val="96B7C6"/>
    <a:srgbClr val="FFFF00"/>
    <a:srgbClr val="B1CA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524" autoAdjust="0"/>
    <p:restoredTop sz="99648" autoAdjust="0"/>
  </p:normalViewPr>
  <p:slideViewPr>
    <p:cSldViewPr>
      <p:cViewPr>
        <p:scale>
          <a:sx n="100" d="100"/>
          <a:sy n="100" d="100"/>
        </p:scale>
        <p:origin x="-288" y="4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3067" y="-82"/>
      </p:cViewPr>
      <p:guideLst>
        <p:guide orient="horz" pos="3024"/>
        <p:guide pos="230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141" cy="48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1" tIns="48326" rIns="96651" bIns="48326" numCol="1" anchor="t" anchorCtr="0" compatLnSpc="1">
            <a:prstTxWarp prst="textNoShape">
              <a:avLst/>
            </a:prstTxWarp>
          </a:bodyPr>
          <a:lstStyle>
            <a:lvl1pPr defTabSz="965718">
              <a:defRPr sz="1200">
                <a:cs typeface="+mn-cs"/>
              </a:defRPr>
            </a:lvl1pPr>
          </a:lstStyle>
          <a:p>
            <a:pPr>
              <a:defRPr/>
            </a:pPr>
            <a:endParaRPr lang="es-SV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3401" y="0"/>
            <a:ext cx="3170141" cy="48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1" tIns="48326" rIns="96651" bIns="48326" numCol="1" anchor="t" anchorCtr="0" compatLnSpc="1">
            <a:prstTxWarp prst="textNoShape">
              <a:avLst/>
            </a:prstTxWarp>
          </a:bodyPr>
          <a:lstStyle>
            <a:lvl1pPr algn="r" defTabSz="965718">
              <a:defRPr sz="1200">
                <a:cs typeface="+mn-cs"/>
              </a:defRPr>
            </a:lvl1pPr>
          </a:lstStyle>
          <a:p>
            <a:pPr>
              <a:defRPr/>
            </a:pPr>
            <a:fld id="{EDA5AE0B-93EC-4C28-B7D9-BE15D90219C5}" type="datetimeFigureOut">
              <a:rPr lang="es-SV"/>
              <a:pPr>
                <a:defRPr/>
              </a:pPr>
              <a:t>09/07/2014</a:t>
            </a:fld>
            <a:endParaRPr lang="es-SV"/>
          </a:p>
        </p:txBody>
      </p:sp>
      <p:sp>
        <p:nvSpPr>
          <p:cNvPr id="348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18843"/>
            <a:ext cx="3170141" cy="48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1" tIns="48326" rIns="96651" bIns="48326" numCol="1" anchor="b" anchorCtr="0" compatLnSpc="1">
            <a:prstTxWarp prst="textNoShape">
              <a:avLst/>
            </a:prstTxWarp>
          </a:bodyPr>
          <a:lstStyle>
            <a:lvl1pPr defTabSz="965718">
              <a:defRPr sz="1200">
                <a:cs typeface="+mn-cs"/>
              </a:defRPr>
            </a:lvl1pPr>
          </a:lstStyle>
          <a:p>
            <a:pPr>
              <a:defRPr/>
            </a:pPr>
            <a:endParaRPr lang="es-SV"/>
          </a:p>
        </p:txBody>
      </p:sp>
      <p:sp>
        <p:nvSpPr>
          <p:cNvPr id="348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3401" y="9118843"/>
            <a:ext cx="3170141" cy="48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1" tIns="48326" rIns="96651" bIns="48326" numCol="1" anchor="b" anchorCtr="0" compatLnSpc="1">
            <a:prstTxWarp prst="textNoShape">
              <a:avLst/>
            </a:prstTxWarp>
          </a:bodyPr>
          <a:lstStyle>
            <a:lvl1pPr algn="r" defTabSz="965718">
              <a:defRPr sz="1200">
                <a:cs typeface="+mn-cs"/>
              </a:defRPr>
            </a:lvl1pPr>
          </a:lstStyle>
          <a:p>
            <a:pPr>
              <a:defRPr/>
            </a:pPr>
            <a:fld id="{8D48C11F-C396-4F02-BAAF-60294A7951DA}" type="slidenum">
              <a:rPr lang="es-SV"/>
              <a:pPr>
                <a:defRPr/>
              </a:pPr>
              <a:t>‹#›</a:t>
            </a:fld>
            <a:endParaRPr lang="es-SV"/>
          </a:p>
        </p:txBody>
      </p:sp>
    </p:spTree>
    <p:extLst>
      <p:ext uri="{BB962C8B-B14F-4D97-AF65-F5344CB8AC3E}">
        <p14:creationId xmlns:p14="http://schemas.microsoft.com/office/powerpoint/2010/main" val="7018035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170141" cy="48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651" tIns="48326" rIns="96651" bIns="48326" numCol="1" anchor="t" anchorCtr="0" compatLnSpc="1">
            <a:prstTxWarp prst="textNoShape">
              <a:avLst/>
            </a:prstTxWarp>
          </a:bodyPr>
          <a:lstStyle>
            <a:lvl1pPr defTabSz="965718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endParaRPr lang="es-SV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 bwMode="auto">
          <a:xfrm>
            <a:off x="4143401" y="0"/>
            <a:ext cx="3170141" cy="48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651" tIns="48326" rIns="96651" bIns="48326" numCol="1" anchor="t" anchorCtr="0" compatLnSpc="1">
            <a:prstTxWarp prst="textNoShape">
              <a:avLst/>
            </a:prstTxWarp>
          </a:bodyPr>
          <a:lstStyle>
            <a:lvl1pPr algn="r" defTabSz="965718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3298BEFA-D9E0-4BC2-9479-49E748629FD1}" type="datetimeFigureOut">
              <a:rPr lang="es-SV"/>
              <a:pPr>
                <a:defRPr/>
              </a:pPr>
              <a:t>09/07/2014</a:t>
            </a:fld>
            <a:endParaRPr lang="es-SV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258888" y="720725"/>
            <a:ext cx="4797425" cy="3598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924" tIns="47462" rIns="94924" bIns="47462" rtlCol="0" anchor="ctr"/>
          <a:lstStyle/>
          <a:p>
            <a:pPr lvl="0"/>
            <a:endParaRPr lang="es-SV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 bwMode="auto">
          <a:xfrm>
            <a:off x="731190" y="4561062"/>
            <a:ext cx="5852823" cy="431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651" tIns="48326" rIns="96651" bIns="4832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SV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 bwMode="auto">
          <a:xfrm>
            <a:off x="0" y="9118843"/>
            <a:ext cx="3170141" cy="48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651" tIns="48326" rIns="96651" bIns="48326" numCol="1" anchor="b" anchorCtr="0" compatLnSpc="1">
            <a:prstTxWarp prst="textNoShape">
              <a:avLst/>
            </a:prstTxWarp>
          </a:bodyPr>
          <a:lstStyle>
            <a:lvl1pPr defTabSz="965718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endParaRPr lang="es-SV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 bwMode="auto">
          <a:xfrm>
            <a:off x="4143401" y="9118843"/>
            <a:ext cx="3170141" cy="48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651" tIns="48326" rIns="96651" bIns="48326" numCol="1" anchor="b" anchorCtr="0" compatLnSpc="1">
            <a:prstTxWarp prst="textNoShape">
              <a:avLst/>
            </a:prstTxWarp>
          </a:bodyPr>
          <a:lstStyle>
            <a:lvl1pPr algn="r" defTabSz="965718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B35BF2A1-F45B-42A1-966C-B8998DD25140}" type="slidenum">
              <a:rPr lang="es-SV"/>
              <a:pPr>
                <a:defRPr/>
              </a:pPr>
              <a:t>‹#›</a:t>
            </a:fld>
            <a:endParaRPr lang="es-SV"/>
          </a:p>
        </p:txBody>
      </p:sp>
    </p:spTree>
    <p:extLst>
      <p:ext uri="{BB962C8B-B14F-4D97-AF65-F5344CB8AC3E}">
        <p14:creationId xmlns:p14="http://schemas.microsoft.com/office/powerpoint/2010/main" val="36936810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SV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SV"/>
          </a:p>
        </p:txBody>
      </p:sp>
      <p:sp>
        <p:nvSpPr>
          <p:cNvPr id="6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78B4D-DB81-453D-848D-FA6B45FE5520}" type="datetimeFigureOut">
              <a:rPr lang="es-SV"/>
              <a:pPr>
                <a:defRPr/>
              </a:pPr>
              <a:t>09/07/2014</a:t>
            </a:fld>
            <a:endParaRPr lang="es-SV"/>
          </a:p>
        </p:txBody>
      </p:sp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SV"/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21249-FDFE-4B7E-BF98-90B86CB195B9}" type="slidenum">
              <a:rPr lang="es-SV"/>
              <a:pPr>
                <a:defRPr/>
              </a:pPr>
              <a:t>‹#›</a:t>
            </a:fld>
            <a:endParaRPr lang="es-SV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Master-Esp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Haga clic para modificar el estilo de título del patrón</a:t>
            </a: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SV"/>
          </a:p>
        </p:txBody>
      </p:sp>
      <p:sp>
        <p:nvSpPr>
          <p:cNvPr id="6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5A161-B481-4C04-A6A5-7AB68779416B}" type="datetimeFigureOut">
              <a:rPr lang="es-SV"/>
              <a:pPr>
                <a:defRPr/>
              </a:pPr>
              <a:t>09/07/2014</a:t>
            </a:fld>
            <a:endParaRPr lang="es-SV"/>
          </a:p>
        </p:txBody>
      </p:sp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SV"/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98E34-610F-4FCF-A2A7-A99711D4C220}" type="slidenum">
              <a:rPr lang="es-SV"/>
              <a:pPr>
                <a:defRPr/>
              </a:pPr>
              <a:t>‹#›</a:t>
            </a:fld>
            <a:endParaRPr lang="es-SV"/>
          </a:p>
        </p:txBody>
      </p:sp>
      <p:sp>
        <p:nvSpPr>
          <p:cNvPr id="10" name="9 Rectángulo"/>
          <p:cNvSpPr/>
          <p:nvPr userDrawn="1"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10 Rectángulo"/>
          <p:cNvSpPr/>
          <p:nvPr userDrawn="1"/>
        </p:nvSpPr>
        <p:spPr>
          <a:xfrm>
            <a:off x="0" y="6453336"/>
            <a:ext cx="5436096" cy="404664"/>
          </a:xfrm>
          <a:prstGeom prst="rect">
            <a:avLst/>
          </a:prstGeom>
          <a:solidFill>
            <a:srgbClr val="8C8C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C6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SV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SV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4AE676-15AA-4CDA-8BF8-EE1EE63EEC9F}" type="datetimeFigureOut">
              <a:rPr lang="es-SV"/>
              <a:pPr>
                <a:defRPr/>
              </a:pPr>
              <a:t>09/07/2014</a:t>
            </a:fld>
            <a:endParaRPr lang="es-SV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SV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AD62065-6FF0-42EB-8954-C785F9E68E43}" type="slidenum">
              <a:rPr lang="es-SV"/>
              <a:pPr>
                <a:defRPr/>
              </a:pPr>
              <a:t>‹#›</a:t>
            </a:fld>
            <a:endParaRPr lang="es-S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SV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6 Imagen" descr="Portada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4 CuadroTexto"/>
          <p:cNvSpPr txBox="1">
            <a:spLocks noChangeArrowheads="1"/>
          </p:cNvSpPr>
          <p:nvPr/>
        </p:nvSpPr>
        <p:spPr bwMode="auto">
          <a:xfrm>
            <a:off x="381000" y="673100"/>
            <a:ext cx="67818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>
                <a:solidFill>
                  <a:srgbClr val="8BAA27"/>
                </a:solidFill>
                <a:latin typeface="Book Antiqua" pitchFamily="18" charset="0"/>
              </a:rPr>
              <a:t> </a:t>
            </a:r>
            <a:br>
              <a:rPr lang="en-US" sz="3200" b="1">
                <a:solidFill>
                  <a:srgbClr val="8BAA27"/>
                </a:solidFill>
                <a:latin typeface="Book Antiqua" pitchFamily="18" charset="0"/>
              </a:rPr>
            </a:br>
            <a:endParaRPr lang="en-US" sz="3200" b="1">
              <a:solidFill>
                <a:srgbClr val="8BAA27"/>
              </a:solidFill>
              <a:latin typeface="Book Antiqua" pitchFamily="18" charset="0"/>
            </a:endParaRPr>
          </a:p>
        </p:txBody>
      </p:sp>
      <p:sp>
        <p:nvSpPr>
          <p:cNvPr id="10" name="4 CuadroTexto"/>
          <p:cNvSpPr txBox="1">
            <a:spLocks noChangeArrowheads="1"/>
          </p:cNvSpPr>
          <p:nvPr/>
        </p:nvSpPr>
        <p:spPr bwMode="auto">
          <a:xfrm>
            <a:off x="215516" y="4739953"/>
            <a:ext cx="871296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Aft>
                <a:spcPts val="600"/>
              </a:spcAft>
            </a:pPr>
            <a:r>
              <a:rPr lang="es-SV" sz="3600" b="1" dirty="0" smtClean="0">
                <a:solidFill>
                  <a:prstClr val="white"/>
                </a:solidFill>
                <a:latin typeface="Book Antiqua" pitchFamily="18" charset="0"/>
              </a:rPr>
              <a:t>Los procesos REDD+ en Mesoamérica</a:t>
            </a:r>
            <a:endParaRPr lang="es-SV" sz="3600" b="1" dirty="0">
              <a:solidFill>
                <a:prstClr val="white"/>
              </a:solidFill>
              <a:latin typeface="Book Antiqua" pitchFamily="18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6453336"/>
            <a:ext cx="9144000" cy="404664"/>
          </a:xfrm>
          <a:prstGeom prst="rect">
            <a:avLst/>
          </a:prstGeom>
          <a:solidFill>
            <a:srgbClr val="8C8C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755576" y="5386284"/>
            <a:ext cx="76328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SV" sz="3200" b="1" dirty="0" smtClean="0">
                <a:solidFill>
                  <a:prstClr val="white"/>
                </a:solidFill>
                <a:latin typeface="Book Antiqua" pitchFamily="18" charset="0"/>
              </a:rPr>
              <a:t>Una discusión comparativa </a:t>
            </a:r>
          </a:p>
          <a:p>
            <a:endParaRPr lang="es-SV" sz="3200" dirty="0">
              <a:solidFill>
                <a:prstClr val="black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1787" y="1556792"/>
            <a:ext cx="3400425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5834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004C6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Pentágono"/>
          <p:cNvSpPr/>
          <p:nvPr/>
        </p:nvSpPr>
        <p:spPr>
          <a:xfrm>
            <a:off x="179512" y="260648"/>
            <a:ext cx="8784976" cy="792088"/>
          </a:xfrm>
          <a:prstGeom prst="homePlate">
            <a:avLst>
              <a:gd name="adj" fmla="val 0"/>
            </a:avLst>
          </a:prstGeom>
          <a:solidFill>
            <a:srgbClr val="8BAA27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SV" sz="2400" b="1" dirty="0" smtClean="0">
                <a:latin typeface="Book Antiqua" pitchFamily="18" charset="0"/>
              </a:rPr>
              <a:t>Actores territoriales en Centroamérica: centrales para cualquier estrategia REDD+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8285"/>
            <a:ext cx="9144000" cy="5374145"/>
          </a:xfrm>
          <a:prstGeom prst="rect">
            <a:avLst/>
          </a:prstGeom>
          <a:solidFill>
            <a:srgbClr val="004C6F"/>
          </a:solidFill>
          <a:ln>
            <a:noFill/>
          </a:ln>
          <a:extLst/>
        </p:spPr>
      </p:pic>
      <p:sp>
        <p:nvSpPr>
          <p:cNvPr id="3" name="2 CuadroTexto"/>
          <p:cNvSpPr txBox="1"/>
          <p:nvPr/>
        </p:nvSpPr>
        <p:spPr>
          <a:xfrm>
            <a:off x="45508" y="3706854"/>
            <a:ext cx="33123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SV" b="1" dirty="0" smtClean="0">
                <a:solidFill>
                  <a:schemeClr val="tx2"/>
                </a:solidFill>
              </a:rPr>
              <a:t>Pueblos indígenas y comunidades forestales son dueños o administradores de la gran mayoría de los bosques que quedan en la región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5436096" y="3974395"/>
            <a:ext cx="3312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SV" b="1" dirty="0" smtClean="0">
                <a:solidFill>
                  <a:schemeClr val="tx2"/>
                </a:solidFill>
              </a:rPr>
              <a:t>Por ende, son actores centrales para cualquier estrategia REDD+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Pentágono"/>
          <p:cNvSpPr/>
          <p:nvPr/>
        </p:nvSpPr>
        <p:spPr>
          <a:xfrm>
            <a:off x="179512" y="260648"/>
            <a:ext cx="8784976" cy="533400"/>
          </a:xfrm>
          <a:prstGeom prst="homePlate">
            <a:avLst>
              <a:gd name="adj" fmla="val 0"/>
            </a:avLst>
          </a:prstGeom>
          <a:solidFill>
            <a:srgbClr val="8BAA27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SV" sz="2400" b="1" dirty="0" smtClean="0">
                <a:latin typeface="Book Antiqua" pitchFamily="18" charset="0"/>
              </a:rPr>
              <a:t>México: voluntad política a la prueba </a:t>
            </a:r>
          </a:p>
        </p:txBody>
      </p:sp>
      <p:sp>
        <p:nvSpPr>
          <p:cNvPr id="6" name="2 Marcador de contenido"/>
          <p:cNvSpPr>
            <a:spLocks noGrp="1"/>
          </p:cNvSpPr>
          <p:nvPr>
            <p:ph idx="1"/>
          </p:nvPr>
        </p:nvSpPr>
        <p:spPr>
          <a:xfrm>
            <a:off x="-17468" y="1234646"/>
            <a:ext cx="4589468" cy="1723859"/>
          </a:xfrm>
        </p:spPr>
        <p:txBody>
          <a:bodyPr/>
          <a:lstStyle/>
          <a:p>
            <a:pPr marL="0" indent="0" algn="just">
              <a:buNone/>
            </a:pPr>
            <a:r>
              <a:rPr lang="es-SV" sz="1800" b="1" dirty="0" smtClean="0">
                <a:solidFill>
                  <a:srgbClr val="BF5A00"/>
                </a:solidFill>
                <a:latin typeface="Arial" panose="020B0604020202020204" pitchFamily="34" charset="0"/>
                <a:cs typeface="Arial" pitchFamily="34" charset="0"/>
              </a:rPr>
              <a:t>México a la vanguardia de la </a:t>
            </a:r>
            <a:r>
              <a:rPr lang="es-SV" sz="1800" b="1" dirty="0" err="1" smtClean="0">
                <a:solidFill>
                  <a:srgbClr val="BF5A00"/>
                </a:solidFill>
                <a:latin typeface="Arial" pitchFamily="34" charset="0"/>
                <a:cs typeface="Arial" pitchFamily="34" charset="0"/>
              </a:rPr>
              <a:t>foresteria</a:t>
            </a:r>
            <a:r>
              <a:rPr lang="es-SV" sz="1800" b="1" dirty="0" smtClean="0">
                <a:solidFill>
                  <a:srgbClr val="BF5A00"/>
                </a:solidFill>
                <a:latin typeface="Arial" pitchFamily="34" charset="0"/>
                <a:cs typeface="Arial" pitchFamily="34" charset="0"/>
              </a:rPr>
              <a:t> comunitaria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SV" sz="1600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E</a:t>
            </a:r>
            <a:r>
              <a:rPr lang="es-SV" sz="16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ntre los países con mayor extensión en manos de comunidades en el mundo (aprox. 70% de los bosques)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52736"/>
            <a:ext cx="4571999" cy="326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2 Marcador de contenido"/>
          <p:cNvSpPr txBox="1">
            <a:spLocks/>
          </p:cNvSpPr>
          <p:nvPr/>
        </p:nvSpPr>
        <p:spPr bwMode="auto">
          <a:xfrm>
            <a:off x="-72426" y="3140968"/>
            <a:ext cx="4644425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Avances: elaboración del R-PP (2011), y firmado acuerdo de preparación (2014), considerables recursos asegurados con graves deficiencias en la participación</a:t>
            </a:r>
          </a:p>
          <a:p>
            <a:pPr marL="0" indent="0" algn="just">
              <a:buNone/>
            </a:pPr>
            <a:endParaRPr lang="es-SV" sz="1600" b="1" dirty="0" smtClean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8" name="2 Marcador de contenido"/>
          <p:cNvSpPr txBox="1">
            <a:spLocks/>
          </p:cNvSpPr>
          <p:nvPr/>
        </p:nvSpPr>
        <p:spPr bwMode="auto">
          <a:xfrm>
            <a:off x="-1091" y="2832612"/>
            <a:ext cx="2430524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charset="0"/>
              <a:buNone/>
            </a:pPr>
            <a:r>
              <a:rPr lang="es-SV" sz="1800" b="1" dirty="0" smtClean="0">
                <a:solidFill>
                  <a:srgbClr val="BF5A00"/>
                </a:solidFill>
                <a:latin typeface="Arial" panose="020B0604020202020204" pitchFamily="34" charset="0"/>
                <a:cs typeface="Arial" pitchFamily="34" charset="0"/>
              </a:rPr>
              <a:t>El proceso  REDD+</a:t>
            </a:r>
          </a:p>
        </p:txBody>
      </p:sp>
      <p:sp>
        <p:nvSpPr>
          <p:cNvPr id="9" name="2 Marcador de contenido"/>
          <p:cNvSpPr txBox="1">
            <a:spLocks/>
          </p:cNvSpPr>
          <p:nvPr/>
        </p:nvSpPr>
        <p:spPr bwMode="auto">
          <a:xfrm>
            <a:off x="-72425" y="4221088"/>
            <a:ext cx="9216424" cy="2125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SV" sz="1600" b="1" dirty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Participación en el Comité Técnico Consultivo de REDD+, pero con pocos avances en incidencia en la orientación de la estrategia nacional, llevando al retiro de RED MOCAF </a:t>
            </a:r>
            <a:endParaRPr lang="es-SV" sz="1600" b="1" dirty="0" smtClean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algn="just"/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La búsqueda de espacios vinculantes: la modificación de la Ley General de Desarrollo Forestal Sostenible, donde se establece el fundamento para salvaguardas – propuesta para traer a REDD+ al Consejo Nacional Forestal</a:t>
            </a:r>
          </a:p>
          <a:p>
            <a:pPr algn="just"/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Acuerdos logrados, pero ¿se cumplirán? Incumplimiento temprano deja incertidumbre sobre la voluntad política de avanzar</a:t>
            </a:r>
          </a:p>
          <a:p>
            <a:pPr algn="just"/>
            <a:endParaRPr lang="es-SV" sz="1600" b="1" dirty="0" smtClean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s-SV" sz="1600" b="1" dirty="0" smtClean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Pentágono"/>
          <p:cNvSpPr/>
          <p:nvPr/>
        </p:nvSpPr>
        <p:spPr>
          <a:xfrm>
            <a:off x="179512" y="260648"/>
            <a:ext cx="8784976" cy="533400"/>
          </a:xfrm>
          <a:prstGeom prst="homePlate">
            <a:avLst>
              <a:gd name="adj" fmla="val 0"/>
            </a:avLst>
          </a:prstGeom>
          <a:solidFill>
            <a:srgbClr val="8BAA27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SV" sz="2400" b="1" dirty="0" smtClean="0">
                <a:latin typeface="Book Antiqua" pitchFamily="18" charset="0"/>
              </a:rPr>
              <a:t>Guatemala: avances técnicos, y derechos?</a:t>
            </a:r>
          </a:p>
        </p:txBody>
      </p:sp>
      <p:sp>
        <p:nvSpPr>
          <p:cNvPr id="6" name="2 Marcador de contenido"/>
          <p:cNvSpPr>
            <a:spLocks noGrp="1"/>
          </p:cNvSpPr>
          <p:nvPr>
            <p:ph idx="1"/>
          </p:nvPr>
        </p:nvSpPr>
        <p:spPr>
          <a:xfrm>
            <a:off x="395536" y="1268760"/>
            <a:ext cx="4536504" cy="4464496"/>
          </a:xfrm>
        </p:spPr>
        <p:txBody>
          <a:bodyPr/>
          <a:lstStyle/>
          <a:p>
            <a:pPr marL="0" indent="0" algn="just">
              <a:buNone/>
            </a:pPr>
            <a:endParaRPr lang="es-SV" sz="2400" b="1" dirty="0" smtClean="0">
              <a:solidFill>
                <a:srgbClr val="004C6F"/>
              </a:solidFill>
              <a:latin typeface="Arial" pitchFamily="34" charset="0"/>
              <a:cs typeface="Arial" pitchFamily="34" charset="0"/>
            </a:endParaRPr>
          </a:p>
          <a:p>
            <a:pPr lvl="1" algn="just"/>
            <a:endParaRPr lang="es-SV" dirty="0"/>
          </a:p>
        </p:txBody>
      </p:sp>
      <p:sp>
        <p:nvSpPr>
          <p:cNvPr id="5" name="4 Rectángulo"/>
          <p:cNvSpPr/>
          <p:nvPr/>
        </p:nvSpPr>
        <p:spPr>
          <a:xfrm>
            <a:off x="1" y="1060604"/>
            <a:ext cx="457200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SV" b="1" dirty="0" smtClean="0">
                <a:solidFill>
                  <a:srgbClr val="B04717"/>
                </a:solidFill>
              </a:rPr>
              <a:t>Riqueza de experiencias y logros en la gestión forestal comunitaria</a:t>
            </a:r>
            <a:endParaRPr lang="es-SV" b="1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algn="just"/>
            <a:endParaRPr lang="es-SV" b="1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Mas de 20% de los bosques manejados de forma comunal o municipal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SV" sz="1600" b="1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380,000 ha manejados de forma sostenible por concesiones comunitarias del Peten</a:t>
            </a:r>
            <a:endParaRPr lang="es-SV" sz="1600" b="1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427984" y="3861048"/>
            <a:ext cx="4464496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SV" b="1" dirty="0" smtClean="0">
                <a:solidFill>
                  <a:srgbClr val="B04717"/>
                </a:solidFill>
                <a:latin typeface="Arial" panose="020B0604020202020204" pitchFamily="34" charset="0"/>
                <a:cs typeface="Arial" pitchFamily="34" charset="0"/>
              </a:rPr>
              <a:t>Proceso REDD+: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Considerable apoyo financiero se traduce en avances técnicos en las Tierras Bajas del Norte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SV" sz="1600" b="1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Falta de voluntad política: no se esclarecen los derechos sobre el carbono para comunidades (Ley de Cambio Climático).</a:t>
            </a:r>
            <a:endParaRPr lang="es-SV" b="1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pic>
        <p:nvPicPr>
          <p:cNvPr id="3075" name="Imagen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669418"/>
            <a:ext cx="4427985" cy="2765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540" y="1060605"/>
            <a:ext cx="4340460" cy="2800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73920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Pentágono"/>
          <p:cNvSpPr/>
          <p:nvPr/>
        </p:nvSpPr>
        <p:spPr>
          <a:xfrm>
            <a:off x="179512" y="260648"/>
            <a:ext cx="8784976" cy="533400"/>
          </a:xfrm>
          <a:prstGeom prst="homePlate">
            <a:avLst>
              <a:gd name="adj" fmla="val 0"/>
            </a:avLst>
          </a:prstGeom>
          <a:solidFill>
            <a:srgbClr val="8BAA27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SV" sz="2400" b="1" dirty="0" smtClean="0">
                <a:latin typeface="Book Antiqua" pitchFamily="18" charset="0"/>
              </a:rPr>
              <a:t>Panamá: oportunidades perdidas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826085"/>
            <a:ext cx="5364087" cy="3503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-34466" y="1210687"/>
            <a:ext cx="8850180" cy="135421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es-SV" b="1" dirty="0" smtClean="0">
                <a:solidFill>
                  <a:srgbClr val="B04717"/>
                </a:solidFill>
                <a:latin typeface="Arial" panose="020B0604020202020204" pitchFamily="34" charset="0"/>
                <a:cs typeface="Arial" pitchFamily="34" charset="0"/>
              </a:rPr>
              <a:t>Condiciones favorables para REDD+ liderado por los Pueblos Indígenas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54</a:t>
            </a:r>
            <a:r>
              <a:rPr lang="es-SV" sz="1600" b="1" dirty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% de los bosques y el carbono en territorios </a:t>
            </a:r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indígenas</a:t>
            </a:r>
          </a:p>
          <a:p>
            <a:pPr algn="just"/>
            <a:endParaRPr lang="es-SV" sz="1600" b="1" dirty="0" smtClean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Los </a:t>
            </a:r>
            <a:r>
              <a:rPr lang="es-SV" sz="1600" b="1" dirty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pueblos indígenas </a:t>
            </a:r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organizados </a:t>
            </a:r>
            <a:r>
              <a:rPr lang="es-SV" sz="1600" b="1" dirty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bajo la Coordinadora Nacional de los Pueblos Indígenas de Panamá (COONAPIP</a:t>
            </a:r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)</a:t>
            </a:r>
            <a:endParaRPr lang="es-SV" sz="1600" b="1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7" name="2 Marcador de contenido"/>
          <p:cNvSpPr txBox="1">
            <a:spLocks/>
          </p:cNvSpPr>
          <p:nvPr/>
        </p:nvSpPr>
        <p:spPr bwMode="auto">
          <a:xfrm>
            <a:off x="5322702" y="2348880"/>
            <a:ext cx="3813674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s-SV" sz="2400" b="1" dirty="0" smtClean="0">
                <a:solidFill>
                  <a:srgbClr val="B04717"/>
                </a:solidFill>
              </a:rPr>
              <a:t>Experiencia ONU REDD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s-SV" sz="1600" b="1" dirty="0" err="1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REDD</a:t>
            </a:r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 sin los Pueblos Indígenas no avanza. (Retiro de </a:t>
            </a:r>
            <a:r>
              <a:rPr lang="es-SV" sz="1600" b="1" dirty="0" err="1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Coonapip</a:t>
            </a:r>
            <a:r>
              <a:rPr lang="es-SV" sz="1600" b="1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)</a:t>
            </a:r>
            <a:endParaRPr lang="es-SV" sz="1600" b="1" dirty="0" smtClean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El reconocimiento y respeto de los derechos colectivos de los pueblos indígenas</a:t>
            </a:r>
            <a:r>
              <a:rPr lang="es-SV" sz="1600" b="1" dirty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permite  construir la estrategia de </a:t>
            </a:r>
            <a:r>
              <a:rPr lang="es-SV" sz="1600" b="1" dirty="0" err="1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REDD</a:t>
            </a:r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 indígenas sobre las oportunidades perdidas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Voluntad política del nuevo gobierno panameño a  prueba.</a:t>
            </a:r>
          </a:p>
          <a:p>
            <a:pPr marL="0" indent="0" algn="just">
              <a:buNone/>
            </a:pPr>
            <a:endParaRPr lang="es-SV" sz="2400" b="1" dirty="0" smtClean="0">
              <a:solidFill>
                <a:srgbClr val="B0471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6663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Pentágono"/>
          <p:cNvSpPr/>
          <p:nvPr/>
        </p:nvSpPr>
        <p:spPr>
          <a:xfrm>
            <a:off x="179512" y="260648"/>
            <a:ext cx="8784976" cy="533400"/>
          </a:xfrm>
          <a:prstGeom prst="homePlate">
            <a:avLst>
              <a:gd name="adj" fmla="val 0"/>
            </a:avLst>
          </a:prstGeom>
          <a:solidFill>
            <a:srgbClr val="8BAA27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SV" sz="2400" b="1" dirty="0" smtClean="0">
                <a:latin typeface="Book Antiqua" pitchFamily="18" charset="0"/>
              </a:rPr>
              <a:t>Nicaragua: Planteamientos desde las Regiones Autónomas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3374305" cy="4703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07904" y="1124744"/>
            <a:ext cx="5256584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SV" b="1" dirty="0" smtClean="0">
                <a:solidFill>
                  <a:srgbClr val="B04717"/>
                </a:solidFill>
              </a:rPr>
              <a:t>Avances en la titulación</a:t>
            </a:r>
            <a:endParaRPr lang="es-SV" b="1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algn="just"/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21 territorios titulados por un total de 3,644,000 hectáreas</a:t>
            </a:r>
          </a:p>
          <a:p>
            <a:pPr algn="just"/>
            <a:endParaRPr lang="es-SV" sz="1600" b="1" dirty="0" smtClean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algn="just"/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Mas del 62% de los bosques en Regiones Autónomas Atlánticas del Norte y del Sur (RAAN y RAAS)</a:t>
            </a:r>
          </a:p>
          <a:p>
            <a:pPr algn="just"/>
            <a:endParaRPr lang="es-SV" b="1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algn="just"/>
            <a:r>
              <a:rPr lang="es-SV" b="1" dirty="0" smtClean="0">
                <a:solidFill>
                  <a:srgbClr val="B04717"/>
                </a:solidFill>
                <a:latin typeface="Arial" panose="020B0604020202020204" pitchFamily="34" charset="0"/>
                <a:cs typeface="Arial" pitchFamily="34" charset="0"/>
              </a:rPr>
              <a:t>Avances en REDD+ a partir de los derechos</a:t>
            </a:r>
          </a:p>
          <a:p>
            <a:pPr algn="just"/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Planteamientos sub-nacionales desde la RAAN, enfoque en los derechos, gobernanza y adaptación</a:t>
            </a:r>
          </a:p>
          <a:p>
            <a:pPr algn="just"/>
            <a:endParaRPr lang="es-SV" sz="1600" b="1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algn="just"/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Participación de Gobiernos Autónomos y Gobiernos Territoriales Indígenas (GTI) en los tres niveles de gestión de la estrategia nacional de deforestación evitada (ENDE)</a:t>
            </a:r>
          </a:p>
          <a:p>
            <a:pPr algn="just"/>
            <a:endParaRPr lang="es-SV" sz="1600" b="1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algn="just"/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Arranca la segunda fase del proceso ENDE-REDD+ a partir de esta base en 2014</a:t>
            </a:r>
            <a:endParaRPr lang="es-SV" b="1" dirty="0" smtClean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72167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Pentágono"/>
          <p:cNvSpPr/>
          <p:nvPr/>
        </p:nvSpPr>
        <p:spPr>
          <a:xfrm>
            <a:off x="179512" y="260648"/>
            <a:ext cx="8784976" cy="533400"/>
          </a:xfrm>
          <a:prstGeom prst="homePlate">
            <a:avLst>
              <a:gd name="adj" fmla="val 0"/>
            </a:avLst>
          </a:prstGeom>
          <a:solidFill>
            <a:srgbClr val="8BAA27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SV" sz="2400" b="1" dirty="0" smtClean="0">
                <a:latin typeface="Book Antiqua" pitchFamily="18" charset="0"/>
              </a:rPr>
              <a:t>Honduras: construyendo sobre avances en derechos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79512" y="3861048"/>
            <a:ext cx="883247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SV" b="1" dirty="0" smtClean="0">
                <a:solidFill>
                  <a:srgbClr val="B04717"/>
                </a:solidFill>
              </a:rPr>
              <a:t>Acuerdos en el proceso REDD+</a:t>
            </a:r>
            <a:endParaRPr lang="es-SV" b="1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FEPROAH participa en espacios clave de la estrategia, </a:t>
            </a:r>
            <a:r>
              <a:rPr lang="es-SV" sz="1600" b="1" dirty="0">
                <a:solidFill>
                  <a:schemeClr val="tx2"/>
                </a:solidFill>
              </a:rPr>
              <a:t>Comité de Alto Nivel de la Estrategia Nacional de Cambio Climático y el Grupo Nacional de Trabajo REDD+(Actual Sub-Comité REDD</a:t>
            </a:r>
            <a:r>
              <a:rPr lang="es-SV" sz="1600" b="1" dirty="0" smtClean="0">
                <a:solidFill>
                  <a:schemeClr val="tx2"/>
                </a:solidFill>
              </a:rPr>
              <a:t>+)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SV" sz="1600" b="1" dirty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CONPAH ha logrado un acuerdo sobre el marco de participación de sus miembros, incluyendo el respeto y cumplimiento de la OIT 169, la DNUDPI (UNDRIP) en el proceso REDD</a:t>
            </a:r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+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Reconocimiento y apoyo para un REDD+ basado en los derechos por Banco Mundial y Secretaria de Recursos Naturales y Ambiente (SERNA) de Honduras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GIZ apoya proyecto piloto con comunidades de FEPROAH</a:t>
            </a:r>
          </a:p>
          <a:p>
            <a:pPr algn="just"/>
            <a:endParaRPr lang="es-SV" b="1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algn="just"/>
            <a:endParaRPr lang="es-SV" b="1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algn="just"/>
            <a:endParaRPr lang="es-SV" b="1" dirty="0" smtClean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4176360" cy="270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4204425" y="1074587"/>
            <a:ext cx="480756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SV" b="1" dirty="0" smtClean="0">
                <a:solidFill>
                  <a:srgbClr val="B04717"/>
                </a:solidFill>
              </a:rPr>
              <a:t>Avances en derechos: el punto de partida para REDD+</a:t>
            </a:r>
            <a:endParaRPr lang="es-SV" b="1" dirty="0" smtClean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algn="just"/>
            <a:endParaRPr lang="es-SV" sz="1400" b="1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SV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Mas de 400,000 ha en manos de comunidades a partir de la Ley Forestal de 2007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SV" b="1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SV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Titulación de siete territorios y 760,000 de ha en la </a:t>
            </a:r>
            <a:r>
              <a:rPr lang="es-SV" b="1" dirty="0" err="1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Mosquitia</a:t>
            </a:r>
            <a:r>
              <a:rPr lang="es-SV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, mas cinco territorios en proceso</a:t>
            </a:r>
          </a:p>
        </p:txBody>
      </p:sp>
    </p:spTree>
    <p:extLst>
      <p:ext uri="{BB962C8B-B14F-4D97-AF65-F5344CB8AC3E}">
        <p14:creationId xmlns:p14="http://schemas.microsoft.com/office/powerpoint/2010/main" val="31867886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Pentágono"/>
          <p:cNvSpPr/>
          <p:nvPr/>
        </p:nvSpPr>
        <p:spPr>
          <a:xfrm>
            <a:off x="179512" y="260648"/>
            <a:ext cx="8784976" cy="533400"/>
          </a:xfrm>
          <a:prstGeom prst="homePlate">
            <a:avLst>
              <a:gd name="adj" fmla="val 0"/>
            </a:avLst>
          </a:prstGeom>
          <a:solidFill>
            <a:srgbClr val="8BAA27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SV" sz="2400" b="1" dirty="0" smtClean="0">
                <a:latin typeface="Book Antiqua" pitchFamily="18" charset="0"/>
              </a:rPr>
              <a:t>Costa Rica: avances en el plan de consulta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1071784"/>
            <a:ext cx="435597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SV" sz="1600" b="1" dirty="0" smtClean="0">
                <a:solidFill>
                  <a:srgbClr val="B04717"/>
                </a:solidFill>
              </a:rPr>
              <a:t>Partiendo de una base avanzada: </a:t>
            </a:r>
            <a:endParaRPr lang="es-SV" sz="1600" b="1" dirty="0" smtClean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algn="just"/>
            <a:endParaRPr lang="es-SV" sz="1600" b="1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Pueblos indígenas 2% de la población con 12% de los bosques en el país; Asociaciones de Desarrollo Indígena (ADI)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A partir de estos derechos: PSA en territorios indígenas casi $15 millones entre 1997 y 2009 con importantes impactos sociales en los territorios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Institucionalidad consolidada a nivel nacional (FONAFIFO)</a:t>
            </a:r>
            <a:endParaRPr lang="es-SV" sz="1600" b="1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052736"/>
            <a:ext cx="4863974" cy="3127942"/>
          </a:xfrm>
          <a:prstGeom prst="rect">
            <a:avLst/>
          </a:prstGeom>
          <a:noFill/>
          <a:ln>
            <a:noFill/>
          </a:ln>
          <a:effectLst>
            <a:glow rad="127000">
              <a:schemeClr val="accent1">
                <a:alpha val="0"/>
              </a:schemeClr>
            </a:glow>
            <a:outerShdw blurRad="50800" dist="50800" dir="5400000" algn="ctr" rotWithShape="0">
              <a:srgbClr val="000000"/>
            </a:outerShdw>
            <a:reflection endPos="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35718" y="4005064"/>
            <a:ext cx="8784976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SV" sz="1200" b="1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algn="just"/>
            <a:r>
              <a:rPr lang="es-SV" sz="1600" b="1" dirty="0" smtClean="0">
                <a:solidFill>
                  <a:srgbClr val="B04717"/>
                </a:solidFill>
              </a:rPr>
              <a:t>Acuerdos en el proceso REDD+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Un plan de consulta para $1.2 millones, con definición de estructuras de representación, papeles de distintos actores, planes de fortalecimiento institucional indígena y un plan de monitoreo del proceso tanto a nivel nacional como a nivel de los territorios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Programa innovadora de “mediadores culturales”</a:t>
            </a:r>
            <a:endParaRPr lang="es-SV" sz="1600" b="1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Generando lecciones importantes de la construcción de un marco claro para la consulta, lo que no existió para el proceso </a:t>
            </a:r>
            <a:r>
              <a:rPr lang="es-SV" sz="1600" b="1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en Panamá</a:t>
            </a:r>
            <a:endParaRPr lang="es-SV" b="1" dirty="0">
              <a:solidFill>
                <a:srgbClr val="B04717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algn="just"/>
            <a:endParaRPr lang="es-SV" b="1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9568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Pentágono"/>
          <p:cNvSpPr/>
          <p:nvPr/>
        </p:nvSpPr>
        <p:spPr>
          <a:xfrm>
            <a:off x="179512" y="260648"/>
            <a:ext cx="8784976" cy="533400"/>
          </a:xfrm>
          <a:prstGeom prst="homePlate">
            <a:avLst>
              <a:gd name="adj" fmla="val 0"/>
            </a:avLst>
          </a:prstGeom>
          <a:solidFill>
            <a:srgbClr val="8BAA27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SV" sz="2400" b="1" dirty="0" smtClean="0">
                <a:latin typeface="Book Antiqua" pitchFamily="18" charset="0"/>
              </a:rPr>
              <a:t>Lecciones aprendidas</a:t>
            </a:r>
          </a:p>
        </p:txBody>
      </p:sp>
      <p:sp>
        <p:nvSpPr>
          <p:cNvPr id="6" name="2 Marcador de contenido"/>
          <p:cNvSpPr>
            <a:spLocks noGrp="1"/>
          </p:cNvSpPr>
          <p:nvPr>
            <p:ph idx="1"/>
          </p:nvPr>
        </p:nvSpPr>
        <p:spPr>
          <a:xfrm>
            <a:off x="413955" y="1304764"/>
            <a:ext cx="8424936" cy="1656184"/>
          </a:xfrm>
        </p:spPr>
        <p:txBody>
          <a:bodyPr/>
          <a:lstStyle/>
          <a:p>
            <a:pPr marL="0" indent="0" algn="just">
              <a:buNone/>
            </a:pPr>
            <a:endParaRPr lang="es-SV" sz="2400" b="1" dirty="0" smtClean="0">
              <a:solidFill>
                <a:srgbClr val="004C6F"/>
              </a:solidFill>
              <a:latin typeface="Arial" pitchFamily="34" charset="0"/>
              <a:cs typeface="Arial" pitchFamily="34" charset="0"/>
            </a:endParaRPr>
          </a:p>
          <a:p>
            <a:pPr lvl="1" algn="just"/>
            <a:endParaRPr lang="es-SV" dirty="0"/>
          </a:p>
        </p:txBody>
      </p:sp>
      <p:sp>
        <p:nvSpPr>
          <p:cNvPr id="5" name="4 Rectángulo"/>
          <p:cNvSpPr/>
          <p:nvPr/>
        </p:nvSpPr>
        <p:spPr>
          <a:xfrm>
            <a:off x="408858" y="2132856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SV" b="1" dirty="0">
              <a:solidFill>
                <a:srgbClr val="B04717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algn="just"/>
            <a:endParaRPr lang="es-SV" b="1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23528" y="1124744"/>
            <a:ext cx="828092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SV" sz="2000" b="1" dirty="0" smtClean="0">
                <a:solidFill>
                  <a:srgbClr val="B04717"/>
                </a:solidFill>
              </a:rPr>
              <a:t>Común denominador para los procesos que mejor avanzan </a:t>
            </a:r>
            <a:endParaRPr lang="es-SV" sz="2000" b="1" dirty="0">
              <a:solidFill>
                <a:srgbClr val="B04717"/>
              </a:solidFill>
            </a:endParaRPr>
          </a:p>
          <a:p>
            <a:pPr algn="just"/>
            <a:r>
              <a:rPr lang="es-SV" sz="1600" dirty="0" smtClean="0">
                <a:solidFill>
                  <a:schemeClr val="tx2"/>
                </a:solidFill>
              </a:rPr>
              <a:t>Los que avanzan </a:t>
            </a:r>
            <a:r>
              <a:rPr lang="es-SV" sz="1600" dirty="0">
                <a:solidFill>
                  <a:schemeClr val="tx2"/>
                </a:solidFill>
              </a:rPr>
              <a:t>s</a:t>
            </a:r>
            <a:r>
              <a:rPr lang="es-SV" sz="1600" dirty="0" smtClean="0">
                <a:solidFill>
                  <a:schemeClr val="tx2"/>
                </a:solidFill>
              </a:rPr>
              <a:t>on aquellos que demuestran voluntad política de construir sobre los pilares de la gobernanza territorial: derechos territoriales claros y, derivado de ellos, dialogo directo con los titulares de estos derechos. </a:t>
            </a:r>
            <a:endParaRPr lang="es-SV" sz="1600" dirty="0">
              <a:solidFill>
                <a:schemeClr val="tx2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SV" sz="1400" b="1" i="1" dirty="0">
                <a:solidFill>
                  <a:schemeClr val="tx2"/>
                </a:solidFill>
              </a:rPr>
              <a:t>Nicaragua</a:t>
            </a:r>
            <a:r>
              <a:rPr lang="es-SV" sz="1400" i="1" dirty="0">
                <a:solidFill>
                  <a:schemeClr val="tx2"/>
                </a:solidFill>
              </a:rPr>
              <a:t>: papel protagónico de las Regiones </a:t>
            </a:r>
            <a:r>
              <a:rPr lang="es-SV" sz="1400" i="1" dirty="0" smtClean="0">
                <a:solidFill>
                  <a:schemeClr val="tx2"/>
                </a:solidFill>
              </a:rPr>
              <a:t>Autónomas</a:t>
            </a:r>
            <a:endParaRPr lang="es-SV" sz="1400" b="1" i="1" dirty="0" smtClean="0">
              <a:solidFill>
                <a:schemeClr val="tx2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SV" sz="1400" b="1" i="1" dirty="0" smtClean="0">
                <a:solidFill>
                  <a:schemeClr val="tx2"/>
                </a:solidFill>
              </a:rPr>
              <a:t>Honduras</a:t>
            </a:r>
            <a:r>
              <a:rPr lang="es-SV" sz="1400" i="1" dirty="0" smtClean="0">
                <a:solidFill>
                  <a:schemeClr val="tx2"/>
                </a:solidFill>
              </a:rPr>
              <a:t>: marco legal solido para el acceso comunitario brindado por la Ley Forestal 2007, mientras los procesos de titulación se suman a la construcción de dialogo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SV" sz="1400" b="1" i="1" dirty="0" smtClean="0">
                <a:solidFill>
                  <a:schemeClr val="tx2"/>
                </a:solidFill>
              </a:rPr>
              <a:t>Costa Rica</a:t>
            </a:r>
            <a:r>
              <a:rPr lang="es-SV" sz="1400" i="1" dirty="0">
                <a:solidFill>
                  <a:schemeClr val="tx2"/>
                </a:solidFill>
              </a:rPr>
              <a:t>:</a:t>
            </a:r>
            <a:r>
              <a:rPr lang="es-SV" sz="1400" i="1" dirty="0" smtClean="0">
                <a:solidFill>
                  <a:schemeClr val="tx2"/>
                </a:solidFill>
              </a:rPr>
              <a:t> Asociaciones de Desarrollo Indígena frente a FONAFIFO</a:t>
            </a:r>
          </a:p>
          <a:p>
            <a:pPr algn="just"/>
            <a:endParaRPr lang="es-SV" sz="1400" b="1" dirty="0" smtClean="0">
              <a:solidFill>
                <a:srgbClr val="B04717"/>
              </a:solidFill>
            </a:endParaRPr>
          </a:p>
          <a:p>
            <a:pPr algn="just"/>
            <a:r>
              <a:rPr lang="es-SV" sz="2000" b="1" dirty="0" smtClean="0">
                <a:solidFill>
                  <a:srgbClr val="B04717"/>
                </a:solidFill>
              </a:rPr>
              <a:t>Los procesos que no avanzan…</a:t>
            </a:r>
            <a:endParaRPr lang="es-SV" sz="2000" b="1" i="1" dirty="0" smtClean="0">
              <a:solidFill>
                <a:srgbClr val="B04717"/>
              </a:solidFill>
            </a:endParaRPr>
          </a:p>
          <a:p>
            <a:r>
              <a:rPr lang="es-SV" sz="1600" dirty="0" smtClean="0">
                <a:solidFill>
                  <a:schemeClr val="tx2"/>
                </a:solidFill>
              </a:rPr>
              <a:t>Avances técnicos que se reviste de mucho dialogo, pero no cuentan con la voluntad política en materia de reconocer derechos, que no han permitido </a:t>
            </a:r>
            <a:r>
              <a:rPr lang="es-SV" sz="1600" dirty="0">
                <a:solidFill>
                  <a:schemeClr val="tx2"/>
                </a:solidFill>
              </a:rPr>
              <a:t>la construcción de arreglos institucionales adecuados para los alcances implícitos en el diseño de estas estrategias</a:t>
            </a:r>
            <a:r>
              <a:rPr lang="es-SV" sz="1400" i="1" dirty="0" smtClean="0">
                <a:solidFill>
                  <a:schemeClr val="tx2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SV" sz="1400" b="1" i="1" dirty="0" smtClean="0">
                <a:solidFill>
                  <a:schemeClr val="tx2"/>
                </a:solidFill>
              </a:rPr>
              <a:t>México</a:t>
            </a:r>
            <a:r>
              <a:rPr lang="es-SV" sz="1400" i="1" dirty="0" smtClean="0">
                <a:solidFill>
                  <a:schemeClr val="tx2"/>
                </a:solidFill>
              </a:rPr>
              <a:t>: considerables recursos, pero poca institucionalidad consistente para poder avanzar en el dialogo y atender a temas sociales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SV" sz="1400" b="1" i="1" dirty="0" smtClean="0">
                <a:solidFill>
                  <a:schemeClr val="tx2"/>
                </a:solidFill>
              </a:rPr>
              <a:t>Guatemala</a:t>
            </a:r>
            <a:r>
              <a:rPr lang="es-SV" sz="1400" i="1" dirty="0" smtClean="0">
                <a:solidFill>
                  <a:schemeClr val="tx2"/>
                </a:solidFill>
              </a:rPr>
              <a:t>: parte de un contexto favorable, pero derechos frágiles y poca voluntad del estado para avanzar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SV" sz="1400" b="1" i="1" dirty="0" smtClean="0">
                <a:solidFill>
                  <a:schemeClr val="tx2"/>
                </a:solidFill>
              </a:rPr>
              <a:t>Panamá</a:t>
            </a:r>
            <a:r>
              <a:rPr lang="es-SV" sz="1400" i="1" dirty="0" smtClean="0">
                <a:solidFill>
                  <a:schemeClr val="tx2"/>
                </a:solidFill>
              </a:rPr>
              <a:t>: fuerte institucionalidad indígena, perdida del socio principal en el país en 2013, voluntad política a la prueba con nuevos acuerdos</a:t>
            </a:r>
            <a:endParaRPr lang="es-SV" dirty="0" smtClean="0">
              <a:solidFill>
                <a:srgbClr val="B04717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9171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Pentágono"/>
          <p:cNvSpPr/>
          <p:nvPr/>
        </p:nvSpPr>
        <p:spPr>
          <a:xfrm>
            <a:off x="179512" y="260648"/>
            <a:ext cx="8784976" cy="533400"/>
          </a:xfrm>
          <a:prstGeom prst="homePlate">
            <a:avLst>
              <a:gd name="adj" fmla="val 0"/>
            </a:avLst>
          </a:prstGeom>
          <a:solidFill>
            <a:srgbClr val="8BAA27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SV" sz="2400" b="1" dirty="0" smtClean="0">
                <a:latin typeface="Book Antiqua" pitchFamily="18" charset="0"/>
              </a:rPr>
              <a:t>Reflexiones Finales</a:t>
            </a:r>
          </a:p>
        </p:txBody>
      </p:sp>
      <p:sp>
        <p:nvSpPr>
          <p:cNvPr id="6" name="2 Marcador de contenido"/>
          <p:cNvSpPr>
            <a:spLocks noGrp="1"/>
          </p:cNvSpPr>
          <p:nvPr>
            <p:ph idx="1"/>
          </p:nvPr>
        </p:nvSpPr>
        <p:spPr>
          <a:xfrm>
            <a:off x="413955" y="1304764"/>
            <a:ext cx="8424936" cy="1656184"/>
          </a:xfrm>
        </p:spPr>
        <p:txBody>
          <a:bodyPr/>
          <a:lstStyle/>
          <a:p>
            <a:pPr marL="0" indent="0" algn="just">
              <a:buNone/>
            </a:pPr>
            <a:endParaRPr lang="es-SV" sz="2400" b="1" dirty="0" smtClean="0">
              <a:solidFill>
                <a:srgbClr val="004C6F"/>
              </a:solidFill>
              <a:latin typeface="Arial" pitchFamily="34" charset="0"/>
              <a:cs typeface="Arial" pitchFamily="34" charset="0"/>
            </a:endParaRPr>
          </a:p>
          <a:p>
            <a:pPr lvl="1" algn="just"/>
            <a:endParaRPr lang="es-SV" dirty="0"/>
          </a:p>
        </p:txBody>
      </p:sp>
      <p:sp>
        <p:nvSpPr>
          <p:cNvPr id="5" name="4 Rectángulo"/>
          <p:cNvSpPr/>
          <p:nvPr/>
        </p:nvSpPr>
        <p:spPr>
          <a:xfrm>
            <a:off x="408858" y="2132856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SV" b="1" dirty="0">
              <a:solidFill>
                <a:srgbClr val="B04717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algn="just"/>
            <a:endParaRPr lang="es-SV" b="1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23528" y="1124744"/>
            <a:ext cx="828092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SV" sz="1400" b="1" dirty="0" smtClean="0">
              <a:solidFill>
                <a:srgbClr val="B04717"/>
              </a:solidFill>
            </a:endParaRPr>
          </a:p>
          <a:p>
            <a:pPr algn="just"/>
            <a:r>
              <a:rPr lang="es-SV" sz="2800" b="1" dirty="0">
                <a:solidFill>
                  <a:srgbClr val="B04717"/>
                </a:solidFill>
                <a:latin typeface="Arial" panose="020B0604020202020204" pitchFamily="34" charset="0"/>
                <a:cs typeface="Arial" pitchFamily="34" charset="0"/>
              </a:rPr>
              <a:t>¿Con quien se dialoga?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SV" sz="1600" dirty="0" err="1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ONGs</a:t>
            </a:r>
            <a:r>
              <a:rPr lang="es-SV" sz="1600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, proyectos de cooperación, centros de investigación…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SV" sz="1600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Pero no se puede avanzar en la construcción de los arreglos institucionales necesarios en los territorios para REDD+ </a:t>
            </a:r>
            <a:r>
              <a:rPr lang="es-SV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sin un dialogo directo y sostenido con las autoridades  indígenas o administradores de esos mismos territorios</a:t>
            </a:r>
            <a:r>
              <a:rPr lang="es-SV" sz="1600" dirty="0" smtClean="0">
                <a:solidFill>
                  <a:schemeClr val="tx2"/>
                </a:solidFill>
                <a:latin typeface="Arial" panose="020B0604020202020204" pitchFamily="34" charset="0"/>
                <a:cs typeface="Arial" pitchFamily="34" charset="0"/>
              </a:rPr>
              <a:t>. </a:t>
            </a:r>
          </a:p>
          <a:p>
            <a:pPr algn="just"/>
            <a:endParaRPr lang="es-SV" sz="1600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r>
              <a:rPr lang="es-SV" sz="2800" b="1" dirty="0" smtClean="0">
                <a:solidFill>
                  <a:srgbClr val="B04717"/>
                </a:solidFill>
              </a:rPr>
              <a:t>Recomendaciones principales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SV" sz="1600" dirty="0" smtClean="0">
                <a:solidFill>
                  <a:srgbClr val="004C6F"/>
                </a:solidFill>
              </a:rPr>
              <a:t>Invertir </a:t>
            </a:r>
            <a:r>
              <a:rPr lang="es-SV" sz="1600" dirty="0">
                <a:solidFill>
                  <a:srgbClr val="004C6F"/>
                </a:solidFill>
              </a:rPr>
              <a:t>en fortalecer la gobernanza territorial y en la consolidación de los derechos territoriales es la ruta más expedita para avanzar en la construcción de las estrategias nacionales REDD.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SV" sz="1600" dirty="0" smtClean="0">
              <a:solidFill>
                <a:srgbClr val="004C6F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SV" sz="1600" dirty="0" smtClean="0">
                <a:solidFill>
                  <a:srgbClr val="004C6F"/>
                </a:solidFill>
              </a:rPr>
              <a:t>Invertir </a:t>
            </a:r>
            <a:r>
              <a:rPr lang="es-SV" sz="1600" dirty="0">
                <a:solidFill>
                  <a:srgbClr val="004C6F"/>
                </a:solidFill>
              </a:rPr>
              <a:t>recursos financieros suficientes (de manera proporcional y equilibrada a los otros componentes de las Estrategias Nacionales REDD+) en participación y consulta a nivel  local es una póliza de seguros para evitar a la larga que las autoridades territoriales le nieguen su consentimiento a estas iniciativas.</a:t>
            </a:r>
          </a:p>
          <a:p>
            <a:pPr algn="just"/>
            <a:endParaRPr lang="es-SV" sz="1400" dirty="0" smtClean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algn="just"/>
            <a:endParaRPr lang="es-SV" sz="1400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algn="just"/>
            <a:endParaRPr lang="es-SV" sz="1400" dirty="0" smtClean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algn="just"/>
            <a:endParaRPr lang="es-SV" sz="1400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algn="just"/>
            <a:endParaRPr lang="es-SV" sz="1400" i="1" dirty="0">
              <a:solidFill>
                <a:schemeClr val="tx2"/>
              </a:solidFill>
            </a:endParaRPr>
          </a:p>
          <a:p>
            <a:pPr algn="just"/>
            <a:endParaRPr lang="es-SV" b="1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algn="just"/>
            <a:endParaRPr lang="es-SV" b="1" dirty="0">
              <a:solidFill>
                <a:schemeClr val="tx2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80562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17352</TotalTime>
  <Words>1124</Words>
  <Application>Microsoft Office PowerPoint</Application>
  <PresentationFormat>On-screen Show (4:3)</PresentationFormat>
  <Paragraphs>95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Tema de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Fundación PRISMA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Ileana Gómez</dc:creator>
  <cp:lastModifiedBy>Linda Mumoki</cp:lastModifiedBy>
  <cp:revision>900</cp:revision>
  <cp:lastPrinted>2013-09-24T17:22:00Z</cp:lastPrinted>
  <dcterms:created xsi:type="dcterms:W3CDTF">2011-01-25T16:19:06Z</dcterms:created>
  <dcterms:modified xsi:type="dcterms:W3CDTF">2014-07-09T12:19:39Z</dcterms:modified>
</cp:coreProperties>
</file>