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tags/tag7.xml" ContentType="application/vnd.openxmlformats-officedocument.presentationml.tags+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12"/>
  </p:notesMasterIdLst>
  <p:handoutMasterIdLst>
    <p:handoutMasterId r:id="rId13"/>
  </p:handoutMasterIdLst>
  <p:sldIdLst>
    <p:sldId id="596" r:id="rId2"/>
    <p:sldId id="651" r:id="rId3"/>
    <p:sldId id="641" r:id="rId4"/>
    <p:sldId id="656" r:id="rId5"/>
    <p:sldId id="655" r:id="rId6"/>
    <p:sldId id="657" r:id="rId7"/>
    <p:sldId id="658" r:id="rId8"/>
    <p:sldId id="659" r:id="rId9"/>
    <p:sldId id="660" r:id="rId10"/>
    <p:sldId id="653" r:id="rId11"/>
  </p:sldIdLst>
  <p:sldSz cx="8961438" cy="6721475"/>
  <p:notesSz cx="10234613" cy="7099300"/>
  <p:custDataLst>
    <p:tags r:id="rId14"/>
  </p:custDataLst>
  <p:defaultTextStyle>
    <a:defPPr>
      <a:defRPr lang="en-US"/>
    </a:defPPr>
    <a:lvl1pPr algn="l" rtl="0" fontAlgn="base">
      <a:spcBef>
        <a:spcPct val="0"/>
      </a:spcBef>
      <a:spcAft>
        <a:spcPct val="0"/>
      </a:spcAft>
      <a:defRPr sz="1400" kern="1200">
        <a:solidFill>
          <a:schemeClr val="tx1"/>
        </a:solidFill>
        <a:latin typeface="Arial" charset="0"/>
        <a:ea typeface="+mn-ea"/>
        <a:cs typeface="+mn-cs"/>
      </a:defRPr>
    </a:lvl1pPr>
    <a:lvl2pPr marL="457200" algn="l" rtl="0" fontAlgn="base">
      <a:spcBef>
        <a:spcPct val="0"/>
      </a:spcBef>
      <a:spcAft>
        <a:spcPct val="0"/>
      </a:spcAft>
      <a:defRPr sz="1400" kern="1200">
        <a:solidFill>
          <a:schemeClr val="tx1"/>
        </a:solidFill>
        <a:latin typeface="Arial" charset="0"/>
        <a:ea typeface="+mn-ea"/>
        <a:cs typeface="+mn-cs"/>
      </a:defRPr>
    </a:lvl2pPr>
    <a:lvl3pPr marL="914400" algn="l" rtl="0" fontAlgn="base">
      <a:spcBef>
        <a:spcPct val="0"/>
      </a:spcBef>
      <a:spcAft>
        <a:spcPct val="0"/>
      </a:spcAft>
      <a:defRPr sz="1400" kern="1200">
        <a:solidFill>
          <a:schemeClr val="tx1"/>
        </a:solidFill>
        <a:latin typeface="Arial" charset="0"/>
        <a:ea typeface="+mn-ea"/>
        <a:cs typeface="+mn-cs"/>
      </a:defRPr>
    </a:lvl3pPr>
    <a:lvl4pPr marL="1371600" algn="l" rtl="0" fontAlgn="base">
      <a:spcBef>
        <a:spcPct val="0"/>
      </a:spcBef>
      <a:spcAft>
        <a:spcPct val="0"/>
      </a:spcAft>
      <a:defRPr sz="1400" kern="1200">
        <a:solidFill>
          <a:schemeClr val="tx1"/>
        </a:solidFill>
        <a:latin typeface="Arial" charset="0"/>
        <a:ea typeface="+mn-ea"/>
        <a:cs typeface="+mn-cs"/>
      </a:defRPr>
    </a:lvl4pPr>
    <a:lvl5pPr marL="1828800" algn="l" rtl="0" fontAlgn="base">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EAEAEA"/>
    <a:srgbClr val="808080"/>
    <a:srgbClr val="FF1517"/>
    <a:srgbClr val="800000"/>
    <a:srgbClr val="FFFF00"/>
    <a:srgbClr val="F8F8F8"/>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2951" autoAdjust="0"/>
    <p:restoredTop sz="94667" autoAdjust="0"/>
  </p:normalViewPr>
  <p:slideViewPr>
    <p:cSldViewPr snapToGrid="0">
      <p:cViewPr>
        <p:scale>
          <a:sx n="70" d="100"/>
          <a:sy n="70" d="100"/>
        </p:scale>
        <p:origin x="-642" y="-132"/>
      </p:cViewPr>
      <p:guideLst>
        <p:guide orient="horz" pos="864"/>
        <p:guide pos="559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snapToGrid="0">
      <p:cViewPr varScale="1">
        <p:scale>
          <a:sx n="86" d="100"/>
          <a:sy n="86" d="100"/>
        </p:scale>
        <p:origin x="-1122" y="-84"/>
      </p:cViewPr>
      <p:guideLst>
        <p:guide orient="horz" pos="2237"/>
        <p:guide pos="322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4435475" cy="354013"/>
          </a:xfrm>
          <a:prstGeom prst="rect">
            <a:avLst/>
          </a:prstGeom>
          <a:noFill/>
          <a:ln w="9525">
            <a:noFill/>
            <a:miter lim="800000"/>
            <a:headEnd/>
            <a:tailEnd/>
          </a:ln>
          <a:effectLst/>
        </p:spPr>
        <p:txBody>
          <a:bodyPr vert="horz" wrap="square" lIns="97956" tIns="48978" rIns="97956" bIns="48978" numCol="1" anchor="t" anchorCtr="0" compatLnSpc="1">
            <a:prstTxWarp prst="textNoShape">
              <a:avLst/>
            </a:prstTxWarp>
          </a:bodyPr>
          <a:lstStyle>
            <a:lvl1pPr defTabSz="979488">
              <a:defRPr sz="1300">
                <a:latin typeface="Times New Roman" pitchFamily="18" charset="0"/>
              </a:defRPr>
            </a:lvl1pPr>
          </a:lstStyle>
          <a:p>
            <a:pPr>
              <a:defRPr/>
            </a:pPr>
            <a:endParaRPr lang="en-US"/>
          </a:p>
        </p:txBody>
      </p:sp>
      <p:sp>
        <p:nvSpPr>
          <p:cNvPr id="7171" name="Rectangle 3"/>
          <p:cNvSpPr>
            <a:spLocks noGrp="1" noChangeArrowheads="1"/>
          </p:cNvSpPr>
          <p:nvPr>
            <p:ph type="dt" sz="quarter" idx="1"/>
          </p:nvPr>
        </p:nvSpPr>
        <p:spPr bwMode="auto">
          <a:xfrm>
            <a:off x="5799138" y="0"/>
            <a:ext cx="4435475" cy="354013"/>
          </a:xfrm>
          <a:prstGeom prst="rect">
            <a:avLst/>
          </a:prstGeom>
          <a:noFill/>
          <a:ln w="9525">
            <a:noFill/>
            <a:miter lim="800000"/>
            <a:headEnd/>
            <a:tailEnd/>
          </a:ln>
          <a:effectLst/>
        </p:spPr>
        <p:txBody>
          <a:bodyPr vert="horz" wrap="square" lIns="97956" tIns="48978" rIns="97956" bIns="48978" numCol="1" anchor="t" anchorCtr="0" compatLnSpc="1">
            <a:prstTxWarp prst="textNoShape">
              <a:avLst/>
            </a:prstTxWarp>
          </a:bodyPr>
          <a:lstStyle>
            <a:lvl1pPr algn="r" defTabSz="979488">
              <a:defRPr sz="1300">
                <a:latin typeface="Times New Roman" pitchFamily="18" charset="0"/>
              </a:defRPr>
            </a:lvl1pPr>
          </a:lstStyle>
          <a:p>
            <a:pPr>
              <a:defRPr/>
            </a:pPr>
            <a:fld id="{93C07387-6AC8-4982-AB44-AA4C70BD13A6}" type="datetime1">
              <a:rPr lang="en-US"/>
              <a:pPr>
                <a:defRPr/>
              </a:pPr>
              <a:t>10/28/2012</a:t>
            </a:fld>
            <a:endParaRPr lang="en-US"/>
          </a:p>
        </p:txBody>
      </p:sp>
      <p:sp>
        <p:nvSpPr>
          <p:cNvPr id="7172" name="Rectangle 4"/>
          <p:cNvSpPr>
            <a:spLocks noGrp="1" noChangeArrowheads="1"/>
          </p:cNvSpPr>
          <p:nvPr>
            <p:ph type="ftr" sz="quarter" idx="2"/>
          </p:nvPr>
        </p:nvSpPr>
        <p:spPr bwMode="auto">
          <a:xfrm>
            <a:off x="0" y="6745288"/>
            <a:ext cx="4435475" cy="354012"/>
          </a:xfrm>
          <a:prstGeom prst="rect">
            <a:avLst/>
          </a:prstGeom>
          <a:noFill/>
          <a:ln w="9525">
            <a:noFill/>
            <a:miter lim="800000"/>
            <a:headEnd/>
            <a:tailEnd/>
          </a:ln>
          <a:effectLst/>
        </p:spPr>
        <p:txBody>
          <a:bodyPr vert="horz" wrap="square" lIns="97956" tIns="48978" rIns="97956" bIns="48978" numCol="1" anchor="b" anchorCtr="0" compatLnSpc="1">
            <a:prstTxWarp prst="textNoShape">
              <a:avLst/>
            </a:prstTxWarp>
          </a:bodyPr>
          <a:lstStyle>
            <a:lvl1pPr defTabSz="979488">
              <a:defRPr sz="1300">
                <a:latin typeface="Times New Roman" pitchFamily="18" charset="0"/>
              </a:defRPr>
            </a:lvl1pPr>
          </a:lstStyle>
          <a:p>
            <a:pPr>
              <a:defRPr/>
            </a:pPr>
            <a:endParaRPr lang="en-US"/>
          </a:p>
        </p:txBody>
      </p:sp>
      <p:sp>
        <p:nvSpPr>
          <p:cNvPr id="7173" name="Rectangle 5"/>
          <p:cNvSpPr>
            <a:spLocks noGrp="1" noChangeArrowheads="1"/>
          </p:cNvSpPr>
          <p:nvPr>
            <p:ph type="sldNum" sz="quarter" idx="3"/>
          </p:nvPr>
        </p:nvSpPr>
        <p:spPr bwMode="auto">
          <a:xfrm>
            <a:off x="5799138" y="6745288"/>
            <a:ext cx="4435475" cy="354012"/>
          </a:xfrm>
          <a:prstGeom prst="rect">
            <a:avLst/>
          </a:prstGeom>
          <a:noFill/>
          <a:ln w="9525">
            <a:noFill/>
            <a:miter lim="800000"/>
            <a:headEnd/>
            <a:tailEnd/>
          </a:ln>
          <a:effectLst/>
        </p:spPr>
        <p:txBody>
          <a:bodyPr vert="horz" wrap="square" lIns="97956" tIns="48978" rIns="97956" bIns="48978" numCol="1" anchor="b" anchorCtr="0" compatLnSpc="1">
            <a:prstTxWarp prst="textNoShape">
              <a:avLst/>
            </a:prstTxWarp>
          </a:bodyPr>
          <a:lstStyle>
            <a:lvl1pPr algn="r" defTabSz="979488">
              <a:defRPr sz="1300">
                <a:latin typeface="Times New Roman" pitchFamily="18" charset="0"/>
              </a:defRPr>
            </a:lvl1pPr>
          </a:lstStyle>
          <a:p>
            <a:pPr>
              <a:defRPr/>
            </a:pPr>
            <a:fld id="{35C249ED-7464-4B98-A068-243DB14E5FDB}" type="slidenum">
              <a:rPr lang="en-US"/>
              <a:pPr>
                <a:defRPr/>
              </a:pPr>
              <a:t>‹N°›</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4"/>
          <p:cNvSpPr>
            <a:spLocks noGrp="1" noRot="1" noChangeAspect="1" noChangeArrowheads="1" noTextEdit="1"/>
          </p:cNvSpPr>
          <p:nvPr>
            <p:ph type="sldImg" idx="2"/>
          </p:nvPr>
        </p:nvSpPr>
        <p:spPr bwMode="auto">
          <a:xfrm>
            <a:off x="1039813" y="914400"/>
            <a:ext cx="8086725" cy="6065838"/>
          </a:xfrm>
          <a:prstGeom prst="rect">
            <a:avLst/>
          </a:prstGeom>
          <a:noFill/>
          <a:ln w="9525">
            <a:noFill/>
            <a:miter lim="800000"/>
            <a:headEnd/>
            <a:tailEnd/>
          </a:ln>
        </p:spPr>
      </p:sp>
      <p:sp>
        <p:nvSpPr>
          <p:cNvPr id="5125" name="Rectangle 5"/>
          <p:cNvSpPr>
            <a:spLocks noGrp="1" noChangeArrowheads="1"/>
          </p:cNvSpPr>
          <p:nvPr>
            <p:ph type="body" sz="quarter" idx="3"/>
          </p:nvPr>
        </p:nvSpPr>
        <p:spPr bwMode="auto">
          <a:xfrm>
            <a:off x="1223963" y="263525"/>
            <a:ext cx="8720137" cy="220663"/>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p>
            <a:pPr lvl="0"/>
            <a:r>
              <a:rPr lang="en-US" noProof="0" smtClean="0"/>
              <a:t>Click to edit Master text styles</a:t>
            </a:r>
          </a:p>
        </p:txBody>
      </p:sp>
      <p:sp>
        <p:nvSpPr>
          <p:cNvPr id="5126" name="doc id"/>
          <p:cNvSpPr>
            <a:spLocks noGrp="1" noChangeArrowheads="1"/>
          </p:cNvSpPr>
          <p:nvPr>
            <p:ph type="ftr" sz="quarter" idx="4"/>
          </p:nvPr>
        </p:nvSpPr>
        <p:spPr bwMode="auto">
          <a:xfrm>
            <a:off x="9594850" y="30163"/>
            <a:ext cx="330200" cy="1365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79488">
              <a:defRPr sz="900">
                <a:latin typeface="Arial" charset="0"/>
              </a:defRPr>
            </a:lvl1pPr>
          </a:lstStyle>
          <a:p>
            <a:pPr>
              <a:defRPr/>
            </a:pPr>
            <a:endParaRPr lang="fr-BE"/>
          </a:p>
        </p:txBody>
      </p:sp>
      <p:sp>
        <p:nvSpPr>
          <p:cNvPr id="5127" name="pg num"/>
          <p:cNvSpPr>
            <a:spLocks noGrp="1" noChangeArrowheads="1"/>
          </p:cNvSpPr>
          <p:nvPr>
            <p:ph type="sldNum" sz="quarter" idx="5"/>
          </p:nvPr>
        </p:nvSpPr>
        <p:spPr bwMode="auto">
          <a:xfrm>
            <a:off x="9110663" y="6759575"/>
            <a:ext cx="814387" cy="198438"/>
          </a:xfrm>
          <a:prstGeom prst="rect">
            <a:avLst/>
          </a:prstGeom>
          <a:noFill/>
          <a:ln w="9525">
            <a:noFill/>
            <a:miter lim="800000"/>
            <a:headEnd/>
            <a:tailEnd/>
          </a:ln>
          <a:effectLst/>
        </p:spPr>
        <p:txBody>
          <a:bodyPr vert="horz" wrap="square" lIns="0" tIns="0" rIns="0" bIns="0" numCol="1" anchor="b" anchorCtr="0" compatLnSpc="1">
            <a:prstTxWarp prst="textNoShape">
              <a:avLst/>
            </a:prstTxWarp>
            <a:spAutoFit/>
          </a:bodyPr>
          <a:lstStyle>
            <a:lvl1pPr algn="r" defTabSz="979488">
              <a:defRPr sz="1300">
                <a:latin typeface="Arial" charset="0"/>
              </a:defRPr>
            </a:lvl1pPr>
          </a:lstStyle>
          <a:p>
            <a:pPr>
              <a:defRPr/>
            </a:pPr>
            <a:fld id="{646BE4E2-91DB-4BF6-BD63-EF9A59C6208E}" type="slidenum">
              <a:rPr lang="en-US"/>
              <a:pPr>
                <a:defRPr/>
              </a:pPr>
              <a:t>‹N°›</a:t>
            </a:fld>
            <a:endParaRPr lang="en-US"/>
          </a:p>
        </p:txBody>
      </p:sp>
      <p:sp>
        <p:nvSpPr>
          <p:cNvPr id="5137" name="McK Separator" hidden="1"/>
          <p:cNvSpPr>
            <a:spLocks noChangeShapeType="1"/>
          </p:cNvSpPr>
          <p:nvPr/>
        </p:nvSpPr>
        <p:spPr bwMode="auto">
          <a:xfrm>
            <a:off x="1227138" y="1077913"/>
            <a:ext cx="7826375" cy="0"/>
          </a:xfrm>
          <a:prstGeom prst="line">
            <a:avLst/>
          </a:prstGeom>
          <a:noFill/>
          <a:ln w="9525">
            <a:solidFill>
              <a:schemeClr val="tx1"/>
            </a:solidFill>
            <a:round/>
            <a:headEnd/>
            <a:tailEnd/>
          </a:ln>
          <a:effectLst/>
        </p:spPr>
        <p:txBody>
          <a:bodyPr/>
          <a:lstStyle/>
          <a:p>
            <a:pPr>
              <a:defRPr/>
            </a:pPr>
            <a:endParaRPr lang="fr-FR"/>
          </a:p>
        </p:txBody>
      </p:sp>
    </p:spTree>
  </p:cSld>
  <p:clrMap bg1="lt1" tx1="dk1" bg2="lt2" tx2="dk2" accent1="accent1" accent2="accent2" accent3="accent3" accent4="accent4" accent5="accent5" accent6="accent6" hlink="hlink" folHlink="folHlink"/>
  <p:notesStyle>
    <a:lvl1pPr algn="l" rtl="0" eaLnBrk="0" fontAlgn="base" hangingPunct="0">
      <a:lnSpc>
        <a:spcPct val="90000"/>
      </a:lnSpc>
      <a:spcBef>
        <a:spcPct val="30000"/>
      </a:spcBef>
      <a:spcAft>
        <a:spcPct val="0"/>
      </a:spcAft>
      <a:defRPr sz="1600" b="1" kern="1200">
        <a:solidFill>
          <a:schemeClr val="tx1"/>
        </a:solidFill>
        <a:latin typeface="Arial"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a:solidFill>
              <a:srgbClr val="000000"/>
            </a:solidFill>
          </a:ln>
        </p:spPr>
      </p:sp>
      <p:sp>
        <p:nvSpPr>
          <p:cNvPr id="24579" name="Notes Placeholder 2"/>
          <p:cNvSpPr>
            <a:spLocks noGrp="1"/>
          </p:cNvSpPr>
          <p:nvPr>
            <p:ph type="body" idx="1"/>
          </p:nvPr>
        </p:nvSpPr>
        <p:spPr>
          <a:noFill/>
          <a:ln/>
        </p:spPr>
        <p:txBody>
          <a:bodyPr/>
          <a:lstStyle/>
          <a:p>
            <a:pPr eaLnBrk="1" hangingPunct="1">
              <a:spcBef>
                <a:spcPct val="0"/>
              </a:spcBef>
            </a:pPr>
            <a:endParaRPr lang="fr-FR" smtClean="0"/>
          </a:p>
        </p:txBody>
      </p:sp>
      <p:sp>
        <p:nvSpPr>
          <p:cNvPr id="24580" name="Slide Number Placeholder 3"/>
          <p:cNvSpPr>
            <a:spLocks noGrp="1"/>
          </p:cNvSpPr>
          <p:nvPr>
            <p:ph type="sldNum" sz="quarter" idx="5"/>
          </p:nvPr>
        </p:nvSpPr>
        <p:spPr>
          <a:noFill/>
        </p:spPr>
        <p:txBody>
          <a:bodyPr/>
          <a:lstStyle/>
          <a:p>
            <a:fld id="{DB3D7B14-32C6-42D8-A5A5-77070D421FCF}" type="slidenum">
              <a:rPr lang="en-US" smtClean="0"/>
              <a:pPr/>
              <a:t>0</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tags" Target="../tags/tag6.xml"/><Relationship Id="rId7"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vmlDrawing" Target="../drawings/vmlDrawing2.vml"/><Relationship Id="rId6" Type="http://schemas.openxmlformats.org/officeDocument/2006/relationships/tags" Target="../tags/tag9.xml"/><Relationship Id="rId5" Type="http://schemas.openxmlformats.org/officeDocument/2006/relationships/tags" Target="../tags/tag8.xml"/><Relationship Id="rId4" Type="http://schemas.openxmlformats.org/officeDocument/2006/relationships/tags" Target="../tags/tag7.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graphicFrame>
        <p:nvGraphicFramePr>
          <p:cNvPr id="4" name="Rectangle 1062" hidden="1"/>
          <p:cNvGraphicFramePr>
            <a:graphicFrameLocks/>
          </p:cNvGraphicFramePr>
          <p:nvPr/>
        </p:nvGraphicFramePr>
        <p:xfrm>
          <a:off x="0" y="0"/>
          <a:ext cx="158750" cy="158750"/>
        </p:xfrm>
        <a:graphic>
          <a:graphicData uri="http://schemas.openxmlformats.org/presentationml/2006/ole">
            <p:oleObj spid="_x0000_s45058" name="think-cell Slide" r:id="rId8" imgW="0" imgH="0" progId="">
              <p:embed/>
            </p:oleObj>
          </a:graphicData>
        </a:graphic>
      </p:graphicFrame>
      <p:grpSp>
        <p:nvGrpSpPr>
          <p:cNvPr id="5" name="McK Title Elements"/>
          <p:cNvGrpSpPr>
            <a:grpSpLocks/>
          </p:cNvGrpSpPr>
          <p:nvPr/>
        </p:nvGrpSpPr>
        <p:grpSpPr bwMode="auto">
          <a:xfrm>
            <a:off x="2640013" y="3168650"/>
            <a:ext cx="5875337" cy="2767013"/>
            <a:chOff x="1663" y="1996"/>
            <a:chExt cx="3701" cy="1743"/>
          </a:xfrm>
        </p:grpSpPr>
        <p:sp>
          <p:nvSpPr>
            <p:cNvPr id="6" name="McK Confidential" hidden="1"/>
            <p:cNvSpPr txBox="1">
              <a:spLocks noChangeArrowheads="1"/>
            </p:cNvSpPr>
            <p:nvPr userDrawn="1"/>
          </p:nvSpPr>
          <p:spPr bwMode="auto">
            <a:xfrm>
              <a:off x="1663" y="1996"/>
              <a:ext cx="936" cy="134"/>
            </a:xfrm>
            <a:prstGeom prst="rect">
              <a:avLst/>
            </a:prstGeom>
            <a:noFill/>
            <a:ln w="9525">
              <a:noFill/>
              <a:miter lim="800000"/>
              <a:headEnd/>
              <a:tailEnd/>
            </a:ln>
            <a:effectLst/>
          </p:spPr>
          <p:txBody>
            <a:bodyPr lIns="0" tIns="0" rIns="0" bIns="0">
              <a:spAutoFit/>
            </a:bodyPr>
            <a:lstStyle/>
            <a:p>
              <a:pPr>
                <a:defRPr/>
              </a:pPr>
              <a:r>
                <a:rPr lang="en-US"/>
                <a:t>CONFIDENTIAL</a:t>
              </a:r>
            </a:p>
          </p:txBody>
        </p:sp>
        <p:sp>
          <p:nvSpPr>
            <p:cNvPr id="7" name="McK Document" hidden="1"/>
            <p:cNvSpPr txBox="1">
              <a:spLocks noChangeArrowheads="1"/>
            </p:cNvSpPr>
            <p:nvPr userDrawn="1"/>
          </p:nvSpPr>
          <p:spPr bwMode="auto">
            <a:xfrm>
              <a:off x="1663" y="3049"/>
              <a:ext cx="3167" cy="134"/>
            </a:xfrm>
            <a:prstGeom prst="rect">
              <a:avLst/>
            </a:prstGeom>
            <a:noFill/>
            <a:ln w="9525">
              <a:noFill/>
              <a:miter lim="800000"/>
              <a:headEnd/>
              <a:tailEnd/>
            </a:ln>
            <a:effectLst/>
          </p:spPr>
          <p:txBody>
            <a:bodyPr lIns="0" tIns="0" rIns="0" bIns="0" anchor="b">
              <a:spAutoFit/>
            </a:bodyPr>
            <a:lstStyle/>
            <a:p>
              <a:pPr>
                <a:defRPr/>
              </a:pPr>
              <a:r>
                <a:rPr lang="en-US"/>
                <a:t>Document</a:t>
              </a:r>
            </a:p>
          </p:txBody>
        </p:sp>
        <p:sp>
          <p:nvSpPr>
            <p:cNvPr id="8" name="McK Date" hidden="1"/>
            <p:cNvSpPr txBox="1">
              <a:spLocks noChangeArrowheads="1"/>
            </p:cNvSpPr>
            <p:nvPr userDrawn="1"/>
          </p:nvSpPr>
          <p:spPr bwMode="auto">
            <a:xfrm>
              <a:off x="1663" y="3216"/>
              <a:ext cx="3167" cy="134"/>
            </a:xfrm>
            <a:prstGeom prst="rect">
              <a:avLst/>
            </a:prstGeom>
            <a:noFill/>
            <a:ln w="9525">
              <a:noFill/>
              <a:miter lim="800000"/>
              <a:headEnd/>
              <a:tailEnd/>
            </a:ln>
            <a:effectLst/>
          </p:spPr>
          <p:txBody>
            <a:bodyPr lIns="0" tIns="0" rIns="0" bIns="0">
              <a:spAutoFit/>
            </a:bodyPr>
            <a:lstStyle/>
            <a:p>
              <a:pPr>
                <a:defRPr/>
              </a:pPr>
              <a:r>
                <a:rPr lang="en-US"/>
                <a:t>Date</a:t>
              </a:r>
            </a:p>
          </p:txBody>
        </p:sp>
        <p:sp>
          <p:nvSpPr>
            <p:cNvPr id="9" name="McK Disclaimer" hidden="1"/>
            <p:cNvSpPr>
              <a:spLocks noChangeArrowheads="1"/>
            </p:cNvSpPr>
            <p:nvPr userDrawn="1">
              <p:custDataLst>
                <p:tags r:id="rId6"/>
              </p:custDataLst>
            </p:nvPr>
          </p:nvSpPr>
          <p:spPr bwMode="auto">
            <a:xfrm>
              <a:off x="1663" y="3481"/>
              <a:ext cx="3701" cy="258"/>
            </a:xfrm>
            <a:prstGeom prst="rect">
              <a:avLst/>
            </a:prstGeom>
            <a:noFill/>
            <a:ln w="9525">
              <a:noFill/>
              <a:miter lim="800000"/>
              <a:headEnd/>
              <a:tailEnd/>
            </a:ln>
            <a:effectLst/>
          </p:spPr>
          <p:txBody>
            <a:bodyPr lIns="0" tIns="0" rIns="0" bIns="0" anchor="b">
              <a:spAutoFit/>
            </a:bodyPr>
            <a:lstStyle/>
            <a:p>
              <a:pPr defTabSz="804863" eaLnBrk="0" hangingPunct="0">
                <a:defRPr/>
              </a:pPr>
              <a:r>
                <a:rPr lang="en-US" sz="900">
                  <a:solidFill>
                    <a:schemeClr val="hlink"/>
                  </a:solidFill>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p>
          </p:txBody>
        </p:sp>
      </p:grpSp>
      <p:sp>
        <p:nvSpPr>
          <p:cNvPr id="10" name="Working Draft Text" hidden="1"/>
          <p:cNvSpPr>
            <a:spLocks noChangeArrowheads="1"/>
          </p:cNvSpPr>
          <p:nvPr>
            <p:custDataLst>
              <p:tags r:id="rId2"/>
            </p:custDataLst>
          </p:nvPr>
        </p:nvSpPr>
        <p:spPr bwMode="auto">
          <a:xfrm>
            <a:off x="481013" y="114300"/>
            <a:ext cx="3048000" cy="212725"/>
          </a:xfrm>
          <a:prstGeom prst="rect">
            <a:avLst/>
          </a:prstGeom>
          <a:noFill/>
          <a:ln w="9525">
            <a:noFill/>
            <a:miter lim="800000"/>
            <a:headEnd/>
            <a:tailEnd/>
          </a:ln>
          <a:effectLst/>
        </p:spPr>
        <p:txBody>
          <a:bodyPr lIns="0" tIns="0" rIns="0" bIns="0">
            <a:spAutoFit/>
          </a:bodyPr>
          <a:lstStyle/>
          <a:p>
            <a:pPr defTabSz="895350">
              <a:buSzPct val="120000"/>
              <a:defRPr/>
            </a:pPr>
            <a:r>
              <a:rPr lang="en-US"/>
              <a:t>Working Draft    </a:t>
            </a:r>
          </a:p>
        </p:txBody>
      </p:sp>
      <p:sp>
        <p:nvSpPr>
          <p:cNvPr id="11" name="Working Draft" hidden="1"/>
          <p:cNvSpPr txBox="1">
            <a:spLocks noChangeArrowheads="1"/>
          </p:cNvSpPr>
          <p:nvPr>
            <p:custDataLst>
              <p:tags r:id="rId3"/>
            </p:custDataLst>
          </p:nvPr>
        </p:nvSpPr>
        <p:spPr bwMode="auto">
          <a:xfrm>
            <a:off x="481013" y="354013"/>
            <a:ext cx="4070350" cy="182562"/>
          </a:xfrm>
          <a:prstGeom prst="rect">
            <a:avLst/>
          </a:prstGeom>
          <a:noFill/>
          <a:ln w="9525">
            <a:noFill/>
            <a:miter lim="800000"/>
            <a:headEnd/>
            <a:tailEnd/>
          </a:ln>
          <a:effectLst/>
        </p:spPr>
        <p:txBody>
          <a:bodyPr wrap="none" lIns="0" tIns="0" rIns="0" bIns="0">
            <a:spAutoFit/>
          </a:bodyPr>
          <a:lstStyle/>
          <a:p>
            <a:pPr>
              <a:defRPr/>
            </a:pPr>
            <a:r>
              <a:rPr lang="en-US" sz="1200"/>
              <a:t>Last Modified 08/12/2009 14:29:23 Morocco Standard Time</a:t>
            </a:r>
          </a:p>
        </p:txBody>
      </p:sp>
      <p:sp>
        <p:nvSpPr>
          <p:cNvPr id="12" name="Printed" hidden="1"/>
          <p:cNvSpPr txBox="1">
            <a:spLocks noChangeArrowheads="1"/>
          </p:cNvSpPr>
          <p:nvPr>
            <p:custDataLst>
              <p:tags r:id="rId4"/>
            </p:custDataLst>
          </p:nvPr>
        </p:nvSpPr>
        <p:spPr bwMode="auto">
          <a:xfrm>
            <a:off x="481013" y="571500"/>
            <a:ext cx="3648075" cy="182563"/>
          </a:xfrm>
          <a:prstGeom prst="rect">
            <a:avLst/>
          </a:prstGeom>
          <a:noFill/>
          <a:ln w="9525">
            <a:noFill/>
            <a:miter lim="800000"/>
            <a:headEnd/>
            <a:tailEnd/>
          </a:ln>
          <a:effectLst/>
        </p:spPr>
        <p:txBody>
          <a:bodyPr wrap="none" lIns="0" tIns="0" rIns="0" bIns="0">
            <a:spAutoFit/>
          </a:bodyPr>
          <a:lstStyle/>
          <a:p>
            <a:pPr>
              <a:defRPr/>
            </a:pPr>
            <a:r>
              <a:rPr lang="en-US" sz="1200"/>
              <a:t>Printed 02/12/2009 10:23:33 Romance Standard Time</a:t>
            </a:r>
          </a:p>
        </p:txBody>
      </p:sp>
      <p:sp>
        <p:nvSpPr>
          <p:cNvPr id="13" name="Rectangle 1059"/>
          <p:cNvSpPr>
            <a:spLocks noChangeArrowheads="1"/>
          </p:cNvSpPr>
          <p:nvPr userDrawn="1"/>
        </p:nvSpPr>
        <p:spPr bwMode="gray">
          <a:xfrm>
            <a:off x="0" y="6075363"/>
            <a:ext cx="8961438" cy="646112"/>
          </a:xfrm>
          <a:prstGeom prst="rect">
            <a:avLst/>
          </a:prstGeom>
          <a:solidFill>
            <a:schemeClr val="hlink"/>
          </a:solidFill>
          <a:ln w="9525">
            <a:noFill/>
            <a:miter lim="800000"/>
            <a:headEnd/>
            <a:tailEnd/>
          </a:ln>
          <a:effectLst/>
        </p:spPr>
        <p:txBody>
          <a:bodyPr wrap="none" anchor="ctr"/>
          <a:lstStyle/>
          <a:p>
            <a:pPr>
              <a:defRPr/>
            </a:pPr>
            <a:endParaRPr lang="fr-FR"/>
          </a:p>
        </p:txBody>
      </p:sp>
      <p:sp>
        <p:nvSpPr>
          <p:cNvPr id="13314" name="Rectangle 1026"/>
          <p:cNvSpPr>
            <a:spLocks noGrp="1" noChangeArrowheads="1"/>
          </p:cNvSpPr>
          <p:nvPr>
            <p:ph type="ctrTitle"/>
          </p:nvPr>
        </p:nvSpPr>
        <p:spPr>
          <a:xfrm>
            <a:off x="2640013" y="3495675"/>
            <a:ext cx="5027612" cy="365125"/>
          </a:xfrm>
        </p:spPr>
        <p:txBody>
          <a:bodyPr/>
          <a:lstStyle>
            <a:lvl1pPr>
              <a:defRPr sz="2400"/>
            </a:lvl1pPr>
          </a:lstStyle>
          <a:p>
            <a:r>
              <a:rPr lang="en-US"/>
              <a:t>Click to edit Master title style</a:t>
            </a:r>
          </a:p>
        </p:txBody>
      </p:sp>
      <p:sp>
        <p:nvSpPr>
          <p:cNvPr id="13315" name="Rectangle 1027"/>
          <p:cNvSpPr>
            <a:spLocks noGrp="1" noChangeArrowheads="1"/>
          </p:cNvSpPr>
          <p:nvPr>
            <p:ph type="subTitle" idx="1"/>
          </p:nvPr>
        </p:nvSpPr>
        <p:spPr>
          <a:xfrm>
            <a:off x="2640013" y="4187825"/>
            <a:ext cx="5027612" cy="212725"/>
          </a:xfrm>
        </p:spPr>
        <p:txBody>
          <a:bodyPr/>
          <a:lstStyle>
            <a:lvl1pPr>
              <a:defRPr sz="1400"/>
            </a:lvl1pPr>
          </a:lstStyle>
          <a:p>
            <a:r>
              <a:rPr lang="en-US"/>
              <a:t>Click to edit Master subtitle style</a:t>
            </a:r>
          </a:p>
        </p:txBody>
      </p:sp>
      <p:sp>
        <p:nvSpPr>
          <p:cNvPr id="14" name="doc id"/>
          <p:cNvSpPr>
            <a:spLocks noGrp="1" noChangeArrowheads="1"/>
          </p:cNvSpPr>
          <p:nvPr>
            <p:ph type="ftr" sz="quarter" idx="10"/>
            <p:custDataLst>
              <p:tags r:id="rId5"/>
            </p:custDataLst>
          </p:nvPr>
        </p:nvSpPr>
        <p:spPr bwMode="auto">
          <a:xfrm>
            <a:off x="8408988" y="36513"/>
            <a:ext cx="328612" cy="122237"/>
          </a:xfrm>
          <a:prstGeom prst="rect">
            <a:avLst/>
          </a:prstGeom>
          <a:ln>
            <a:miter lim="800000"/>
            <a:headEnd/>
            <a:tailEnd/>
          </a:ln>
        </p:spPr>
        <p:txBody>
          <a:bodyPr vert="horz" wrap="none" lIns="0" tIns="0" rIns="0" bIns="0" numCol="1" anchor="t" anchorCtr="0" compatLnSpc="1">
            <a:prstTxWarp prst="textNoShape">
              <a:avLst/>
            </a:prstTxWarp>
            <a:spAutoFit/>
          </a:bodyPr>
          <a:lstStyle>
            <a:lvl1pPr algn="r">
              <a:defRPr sz="800">
                <a:solidFill>
                  <a:srgbClr val="000000"/>
                </a:solidFill>
                <a:latin typeface="Arial" charset="0"/>
              </a:defRPr>
            </a:lvl1pPr>
          </a:lstStyle>
          <a:p>
            <a:pPr>
              <a:defRPr/>
            </a:pPr>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865"/>
          <p:cNvSpPr>
            <a:spLocks noGrp="1" noChangeArrowheads="1"/>
          </p:cNvSpPr>
          <p:nvPr>
            <p:ph type="sldNum" sz="quarter" idx="10"/>
          </p:nvPr>
        </p:nvSpPr>
        <p:spPr>
          <a:ln/>
        </p:spPr>
        <p:txBody>
          <a:bodyPr/>
          <a:lstStyle>
            <a:lvl1pPr>
              <a:defRPr/>
            </a:lvl1pPr>
          </a:lstStyle>
          <a:p>
            <a:pPr>
              <a:defRPr/>
            </a:pPr>
            <a:fld id="{E5234C2E-58B8-45B9-A123-0B4BD415D014}" type="slidenum">
              <a:rPr lang="en-US"/>
              <a:pPr>
                <a:defRPr/>
              </a:pPr>
              <a:t>‹N°›</a:t>
            </a:fld>
            <a:r>
              <a:rPr lang="en-US"/>
              <a:t> </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86538" y="230188"/>
            <a:ext cx="2154237" cy="2265362"/>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119063" y="230188"/>
            <a:ext cx="6315075" cy="2265362"/>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865"/>
          <p:cNvSpPr>
            <a:spLocks noGrp="1" noChangeArrowheads="1"/>
          </p:cNvSpPr>
          <p:nvPr>
            <p:ph type="sldNum" sz="quarter" idx="10"/>
          </p:nvPr>
        </p:nvSpPr>
        <p:spPr>
          <a:ln/>
        </p:spPr>
        <p:txBody>
          <a:bodyPr/>
          <a:lstStyle>
            <a:lvl1pPr>
              <a:defRPr/>
            </a:lvl1pPr>
          </a:lstStyle>
          <a:p>
            <a:pPr>
              <a:defRPr/>
            </a:pPr>
            <a:fld id="{05848BFE-8F04-4BF6-9845-03CE6F112DCB}" type="slidenum">
              <a:rPr lang="en-US"/>
              <a:pPr>
                <a:defRPr/>
              </a:pPr>
              <a:t>‹N°›</a:t>
            </a:fld>
            <a:r>
              <a:rPr lang="en-US"/>
              <a:t> </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865"/>
          <p:cNvSpPr>
            <a:spLocks noGrp="1" noChangeArrowheads="1"/>
          </p:cNvSpPr>
          <p:nvPr>
            <p:ph type="sldNum" sz="quarter" idx="10"/>
          </p:nvPr>
        </p:nvSpPr>
        <p:spPr>
          <a:ln/>
        </p:spPr>
        <p:txBody>
          <a:bodyPr/>
          <a:lstStyle>
            <a:lvl1pPr>
              <a:defRPr/>
            </a:lvl1pPr>
          </a:lstStyle>
          <a:p>
            <a:pPr>
              <a:defRPr/>
            </a:pPr>
            <a:fld id="{5CCE4324-2BF5-45B3-B550-624786EEC6A5}" type="slidenum">
              <a:rPr lang="en-US"/>
              <a:pPr>
                <a:defRPr/>
              </a:pPr>
              <a:t>‹N°›</a:t>
            </a:fld>
            <a:r>
              <a:rPr lang="en-US"/>
              <a:t> </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08025" y="4319588"/>
            <a:ext cx="7616825" cy="1335087"/>
          </a:xfrm>
        </p:spPr>
        <p:txBody>
          <a:bodyPr/>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08025" y="2849563"/>
            <a:ext cx="7616825" cy="14700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1865"/>
          <p:cNvSpPr>
            <a:spLocks noGrp="1" noChangeArrowheads="1"/>
          </p:cNvSpPr>
          <p:nvPr>
            <p:ph type="sldNum" sz="quarter" idx="10"/>
          </p:nvPr>
        </p:nvSpPr>
        <p:spPr>
          <a:ln/>
        </p:spPr>
        <p:txBody>
          <a:bodyPr/>
          <a:lstStyle>
            <a:lvl1pPr>
              <a:defRPr/>
            </a:lvl1pPr>
          </a:lstStyle>
          <a:p>
            <a:pPr>
              <a:defRPr/>
            </a:pPr>
            <a:fld id="{1A0F4D3B-B06A-4069-A0DF-7AFDD169FD92}" type="slidenum">
              <a:rPr lang="en-US"/>
              <a:pPr>
                <a:defRPr/>
              </a:pPr>
              <a:t>‹N°›</a:t>
            </a:fld>
            <a:r>
              <a:rPr lang="en-US"/>
              <a:t>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122238" y="1273175"/>
            <a:ext cx="4232275" cy="1222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506913" y="1273175"/>
            <a:ext cx="4233862" cy="1222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865"/>
          <p:cNvSpPr>
            <a:spLocks noGrp="1" noChangeArrowheads="1"/>
          </p:cNvSpPr>
          <p:nvPr>
            <p:ph type="sldNum" sz="quarter" idx="10"/>
          </p:nvPr>
        </p:nvSpPr>
        <p:spPr>
          <a:ln/>
        </p:spPr>
        <p:txBody>
          <a:bodyPr/>
          <a:lstStyle>
            <a:lvl1pPr>
              <a:defRPr/>
            </a:lvl1pPr>
          </a:lstStyle>
          <a:p>
            <a:pPr>
              <a:defRPr/>
            </a:pPr>
            <a:fld id="{1028412F-5AD4-4BDF-955E-EB19E8337984}" type="slidenum">
              <a:rPr lang="en-US"/>
              <a:pPr>
                <a:defRPr/>
              </a:pPr>
              <a:t>‹N°›</a:t>
            </a:fld>
            <a:r>
              <a:rPr lang="en-US"/>
              <a:t> </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47675" y="269875"/>
            <a:ext cx="8066088" cy="1119188"/>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47675" y="1504950"/>
            <a:ext cx="3959225" cy="6270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47675" y="2132013"/>
            <a:ext cx="3959225" cy="38719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552950" y="1504950"/>
            <a:ext cx="3960813" cy="6270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552950" y="2132013"/>
            <a:ext cx="3960813" cy="38719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1865"/>
          <p:cNvSpPr>
            <a:spLocks noGrp="1" noChangeArrowheads="1"/>
          </p:cNvSpPr>
          <p:nvPr>
            <p:ph type="sldNum" sz="quarter" idx="10"/>
          </p:nvPr>
        </p:nvSpPr>
        <p:spPr>
          <a:ln/>
        </p:spPr>
        <p:txBody>
          <a:bodyPr/>
          <a:lstStyle>
            <a:lvl1pPr>
              <a:defRPr/>
            </a:lvl1pPr>
          </a:lstStyle>
          <a:p>
            <a:pPr>
              <a:defRPr/>
            </a:pPr>
            <a:fld id="{0ECA959E-E3B8-4633-ADD9-1FDE0AFC31EB}" type="slidenum">
              <a:rPr lang="en-US"/>
              <a:pPr>
                <a:defRPr/>
              </a:pPr>
              <a:t>‹N°›</a:t>
            </a:fld>
            <a:r>
              <a:rPr lang="en-US"/>
              <a:t> </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1865"/>
          <p:cNvSpPr>
            <a:spLocks noGrp="1" noChangeArrowheads="1"/>
          </p:cNvSpPr>
          <p:nvPr>
            <p:ph type="sldNum" sz="quarter" idx="10"/>
          </p:nvPr>
        </p:nvSpPr>
        <p:spPr>
          <a:ln/>
        </p:spPr>
        <p:txBody>
          <a:bodyPr/>
          <a:lstStyle>
            <a:lvl1pPr>
              <a:defRPr/>
            </a:lvl1pPr>
          </a:lstStyle>
          <a:p>
            <a:pPr>
              <a:defRPr/>
            </a:pPr>
            <a:fld id="{A3636DEB-8C2A-439C-AEE6-462E8AFD3B32}" type="slidenum">
              <a:rPr lang="en-US"/>
              <a:pPr>
                <a:defRPr/>
              </a:pPr>
              <a:t>‹N°›</a:t>
            </a:fld>
            <a:r>
              <a:rPr lang="en-US"/>
              <a:t> </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865"/>
          <p:cNvSpPr>
            <a:spLocks noGrp="1" noChangeArrowheads="1"/>
          </p:cNvSpPr>
          <p:nvPr>
            <p:ph type="sldNum" sz="quarter" idx="10"/>
          </p:nvPr>
        </p:nvSpPr>
        <p:spPr>
          <a:ln/>
        </p:spPr>
        <p:txBody>
          <a:bodyPr/>
          <a:lstStyle>
            <a:lvl1pPr>
              <a:defRPr/>
            </a:lvl1pPr>
          </a:lstStyle>
          <a:p>
            <a:pPr>
              <a:defRPr/>
            </a:pPr>
            <a:fld id="{68D0ACEF-CC2F-48EE-A724-A53E9C6ED568}" type="slidenum">
              <a:rPr lang="en-US"/>
              <a:pPr>
                <a:defRPr/>
              </a:pPr>
              <a:t>‹N°›</a:t>
            </a:fld>
            <a:r>
              <a:rPr lang="en-US"/>
              <a:t> </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47675" y="268288"/>
            <a:ext cx="2947988" cy="1138237"/>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03613" y="268288"/>
            <a:ext cx="5010150" cy="57356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47675" y="1406525"/>
            <a:ext cx="2947988" cy="4597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1865"/>
          <p:cNvSpPr>
            <a:spLocks noGrp="1" noChangeArrowheads="1"/>
          </p:cNvSpPr>
          <p:nvPr>
            <p:ph type="sldNum" sz="quarter" idx="10"/>
          </p:nvPr>
        </p:nvSpPr>
        <p:spPr>
          <a:ln/>
        </p:spPr>
        <p:txBody>
          <a:bodyPr/>
          <a:lstStyle>
            <a:lvl1pPr>
              <a:defRPr/>
            </a:lvl1pPr>
          </a:lstStyle>
          <a:p>
            <a:pPr>
              <a:defRPr/>
            </a:pPr>
            <a:fld id="{8D744018-54BE-4B7B-B2B8-A5C1806F44CF}" type="slidenum">
              <a:rPr lang="en-US"/>
              <a:pPr>
                <a:defRPr/>
              </a:pPr>
              <a:t>‹N°›</a:t>
            </a:fld>
            <a:r>
              <a:rPr lang="en-US"/>
              <a:t> </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55775" y="4705350"/>
            <a:ext cx="5376863" cy="555625"/>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55775" y="600075"/>
            <a:ext cx="5376863" cy="40338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55775" y="5260975"/>
            <a:ext cx="5376863" cy="7889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1865"/>
          <p:cNvSpPr>
            <a:spLocks noGrp="1" noChangeArrowheads="1"/>
          </p:cNvSpPr>
          <p:nvPr>
            <p:ph type="sldNum" sz="quarter" idx="10"/>
          </p:nvPr>
        </p:nvSpPr>
        <p:spPr>
          <a:ln/>
        </p:spPr>
        <p:txBody>
          <a:bodyPr/>
          <a:lstStyle>
            <a:lvl1pPr>
              <a:defRPr/>
            </a:lvl1pPr>
          </a:lstStyle>
          <a:p>
            <a:pPr>
              <a:defRPr/>
            </a:pPr>
            <a:fld id="{06B858E1-65A6-433F-B5B9-E1FB8FFBC0EB}" type="slidenum">
              <a:rPr lang="en-US"/>
              <a:pPr>
                <a:defRPr/>
              </a:pPr>
              <a:t>‹N°›</a:t>
            </a:fld>
            <a:r>
              <a:rPr lang="en-US"/>
              <a:t> </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18"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7" cstate="print">
            <a:alphaModFix amt="24000"/>
            <a:lum/>
          </a:blip>
          <a:srcRect/>
          <a:stretch>
            <a:fillRect t="-12000" b="-5000"/>
          </a:stretch>
        </a:blipFill>
        <a:effectLst/>
      </p:bgPr>
    </p:bg>
    <p:spTree>
      <p:nvGrpSpPr>
        <p:cNvPr id="1" name=""/>
        <p:cNvGrpSpPr/>
        <p:nvPr/>
      </p:nvGrpSpPr>
      <p:grpSpPr>
        <a:xfrm>
          <a:off x="0" y="0"/>
          <a:ext cx="0" cy="0"/>
          <a:chOff x="0" y="0"/>
          <a:chExt cx="0" cy="0"/>
        </a:xfrm>
      </p:grpSpPr>
      <p:graphicFrame>
        <p:nvGraphicFramePr>
          <p:cNvPr id="1026" name="Rectangle 31" hidden="1"/>
          <p:cNvGraphicFramePr>
            <a:graphicFrameLocks/>
          </p:cNvGraphicFramePr>
          <p:nvPr/>
        </p:nvGraphicFramePr>
        <p:xfrm>
          <a:off x="0" y="0"/>
          <a:ext cx="158750" cy="158750"/>
        </p:xfrm>
        <a:graphic>
          <a:graphicData uri="http://schemas.openxmlformats.org/presentationml/2006/ole">
            <p:oleObj spid="_x0000_s1026" name="think-cell Slide" r:id="rId18" imgW="0" imgH="0" progId="">
              <p:embed/>
            </p:oleObj>
          </a:graphicData>
        </a:graphic>
      </p:graphicFrame>
      <p:sp>
        <p:nvSpPr>
          <p:cNvPr id="1054" name="Rectangle 30"/>
          <p:cNvSpPr>
            <a:spLocks noChangeArrowheads="1"/>
          </p:cNvSpPr>
          <p:nvPr>
            <p:custDataLst>
              <p:tags r:id="rId14"/>
            </p:custDataLst>
          </p:nvPr>
        </p:nvSpPr>
        <p:spPr bwMode="gray">
          <a:xfrm>
            <a:off x="0" y="6305550"/>
            <a:ext cx="8961438" cy="415925"/>
          </a:xfrm>
          <a:prstGeom prst="rect">
            <a:avLst/>
          </a:prstGeom>
          <a:solidFill>
            <a:schemeClr val="accent1"/>
          </a:solidFill>
          <a:ln w="9525">
            <a:noFill/>
            <a:miter lim="800000"/>
            <a:headEnd/>
            <a:tailEnd/>
          </a:ln>
          <a:effectLst/>
        </p:spPr>
        <p:txBody>
          <a:bodyPr wrap="none" anchor="ctr"/>
          <a:lstStyle/>
          <a:p>
            <a:pPr>
              <a:defRPr/>
            </a:pPr>
            <a:endParaRPr lang="fr-FR"/>
          </a:p>
        </p:txBody>
      </p:sp>
      <p:sp>
        <p:nvSpPr>
          <p:cNvPr id="1029" name="Rectangle 2"/>
          <p:cNvSpPr>
            <a:spLocks noGrp="1" noChangeArrowheads="1"/>
          </p:cNvSpPr>
          <p:nvPr>
            <p:ph type="title"/>
            <p:custDataLst>
              <p:tags r:id="rId15"/>
            </p:custDataLst>
          </p:nvPr>
        </p:nvSpPr>
        <p:spPr bwMode="auto">
          <a:xfrm>
            <a:off x="119063" y="230188"/>
            <a:ext cx="8618537" cy="28892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title style</a:t>
            </a:r>
          </a:p>
        </p:txBody>
      </p:sp>
      <p:sp>
        <p:nvSpPr>
          <p:cNvPr id="1030" name="Rectangle 3"/>
          <p:cNvSpPr>
            <a:spLocks noGrp="1" noChangeArrowheads="1"/>
          </p:cNvSpPr>
          <p:nvPr>
            <p:ph type="body" idx="1"/>
            <p:custDataLst>
              <p:tags r:id="rId16"/>
            </p:custDataLst>
          </p:nvPr>
        </p:nvSpPr>
        <p:spPr bwMode="auto">
          <a:xfrm>
            <a:off x="122238" y="1273175"/>
            <a:ext cx="8618537" cy="122237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grpSp>
        <p:nvGrpSpPr>
          <p:cNvPr id="1031" name="McK Slide Elements"/>
          <p:cNvGrpSpPr>
            <a:grpSpLocks/>
          </p:cNvGrpSpPr>
          <p:nvPr userDrawn="1"/>
        </p:nvGrpSpPr>
        <p:grpSpPr bwMode="auto">
          <a:xfrm>
            <a:off x="122238" y="569913"/>
            <a:ext cx="8618537" cy="6022975"/>
            <a:chOff x="77" y="359"/>
            <a:chExt cx="5429" cy="3794"/>
          </a:xfrm>
        </p:grpSpPr>
        <p:sp>
          <p:nvSpPr>
            <p:cNvPr id="1032" name="McK Measure" hidden="1"/>
            <p:cNvSpPr txBox="1">
              <a:spLocks noChangeArrowheads="1"/>
            </p:cNvSpPr>
            <p:nvPr userDrawn="1"/>
          </p:nvSpPr>
          <p:spPr bwMode="auto">
            <a:xfrm>
              <a:off x="77" y="359"/>
              <a:ext cx="5429" cy="154"/>
            </a:xfrm>
            <a:prstGeom prst="rect">
              <a:avLst/>
            </a:prstGeom>
            <a:noFill/>
            <a:ln w="9525">
              <a:noFill/>
              <a:miter lim="800000"/>
              <a:headEnd/>
              <a:tailEnd/>
            </a:ln>
            <a:effectLst/>
          </p:spPr>
          <p:txBody>
            <a:bodyPr lIns="0" tIns="0" rIns="0" bIns="0">
              <a:spAutoFit/>
            </a:bodyPr>
            <a:lstStyle/>
            <a:p>
              <a:pPr defTabSz="895350">
                <a:defRPr/>
              </a:pPr>
              <a:r>
                <a:rPr lang="en-US" sz="1600"/>
                <a:t>Unit of measure</a:t>
              </a:r>
            </a:p>
          </p:txBody>
        </p:sp>
        <p:sp>
          <p:nvSpPr>
            <p:cNvPr id="1033" name="McK Footnote" hidden="1"/>
            <p:cNvSpPr txBox="1">
              <a:spLocks noChangeArrowheads="1"/>
            </p:cNvSpPr>
            <p:nvPr userDrawn="1"/>
          </p:nvSpPr>
          <p:spPr bwMode="auto">
            <a:xfrm>
              <a:off x="79" y="3842"/>
              <a:ext cx="4161" cy="311"/>
            </a:xfrm>
            <a:prstGeom prst="rect">
              <a:avLst/>
            </a:prstGeom>
            <a:noFill/>
            <a:ln w="9525">
              <a:noFill/>
              <a:miter lim="800000"/>
              <a:headEnd/>
              <a:tailEnd/>
            </a:ln>
            <a:effectLst/>
          </p:spPr>
          <p:txBody>
            <a:bodyPr lIns="0" tIns="0" rIns="0" bIns="0" anchor="b">
              <a:spAutoFit/>
            </a:bodyPr>
            <a:lstStyle/>
            <a:p>
              <a:pPr marL="574675" indent="-574675" defTabSz="895350">
                <a:spcAft>
                  <a:spcPct val="50000"/>
                </a:spcAft>
                <a:tabLst>
                  <a:tab pos="533400" algn="r"/>
                </a:tabLst>
                <a:defRPr/>
              </a:pPr>
              <a:r>
                <a:rPr lang="en-US" sz="1200">
                  <a:solidFill>
                    <a:schemeClr val="tx2"/>
                  </a:solidFill>
                </a:rPr>
                <a:t>	*	Footnote</a:t>
              </a:r>
            </a:p>
            <a:p>
              <a:pPr marL="574675" indent="-574675" defTabSz="895350">
                <a:spcBef>
                  <a:spcPct val="20000"/>
                </a:spcBef>
                <a:spcAft>
                  <a:spcPct val="50000"/>
                </a:spcAft>
                <a:tabLst>
                  <a:tab pos="533400" algn="r"/>
                </a:tabLst>
                <a:defRPr/>
              </a:pPr>
              <a:r>
                <a:rPr lang="en-US" sz="1200">
                  <a:solidFill>
                    <a:schemeClr val="tx2"/>
                  </a:solidFill>
                </a:rPr>
                <a:t>Source:		Source</a:t>
              </a:r>
            </a:p>
          </p:txBody>
        </p:sp>
      </p:grpSp>
      <p:sp>
        <p:nvSpPr>
          <p:cNvPr id="846665" name="Rectangle 1865"/>
          <p:cNvSpPr>
            <a:spLocks noGrp="1" noChangeArrowheads="1"/>
          </p:cNvSpPr>
          <p:nvPr>
            <p:ph type="sldNum" sz="quarter" idx="4"/>
          </p:nvPr>
        </p:nvSpPr>
        <p:spPr bwMode="auto">
          <a:xfrm>
            <a:off x="8545513" y="6435725"/>
            <a:ext cx="195262" cy="152400"/>
          </a:xfrm>
          <a:prstGeom prst="rect">
            <a:avLst/>
          </a:prstGeom>
          <a:noFill/>
          <a:ln w="9525">
            <a:noFill/>
            <a:miter lim="800000"/>
            <a:headEnd/>
            <a:tailEnd/>
          </a:ln>
          <a:effectLst/>
        </p:spPr>
        <p:txBody>
          <a:bodyPr vert="horz" wrap="none" lIns="0" tIns="0" rIns="0" bIns="0" numCol="1" anchor="t" anchorCtr="0" compatLnSpc="1">
            <a:prstTxWarp prst="textNoShape">
              <a:avLst/>
            </a:prstTxWarp>
          </a:bodyPr>
          <a:lstStyle>
            <a:lvl1pPr>
              <a:defRPr sz="1000">
                <a:solidFill>
                  <a:srgbClr val="000000"/>
                </a:solidFill>
                <a:latin typeface="Arial" charset="0"/>
              </a:defRPr>
            </a:lvl1pPr>
          </a:lstStyle>
          <a:p>
            <a:pPr>
              <a:defRPr/>
            </a:pPr>
            <a:fld id="{103C7258-3EB6-4FD2-ACA0-BDD928B09D14}" type="slidenum">
              <a:rPr lang="en-US"/>
              <a:pPr>
                <a:defRPr/>
              </a:pPr>
              <a:t>‹N°›</a:t>
            </a:fld>
            <a:r>
              <a:rPr lang="en-US"/>
              <a:t> </a:t>
            </a:r>
          </a:p>
        </p:txBody>
      </p:sp>
    </p:spTree>
  </p:cSld>
  <p:clrMap bg1="lt1" tx1="dk1" bg2="lt2" tx2="dk2" accent1="accent1" accent2="accent2" accent3="accent3" accent4="accent4" accent5="accent5" accent6="accent6" hlink="hlink" folHlink="folHlink"/>
  <p:sldLayoutIdLst>
    <p:sldLayoutId id="2147483737"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hf hdr="0" ftr="0" dt="0"/>
  <p:txStyles>
    <p:titleStyle>
      <a:lvl1pPr algn="l" defTabSz="895350" rtl="0" eaLnBrk="0" fontAlgn="base" hangingPunct="0">
        <a:spcBef>
          <a:spcPct val="0"/>
        </a:spcBef>
        <a:spcAft>
          <a:spcPct val="0"/>
        </a:spcAft>
        <a:defRPr sz="1900" b="1">
          <a:solidFill>
            <a:schemeClr val="tx1"/>
          </a:solidFill>
          <a:latin typeface="+mj-lt"/>
          <a:ea typeface="+mj-ea"/>
          <a:cs typeface="+mj-cs"/>
        </a:defRPr>
      </a:lvl1pPr>
      <a:lvl2pPr algn="l" defTabSz="895350" rtl="0" eaLnBrk="0" fontAlgn="base" hangingPunct="0">
        <a:spcBef>
          <a:spcPct val="0"/>
        </a:spcBef>
        <a:spcAft>
          <a:spcPct val="0"/>
        </a:spcAft>
        <a:defRPr sz="1900" b="1">
          <a:solidFill>
            <a:schemeClr val="tx1"/>
          </a:solidFill>
          <a:latin typeface="Arial" charset="0"/>
        </a:defRPr>
      </a:lvl2pPr>
      <a:lvl3pPr algn="l" defTabSz="895350" rtl="0" eaLnBrk="0" fontAlgn="base" hangingPunct="0">
        <a:spcBef>
          <a:spcPct val="0"/>
        </a:spcBef>
        <a:spcAft>
          <a:spcPct val="0"/>
        </a:spcAft>
        <a:defRPr sz="1900" b="1">
          <a:solidFill>
            <a:schemeClr val="tx1"/>
          </a:solidFill>
          <a:latin typeface="Arial" charset="0"/>
        </a:defRPr>
      </a:lvl3pPr>
      <a:lvl4pPr algn="l" defTabSz="895350" rtl="0" eaLnBrk="0" fontAlgn="base" hangingPunct="0">
        <a:spcBef>
          <a:spcPct val="0"/>
        </a:spcBef>
        <a:spcAft>
          <a:spcPct val="0"/>
        </a:spcAft>
        <a:defRPr sz="1900" b="1">
          <a:solidFill>
            <a:schemeClr val="tx1"/>
          </a:solidFill>
          <a:latin typeface="Arial" charset="0"/>
        </a:defRPr>
      </a:lvl4pPr>
      <a:lvl5pPr algn="l" defTabSz="895350" rtl="0" eaLnBrk="0" fontAlgn="base" hangingPunct="0">
        <a:spcBef>
          <a:spcPct val="0"/>
        </a:spcBef>
        <a:spcAft>
          <a:spcPct val="0"/>
        </a:spcAft>
        <a:defRPr sz="1900" b="1">
          <a:solidFill>
            <a:schemeClr val="tx1"/>
          </a:solidFill>
          <a:latin typeface="Arial" charset="0"/>
        </a:defRPr>
      </a:lvl5pPr>
      <a:lvl6pPr marL="457200" algn="l" defTabSz="895350" rtl="0" fontAlgn="base">
        <a:spcBef>
          <a:spcPct val="0"/>
        </a:spcBef>
        <a:spcAft>
          <a:spcPct val="0"/>
        </a:spcAft>
        <a:defRPr sz="1900" b="1">
          <a:solidFill>
            <a:schemeClr val="tx1"/>
          </a:solidFill>
          <a:latin typeface="Arial" charset="0"/>
        </a:defRPr>
      </a:lvl6pPr>
      <a:lvl7pPr marL="914400" algn="l" defTabSz="895350" rtl="0" fontAlgn="base">
        <a:spcBef>
          <a:spcPct val="0"/>
        </a:spcBef>
        <a:spcAft>
          <a:spcPct val="0"/>
        </a:spcAft>
        <a:defRPr sz="1900" b="1">
          <a:solidFill>
            <a:schemeClr val="tx1"/>
          </a:solidFill>
          <a:latin typeface="Arial" charset="0"/>
        </a:defRPr>
      </a:lvl7pPr>
      <a:lvl8pPr marL="1371600" algn="l" defTabSz="895350" rtl="0" fontAlgn="base">
        <a:spcBef>
          <a:spcPct val="0"/>
        </a:spcBef>
        <a:spcAft>
          <a:spcPct val="0"/>
        </a:spcAft>
        <a:defRPr sz="1900" b="1">
          <a:solidFill>
            <a:schemeClr val="tx1"/>
          </a:solidFill>
          <a:latin typeface="Arial" charset="0"/>
        </a:defRPr>
      </a:lvl8pPr>
      <a:lvl9pPr marL="1828800" algn="l" defTabSz="895350" rtl="0" fontAlgn="base">
        <a:spcBef>
          <a:spcPct val="0"/>
        </a:spcBef>
        <a:spcAft>
          <a:spcPct val="0"/>
        </a:spcAft>
        <a:defRPr sz="1900" b="1">
          <a:solidFill>
            <a:schemeClr val="tx1"/>
          </a:solidFill>
          <a:latin typeface="Arial" charset="0"/>
        </a:defRPr>
      </a:lvl9pPr>
    </p:titleStyle>
    <p:bodyStyle>
      <a:lvl1pPr marL="342900" indent="-342900" algn="l" defTabSz="895350" rtl="0" eaLnBrk="0" fontAlgn="base" hangingPunct="0">
        <a:spcBef>
          <a:spcPct val="0"/>
        </a:spcBef>
        <a:spcAft>
          <a:spcPct val="0"/>
        </a:spcAft>
        <a:buSzPct val="120000"/>
        <a:defRPr sz="1600">
          <a:solidFill>
            <a:schemeClr val="tx1"/>
          </a:solidFill>
          <a:latin typeface="+mn-lt"/>
          <a:ea typeface="+mn-ea"/>
          <a:cs typeface="+mn-cs"/>
        </a:defRPr>
      </a:lvl1pPr>
      <a:lvl2pPr marL="144463" indent="-142875" algn="l" defTabSz="895350" rtl="0" eaLnBrk="0" fontAlgn="base" hangingPunct="0">
        <a:spcBef>
          <a:spcPct val="0"/>
        </a:spcBef>
        <a:spcAft>
          <a:spcPct val="0"/>
        </a:spcAft>
        <a:buSzPct val="120000"/>
        <a:buChar char="•"/>
        <a:defRPr sz="1600">
          <a:solidFill>
            <a:schemeClr val="tx1"/>
          </a:solidFill>
          <a:latin typeface="+mn-lt"/>
        </a:defRPr>
      </a:lvl2pPr>
      <a:lvl3pPr marL="295275" indent="-149225" algn="l" defTabSz="895350" rtl="0" eaLnBrk="0" fontAlgn="base" hangingPunct="0">
        <a:spcBef>
          <a:spcPct val="0"/>
        </a:spcBef>
        <a:spcAft>
          <a:spcPct val="0"/>
        </a:spcAft>
        <a:buChar char="–"/>
        <a:defRPr sz="1600">
          <a:solidFill>
            <a:schemeClr val="tx1"/>
          </a:solidFill>
          <a:latin typeface="+mn-lt"/>
        </a:defRPr>
      </a:lvl3pPr>
      <a:lvl4pPr marL="431800" indent="-134938" algn="l" defTabSz="895350" rtl="0" eaLnBrk="0" fontAlgn="base" hangingPunct="0">
        <a:spcBef>
          <a:spcPct val="0"/>
        </a:spcBef>
        <a:spcAft>
          <a:spcPct val="0"/>
        </a:spcAft>
        <a:buSzPct val="89000"/>
        <a:buChar char="•"/>
        <a:defRPr sz="1600">
          <a:solidFill>
            <a:schemeClr val="tx1"/>
          </a:solidFill>
          <a:latin typeface="+mn-lt"/>
        </a:defRPr>
      </a:lvl4pPr>
      <a:lvl5pPr marL="582613" indent="-149225" algn="l" defTabSz="895350" rtl="0" eaLnBrk="0" fontAlgn="base" hangingPunct="0">
        <a:spcBef>
          <a:spcPct val="0"/>
        </a:spcBef>
        <a:spcAft>
          <a:spcPct val="0"/>
        </a:spcAft>
        <a:buSzPct val="75000"/>
        <a:buChar char="–"/>
        <a:defRPr sz="1600">
          <a:solidFill>
            <a:schemeClr val="tx1"/>
          </a:solidFill>
          <a:latin typeface="+mn-lt"/>
        </a:defRPr>
      </a:lvl5pPr>
      <a:lvl6pPr marL="1039813" indent="-149225" algn="l" defTabSz="895350" rtl="0" fontAlgn="base">
        <a:spcBef>
          <a:spcPct val="0"/>
        </a:spcBef>
        <a:spcAft>
          <a:spcPct val="0"/>
        </a:spcAft>
        <a:buSzPct val="75000"/>
        <a:buChar char="–"/>
        <a:defRPr sz="1600">
          <a:solidFill>
            <a:schemeClr val="tx1"/>
          </a:solidFill>
          <a:latin typeface="+mn-lt"/>
        </a:defRPr>
      </a:lvl6pPr>
      <a:lvl7pPr marL="1497013" indent="-149225" algn="l" defTabSz="895350" rtl="0" fontAlgn="base">
        <a:spcBef>
          <a:spcPct val="0"/>
        </a:spcBef>
        <a:spcAft>
          <a:spcPct val="0"/>
        </a:spcAft>
        <a:buSzPct val="75000"/>
        <a:buChar char="–"/>
        <a:defRPr sz="1600">
          <a:solidFill>
            <a:schemeClr val="tx1"/>
          </a:solidFill>
          <a:latin typeface="+mn-lt"/>
        </a:defRPr>
      </a:lvl7pPr>
      <a:lvl8pPr marL="1954213" indent="-149225" algn="l" defTabSz="895350" rtl="0" fontAlgn="base">
        <a:spcBef>
          <a:spcPct val="0"/>
        </a:spcBef>
        <a:spcAft>
          <a:spcPct val="0"/>
        </a:spcAft>
        <a:buSzPct val="75000"/>
        <a:buChar char="–"/>
        <a:defRPr sz="1600">
          <a:solidFill>
            <a:schemeClr val="tx1"/>
          </a:solidFill>
          <a:latin typeface="+mn-lt"/>
        </a:defRPr>
      </a:lvl8pPr>
      <a:lvl9pPr marL="2411413" indent="-149225" algn="l" defTabSz="895350" rtl="0" fontAlgn="base">
        <a:spcBef>
          <a:spcPct val="0"/>
        </a:spcBef>
        <a:spcAft>
          <a:spcPct val="0"/>
        </a:spcAft>
        <a:buSzPct val="75000"/>
        <a:buChar char="–"/>
        <a:defRPr sz="16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juristrale.org/" TargetMode="External"/><Relationship Id="rId2" Type="http://schemas.openxmlformats.org/officeDocument/2006/relationships/hyperlink" Target="mailto:christian.mabita@juristrale.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166255" y="1886115"/>
            <a:ext cx="8513762" cy="1225220"/>
          </a:xfrm>
        </p:spPr>
        <p:style>
          <a:lnRef idx="1">
            <a:schemeClr val="accent6"/>
          </a:lnRef>
          <a:fillRef idx="2">
            <a:schemeClr val="accent6"/>
          </a:fillRef>
          <a:effectRef idx="1">
            <a:schemeClr val="accent6"/>
          </a:effectRef>
          <a:fontRef idx="minor">
            <a:schemeClr val="dk1"/>
          </a:fontRef>
        </p:style>
        <p:txBody>
          <a:bodyPr>
            <a:normAutofit fontScale="90000"/>
          </a:bodyPr>
          <a:lstStyle/>
          <a:p>
            <a:pPr algn="ctr">
              <a:defRPr/>
            </a:pPr>
            <a:r>
              <a:rPr lang="fr-BE" sz="4000" dirty="0" smtClean="0"/>
              <a:t>La gestion pacifique des conflits </a:t>
            </a:r>
            <a:br>
              <a:rPr lang="fr-BE" sz="4000" dirty="0" smtClean="0"/>
            </a:br>
            <a:r>
              <a:rPr lang="fr-BE" sz="4000" dirty="0" smtClean="0"/>
              <a:t>liés au détournement et à la corruption </a:t>
            </a:r>
            <a:r>
              <a:rPr lang="fr-CA" sz="3900" dirty="0" smtClean="0"/>
              <a:t/>
            </a:r>
            <a:br>
              <a:rPr lang="fr-CA" sz="3900" dirty="0" smtClean="0"/>
            </a:br>
            <a:r>
              <a:rPr lang="fr-FR" sz="3900" i="1" dirty="0" smtClean="0"/>
              <a:t/>
            </a:r>
            <a:br>
              <a:rPr lang="fr-FR" sz="3900" i="1" dirty="0" smtClean="0"/>
            </a:br>
            <a:r>
              <a:rPr lang="fr-CA" sz="3900" dirty="0" smtClean="0"/>
              <a:t>	</a:t>
            </a:r>
          </a:p>
        </p:txBody>
      </p:sp>
      <p:sp>
        <p:nvSpPr>
          <p:cNvPr id="9219" name="Subtitle 2"/>
          <p:cNvSpPr>
            <a:spLocks noGrp="1"/>
          </p:cNvSpPr>
          <p:nvPr>
            <p:ph type="subTitle" idx="1"/>
          </p:nvPr>
        </p:nvSpPr>
        <p:spPr>
          <a:xfrm>
            <a:off x="1165100" y="3467821"/>
            <a:ext cx="6896100" cy="1638569"/>
          </a:xfrm>
        </p:spPr>
        <p:txBody>
          <a:bodyPr/>
          <a:lstStyle/>
          <a:p>
            <a:pPr algn="ctr" eaLnBrk="1" hangingPunct="1"/>
            <a:r>
              <a:rPr lang="fr-FR" sz="1200" dirty="0" smtClean="0"/>
              <a:t>par</a:t>
            </a:r>
          </a:p>
          <a:p>
            <a:pPr algn="ctr" eaLnBrk="1" hangingPunct="1"/>
            <a:r>
              <a:rPr lang="fr-FR" sz="1800" b="1" dirty="0" smtClean="0"/>
              <a:t>Christian MABITA MAFUTA</a:t>
            </a:r>
          </a:p>
          <a:p>
            <a:pPr algn="ctr" eaLnBrk="1" hangingPunct="1"/>
            <a:r>
              <a:rPr lang="fr-BE" b="1" i="1" dirty="0" smtClean="0"/>
              <a:t> </a:t>
            </a:r>
            <a:r>
              <a:rPr lang="fr-FR" b="1" i="1" dirty="0" smtClean="0"/>
              <a:t>Coordonnateur</a:t>
            </a:r>
            <a:endParaRPr lang="fr-FR" i="1" dirty="0" smtClean="0"/>
          </a:p>
          <a:p>
            <a:pPr algn="ctr" eaLnBrk="1" hangingPunct="1"/>
            <a:endParaRPr lang="fr-FR" sz="2000" dirty="0" smtClean="0"/>
          </a:p>
          <a:p>
            <a:pPr algn="ctr" eaLnBrk="1" hangingPunct="1"/>
            <a:endParaRPr lang="fr-FR" sz="2000" dirty="0" smtClean="0"/>
          </a:p>
          <a:p>
            <a:pPr algn="ctr" eaLnBrk="1" hangingPunct="1"/>
            <a:r>
              <a:rPr lang="fr-FR" i="1" dirty="0" smtClean="0"/>
              <a:t>Atelier CN REDD sur le mécanisme de gestion des plaintes</a:t>
            </a:r>
          </a:p>
          <a:p>
            <a:pPr algn="ctr" eaLnBrk="1" hangingPunct="1"/>
            <a:r>
              <a:rPr lang="fr-FR" sz="2000" dirty="0" smtClean="0"/>
              <a:t>Kinshasa, 30 octobre 2012 –</a:t>
            </a:r>
          </a:p>
        </p:txBody>
      </p:sp>
      <p:pic>
        <p:nvPicPr>
          <p:cNvPr id="10" name="Image 9"/>
          <p:cNvPicPr/>
          <p:nvPr/>
        </p:nvPicPr>
        <p:blipFill>
          <a:blip r:embed="rId3" cstate="print"/>
          <a:srcRect/>
          <a:stretch>
            <a:fillRect/>
          </a:stretch>
        </p:blipFill>
        <p:spPr bwMode="auto">
          <a:xfrm>
            <a:off x="3669476" y="165348"/>
            <a:ext cx="1202030" cy="1081561"/>
          </a:xfrm>
          <a:prstGeom prst="rect">
            <a:avLst/>
          </a:prstGeom>
          <a:noFill/>
          <a:ln w="9525">
            <a:noFill/>
            <a:miter lim="800000"/>
            <a:headEnd/>
            <a:tailEnd/>
          </a:ln>
        </p:spPr>
      </p:pic>
      <p:sp>
        <p:nvSpPr>
          <p:cNvPr id="11" name="Subtitle 2"/>
          <p:cNvSpPr txBox="1">
            <a:spLocks/>
          </p:cNvSpPr>
          <p:nvPr/>
        </p:nvSpPr>
        <p:spPr bwMode="auto">
          <a:xfrm>
            <a:off x="736270" y="1209532"/>
            <a:ext cx="7730837" cy="49244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342900" marR="0" lvl="0" indent="-342900" algn="ctr" defTabSz="895350" rtl="0" eaLnBrk="1" fontAlgn="base" latinLnBrk="0" hangingPunct="1">
              <a:lnSpc>
                <a:spcPct val="100000"/>
              </a:lnSpc>
              <a:spcBef>
                <a:spcPct val="0"/>
              </a:spcBef>
              <a:spcAft>
                <a:spcPct val="0"/>
              </a:spcAft>
              <a:buClrTx/>
              <a:buSzPct val="120000"/>
              <a:buFontTx/>
              <a:buNone/>
              <a:tabLst/>
              <a:defRPr/>
            </a:pPr>
            <a:r>
              <a:rPr kumimoji="0" lang="fr-BE" sz="1600" b="1" i="1" u="none" strike="noStrike" kern="0" cap="none" spc="0" normalizeH="0" baseline="0" noProof="0" dirty="0" smtClean="0">
                <a:ln>
                  <a:noFill/>
                </a:ln>
                <a:solidFill>
                  <a:srgbClr val="FF0000"/>
                </a:solidFill>
                <a:effectLst/>
                <a:uLnTx/>
                <a:uFillTx/>
                <a:latin typeface="+mn-lt"/>
                <a:ea typeface="+mn-ea"/>
                <a:cs typeface="+mn-cs"/>
              </a:rPr>
              <a:t>Juristes pour l’application et le renforcement de la loi </a:t>
            </a:r>
          </a:p>
          <a:p>
            <a:pPr marL="342900" marR="0" lvl="0" indent="-342900" algn="ctr" defTabSz="895350" rtl="0" eaLnBrk="1" fontAlgn="base" latinLnBrk="0" hangingPunct="1">
              <a:lnSpc>
                <a:spcPct val="100000"/>
              </a:lnSpc>
              <a:spcBef>
                <a:spcPct val="0"/>
              </a:spcBef>
              <a:spcAft>
                <a:spcPct val="0"/>
              </a:spcAft>
              <a:buClrTx/>
              <a:buSzPct val="120000"/>
              <a:buFontTx/>
              <a:buNone/>
              <a:tabLst/>
              <a:defRPr/>
            </a:pPr>
            <a:r>
              <a:rPr kumimoji="0" lang="fr-BE" sz="1600" b="1" i="1" u="none" strike="noStrike" kern="0" cap="none" spc="0" normalizeH="0" baseline="0" noProof="0" dirty="0" smtClean="0">
                <a:ln>
                  <a:noFill/>
                </a:ln>
                <a:solidFill>
                  <a:srgbClr val="FF0000"/>
                </a:solidFill>
                <a:effectLst/>
                <a:uLnTx/>
                <a:uFillTx/>
                <a:latin typeface="+mn-lt"/>
                <a:ea typeface="+mn-ea"/>
                <a:cs typeface="+mn-cs"/>
              </a:rPr>
              <a:t>dans le secteur de l’environnement</a:t>
            </a:r>
            <a:r>
              <a:rPr kumimoji="0" lang="fr-BE" sz="1400" b="1" i="1" u="none" strike="noStrike" kern="0" cap="none" spc="0" normalizeH="0" baseline="0" noProof="0" dirty="0" smtClean="0">
                <a:ln>
                  <a:noFill/>
                </a:ln>
                <a:solidFill>
                  <a:schemeClr val="tx1"/>
                </a:solidFill>
                <a:effectLst/>
                <a:uLnTx/>
                <a:uFillTx/>
                <a:latin typeface="+mn-lt"/>
                <a:ea typeface="+mn-ea"/>
                <a:cs typeface="+mn-cs"/>
              </a:rPr>
              <a:t> </a:t>
            </a:r>
            <a:endParaRPr kumimoji="0" lang="fr-FR" sz="1400" b="1" i="1"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565230" y="1916892"/>
            <a:ext cx="7617222" cy="1330301"/>
          </a:xfrm>
          <a:prstGeom prst="rect">
            <a:avLst/>
          </a:prstGeom>
        </p:spPr>
        <p:txBody>
          <a:bodyPr lIns="89611" tIns="44806" rIns="89611" bIns="44806">
            <a:normAutofit/>
          </a:bodyPr>
          <a:lstStyle/>
          <a:p>
            <a:pPr algn="ctr" defTabSz="896112" fontAlgn="auto">
              <a:spcAft>
                <a:spcPts val="0"/>
              </a:spcAft>
              <a:defRPr/>
            </a:pPr>
            <a:r>
              <a:rPr lang="fr-FR" sz="4700" b="1" dirty="0" smtClean="0">
                <a:solidFill>
                  <a:schemeClr val="accent6">
                    <a:lumMod val="75000"/>
                  </a:schemeClr>
                </a:solidFill>
                <a:latin typeface="Arabic Typesetting" pitchFamily="66" charset="-78"/>
                <a:ea typeface="+mj-ea"/>
                <a:cs typeface="Arabic Typesetting" pitchFamily="66" charset="-78"/>
              </a:rPr>
              <a:t>Merci pour votre aimable attention!</a:t>
            </a:r>
          </a:p>
          <a:p>
            <a:pPr algn="ctr" defTabSz="896112" fontAlgn="auto">
              <a:spcAft>
                <a:spcPts val="0"/>
              </a:spcAft>
              <a:defRPr/>
            </a:pPr>
            <a:r>
              <a:rPr lang="fr-FR" b="1" dirty="0" smtClean="0">
                <a:solidFill>
                  <a:schemeClr val="tx2">
                    <a:lumMod val="75000"/>
                  </a:schemeClr>
                </a:solidFill>
                <a:ea typeface="+mj-ea"/>
                <a:cs typeface="Arabic Typesetting" pitchFamily="66" charset="-78"/>
              </a:rPr>
              <a:t>E-mail: </a:t>
            </a:r>
            <a:r>
              <a:rPr lang="fr-FR" b="1" dirty="0" smtClean="0">
                <a:solidFill>
                  <a:schemeClr val="tx2">
                    <a:lumMod val="75000"/>
                  </a:schemeClr>
                </a:solidFill>
                <a:ea typeface="+mj-ea"/>
                <a:cs typeface="Arabic Typesetting" pitchFamily="66" charset="-78"/>
                <a:hlinkClick r:id="rId2"/>
              </a:rPr>
              <a:t>christian.mabita@juristrale.org</a:t>
            </a:r>
            <a:endParaRPr lang="fr-FR" b="1" dirty="0" smtClean="0">
              <a:solidFill>
                <a:schemeClr val="tx2">
                  <a:lumMod val="75000"/>
                </a:schemeClr>
              </a:solidFill>
              <a:ea typeface="+mj-ea"/>
              <a:cs typeface="Arabic Typesetting" pitchFamily="66" charset="-78"/>
            </a:endParaRPr>
          </a:p>
          <a:p>
            <a:pPr algn="ctr" defTabSz="896112" fontAlgn="auto">
              <a:spcAft>
                <a:spcPts val="0"/>
              </a:spcAft>
              <a:defRPr/>
            </a:pPr>
            <a:r>
              <a:rPr lang="fr-FR" b="1" dirty="0" smtClean="0">
                <a:solidFill>
                  <a:schemeClr val="tx2">
                    <a:lumMod val="75000"/>
                  </a:schemeClr>
                </a:solidFill>
                <a:ea typeface="+mj-ea"/>
                <a:cs typeface="Arabic Typesetting" pitchFamily="66" charset="-78"/>
                <a:hlinkClick r:id="rId3"/>
              </a:rPr>
              <a:t>www.juristrale.org</a:t>
            </a:r>
            <a:endParaRPr lang="fr-FR" b="1" dirty="0" smtClean="0">
              <a:solidFill>
                <a:schemeClr val="tx2">
                  <a:lumMod val="75000"/>
                </a:schemeClr>
              </a:solidFill>
              <a:ea typeface="+mj-ea"/>
              <a:cs typeface="Arabic Typesetting" pitchFamily="66" charset="-78"/>
            </a:endParaRPr>
          </a:p>
          <a:p>
            <a:pPr algn="ctr" defTabSz="896112" fontAlgn="auto">
              <a:spcAft>
                <a:spcPts val="0"/>
              </a:spcAft>
              <a:defRPr/>
            </a:pPr>
            <a:endParaRPr lang="fr-FR" b="1" dirty="0" smtClean="0">
              <a:solidFill>
                <a:schemeClr val="tx2">
                  <a:lumMod val="75000"/>
                </a:schemeClr>
              </a:solidFill>
              <a:ea typeface="+mj-ea"/>
              <a:cs typeface="Arabic Typesetting" pitchFamily="66" charset="-78"/>
            </a:endParaRPr>
          </a:p>
          <a:p>
            <a:pPr algn="ctr" defTabSz="896112" fontAlgn="auto">
              <a:spcAft>
                <a:spcPts val="0"/>
              </a:spcAft>
              <a:defRPr/>
            </a:pPr>
            <a:endParaRPr lang="fr-FR" sz="4700" b="1" dirty="0" smtClean="0">
              <a:solidFill>
                <a:srgbClr val="10AC20"/>
              </a:solidFill>
              <a:latin typeface="Arabic Typesetting" pitchFamily="66" charset="-78"/>
              <a:ea typeface="+mj-ea"/>
              <a:cs typeface="Arabic Typesetting" pitchFamily="66" charset="-78"/>
            </a:endParaRPr>
          </a:p>
          <a:p>
            <a:pPr algn="ctr" defTabSz="896112" fontAlgn="auto">
              <a:spcAft>
                <a:spcPts val="0"/>
              </a:spcAft>
              <a:defRPr/>
            </a:pPr>
            <a:endParaRPr lang="fr-FR" sz="4700" b="1" dirty="0" smtClean="0">
              <a:solidFill>
                <a:srgbClr val="10AC20"/>
              </a:solidFill>
              <a:latin typeface="Arabic Typesetting" pitchFamily="66" charset="-78"/>
              <a:ea typeface="+mj-ea"/>
              <a:cs typeface="Arabic Typesetting" pitchFamily="66" charset="-78"/>
            </a:endParaRPr>
          </a:p>
          <a:p>
            <a:pPr algn="ctr" defTabSz="896112" fontAlgn="auto">
              <a:spcAft>
                <a:spcPts val="0"/>
              </a:spcAft>
              <a:defRPr/>
            </a:pPr>
            <a:endParaRPr lang="fr-FR" b="1" dirty="0">
              <a:solidFill>
                <a:srgbClr val="10AC20"/>
              </a:solidFill>
              <a:latin typeface="Arabic Typesetting" pitchFamily="66" charset="-78"/>
              <a:ea typeface="+mj-ea"/>
              <a:cs typeface="Arabic Typesetting" pitchFamily="66" charset="-78"/>
            </a:endParaRPr>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9063" y="230188"/>
            <a:ext cx="8618537" cy="553998"/>
          </a:xfrm>
        </p:spPr>
        <p:style>
          <a:lnRef idx="1">
            <a:schemeClr val="accent2"/>
          </a:lnRef>
          <a:fillRef idx="2">
            <a:schemeClr val="accent2"/>
          </a:fillRef>
          <a:effectRef idx="1">
            <a:schemeClr val="accent2"/>
          </a:effectRef>
          <a:fontRef idx="minor">
            <a:schemeClr val="dk1"/>
          </a:fontRef>
        </p:style>
        <p:txBody>
          <a:bodyPr/>
          <a:lstStyle/>
          <a:p>
            <a:pPr algn="ctr"/>
            <a:r>
              <a:rPr lang="en-US" sz="3600" u="sng" dirty="0" err="1" smtClean="0"/>
              <a:t>Sommaire</a:t>
            </a:r>
            <a:endParaRPr lang="en-US" sz="3600" u="sng" dirty="0"/>
          </a:p>
        </p:txBody>
      </p:sp>
      <p:sp>
        <p:nvSpPr>
          <p:cNvPr id="3" name="Espace réservé du contenu 2"/>
          <p:cNvSpPr>
            <a:spLocks noGrp="1"/>
          </p:cNvSpPr>
          <p:nvPr>
            <p:ph idx="1"/>
          </p:nvPr>
        </p:nvSpPr>
        <p:spPr>
          <a:xfrm>
            <a:off x="635000" y="1273175"/>
            <a:ext cx="8105775" cy="4939814"/>
          </a:xfrm>
        </p:spPr>
        <p:txBody>
          <a:bodyPr/>
          <a:lstStyle/>
          <a:p>
            <a:pPr>
              <a:spcAft>
                <a:spcPts val="300"/>
              </a:spcAft>
              <a:buFont typeface="Arial" pitchFamily="34" charset="0"/>
              <a:buChar char="•"/>
            </a:pPr>
            <a:r>
              <a:rPr lang="en-US" sz="2800" dirty="0" smtClean="0"/>
              <a:t>Introduction</a:t>
            </a:r>
          </a:p>
          <a:p>
            <a:pPr>
              <a:spcAft>
                <a:spcPts val="300"/>
              </a:spcAft>
              <a:buFont typeface="Arial" pitchFamily="34" charset="0"/>
              <a:buChar char="•"/>
            </a:pPr>
            <a:r>
              <a:rPr lang="en-US" sz="2800" dirty="0" err="1" smtClean="0"/>
              <a:t>Définitions</a:t>
            </a:r>
            <a:r>
              <a:rPr lang="en-US" sz="2800" dirty="0" smtClean="0"/>
              <a:t> </a:t>
            </a:r>
            <a:r>
              <a:rPr lang="en-US" sz="2800" dirty="0" err="1" smtClean="0"/>
              <a:t>clés</a:t>
            </a:r>
            <a:endParaRPr lang="en-US" sz="2800" dirty="0" smtClean="0"/>
          </a:p>
          <a:p>
            <a:pPr>
              <a:spcAft>
                <a:spcPts val="300"/>
              </a:spcAft>
              <a:buFont typeface="Arial" pitchFamily="34" charset="0"/>
              <a:buChar char="•"/>
            </a:pPr>
            <a:r>
              <a:rPr lang="fr-BE" sz="2800" dirty="0" smtClean="0"/>
              <a:t>Phases et caractéristiques d’un conflit </a:t>
            </a:r>
          </a:p>
          <a:p>
            <a:pPr>
              <a:spcAft>
                <a:spcPts val="300"/>
              </a:spcAft>
              <a:buFont typeface="Arial" pitchFamily="34" charset="0"/>
              <a:buChar char="•"/>
            </a:pPr>
            <a:r>
              <a:rPr lang="en-US" sz="2800" dirty="0" err="1" smtClean="0"/>
              <a:t>Quel</a:t>
            </a:r>
            <a:r>
              <a:rPr lang="en-US" sz="2800" dirty="0" smtClean="0"/>
              <a:t> </a:t>
            </a:r>
            <a:r>
              <a:rPr lang="en-US" sz="2800" dirty="0" err="1" smtClean="0"/>
              <a:t>mécanisme</a:t>
            </a:r>
            <a:r>
              <a:rPr lang="en-US" sz="2800" dirty="0" smtClean="0"/>
              <a:t> de </a:t>
            </a:r>
            <a:r>
              <a:rPr lang="en-US" sz="2800" dirty="0" err="1" smtClean="0"/>
              <a:t>gestion</a:t>
            </a:r>
            <a:r>
              <a:rPr lang="en-US" sz="2800" dirty="0" smtClean="0"/>
              <a:t> </a:t>
            </a:r>
            <a:r>
              <a:rPr lang="en-US" sz="2800" dirty="0" err="1" smtClean="0"/>
              <a:t>pacifique</a:t>
            </a:r>
            <a:r>
              <a:rPr lang="en-US" sz="2800" dirty="0" smtClean="0"/>
              <a:t>?</a:t>
            </a:r>
          </a:p>
          <a:p>
            <a:pPr lvl="5" algn="just">
              <a:spcAft>
                <a:spcPts val="300"/>
              </a:spcAft>
              <a:buFont typeface="Wingdings" pitchFamily="2" charset="2"/>
              <a:buChar char="ü"/>
            </a:pPr>
            <a:r>
              <a:rPr lang="fr-FR" sz="2800" i="1" dirty="0" smtClean="0">
                <a:latin typeface="Calibri"/>
                <a:ea typeface="Times New Roman"/>
              </a:rPr>
              <a:t>Un médiateur</a:t>
            </a:r>
          </a:p>
          <a:p>
            <a:pPr lvl="5" algn="just">
              <a:spcAft>
                <a:spcPts val="300"/>
              </a:spcAft>
              <a:buFont typeface="Wingdings" pitchFamily="2" charset="2"/>
              <a:buChar char="ü"/>
            </a:pPr>
            <a:r>
              <a:rPr lang="fr-FR" sz="2800" i="1" dirty="0" smtClean="0">
                <a:latin typeface="Calibri"/>
                <a:ea typeface="Times New Roman"/>
              </a:rPr>
              <a:t>Un cadre de concertation</a:t>
            </a:r>
            <a:endParaRPr lang="en-US" sz="2800" i="1" dirty="0" smtClean="0"/>
          </a:p>
          <a:p>
            <a:pPr>
              <a:spcAft>
                <a:spcPts val="300"/>
              </a:spcAft>
              <a:buFont typeface="Arial" pitchFamily="34" charset="0"/>
              <a:buChar char="•"/>
            </a:pPr>
            <a:r>
              <a:rPr lang="en-US" sz="2800" dirty="0" err="1" smtClean="0"/>
              <a:t>Processus</a:t>
            </a:r>
            <a:r>
              <a:rPr lang="en-US" sz="2800" dirty="0" smtClean="0"/>
              <a:t> de </a:t>
            </a:r>
            <a:r>
              <a:rPr lang="en-US" sz="2800" dirty="0" err="1" smtClean="0"/>
              <a:t>gestion</a:t>
            </a:r>
            <a:r>
              <a:rPr lang="en-US" sz="2800" dirty="0" smtClean="0"/>
              <a:t> d’un </a:t>
            </a:r>
            <a:r>
              <a:rPr lang="en-US" sz="2800" dirty="0" err="1" smtClean="0"/>
              <a:t>conflit</a:t>
            </a:r>
            <a:endParaRPr lang="en-US" sz="2800" dirty="0" smtClean="0"/>
          </a:p>
          <a:p>
            <a:pPr lvl="5">
              <a:spcAft>
                <a:spcPts val="300"/>
              </a:spcAft>
              <a:buFont typeface="Wingdings" pitchFamily="2" charset="2"/>
              <a:buChar char="ü"/>
            </a:pPr>
            <a:r>
              <a:rPr lang="en-US" sz="2800" i="1" dirty="0" err="1" smtClean="0"/>
              <a:t>Analyse</a:t>
            </a:r>
            <a:r>
              <a:rPr lang="en-US" sz="2800" i="1" dirty="0" smtClean="0"/>
              <a:t> d’un </a:t>
            </a:r>
            <a:r>
              <a:rPr lang="en-US" sz="2800" i="1" dirty="0" err="1" smtClean="0"/>
              <a:t>conflit</a:t>
            </a:r>
            <a:endParaRPr lang="en-US" sz="2800" i="1" dirty="0" smtClean="0"/>
          </a:p>
          <a:p>
            <a:pPr lvl="5">
              <a:spcAft>
                <a:spcPts val="300"/>
              </a:spcAft>
              <a:buFont typeface="Wingdings" pitchFamily="2" charset="2"/>
              <a:buChar char="ü"/>
            </a:pPr>
            <a:r>
              <a:rPr lang="en-US" sz="2800" i="1" dirty="0" smtClean="0"/>
              <a:t>Techniques </a:t>
            </a:r>
            <a:r>
              <a:rPr lang="en-US" sz="2800" i="1" dirty="0" err="1" smtClean="0"/>
              <a:t>ou</a:t>
            </a:r>
            <a:r>
              <a:rPr lang="en-US" sz="2800" i="1" dirty="0" smtClean="0"/>
              <a:t> </a:t>
            </a:r>
            <a:r>
              <a:rPr lang="en-US" sz="2800" i="1" dirty="0" err="1" smtClean="0"/>
              <a:t>méthodologies</a:t>
            </a:r>
            <a:endParaRPr lang="en-US" sz="2800" i="1" dirty="0" smtClean="0"/>
          </a:p>
          <a:p>
            <a:pPr>
              <a:spcAft>
                <a:spcPts val="300"/>
              </a:spcAft>
              <a:buFont typeface="Arial" pitchFamily="34" charset="0"/>
              <a:buChar char="•"/>
            </a:pPr>
            <a:r>
              <a:rPr lang="en-US" sz="2800" dirty="0" smtClean="0"/>
              <a:t>Conclusion</a:t>
            </a:r>
          </a:p>
          <a:p>
            <a:pPr>
              <a:buFont typeface="Arial" pitchFamily="34" charset="0"/>
              <a:buChar char="•"/>
            </a:pPr>
            <a:endParaRPr lang="en-US" dirty="0"/>
          </a:p>
        </p:txBody>
      </p:sp>
      <p:sp>
        <p:nvSpPr>
          <p:cNvPr id="4" name="Espace réservé du numéro de diapositive 3"/>
          <p:cNvSpPr>
            <a:spLocks noGrp="1"/>
          </p:cNvSpPr>
          <p:nvPr>
            <p:ph type="sldNum" sz="quarter" idx="10"/>
          </p:nvPr>
        </p:nvSpPr>
        <p:spPr/>
        <p:txBody>
          <a:bodyPr/>
          <a:lstStyle/>
          <a:p>
            <a:pPr>
              <a:defRPr/>
            </a:pPr>
            <a:fld id="{5CCE4324-2BF5-45B3-B550-624786EEC6A5}" type="slidenum">
              <a:rPr lang="en-US" smtClean="0"/>
              <a:pPr>
                <a:defRPr/>
              </a:pPr>
              <a:t>1</a:t>
            </a:fld>
            <a:r>
              <a:rPr lang="en-US" smtClean="0"/>
              <a:t> </a:t>
            </a:r>
            <a:endParaRPr lang="en-US"/>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30188"/>
            <a:ext cx="8166100" cy="553998"/>
          </a:xfrm>
        </p:spPr>
        <p:style>
          <a:lnRef idx="1">
            <a:schemeClr val="accent2"/>
          </a:lnRef>
          <a:fillRef idx="2">
            <a:schemeClr val="accent2"/>
          </a:fillRef>
          <a:effectRef idx="1">
            <a:schemeClr val="accent2"/>
          </a:effectRef>
          <a:fontRef idx="minor">
            <a:schemeClr val="dk1"/>
          </a:fontRef>
        </p:style>
        <p:txBody>
          <a:bodyPr/>
          <a:lstStyle/>
          <a:p>
            <a:r>
              <a:rPr lang="en-US" sz="3600" u="sng" dirty="0" smtClean="0"/>
              <a:t>Introduction</a:t>
            </a:r>
            <a:endParaRPr lang="en-US" sz="3600" u="sng" dirty="0"/>
          </a:p>
        </p:txBody>
      </p:sp>
      <p:sp>
        <p:nvSpPr>
          <p:cNvPr id="3" name="Espace réservé du contenu 2"/>
          <p:cNvSpPr>
            <a:spLocks noGrp="1"/>
          </p:cNvSpPr>
          <p:nvPr>
            <p:ph idx="1"/>
          </p:nvPr>
        </p:nvSpPr>
        <p:spPr>
          <a:xfrm>
            <a:off x="482600" y="952501"/>
            <a:ext cx="8258175" cy="5586145"/>
          </a:xfrm>
        </p:spPr>
        <p:txBody>
          <a:bodyPr/>
          <a:lstStyle/>
          <a:p>
            <a:r>
              <a:rPr lang="fr-FR" sz="1800" dirty="0" smtClean="0"/>
              <a:t>	</a:t>
            </a:r>
            <a:r>
              <a:rPr lang="fr-FR" sz="2200" dirty="0" smtClean="0"/>
              <a:t>Le conflit fait partie intégrante du quotidien de l’homme, pour ne pas dire de sa nature. </a:t>
            </a:r>
          </a:p>
          <a:p>
            <a:endParaRPr lang="fr-FR" sz="1100" dirty="0" smtClean="0"/>
          </a:p>
          <a:p>
            <a:r>
              <a:rPr lang="fr-FR" sz="2200" dirty="0" smtClean="0"/>
              <a:t>	En effet, l’homme vie des situations conflictuelles quotidiennement : « </a:t>
            </a:r>
            <a:r>
              <a:rPr lang="fr-BE" sz="2200" i="1" dirty="0" smtClean="0"/>
              <a:t>au sein de la famille, entre des quartiers, entre des villages, entre différentes communautés. Il n’est pas difficile de déclencher des conflits et de les aggraver par la violence </a:t>
            </a:r>
            <a:r>
              <a:rPr lang="fr-BE" sz="2200" dirty="0" smtClean="0"/>
              <a:t>».</a:t>
            </a:r>
          </a:p>
          <a:p>
            <a:endParaRPr lang="fr-BE" sz="1100" dirty="0" smtClean="0"/>
          </a:p>
          <a:p>
            <a:r>
              <a:rPr lang="fr-BE" sz="2200" dirty="0" smtClean="0"/>
              <a:t>	Cette réalité, qui de fois passe inaperçue, est beaucoup plus visible lorsqu’il y a des grands intérêts et/ou des attentes en jeux. </a:t>
            </a:r>
          </a:p>
          <a:p>
            <a:endParaRPr lang="fr-BE" sz="1100" dirty="0" smtClean="0"/>
          </a:p>
          <a:p>
            <a:r>
              <a:rPr lang="fr-BE" sz="2200" dirty="0" smtClean="0"/>
              <a:t>	Tel est le cas de la REDD avec à la fois les différents espoirs qu’elle suscite et les opportunités réelles qu’elle peut potentiellement offrir. Lesdits conflits pourraient être liés notamment à un manque de transparence, au partage des revenus REDD, à la corruption et détournement des fonds.</a:t>
            </a:r>
            <a:endParaRPr lang="en-US" dirty="0"/>
          </a:p>
        </p:txBody>
      </p:sp>
      <p:sp>
        <p:nvSpPr>
          <p:cNvPr id="4" name="Espace réservé du numéro de diapositive 3"/>
          <p:cNvSpPr>
            <a:spLocks noGrp="1"/>
          </p:cNvSpPr>
          <p:nvPr>
            <p:ph type="sldNum" sz="quarter" idx="10"/>
          </p:nvPr>
        </p:nvSpPr>
        <p:spPr/>
        <p:txBody>
          <a:bodyPr/>
          <a:lstStyle/>
          <a:p>
            <a:pPr>
              <a:defRPr/>
            </a:pPr>
            <a:fld id="{5CCE4324-2BF5-45B3-B550-624786EEC6A5}" type="slidenum">
              <a:rPr lang="en-US" smtClean="0"/>
              <a:pPr>
                <a:defRPr/>
              </a:pPr>
              <a:t>2</a:t>
            </a:fld>
            <a:r>
              <a:rPr lang="en-US" smtClean="0"/>
              <a:t> </a:t>
            </a:r>
            <a:endParaRPr lang="en-US"/>
          </a:p>
        </p:txBody>
      </p:sp>
    </p:spTree>
  </p:cSld>
  <p:clrMapOvr>
    <a:masterClrMapping/>
  </p:clrMapOvr>
  <p:transition>
    <p:wipe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30188"/>
            <a:ext cx="8166100" cy="553998"/>
          </a:xfrm>
        </p:spPr>
        <p:style>
          <a:lnRef idx="1">
            <a:schemeClr val="accent2"/>
          </a:lnRef>
          <a:fillRef idx="2">
            <a:schemeClr val="accent2"/>
          </a:fillRef>
          <a:effectRef idx="1">
            <a:schemeClr val="accent2"/>
          </a:effectRef>
          <a:fontRef idx="minor">
            <a:schemeClr val="dk1"/>
          </a:fontRef>
        </p:style>
        <p:txBody>
          <a:bodyPr/>
          <a:lstStyle/>
          <a:p>
            <a:r>
              <a:rPr lang="en-US" sz="3600" u="sng" dirty="0" err="1" smtClean="0"/>
              <a:t>Définitions</a:t>
            </a:r>
            <a:r>
              <a:rPr lang="en-US" sz="3600" u="sng" dirty="0" smtClean="0"/>
              <a:t> </a:t>
            </a:r>
            <a:r>
              <a:rPr lang="en-US" sz="3600" u="sng" dirty="0" err="1" smtClean="0"/>
              <a:t>clés</a:t>
            </a:r>
            <a:endParaRPr lang="en-US" sz="3600" u="sng" dirty="0"/>
          </a:p>
        </p:txBody>
      </p:sp>
      <p:sp>
        <p:nvSpPr>
          <p:cNvPr id="3" name="Espace réservé du contenu 2"/>
          <p:cNvSpPr>
            <a:spLocks noGrp="1"/>
          </p:cNvSpPr>
          <p:nvPr>
            <p:ph idx="1"/>
          </p:nvPr>
        </p:nvSpPr>
        <p:spPr>
          <a:xfrm>
            <a:off x="482600" y="952501"/>
            <a:ext cx="8258175" cy="5786199"/>
          </a:xfrm>
        </p:spPr>
        <p:txBody>
          <a:bodyPr/>
          <a:lstStyle/>
          <a:p>
            <a:pPr marL="514350" indent="-514350">
              <a:buFont typeface="+mj-lt"/>
              <a:buAutoNum type="arabicPeriod"/>
            </a:pPr>
            <a:r>
              <a:rPr lang="fr-BE" sz="1800" b="1" dirty="0" smtClean="0"/>
              <a:t>Conflit</a:t>
            </a:r>
            <a:r>
              <a:rPr lang="fr-BE" sz="1800" dirty="0" smtClean="0"/>
              <a:t> : « </a:t>
            </a:r>
            <a:r>
              <a:rPr lang="fr-FR" sz="1800" i="1" dirty="0" smtClean="0"/>
              <a:t> est une relation entre deux ou plusieurs parties qui ont, ou croient avoir, des intérêts ou des objectifs incompatibles</a:t>
            </a:r>
            <a:r>
              <a:rPr lang="fr-FR" sz="1800" dirty="0" smtClean="0"/>
              <a:t>.».</a:t>
            </a:r>
            <a:r>
              <a:rPr lang="fr-BE" sz="1800" dirty="0" smtClean="0"/>
              <a:t> (</a:t>
            </a:r>
            <a:r>
              <a:rPr lang="fr-FR" sz="1800" dirty="0" smtClean="0"/>
              <a:t>FAO)										           Tout conflit a donc une source. Il peut être réel ou fondé sur des préjugés d’une partie.</a:t>
            </a:r>
          </a:p>
          <a:p>
            <a:pPr marL="514350" indent="-514350">
              <a:buFont typeface="+mj-lt"/>
              <a:buAutoNum type="arabicPeriod"/>
            </a:pPr>
            <a:endParaRPr lang="fr-BE" sz="1800" dirty="0" smtClean="0"/>
          </a:p>
          <a:p>
            <a:pPr marL="514350" indent="-514350">
              <a:buFont typeface="+mj-lt"/>
              <a:buAutoNum type="arabicPeriod"/>
            </a:pPr>
            <a:r>
              <a:rPr lang="fr-BE" sz="1800" b="1" dirty="0" smtClean="0"/>
              <a:t>Prévention</a:t>
            </a:r>
            <a:r>
              <a:rPr lang="fr-BE" sz="1800" dirty="0" smtClean="0"/>
              <a:t> </a:t>
            </a:r>
          </a:p>
          <a:p>
            <a:pPr marL="514350" indent="-514350"/>
            <a:r>
              <a:rPr lang="fr-FR" sz="1800" dirty="0" smtClean="0"/>
              <a:t>	Prévenir un conflit, c’est mettre des garde-fous pour qu’il n’arrive pas. Il y a là l’idée d’anticipation et d’organisation.</a:t>
            </a:r>
          </a:p>
          <a:p>
            <a:pPr marL="514350" indent="-514350">
              <a:buFont typeface="+mj-lt"/>
              <a:buAutoNum type="arabicPeriod"/>
            </a:pPr>
            <a:endParaRPr lang="fr-BE" sz="1800" dirty="0" smtClean="0"/>
          </a:p>
          <a:p>
            <a:pPr marL="514350" indent="-514350">
              <a:buAutoNum type="arabicPeriod" startAt="3"/>
            </a:pPr>
            <a:r>
              <a:rPr lang="fr-BE" sz="1800" b="1" dirty="0" smtClean="0"/>
              <a:t>Gestion</a:t>
            </a:r>
            <a:r>
              <a:rPr lang="fr-BE" sz="1800" dirty="0" smtClean="0"/>
              <a:t> : </a:t>
            </a:r>
            <a:r>
              <a:rPr lang="fr-FR" sz="1800" dirty="0" smtClean="0"/>
              <a:t>désigne toutes les stratégies orientées vers l’obtention d’un résultat sous la forme d’un accord entre les parties au conflit.</a:t>
            </a:r>
          </a:p>
          <a:p>
            <a:pPr marL="514350" indent="-514350">
              <a:buAutoNum type="arabicPeriod" startAt="3"/>
            </a:pPr>
            <a:endParaRPr lang="fr-FR" sz="1800" dirty="0" smtClean="0"/>
          </a:p>
          <a:p>
            <a:pPr marL="514350" indent="-514350"/>
            <a:r>
              <a:rPr lang="fr-FR" sz="1800" dirty="0" smtClean="0"/>
              <a:t>	La gestion d’un conflit peut amener à recourir à 2 mécanismes:</a:t>
            </a:r>
          </a:p>
          <a:p>
            <a:pPr marL="514350" indent="-514350"/>
            <a:endParaRPr lang="fr-FR" sz="1800" dirty="0" smtClean="0"/>
          </a:p>
          <a:p>
            <a:pPr marL="514350" indent="-514350"/>
            <a:r>
              <a:rPr lang="fr-FR" sz="1800" dirty="0" smtClean="0"/>
              <a:t>	- judiciaire: devant les instances judiciaires (pas l’objet de notre exposé);</a:t>
            </a:r>
          </a:p>
          <a:p>
            <a:pPr marL="514350" indent="-514350"/>
            <a:r>
              <a:rPr lang="fr-FR" sz="1800" dirty="0" smtClean="0"/>
              <a:t>	- pacifique ou à l’amiable: sans faire recours au pouvoir judiciaire, ni à la   violence (c’est de ce mécanisme dont nous allons parler).</a:t>
            </a:r>
            <a:endParaRPr lang="fr-BE" sz="1800" dirty="0" smtClean="0"/>
          </a:p>
          <a:p>
            <a:endParaRPr lang="fr-FR" sz="3600" dirty="0" smtClean="0"/>
          </a:p>
          <a:p>
            <a:endParaRPr lang="en-US" dirty="0"/>
          </a:p>
        </p:txBody>
      </p:sp>
      <p:sp>
        <p:nvSpPr>
          <p:cNvPr id="4" name="Espace réservé du numéro de diapositive 3"/>
          <p:cNvSpPr>
            <a:spLocks noGrp="1"/>
          </p:cNvSpPr>
          <p:nvPr>
            <p:ph type="sldNum" sz="quarter" idx="10"/>
          </p:nvPr>
        </p:nvSpPr>
        <p:spPr/>
        <p:txBody>
          <a:bodyPr/>
          <a:lstStyle/>
          <a:p>
            <a:pPr>
              <a:defRPr/>
            </a:pPr>
            <a:fld id="{5CCE4324-2BF5-45B3-B550-624786EEC6A5}" type="slidenum">
              <a:rPr lang="en-US" smtClean="0"/>
              <a:pPr>
                <a:defRPr/>
              </a:pPr>
              <a:t>3</a:t>
            </a:fld>
            <a:r>
              <a:rPr lang="en-US" smtClean="0"/>
              <a:t> </a:t>
            </a:r>
            <a:endParaRPr lang="en-US"/>
          </a:p>
        </p:txBody>
      </p:sp>
    </p:spTree>
  </p:cSld>
  <p:clrMapOvr>
    <a:masterClrMapping/>
  </p:clrMapOvr>
  <p:transition>
    <p:wipe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82563" y="331788"/>
            <a:ext cx="8618537" cy="369332"/>
          </a:xfrm>
        </p:spPr>
        <p:style>
          <a:lnRef idx="1">
            <a:schemeClr val="accent2"/>
          </a:lnRef>
          <a:fillRef idx="2">
            <a:schemeClr val="accent2"/>
          </a:fillRef>
          <a:effectRef idx="1">
            <a:schemeClr val="accent2"/>
          </a:effectRef>
          <a:fontRef idx="minor">
            <a:schemeClr val="dk1"/>
          </a:fontRef>
        </p:style>
        <p:txBody>
          <a:bodyPr/>
          <a:lstStyle/>
          <a:p>
            <a:pPr>
              <a:spcAft>
                <a:spcPts val="300"/>
              </a:spcAft>
            </a:pPr>
            <a:r>
              <a:rPr lang="fr-BE" sz="2400" dirty="0" smtClean="0"/>
              <a:t>Phases et caractéristiques d’un conflit </a:t>
            </a:r>
          </a:p>
        </p:txBody>
      </p:sp>
      <p:sp>
        <p:nvSpPr>
          <p:cNvPr id="4099" name="Content Placeholder 2"/>
          <p:cNvSpPr>
            <a:spLocks noGrp="1"/>
          </p:cNvSpPr>
          <p:nvPr>
            <p:ph idx="1"/>
          </p:nvPr>
        </p:nvSpPr>
        <p:spPr>
          <a:xfrm>
            <a:off x="177800" y="850900"/>
            <a:ext cx="8562975" cy="1600438"/>
          </a:xfrm>
        </p:spPr>
        <p:txBody>
          <a:bodyPr/>
          <a:lstStyle/>
          <a:p>
            <a:pPr lvl="4">
              <a:buFont typeface="Wingdings" pitchFamily="2" charset="2"/>
              <a:buChar char="§"/>
            </a:pPr>
            <a:endParaRPr lang="fr-BE" sz="1400" dirty="0" smtClean="0"/>
          </a:p>
          <a:p>
            <a:pPr lvl="4">
              <a:buNone/>
            </a:pPr>
            <a:endParaRPr lang="en-US" sz="1800" dirty="0" smtClean="0"/>
          </a:p>
          <a:p>
            <a:pPr lvl="4">
              <a:buNone/>
            </a:pPr>
            <a:endParaRPr lang="fr-BE" sz="1800" dirty="0" smtClean="0"/>
          </a:p>
          <a:p>
            <a:pPr>
              <a:defRPr/>
            </a:pPr>
            <a:endParaRPr lang="fr-FR" sz="1800" b="1" dirty="0" smtClean="0">
              <a:latin typeface="Calibri" pitchFamily="34" charset="0"/>
            </a:endParaRPr>
          </a:p>
          <a:p>
            <a:endParaRPr lang="fr-CA" sz="1800" dirty="0" smtClean="0"/>
          </a:p>
          <a:p>
            <a:pPr>
              <a:buFont typeface="Arial" charset="0"/>
              <a:buNone/>
            </a:pPr>
            <a:endParaRPr lang="fr-CA" sz="1800" dirty="0" smtClean="0"/>
          </a:p>
        </p:txBody>
      </p:sp>
      <p:pic>
        <p:nvPicPr>
          <p:cNvPr id="46082" name="Diagramme 2"/>
          <p:cNvPicPr>
            <a:picLocks noChangeArrowheads="1"/>
          </p:cNvPicPr>
          <p:nvPr/>
        </p:nvPicPr>
        <p:blipFill>
          <a:blip r:embed="rId2" cstate="print"/>
          <a:srcRect l="-7123" r="-7208"/>
          <a:stretch>
            <a:fillRect/>
          </a:stretch>
        </p:blipFill>
        <p:spPr bwMode="auto">
          <a:xfrm>
            <a:off x="0" y="859809"/>
            <a:ext cx="4094328" cy="5036024"/>
          </a:xfrm>
          <a:prstGeom prst="rect">
            <a:avLst/>
          </a:prstGeom>
          <a:noFill/>
          <a:ln w="9525">
            <a:noFill/>
            <a:miter lim="800000"/>
            <a:headEnd/>
            <a:tailEnd/>
          </a:ln>
        </p:spPr>
      </p:pic>
      <p:graphicFrame>
        <p:nvGraphicFramePr>
          <p:cNvPr id="5" name="Tableau 4"/>
          <p:cNvGraphicFramePr>
            <a:graphicFrameLocks noGrp="1"/>
          </p:cNvGraphicFramePr>
          <p:nvPr/>
        </p:nvGraphicFramePr>
        <p:xfrm>
          <a:off x="4084584" y="896998"/>
          <a:ext cx="4609040" cy="5485666"/>
        </p:xfrm>
        <a:graphic>
          <a:graphicData uri="http://schemas.openxmlformats.org/drawingml/2006/table">
            <a:tbl>
              <a:tblPr/>
              <a:tblGrid>
                <a:gridCol w="1699308"/>
                <a:gridCol w="2909732"/>
              </a:tblGrid>
              <a:tr h="275543">
                <a:tc>
                  <a:txBody>
                    <a:bodyPr/>
                    <a:lstStyle/>
                    <a:p>
                      <a:pPr algn="just">
                        <a:lnSpc>
                          <a:spcPct val="120000"/>
                        </a:lnSpc>
                        <a:spcAft>
                          <a:spcPts val="0"/>
                        </a:spcAft>
                      </a:pPr>
                      <a:r>
                        <a:rPr lang="fr-FR" sz="1400" b="1" dirty="0" smtClean="0">
                          <a:latin typeface="Calibri"/>
                          <a:ea typeface="Times New Roman"/>
                        </a:rPr>
                        <a:t>Phases: 4 phases</a:t>
                      </a:r>
                      <a:endParaRPr lang="fr-BE" sz="1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a:txBody>
                    <a:bodyPr/>
                    <a:lstStyle/>
                    <a:p>
                      <a:pPr algn="just">
                        <a:lnSpc>
                          <a:spcPct val="120000"/>
                        </a:lnSpc>
                        <a:spcAft>
                          <a:spcPts val="0"/>
                        </a:spcAft>
                      </a:pPr>
                      <a:r>
                        <a:rPr lang="fr-FR" sz="1400" b="1">
                          <a:latin typeface="Calibri"/>
                          <a:ea typeface="Times New Roman"/>
                        </a:rPr>
                        <a:t>Caractéristiques</a:t>
                      </a:r>
                      <a:endParaRPr lang="fr-BE" sz="14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r>
              <a:tr h="888271">
                <a:tc>
                  <a:txBody>
                    <a:bodyPr/>
                    <a:lstStyle/>
                    <a:p>
                      <a:pPr algn="just">
                        <a:lnSpc>
                          <a:spcPct val="120000"/>
                        </a:lnSpc>
                        <a:spcAft>
                          <a:spcPts val="0"/>
                        </a:spcAft>
                      </a:pPr>
                      <a:r>
                        <a:rPr lang="fr-FR" sz="1400" b="1" i="1" dirty="0" smtClean="0">
                          <a:latin typeface="Calibri"/>
                          <a:ea typeface="Times New Roman"/>
                        </a:rPr>
                        <a:t>                 1 Latent</a:t>
                      </a:r>
                      <a:endParaRPr lang="fr-BE" sz="1400" dirty="0">
                        <a:latin typeface="Times New Roman"/>
                        <a:ea typeface="Times New Roman"/>
                      </a:endParaRPr>
                    </a:p>
                    <a:p>
                      <a:pPr algn="just">
                        <a:lnSpc>
                          <a:spcPct val="120000"/>
                        </a:lnSpc>
                        <a:spcAft>
                          <a:spcPts val="0"/>
                        </a:spcAft>
                      </a:pPr>
                      <a:r>
                        <a:rPr lang="fr-FR" sz="1400" dirty="0">
                          <a:latin typeface="Calibri"/>
                          <a:ea typeface="Times New Roman"/>
                        </a:rPr>
                        <a:t>Il est important de préciser que cette phase doit être maîtrisée pour éviter que le conflit n’éclate</a:t>
                      </a:r>
                      <a:endParaRPr lang="fr-BE" sz="1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spcAft>
                          <a:spcPts val="0"/>
                        </a:spcAft>
                        <a:buFont typeface="Wingdings"/>
                        <a:buChar char=""/>
                        <a:tabLst>
                          <a:tab pos="111125" algn="l"/>
                        </a:tabLst>
                      </a:pPr>
                      <a:r>
                        <a:rPr lang="fr-FR" sz="1400" dirty="0">
                          <a:latin typeface="Calibri"/>
                          <a:ea typeface="Times New Roman"/>
                        </a:rPr>
                        <a:t>le manque d’information </a:t>
                      </a:r>
                      <a:endParaRPr lang="fr-BE" sz="1400" dirty="0">
                        <a:latin typeface="Times New Roman"/>
                        <a:ea typeface="Times New Roman"/>
                      </a:endParaRPr>
                    </a:p>
                    <a:p>
                      <a:pPr marL="342900" lvl="0" indent="-342900" algn="just">
                        <a:spcAft>
                          <a:spcPts val="0"/>
                        </a:spcAft>
                        <a:buFont typeface="Wingdings"/>
                        <a:buChar char=""/>
                        <a:tabLst>
                          <a:tab pos="111125" algn="l"/>
                        </a:tabLst>
                      </a:pPr>
                      <a:r>
                        <a:rPr lang="fr-FR" sz="1400" dirty="0">
                          <a:latin typeface="Calibri"/>
                          <a:ea typeface="Times New Roman"/>
                        </a:rPr>
                        <a:t>le manque de confiance</a:t>
                      </a:r>
                      <a:endParaRPr lang="fr-BE" sz="1400" dirty="0">
                        <a:latin typeface="Times New Roman"/>
                        <a:ea typeface="Times New Roman"/>
                      </a:endParaRPr>
                    </a:p>
                    <a:p>
                      <a:pPr marL="342900" lvl="0" indent="-342900" algn="just">
                        <a:spcAft>
                          <a:spcPts val="0"/>
                        </a:spcAft>
                        <a:buFont typeface="Wingdings"/>
                        <a:buChar char=""/>
                        <a:tabLst>
                          <a:tab pos="111125" algn="l"/>
                        </a:tabLst>
                      </a:pPr>
                      <a:r>
                        <a:rPr lang="fr-FR" sz="1400" dirty="0">
                          <a:latin typeface="Calibri"/>
                          <a:ea typeface="Times New Roman"/>
                        </a:rPr>
                        <a:t>la frustration</a:t>
                      </a:r>
                      <a:endParaRPr lang="fr-BE" sz="1400" dirty="0">
                        <a:latin typeface="Times New Roman"/>
                        <a:ea typeface="Times New Roman"/>
                      </a:endParaRPr>
                    </a:p>
                    <a:p>
                      <a:pPr marL="342900" lvl="0" indent="-342900" algn="just">
                        <a:spcAft>
                          <a:spcPts val="0"/>
                        </a:spcAft>
                        <a:buFont typeface="Wingdings"/>
                        <a:buChar char=""/>
                        <a:tabLst>
                          <a:tab pos="111125" algn="l"/>
                        </a:tabLst>
                      </a:pPr>
                      <a:r>
                        <a:rPr lang="fr-FR" sz="1400" dirty="0">
                          <a:latin typeface="Calibri"/>
                          <a:ea typeface="Times New Roman"/>
                        </a:rPr>
                        <a:t>le silence coupable</a:t>
                      </a:r>
                      <a:endParaRPr lang="fr-BE" sz="1400" dirty="0">
                        <a:latin typeface="Times New Roman"/>
                        <a:ea typeface="Times New Roman"/>
                      </a:endParaRPr>
                    </a:p>
                    <a:p>
                      <a:pPr marL="342900" lvl="0" indent="-342900" algn="just">
                        <a:spcAft>
                          <a:spcPts val="0"/>
                        </a:spcAft>
                        <a:buFont typeface="Wingdings"/>
                        <a:buChar char=""/>
                        <a:tabLst>
                          <a:tab pos="111125" algn="l"/>
                        </a:tabLst>
                      </a:pPr>
                      <a:r>
                        <a:rPr lang="fr-FR" sz="1400" dirty="0">
                          <a:latin typeface="Calibri"/>
                          <a:ea typeface="Times New Roman"/>
                        </a:rPr>
                        <a:t>les réticences de l’autorité, etc.</a:t>
                      </a:r>
                      <a:endParaRPr lang="fr-BE" sz="1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7922">
                <a:tc>
                  <a:txBody>
                    <a:bodyPr/>
                    <a:lstStyle/>
                    <a:p>
                      <a:pPr algn="just">
                        <a:lnSpc>
                          <a:spcPct val="120000"/>
                        </a:lnSpc>
                        <a:spcAft>
                          <a:spcPts val="0"/>
                        </a:spcAft>
                      </a:pPr>
                      <a:r>
                        <a:rPr lang="fr-FR" sz="1400" b="1" i="1" dirty="0" smtClean="0">
                          <a:latin typeface="Calibri"/>
                          <a:ea typeface="Times New Roman"/>
                        </a:rPr>
                        <a:t>              2  Escalade</a:t>
                      </a:r>
                      <a:endParaRPr lang="fr-BE" sz="1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spcAft>
                          <a:spcPts val="0"/>
                        </a:spcAft>
                        <a:buFont typeface="Wingdings"/>
                        <a:buChar char=""/>
                        <a:tabLst>
                          <a:tab pos="111125" algn="l"/>
                        </a:tabLst>
                      </a:pPr>
                      <a:r>
                        <a:rPr lang="fr-FR" sz="1400" dirty="0">
                          <a:latin typeface="Calibri"/>
                          <a:ea typeface="Times New Roman"/>
                        </a:rPr>
                        <a:t>les pertes en vies humaines</a:t>
                      </a:r>
                      <a:endParaRPr lang="fr-BE" sz="1400" dirty="0">
                        <a:latin typeface="Times New Roman"/>
                        <a:ea typeface="Times New Roman"/>
                      </a:endParaRPr>
                    </a:p>
                    <a:p>
                      <a:pPr marL="342900" lvl="0" indent="-342900" algn="just">
                        <a:spcAft>
                          <a:spcPts val="0"/>
                        </a:spcAft>
                        <a:buFont typeface="Wingdings"/>
                        <a:buChar char=""/>
                        <a:tabLst>
                          <a:tab pos="111125" algn="l"/>
                        </a:tabLst>
                      </a:pPr>
                      <a:r>
                        <a:rPr lang="fr-FR" sz="1400" dirty="0">
                          <a:latin typeface="Calibri"/>
                          <a:ea typeface="Times New Roman"/>
                        </a:rPr>
                        <a:t>les dégâts matériels importants</a:t>
                      </a:r>
                      <a:endParaRPr lang="fr-BE" sz="1400" dirty="0">
                        <a:latin typeface="Times New Roman"/>
                        <a:ea typeface="Times New Roman"/>
                      </a:endParaRPr>
                    </a:p>
                    <a:p>
                      <a:pPr marL="342900" lvl="0" indent="-342900" algn="just">
                        <a:spcAft>
                          <a:spcPts val="0"/>
                        </a:spcAft>
                        <a:buFont typeface="Wingdings"/>
                        <a:buChar char=""/>
                        <a:tabLst>
                          <a:tab pos="111125" algn="l"/>
                        </a:tabLst>
                      </a:pPr>
                      <a:r>
                        <a:rPr lang="fr-FR" sz="1400" dirty="0">
                          <a:latin typeface="Calibri"/>
                          <a:ea typeface="Times New Roman"/>
                        </a:rPr>
                        <a:t>la famine</a:t>
                      </a:r>
                      <a:endParaRPr lang="fr-BE" sz="1400" dirty="0">
                        <a:latin typeface="Times New Roman"/>
                        <a:ea typeface="Times New Roman"/>
                      </a:endParaRPr>
                    </a:p>
                    <a:p>
                      <a:pPr marL="342900" lvl="0" indent="-342900" algn="just">
                        <a:spcAft>
                          <a:spcPts val="0"/>
                        </a:spcAft>
                        <a:buFont typeface="Wingdings"/>
                        <a:buChar char=""/>
                        <a:tabLst>
                          <a:tab pos="111125" algn="l"/>
                        </a:tabLst>
                      </a:pPr>
                      <a:r>
                        <a:rPr lang="fr-FR" sz="1400" dirty="0">
                          <a:latin typeface="Calibri"/>
                          <a:ea typeface="Times New Roman"/>
                        </a:rPr>
                        <a:t>la rupture des canaux de communication, etc.</a:t>
                      </a:r>
                      <a:endParaRPr lang="fr-BE" sz="1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7105">
                <a:tc>
                  <a:txBody>
                    <a:bodyPr/>
                    <a:lstStyle/>
                    <a:p>
                      <a:pPr marL="914400" indent="-228600">
                        <a:lnSpc>
                          <a:spcPct val="120000"/>
                        </a:lnSpc>
                        <a:spcAft>
                          <a:spcPts val="0"/>
                        </a:spcAft>
                        <a:tabLst>
                          <a:tab pos="914400" algn="l"/>
                          <a:tab pos="449580" algn="l"/>
                        </a:tabLst>
                      </a:pPr>
                      <a:r>
                        <a:rPr lang="fr-FR" sz="1400" b="1" i="1" u="none" strike="noStrike" dirty="0" smtClean="0">
                          <a:latin typeface="Calibri"/>
                        </a:rPr>
                        <a:t>3 Impasse</a:t>
                      </a:r>
                      <a:endParaRPr lang="fr-BE" sz="1400" b="1" u="sng" dirty="0">
                        <a:latin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spcAft>
                          <a:spcPts val="0"/>
                        </a:spcAft>
                        <a:buFont typeface="Wingdings"/>
                        <a:buChar char=""/>
                        <a:tabLst>
                          <a:tab pos="111125" algn="l"/>
                        </a:tabLst>
                      </a:pPr>
                      <a:r>
                        <a:rPr lang="fr-FR" sz="1400" dirty="0">
                          <a:latin typeface="Calibri"/>
                          <a:ea typeface="Times New Roman"/>
                        </a:rPr>
                        <a:t>Correspond à un relâchement. Ce qui peut conduire à une prise de conscience. C’est à ce niveau précis que doivent intervenir les personnes ressources (médiateurs ou négociateurs) parce qu’il y a souvent blocage.</a:t>
                      </a:r>
                      <a:endParaRPr lang="fr-BE" sz="1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18475">
                <a:tc>
                  <a:txBody>
                    <a:bodyPr/>
                    <a:lstStyle/>
                    <a:p>
                      <a:pPr marL="914400" indent="-228600">
                        <a:lnSpc>
                          <a:spcPct val="120000"/>
                        </a:lnSpc>
                        <a:spcAft>
                          <a:spcPts val="0"/>
                        </a:spcAft>
                        <a:tabLst>
                          <a:tab pos="914400" algn="l"/>
                          <a:tab pos="449580" algn="l"/>
                        </a:tabLst>
                      </a:pPr>
                      <a:r>
                        <a:rPr lang="fr-FR" sz="1400" b="1" i="1" u="none" strike="noStrike" dirty="0" smtClean="0">
                          <a:latin typeface="Calibri"/>
                        </a:rPr>
                        <a:t>4. Répit</a:t>
                      </a:r>
                      <a:endParaRPr lang="fr-BE" sz="1400" b="1" u="sng" dirty="0">
                        <a:latin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spcAft>
                          <a:spcPts val="0"/>
                        </a:spcAft>
                        <a:buFont typeface="Wingdings"/>
                        <a:buChar char=""/>
                        <a:tabLst>
                          <a:tab pos="111125" algn="l"/>
                        </a:tabLst>
                      </a:pPr>
                      <a:r>
                        <a:rPr lang="fr-FR" sz="1400" dirty="0">
                          <a:latin typeface="Calibri"/>
                          <a:ea typeface="Times New Roman"/>
                        </a:rPr>
                        <a:t>la reconstruction</a:t>
                      </a:r>
                      <a:endParaRPr lang="fr-BE" sz="1400" dirty="0">
                        <a:latin typeface="Times New Roman"/>
                        <a:ea typeface="Times New Roman"/>
                      </a:endParaRPr>
                    </a:p>
                    <a:p>
                      <a:pPr marL="342900" lvl="0" indent="-342900" algn="just">
                        <a:spcAft>
                          <a:spcPts val="0"/>
                        </a:spcAft>
                        <a:buFont typeface="Wingdings"/>
                        <a:buChar char=""/>
                        <a:tabLst>
                          <a:tab pos="111125" algn="l"/>
                        </a:tabLst>
                      </a:pPr>
                      <a:r>
                        <a:rPr lang="fr-FR" sz="1400" dirty="0">
                          <a:latin typeface="Calibri"/>
                          <a:ea typeface="Times New Roman"/>
                        </a:rPr>
                        <a:t>la réconciliation</a:t>
                      </a:r>
                      <a:endParaRPr lang="fr-BE" sz="1400" dirty="0">
                        <a:latin typeface="Times New Roman"/>
                        <a:ea typeface="Times New Roman"/>
                      </a:endParaRPr>
                    </a:p>
                    <a:p>
                      <a:pPr marL="342900" lvl="0" indent="-342900" algn="just">
                        <a:spcAft>
                          <a:spcPts val="0"/>
                        </a:spcAft>
                        <a:buFont typeface="Wingdings"/>
                        <a:buChar char=""/>
                        <a:tabLst>
                          <a:tab pos="111125" algn="l"/>
                        </a:tabLst>
                      </a:pPr>
                      <a:r>
                        <a:rPr lang="fr-FR" sz="1400" dirty="0">
                          <a:latin typeface="Calibri"/>
                          <a:ea typeface="Times New Roman"/>
                        </a:rPr>
                        <a:t>la restauration de la confiance</a:t>
                      </a:r>
                      <a:endParaRPr lang="fr-BE" sz="1400" dirty="0">
                        <a:latin typeface="Times New Roman"/>
                        <a:ea typeface="Times New Roman"/>
                      </a:endParaRPr>
                    </a:p>
                    <a:p>
                      <a:pPr marL="342900" lvl="0" indent="-342900" algn="just">
                        <a:spcAft>
                          <a:spcPts val="0"/>
                        </a:spcAft>
                        <a:buFont typeface="Wingdings"/>
                        <a:buChar char=""/>
                        <a:tabLst>
                          <a:tab pos="111125" algn="l"/>
                        </a:tabLst>
                      </a:pPr>
                      <a:r>
                        <a:rPr lang="fr-FR" sz="1400" dirty="0">
                          <a:latin typeface="Calibri"/>
                          <a:ea typeface="Times New Roman"/>
                        </a:rPr>
                        <a:t>la reprise des activités, etc.</a:t>
                      </a:r>
                      <a:endParaRPr lang="fr-BE" sz="1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cut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30188"/>
            <a:ext cx="8166100" cy="492443"/>
          </a:xfrm>
        </p:spPr>
        <p:style>
          <a:lnRef idx="1">
            <a:schemeClr val="accent2"/>
          </a:lnRef>
          <a:fillRef idx="2">
            <a:schemeClr val="accent2"/>
          </a:fillRef>
          <a:effectRef idx="1">
            <a:schemeClr val="accent2"/>
          </a:effectRef>
          <a:fontRef idx="minor">
            <a:schemeClr val="dk1"/>
          </a:fontRef>
        </p:style>
        <p:txBody>
          <a:bodyPr/>
          <a:lstStyle/>
          <a:p>
            <a:pPr>
              <a:spcAft>
                <a:spcPts val="300"/>
              </a:spcAft>
            </a:pPr>
            <a:r>
              <a:rPr lang="en-US" sz="3200" dirty="0" err="1" smtClean="0"/>
              <a:t>Quel</a:t>
            </a:r>
            <a:r>
              <a:rPr lang="en-US" sz="3200" dirty="0" smtClean="0"/>
              <a:t> </a:t>
            </a:r>
            <a:r>
              <a:rPr lang="en-US" sz="3200" dirty="0" err="1" smtClean="0"/>
              <a:t>mécanisme</a:t>
            </a:r>
            <a:r>
              <a:rPr lang="en-US" sz="3200" dirty="0" smtClean="0"/>
              <a:t> de </a:t>
            </a:r>
            <a:r>
              <a:rPr lang="en-US" sz="3200" dirty="0" err="1" smtClean="0"/>
              <a:t>gestion</a:t>
            </a:r>
            <a:r>
              <a:rPr lang="en-US" sz="3200" dirty="0" smtClean="0"/>
              <a:t> </a:t>
            </a:r>
            <a:r>
              <a:rPr lang="en-US" sz="3200" dirty="0" err="1" smtClean="0"/>
              <a:t>pacifique</a:t>
            </a:r>
            <a:r>
              <a:rPr lang="en-US" sz="3200" dirty="0" smtClean="0"/>
              <a:t>?</a:t>
            </a:r>
          </a:p>
        </p:txBody>
      </p:sp>
      <p:sp>
        <p:nvSpPr>
          <p:cNvPr id="3" name="Espace réservé du contenu 2"/>
          <p:cNvSpPr>
            <a:spLocks noGrp="1"/>
          </p:cNvSpPr>
          <p:nvPr>
            <p:ph idx="1"/>
          </p:nvPr>
        </p:nvSpPr>
        <p:spPr>
          <a:xfrm>
            <a:off x="482600" y="952501"/>
            <a:ext cx="8258175" cy="6063198"/>
          </a:xfrm>
        </p:spPr>
        <p:txBody>
          <a:bodyPr/>
          <a:lstStyle/>
          <a:p>
            <a:r>
              <a:rPr lang="fr-FR" sz="2000" b="1" dirty="0" smtClean="0"/>
              <a:t>Le médiateur dans la gestion d’un conflit.</a:t>
            </a:r>
            <a:endParaRPr lang="fr-BE" sz="2000" dirty="0" smtClean="0"/>
          </a:p>
          <a:p>
            <a:r>
              <a:rPr lang="fr-FR" sz="2000" dirty="0" smtClean="0"/>
              <a:t> </a:t>
            </a:r>
            <a:endParaRPr lang="fr-BE" sz="2000" dirty="0" smtClean="0"/>
          </a:p>
          <a:p>
            <a:r>
              <a:rPr lang="fr-FR" sz="2000" dirty="0" smtClean="0"/>
              <a:t>      Le médiateur peut être une personne physique ou morale. Après étude de différents cas, il ressort les catégories suivantes :</a:t>
            </a:r>
            <a:endParaRPr lang="fr-BE" sz="2000" dirty="0" smtClean="0"/>
          </a:p>
          <a:p>
            <a:r>
              <a:rPr lang="fr-FR" sz="2000" dirty="0" smtClean="0"/>
              <a:t> </a:t>
            </a:r>
            <a:endParaRPr lang="fr-BE" sz="2000" dirty="0" smtClean="0"/>
          </a:p>
          <a:p>
            <a:pPr lvl="0">
              <a:buFont typeface="Wingdings" pitchFamily="2" charset="2"/>
              <a:buChar char="Ø"/>
            </a:pPr>
            <a:r>
              <a:rPr lang="fr-FR" sz="2000" dirty="0" smtClean="0"/>
              <a:t>      </a:t>
            </a:r>
            <a:r>
              <a:rPr lang="fr-FR" sz="2000" b="1" u="sng" dirty="0" smtClean="0"/>
              <a:t>Un médiateur </a:t>
            </a:r>
            <a:r>
              <a:rPr lang="fr-FR" sz="2000" dirty="0" smtClean="0"/>
              <a:t>(un individu, un technicien, une autorité, etc. ) ;</a:t>
            </a:r>
            <a:endParaRPr lang="fr-BE" sz="2000" dirty="0" smtClean="0"/>
          </a:p>
          <a:p>
            <a:pPr lvl="0">
              <a:buFont typeface="Wingdings" pitchFamily="2" charset="2"/>
              <a:buChar char="Ø"/>
            </a:pPr>
            <a:r>
              <a:rPr lang="fr-FR" sz="2000" dirty="0" smtClean="0"/>
              <a:t>      </a:t>
            </a:r>
            <a:r>
              <a:rPr lang="fr-FR" sz="2000" b="1" u="sng" dirty="0" smtClean="0"/>
              <a:t>Un cadre de concertation </a:t>
            </a:r>
            <a:r>
              <a:rPr lang="fr-FR" sz="2000" dirty="0" smtClean="0"/>
              <a:t>(ex: AWF, JURISTRALE et autres ont mis en place des cadres de concertation (</a:t>
            </a:r>
            <a:r>
              <a:rPr lang="fr-FR" sz="2000" dirty="0" err="1" smtClean="0"/>
              <a:t>CdC</a:t>
            </a:r>
            <a:r>
              <a:rPr lang="fr-FR" sz="2000" dirty="0" smtClean="0"/>
              <a:t>) dans le </a:t>
            </a:r>
            <a:r>
              <a:rPr lang="fr-FR" sz="2000" dirty="0" err="1" smtClean="0"/>
              <a:t>landscape</a:t>
            </a:r>
            <a:r>
              <a:rPr lang="fr-FR" sz="2000" dirty="0" smtClean="0"/>
              <a:t> </a:t>
            </a:r>
            <a:r>
              <a:rPr lang="fr-FR" sz="2000" dirty="0" err="1" smtClean="0"/>
              <a:t>Maringa</a:t>
            </a:r>
            <a:r>
              <a:rPr lang="fr-FR" sz="2000" dirty="0" smtClean="0"/>
              <a:t>-</a:t>
            </a:r>
            <a:r>
              <a:rPr lang="fr-FR" sz="2000" dirty="0" err="1" smtClean="0"/>
              <a:t>Lopori</a:t>
            </a:r>
            <a:r>
              <a:rPr lang="fr-FR" sz="2000" dirty="0" smtClean="0"/>
              <a:t>-</a:t>
            </a:r>
            <a:r>
              <a:rPr lang="fr-FR" sz="2000" dirty="0" err="1" smtClean="0"/>
              <a:t>Wamba</a:t>
            </a:r>
            <a:r>
              <a:rPr lang="fr-FR" sz="2000" dirty="0" smtClean="0"/>
              <a:t> ) ;</a:t>
            </a:r>
            <a:endParaRPr lang="fr-BE" sz="2000" dirty="0" smtClean="0"/>
          </a:p>
          <a:p>
            <a:pPr lvl="0"/>
            <a:endParaRPr lang="fr-BE" sz="1400" dirty="0" smtClean="0"/>
          </a:p>
          <a:p>
            <a:r>
              <a:rPr lang="fr-FR" sz="2000" dirty="0" smtClean="0"/>
              <a:t>	Len choix du médiateur dépend également de la nature et de l’intensité du conflit.</a:t>
            </a:r>
            <a:endParaRPr lang="fr-BE" sz="2000" dirty="0" smtClean="0"/>
          </a:p>
          <a:p>
            <a:r>
              <a:rPr lang="fr-FR" sz="2000" dirty="0" smtClean="0"/>
              <a:t> </a:t>
            </a:r>
            <a:endParaRPr lang="fr-BE" sz="2000" dirty="0" smtClean="0"/>
          </a:p>
          <a:p>
            <a:r>
              <a:rPr lang="fr-FR" sz="2000" dirty="0" smtClean="0"/>
              <a:t>	Le médiateur doit avoir des bonnes compétences en médiation. En effet, « être médiateur est un véritable métier. Il est possible de développer ses capacités de médiation et de négociation pour la gestion des conflits, mais le statut du médiateur ou sa personnalité est parfois plus important que ses compétences ». </a:t>
            </a:r>
            <a:endParaRPr lang="fr-BE" sz="2000" dirty="0" smtClean="0"/>
          </a:p>
          <a:p>
            <a:pPr marL="514350" indent="-514350"/>
            <a:r>
              <a:rPr lang="fr-FR" sz="1800" dirty="0" smtClean="0"/>
              <a:t>								</a:t>
            </a:r>
            <a:endParaRPr lang="fr-FR" sz="3600" dirty="0" smtClean="0"/>
          </a:p>
          <a:p>
            <a:endParaRPr lang="en-US" dirty="0"/>
          </a:p>
        </p:txBody>
      </p:sp>
      <p:sp>
        <p:nvSpPr>
          <p:cNvPr id="4" name="Espace réservé du numéro de diapositive 3"/>
          <p:cNvSpPr>
            <a:spLocks noGrp="1"/>
          </p:cNvSpPr>
          <p:nvPr>
            <p:ph type="sldNum" sz="quarter" idx="10"/>
          </p:nvPr>
        </p:nvSpPr>
        <p:spPr/>
        <p:txBody>
          <a:bodyPr/>
          <a:lstStyle/>
          <a:p>
            <a:pPr>
              <a:defRPr/>
            </a:pPr>
            <a:fld id="{5CCE4324-2BF5-45B3-B550-624786EEC6A5}" type="slidenum">
              <a:rPr lang="en-US" smtClean="0"/>
              <a:pPr>
                <a:defRPr/>
              </a:pPr>
              <a:t>5</a:t>
            </a:fld>
            <a:r>
              <a:rPr lang="en-US" smtClean="0"/>
              <a:t> </a:t>
            </a:r>
            <a:endParaRPr lang="en-US"/>
          </a:p>
        </p:txBody>
      </p:sp>
    </p:spTree>
  </p:cSld>
  <p:clrMapOvr>
    <a:masterClrMapping/>
  </p:clrMapOvr>
  <p:transition>
    <p:wipe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30188"/>
            <a:ext cx="8166100" cy="492443"/>
          </a:xfrm>
        </p:spPr>
        <p:style>
          <a:lnRef idx="1">
            <a:schemeClr val="accent2"/>
          </a:lnRef>
          <a:fillRef idx="2">
            <a:schemeClr val="accent2"/>
          </a:fillRef>
          <a:effectRef idx="1">
            <a:schemeClr val="accent2"/>
          </a:effectRef>
          <a:fontRef idx="minor">
            <a:schemeClr val="dk1"/>
          </a:fontRef>
        </p:style>
        <p:txBody>
          <a:bodyPr/>
          <a:lstStyle/>
          <a:p>
            <a:pPr>
              <a:spcAft>
                <a:spcPts val="300"/>
              </a:spcAft>
            </a:pPr>
            <a:r>
              <a:rPr lang="en-US" sz="3200" dirty="0" err="1" smtClean="0"/>
              <a:t>Processus</a:t>
            </a:r>
            <a:r>
              <a:rPr lang="en-US" sz="3200" dirty="0" smtClean="0"/>
              <a:t> de </a:t>
            </a:r>
            <a:r>
              <a:rPr lang="en-US" sz="3200" dirty="0" err="1" smtClean="0"/>
              <a:t>gestion</a:t>
            </a:r>
            <a:r>
              <a:rPr lang="en-US" sz="3200" dirty="0" smtClean="0"/>
              <a:t> d’un </a:t>
            </a:r>
            <a:r>
              <a:rPr lang="en-US" sz="3200" dirty="0" err="1" smtClean="0"/>
              <a:t>conflit</a:t>
            </a:r>
            <a:r>
              <a:rPr lang="en-US" sz="3200" dirty="0" smtClean="0"/>
              <a:t> (1/3)</a:t>
            </a:r>
          </a:p>
        </p:txBody>
      </p:sp>
      <p:sp>
        <p:nvSpPr>
          <p:cNvPr id="3" name="Espace réservé du contenu 2"/>
          <p:cNvSpPr>
            <a:spLocks noGrp="1"/>
          </p:cNvSpPr>
          <p:nvPr>
            <p:ph idx="1"/>
          </p:nvPr>
        </p:nvSpPr>
        <p:spPr>
          <a:xfrm>
            <a:off x="482600" y="897910"/>
            <a:ext cx="8258175" cy="5709255"/>
          </a:xfrm>
        </p:spPr>
        <p:txBody>
          <a:bodyPr/>
          <a:lstStyle/>
          <a:p>
            <a:r>
              <a:rPr lang="fr-FR" sz="2200" b="1" dirty="0" smtClean="0"/>
              <a:t>Ceci passe absolument par:</a:t>
            </a:r>
          </a:p>
          <a:p>
            <a:pPr lvl="5">
              <a:spcAft>
                <a:spcPts val="300"/>
              </a:spcAft>
              <a:buFont typeface="Wingdings" pitchFamily="2" charset="2"/>
              <a:buChar char="ü"/>
            </a:pPr>
            <a:r>
              <a:rPr lang="en-US" sz="2200" i="1" dirty="0" err="1" smtClean="0"/>
              <a:t>Analyse</a:t>
            </a:r>
            <a:r>
              <a:rPr lang="en-US" sz="2200" i="1" dirty="0" smtClean="0"/>
              <a:t> d’un </a:t>
            </a:r>
            <a:r>
              <a:rPr lang="en-US" sz="2200" i="1" dirty="0" err="1" smtClean="0"/>
              <a:t>conflit</a:t>
            </a:r>
            <a:endParaRPr lang="en-US" sz="2200" i="1" dirty="0" smtClean="0"/>
          </a:p>
          <a:p>
            <a:pPr lvl="5">
              <a:spcAft>
                <a:spcPts val="300"/>
              </a:spcAft>
              <a:buFont typeface="Wingdings" pitchFamily="2" charset="2"/>
              <a:buChar char="ü"/>
            </a:pPr>
            <a:r>
              <a:rPr lang="en-US" sz="2200" i="1" dirty="0" smtClean="0"/>
              <a:t>Techniques </a:t>
            </a:r>
            <a:r>
              <a:rPr lang="en-US" sz="2200" i="1" dirty="0" err="1" smtClean="0"/>
              <a:t>ou</a:t>
            </a:r>
            <a:r>
              <a:rPr lang="en-US" sz="2200" i="1" dirty="0" smtClean="0"/>
              <a:t> </a:t>
            </a:r>
            <a:r>
              <a:rPr lang="en-US" sz="2200" i="1" dirty="0" err="1" smtClean="0"/>
              <a:t>méthodologies</a:t>
            </a:r>
            <a:endParaRPr lang="en-US" sz="2200" i="1" dirty="0" smtClean="0"/>
          </a:p>
          <a:p>
            <a:endParaRPr lang="fr-BE" sz="800" dirty="0" smtClean="0"/>
          </a:p>
          <a:p>
            <a:pPr marL="342900" lvl="5" indent="-342900" eaLnBrk="0" hangingPunct="0">
              <a:buSzPct val="120000"/>
              <a:buNone/>
            </a:pPr>
            <a:r>
              <a:rPr lang="fr-FR" sz="2200" dirty="0" smtClean="0"/>
              <a:t> </a:t>
            </a:r>
            <a:r>
              <a:rPr lang="en-US" sz="2200" b="1" i="1" u="sng" dirty="0" err="1" smtClean="0"/>
              <a:t>Analyse</a:t>
            </a:r>
            <a:r>
              <a:rPr lang="en-US" sz="2200" b="1" i="1" u="sng" dirty="0" smtClean="0"/>
              <a:t> d’un </a:t>
            </a:r>
            <a:r>
              <a:rPr lang="en-US" sz="2200" b="1" i="1" u="sng" dirty="0" err="1" smtClean="0"/>
              <a:t>conflit</a:t>
            </a:r>
            <a:endParaRPr lang="en-US" sz="2200" b="1" i="1" u="sng" dirty="0" smtClean="0"/>
          </a:p>
          <a:p>
            <a:endParaRPr lang="fr-BE" sz="800" dirty="0" smtClean="0"/>
          </a:p>
          <a:p>
            <a:r>
              <a:rPr lang="fr-FR" sz="2200" dirty="0" smtClean="0"/>
              <a:t>  	</a:t>
            </a:r>
            <a:r>
              <a:rPr lang="fr-BE" sz="2200" dirty="0" smtClean="0"/>
              <a:t>L’analyse du conflit est capitale pour le médiateur. En effet, partir des mauvais postulats conduirait inévitablement à des mauvaises conclusions.</a:t>
            </a:r>
          </a:p>
          <a:p>
            <a:r>
              <a:rPr lang="fr-BE" sz="2200" dirty="0" smtClean="0"/>
              <a:t> </a:t>
            </a:r>
          </a:p>
          <a:p>
            <a:r>
              <a:rPr lang="fr-BE" sz="2200" dirty="0" smtClean="0"/>
              <a:t>	Pour une bonne analyse, nous suggérons les étapes suivantes :</a:t>
            </a:r>
          </a:p>
          <a:p>
            <a:pPr>
              <a:buFont typeface="Wingdings" pitchFamily="2" charset="2"/>
              <a:buChar char="v"/>
            </a:pPr>
            <a:r>
              <a:rPr lang="fr-BE" sz="2200" dirty="0" smtClean="0"/>
              <a:t>Identifier clairement le conflit et inventorier les conflits éventuels liés audit conflit ;</a:t>
            </a:r>
          </a:p>
          <a:p>
            <a:pPr>
              <a:buFont typeface="Wingdings" pitchFamily="2" charset="2"/>
              <a:buChar char="v"/>
            </a:pPr>
            <a:r>
              <a:rPr lang="fr-BE" sz="2200" dirty="0" smtClean="0"/>
              <a:t>Identifier les acteurs clés du conflit ;</a:t>
            </a:r>
          </a:p>
          <a:p>
            <a:pPr>
              <a:buFont typeface="Wingdings" pitchFamily="2" charset="2"/>
              <a:buChar char="v"/>
            </a:pPr>
            <a:r>
              <a:rPr lang="fr-BE" sz="2200" dirty="0" smtClean="0"/>
              <a:t>Analyser les causes directes et indirectes du conflit ;</a:t>
            </a:r>
          </a:p>
          <a:p>
            <a:pPr>
              <a:buFont typeface="Wingdings" pitchFamily="2" charset="2"/>
              <a:buChar char="v"/>
            </a:pPr>
            <a:r>
              <a:rPr lang="fr-BE" sz="2200" dirty="0" smtClean="0"/>
              <a:t>Analyser les champs de force entre les différents acteurs ;</a:t>
            </a:r>
          </a:p>
          <a:p>
            <a:r>
              <a:rPr lang="fr-FR" sz="2000" dirty="0" smtClean="0"/>
              <a:t>    </a:t>
            </a:r>
            <a:endParaRPr lang="en-US" dirty="0"/>
          </a:p>
        </p:txBody>
      </p:sp>
      <p:sp>
        <p:nvSpPr>
          <p:cNvPr id="4" name="Espace réservé du numéro de diapositive 3"/>
          <p:cNvSpPr>
            <a:spLocks noGrp="1"/>
          </p:cNvSpPr>
          <p:nvPr>
            <p:ph type="sldNum" sz="quarter" idx="10"/>
          </p:nvPr>
        </p:nvSpPr>
        <p:spPr/>
        <p:txBody>
          <a:bodyPr/>
          <a:lstStyle/>
          <a:p>
            <a:pPr>
              <a:defRPr/>
            </a:pPr>
            <a:fld id="{5CCE4324-2BF5-45B3-B550-624786EEC6A5}" type="slidenum">
              <a:rPr lang="en-US" smtClean="0"/>
              <a:pPr>
                <a:defRPr/>
              </a:pPr>
              <a:t>6</a:t>
            </a:fld>
            <a:r>
              <a:rPr lang="en-US" smtClean="0"/>
              <a:t> </a:t>
            </a:r>
            <a:endParaRPr lang="en-US"/>
          </a:p>
        </p:txBody>
      </p:sp>
    </p:spTree>
  </p:cSld>
  <p:clrMapOvr>
    <a:masterClrMapping/>
  </p:clrMapOvr>
  <p:transition>
    <p:wipe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30188"/>
            <a:ext cx="8166100" cy="492443"/>
          </a:xfrm>
        </p:spPr>
        <p:style>
          <a:lnRef idx="1">
            <a:schemeClr val="accent2"/>
          </a:lnRef>
          <a:fillRef idx="2">
            <a:schemeClr val="accent2"/>
          </a:fillRef>
          <a:effectRef idx="1">
            <a:schemeClr val="accent2"/>
          </a:effectRef>
          <a:fontRef idx="minor">
            <a:schemeClr val="dk1"/>
          </a:fontRef>
        </p:style>
        <p:txBody>
          <a:bodyPr/>
          <a:lstStyle/>
          <a:p>
            <a:pPr>
              <a:spcAft>
                <a:spcPts val="300"/>
              </a:spcAft>
            </a:pPr>
            <a:r>
              <a:rPr lang="en-US" sz="3200" dirty="0" err="1" smtClean="0"/>
              <a:t>Processus</a:t>
            </a:r>
            <a:r>
              <a:rPr lang="en-US" sz="3200" dirty="0" smtClean="0"/>
              <a:t> de </a:t>
            </a:r>
            <a:r>
              <a:rPr lang="en-US" sz="3200" dirty="0" err="1" smtClean="0"/>
              <a:t>gestion</a:t>
            </a:r>
            <a:r>
              <a:rPr lang="en-US" sz="3200" dirty="0" smtClean="0"/>
              <a:t> d’un </a:t>
            </a:r>
            <a:r>
              <a:rPr lang="en-US" sz="3200" dirty="0" err="1" smtClean="0"/>
              <a:t>conflit</a:t>
            </a:r>
            <a:r>
              <a:rPr lang="en-US" sz="3200" dirty="0" smtClean="0"/>
              <a:t> (2/3)</a:t>
            </a:r>
          </a:p>
        </p:txBody>
      </p:sp>
      <p:sp>
        <p:nvSpPr>
          <p:cNvPr id="3" name="Espace réservé du contenu 2"/>
          <p:cNvSpPr>
            <a:spLocks noGrp="1"/>
          </p:cNvSpPr>
          <p:nvPr>
            <p:ph idx="1"/>
          </p:nvPr>
        </p:nvSpPr>
        <p:spPr>
          <a:xfrm>
            <a:off x="441657" y="897910"/>
            <a:ext cx="8258175" cy="13172837"/>
          </a:xfrm>
        </p:spPr>
        <p:txBody>
          <a:bodyPr/>
          <a:lstStyle/>
          <a:p>
            <a:pPr>
              <a:buFont typeface="Wingdings" pitchFamily="2" charset="2"/>
              <a:buChar char="v"/>
            </a:pPr>
            <a:r>
              <a:rPr lang="fr-BE" sz="2200" dirty="0" smtClean="0"/>
              <a:t>Dresser un plan de résolution du conflit ;</a:t>
            </a:r>
          </a:p>
          <a:p>
            <a:pPr>
              <a:buFont typeface="Wingdings" pitchFamily="2" charset="2"/>
              <a:buChar char="v"/>
            </a:pPr>
            <a:r>
              <a:rPr lang="fr-BE" sz="2200" dirty="0" smtClean="0"/>
              <a:t>Echanger avec des personnes non impliquées dans le conflit mais disposant des éléments (faits) ;</a:t>
            </a:r>
          </a:p>
          <a:p>
            <a:pPr>
              <a:buFont typeface="Wingdings" pitchFamily="2" charset="2"/>
              <a:buChar char="v"/>
            </a:pPr>
            <a:r>
              <a:rPr lang="fr-BE" sz="2200" dirty="0" smtClean="0"/>
              <a:t>Echanger séparément avec chaque partie ;</a:t>
            </a:r>
          </a:p>
          <a:p>
            <a:pPr>
              <a:buFont typeface="Wingdings" pitchFamily="2" charset="2"/>
              <a:buChar char="v"/>
            </a:pPr>
            <a:r>
              <a:rPr lang="fr-BE" sz="2200" dirty="0" smtClean="0"/>
              <a:t>Confronte les parties pour un rapprochement des vues (si possible, voir les techniques ci-dessous).</a:t>
            </a:r>
          </a:p>
          <a:p>
            <a:pPr>
              <a:buFont typeface="Wingdings" pitchFamily="2" charset="2"/>
              <a:buChar char="v"/>
            </a:pPr>
            <a:endParaRPr lang="fr-BE" sz="2200" dirty="0" smtClean="0"/>
          </a:p>
          <a:p>
            <a:r>
              <a:rPr lang="fr-BE" sz="2200" b="1" i="1" u="sng" dirty="0" smtClean="0"/>
              <a:t>Techniques de résolution </a:t>
            </a:r>
            <a:r>
              <a:rPr lang="fr-BE" sz="2200" dirty="0" smtClean="0"/>
              <a:t>(à adapter au cas par cas):</a:t>
            </a:r>
          </a:p>
          <a:p>
            <a:r>
              <a:rPr lang="fr-FR" sz="2400" i="1" dirty="0" smtClean="0"/>
              <a:t>	</a:t>
            </a:r>
            <a:r>
              <a:rPr lang="fr-FR" sz="2400" b="1" i="1" dirty="0" smtClean="0"/>
              <a:t>Collaboration</a:t>
            </a:r>
            <a:r>
              <a:rPr lang="fr-FR" sz="2400" dirty="0" smtClean="0"/>
              <a:t> : un style de face à face coopératif.</a:t>
            </a:r>
            <a:br>
              <a:rPr lang="fr-FR" sz="2400" dirty="0" smtClean="0"/>
            </a:br>
            <a:r>
              <a:rPr lang="fr-FR" sz="2400" dirty="0" smtClean="0"/>
              <a:t>Adapté quand les deux parties veulent trouver une solution et quand il faut qu’elles soutiennent la solution. C’est un style proche de la situation gagne-gagne en négociation.</a:t>
            </a:r>
            <a:endParaRPr lang="fr-BE" sz="2400" dirty="0" smtClean="0"/>
          </a:p>
          <a:p>
            <a:r>
              <a:rPr lang="fr-FR" sz="2400" dirty="0" smtClean="0"/>
              <a:t> </a:t>
            </a:r>
            <a:endParaRPr lang="fr-BE" sz="2400" dirty="0" smtClean="0"/>
          </a:p>
          <a:p>
            <a:r>
              <a:rPr lang="fr-FR" sz="2400" i="1" dirty="0" smtClean="0"/>
              <a:t>Acceptation :</a:t>
            </a:r>
            <a:r>
              <a:rPr lang="fr-FR" sz="2400" dirty="0" smtClean="0"/>
              <a:t> un style coopératif, sans face à face.</a:t>
            </a:r>
            <a:br>
              <a:rPr lang="fr-FR" sz="2400" dirty="0" smtClean="0"/>
            </a:br>
            <a:r>
              <a:rPr lang="fr-FR" sz="2400" dirty="0" smtClean="0"/>
              <a:t>Adapté quand on s’aperçoit qu’on s’est trompé, ou que le problème a moins importance pour vous, ou dans le cas où vous voulez augmenter votre crédit aux yeux des autres parties et / ou des négociateurs.</a:t>
            </a:r>
            <a:endParaRPr lang="fr-BE" sz="2400" dirty="0" smtClean="0"/>
          </a:p>
          <a:p>
            <a:r>
              <a:rPr lang="fr-FR" sz="2400" dirty="0" smtClean="0"/>
              <a:t> </a:t>
            </a:r>
            <a:endParaRPr lang="fr-BE" sz="2400" dirty="0" smtClean="0"/>
          </a:p>
          <a:p>
            <a:r>
              <a:rPr lang="fr-FR" sz="2400" i="1" dirty="0" smtClean="0"/>
              <a:t>Evitement </a:t>
            </a:r>
            <a:r>
              <a:rPr lang="fr-FR" sz="2400" dirty="0" smtClean="0"/>
              <a:t>: un style de non-coopération, sans face à face.</a:t>
            </a:r>
            <a:br>
              <a:rPr lang="fr-FR" sz="2400" dirty="0" smtClean="0"/>
            </a:br>
            <a:r>
              <a:rPr lang="fr-FR" sz="2400" dirty="0" smtClean="0"/>
              <a:t>Adapté dans le cas d’un problème sans importance : vous avez peu de pouvoir et vous ne voyez aucune possibilité de changer les choses (par exemple, les problèmes de niveau national, ou liés aux grandes organisations).</a:t>
            </a:r>
            <a:endParaRPr lang="fr-BE" sz="2400" dirty="0" smtClean="0"/>
          </a:p>
          <a:p>
            <a:r>
              <a:rPr lang="fr-FR" sz="2400" i="1" dirty="0" smtClean="0"/>
              <a:t> </a:t>
            </a:r>
            <a:endParaRPr lang="fr-BE" sz="2400" dirty="0" smtClean="0"/>
          </a:p>
          <a:p>
            <a:r>
              <a:rPr lang="fr-FR" sz="2400" i="1" dirty="0" smtClean="0"/>
              <a:t>Compromis :</a:t>
            </a:r>
            <a:r>
              <a:rPr lang="fr-FR" sz="2400" dirty="0" smtClean="0"/>
              <a:t> un style à mi-chemin de tous les autres et qui intègre des éléments de tous les autres.</a:t>
            </a:r>
            <a:br>
              <a:rPr lang="fr-FR" sz="2400" dirty="0" smtClean="0"/>
            </a:br>
            <a:r>
              <a:rPr lang="fr-FR" sz="2400" dirty="0" smtClean="0"/>
              <a:t>Adapté dans le cas de problèmes d’importance modérée.</a:t>
            </a:r>
            <a:endParaRPr lang="fr-BE" sz="2200" dirty="0" smtClean="0"/>
          </a:p>
          <a:p>
            <a:endParaRPr lang="fr-BE" sz="2200" dirty="0" smtClean="0"/>
          </a:p>
          <a:p>
            <a:endParaRPr lang="fr-BE" sz="2200" dirty="0" smtClean="0"/>
          </a:p>
          <a:p>
            <a:endParaRPr lang="fr-BE" sz="2200" dirty="0" smtClean="0"/>
          </a:p>
          <a:p>
            <a:endParaRPr lang="fr-BE" sz="2200" dirty="0" smtClean="0"/>
          </a:p>
          <a:p>
            <a:endParaRPr lang="fr-BE" sz="2200" dirty="0" smtClean="0"/>
          </a:p>
          <a:p>
            <a:endParaRPr lang="fr-BE" sz="2200" dirty="0" smtClean="0"/>
          </a:p>
          <a:p>
            <a:endParaRPr lang="fr-BE" sz="2200" dirty="0" smtClean="0"/>
          </a:p>
          <a:p>
            <a:r>
              <a:rPr lang="fr-FR" sz="2200" dirty="0" smtClean="0"/>
              <a:t>    </a:t>
            </a:r>
            <a:endParaRPr lang="en-US" sz="2200" dirty="0"/>
          </a:p>
        </p:txBody>
      </p:sp>
      <p:sp>
        <p:nvSpPr>
          <p:cNvPr id="4" name="Espace réservé du numéro de diapositive 3"/>
          <p:cNvSpPr>
            <a:spLocks noGrp="1"/>
          </p:cNvSpPr>
          <p:nvPr>
            <p:ph type="sldNum" sz="quarter" idx="10"/>
          </p:nvPr>
        </p:nvSpPr>
        <p:spPr/>
        <p:txBody>
          <a:bodyPr/>
          <a:lstStyle/>
          <a:p>
            <a:pPr>
              <a:defRPr/>
            </a:pPr>
            <a:fld id="{5CCE4324-2BF5-45B3-B550-624786EEC6A5}" type="slidenum">
              <a:rPr lang="en-US" smtClean="0"/>
              <a:pPr>
                <a:defRPr/>
              </a:pPr>
              <a:t>7</a:t>
            </a:fld>
            <a:r>
              <a:rPr lang="en-US" smtClean="0"/>
              <a:t> </a:t>
            </a:r>
            <a:endParaRPr lang="en-US"/>
          </a:p>
        </p:txBody>
      </p:sp>
    </p:spTree>
  </p:cSld>
  <p:clrMapOvr>
    <a:masterClrMapping/>
  </p:clrMapOvr>
  <p:transition>
    <p:wipe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30188"/>
            <a:ext cx="8166100" cy="492443"/>
          </a:xfrm>
        </p:spPr>
        <p:style>
          <a:lnRef idx="1">
            <a:schemeClr val="accent2"/>
          </a:lnRef>
          <a:fillRef idx="2">
            <a:schemeClr val="accent2"/>
          </a:fillRef>
          <a:effectRef idx="1">
            <a:schemeClr val="accent2"/>
          </a:effectRef>
          <a:fontRef idx="minor">
            <a:schemeClr val="dk1"/>
          </a:fontRef>
        </p:style>
        <p:txBody>
          <a:bodyPr/>
          <a:lstStyle/>
          <a:p>
            <a:pPr>
              <a:spcAft>
                <a:spcPts val="300"/>
              </a:spcAft>
            </a:pPr>
            <a:r>
              <a:rPr lang="en-US" sz="3200" dirty="0" err="1" smtClean="0"/>
              <a:t>Processus</a:t>
            </a:r>
            <a:r>
              <a:rPr lang="en-US" sz="3200" dirty="0" smtClean="0"/>
              <a:t> de </a:t>
            </a:r>
            <a:r>
              <a:rPr lang="en-US" sz="3200" dirty="0" err="1" smtClean="0"/>
              <a:t>gestion</a:t>
            </a:r>
            <a:r>
              <a:rPr lang="en-US" sz="3200" dirty="0" smtClean="0"/>
              <a:t> d’un </a:t>
            </a:r>
            <a:r>
              <a:rPr lang="en-US" sz="3200" dirty="0" err="1" smtClean="0"/>
              <a:t>conflit</a:t>
            </a:r>
            <a:r>
              <a:rPr lang="en-US" sz="3200" dirty="0" smtClean="0"/>
              <a:t> (3/3)</a:t>
            </a:r>
          </a:p>
        </p:txBody>
      </p:sp>
      <p:sp>
        <p:nvSpPr>
          <p:cNvPr id="3" name="Espace réservé du contenu 2"/>
          <p:cNvSpPr>
            <a:spLocks noGrp="1"/>
          </p:cNvSpPr>
          <p:nvPr>
            <p:ph idx="1"/>
          </p:nvPr>
        </p:nvSpPr>
        <p:spPr>
          <a:xfrm>
            <a:off x="441657" y="897910"/>
            <a:ext cx="8258175" cy="5539978"/>
          </a:xfrm>
        </p:spPr>
        <p:txBody>
          <a:bodyPr/>
          <a:lstStyle/>
          <a:p>
            <a:r>
              <a:rPr lang="fr-FR" sz="2400" b="1" i="1" dirty="0" smtClean="0"/>
              <a:t>Acceptation</a:t>
            </a:r>
            <a:r>
              <a:rPr lang="fr-FR" sz="2400" i="1" dirty="0" smtClean="0"/>
              <a:t> :</a:t>
            </a:r>
            <a:r>
              <a:rPr lang="fr-FR" sz="2400" dirty="0" smtClean="0"/>
              <a:t> un style coopératif, sans face à face.</a:t>
            </a:r>
            <a:br>
              <a:rPr lang="fr-FR" sz="2400" dirty="0" smtClean="0"/>
            </a:br>
            <a:r>
              <a:rPr lang="fr-FR" sz="2400" i="1" dirty="0" smtClean="0"/>
              <a:t>Adapté quand on s’aperçoit qu’on s’est trompé, ou que le problème a moins importance pour vous, ou dans le cas où vous voulez augmenter votre crédit aux yeux des autres parties et / ou des négociateurs.</a:t>
            </a:r>
            <a:endParaRPr lang="fr-BE" sz="2400" i="1" dirty="0" smtClean="0"/>
          </a:p>
          <a:p>
            <a:r>
              <a:rPr lang="fr-FR" sz="2400" dirty="0" smtClean="0"/>
              <a:t> </a:t>
            </a:r>
            <a:endParaRPr lang="fr-BE" sz="2400" dirty="0" smtClean="0"/>
          </a:p>
          <a:p>
            <a:r>
              <a:rPr lang="fr-FR" sz="2400" b="1" i="1" dirty="0" smtClean="0"/>
              <a:t>Evitement</a:t>
            </a:r>
            <a:r>
              <a:rPr lang="fr-FR" sz="2400" i="1" dirty="0" smtClean="0"/>
              <a:t> </a:t>
            </a:r>
            <a:r>
              <a:rPr lang="fr-FR" sz="2400" dirty="0" smtClean="0"/>
              <a:t>: un style de non-coopération, sans face à face.</a:t>
            </a:r>
            <a:br>
              <a:rPr lang="fr-FR" sz="2400" dirty="0" smtClean="0"/>
            </a:br>
            <a:r>
              <a:rPr lang="fr-FR" sz="2400" i="1" dirty="0" smtClean="0"/>
              <a:t>Adapté dans le cas d’un problème sans importance : vous avez peu de pouvoir et vous ne voyez aucune possibilité de changer les choses (par exemple, les problèmes de niveau national, ou liés aux grandes organisations).</a:t>
            </a:r>
            <a:endParaRPr lang="fr-BE" sz="2400" i="1" dirty="0" smtClean="0"/>
          </a:p>
          <a:p>
            <a:r>
              <a:rPr lang="fr-FR" sz="2400" i="1" dirty="0" smtClean="0"/>
              <a:t> </a:t>
            </a:r>
            <a:endParaRPr lang="fr-BE" sz="2400" dirty="0" smtClean="0"/>
          </a:p>
          <a:p>
            <a:r>
              <a:rPr lang="fr-FR" sz="2400" b="1" i="1" dirty="0" smtClean="0"/>
              <a:t>Compromis</a:t>
            </a:r>
            <a:r>
              <a:rPr lang="fr-FR" sz="2400" i="1" dirty="0" smtClean="0"/>
              <a:t> :</a:t>
            </a:r>
            <a:r>
              <a:rPr lang="fr-FR" sz="2400" dirty="0" smtClean="0"/>
              <a:t> un style à mi-chemin de tous les autres et qui intègre des éléments de tous les autres.</a:t>
            </a:r>
            <a:br>
              <a:rPr lang="fr-FR" sz="2400" dirty="0" smtClean="0"/>
            </a:br>
            <a:r>
              <a:rPr lang="fr-FR" sz="2400" i="1" dirty="0" smtClean="0"/>
              <a:t>Adapté dans le cas de problèmes d’importance modérée.</a:t>
            </a:r>
            <a:endParaRPr lang="en-US" sz="2200" i="1" dirty="0"/>
          </a:p>
        </p:txBody>
      </p:sp>
      <p:sp>
        <p:nvSpPr>
          <p:cNvPr id="4" name="Espace réservé du numéro de diapositive 3"/>
          <p:cNvSpPr>
            <a:spLocks noGrp="1"/>
          </p:cNvSpPr>
          <p:nvPr>
            <p:ph type="sldNum" sz="quarter" idx="10"/>
          </p:nvPr>
        </p:nvSpPr>
        <p:spPr/>
        <p:txBody>
          <a:bodyPr/>
          <a:lstStyle/>
          <a:p>
            <a:pPr>
              <a:defRPr/>
            </a:pPr>
            <a:fld id="{5CCE4324-2BF5-45B3-B550-624786EEC6A5}" type="slidenum">
              <a:rPr lang="en-US" smtClean="0"/>
              <a:pPr>
                <a:defRPr/>
              </a:pPr>
              <a:t>8</a:t>
            </a:fld>
            <a:r>
              <a:rPr lang="en-US" smtClean="0"/>
              <a:t> </a:t>
            </a:r>
            <a:endParaRPr lang="en-US"/>
          </a:p>
        </p:txBody>
      </p:sp>
    </p:spTree>
  </p:cSld>
  <p:clrMapOvr>
    <a:masterClrMapping/>
  </p:clrMapOvr>
  <p:transition>
    <p:wipe dir="u"/>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 reqver=&quot;17819&quot;&gt;&lt;version val=&quot;17885&quot;/&gt;&lt;CPresentation id=&quot;1&quot;&gt;&lt;m_defprecNumber idref=&quot;2&quot;/&gt;&lt;m_defprecPercent idref=&quot;3&quot;/&gt;&lt;m_defprecDate idref=&quot;4&quot;/&gt;&lt;m_defprecYear idref=&quot;5&quot;/&gt;&lt;m_defprecQuarter idref=&quot;6&quot;/&gt;&lt;m_defprecMonth idref=&quot;7&quot;/&gt;&lt;m_defprecWeek idref=&quot;8&quot;/&gt;&lt;m_defprecDay idref=&quot;9&quot;/&gt;&lt;m_eweekdayFirstOfWeek val=&quot;2&quot;/&gt;&lt;m_mruColor&gt;&lt;m_vecMRU length=&quot;8&quot;&gt;&lt;elem&gt;&lt;m_ppcolschidx val=&quot;0&quot;/&gt;&lt;m_rgb r=&quot;f3&quot; g=&quot;f0&quot; b=&quot;dd&quot;/&gt;&lt;/elem&gt;&lt;elem&gt;&lt;m_ppcolschidx val=&quot;0&quot;/&gt;&lt;m_rgb r=&quot;de&quot; g=&quot;d5&quot; b=&quot;b6&quot;/&gt;&lt;/elem&gt;&lt;elem&gt;&lt;m_ppcolschidx val=&quot;0&quot;/&gt;&lt;m_rgb r=&quot;c0&quot; g=&quot;c0&quot; b=&quot;c0&quot;/&gt;&lt;/elem&gt;&lt;elem&gt;&lt;m_ppcolschidx val=&quot;0&quot;/&gt;&lt;m_rgb r=&quot;d7&quot; g=&quot;df&quot; b=&quot;ff&quot;/&gt;&lt;/elem&gt;&lt;elem&gt;&lt;m_ppcolschidx val=&quot;0&quot;/&gt;&lt;m_rgb r=&quot;fa&quot; g=&quot;9a&quot; b=&quot;18&quot;/&gt;&lt;/elem&gt;&lt;elem&gt;&lt;m_ppcolschidx val=&quot;0&quot;/&gt;&lt;m_rgb r=&quot;fc&quot; g=&quot;de&quot; b=&quot;a&quot;/&gt;&lt;/elem&gt;&lt;elem&gt;&lt;m_ppcolschidx val=&quot;0&quot;/&gt;&lt;m_rgb r=&quot;e6&quot; g=&quot;c8&quot; b=&quot;b4&quot;/&gt;&lt;/elem&gt;&lt;elem&gt;&lt;m_ppcolschidx val=&quot;0&quot;/&gt;&lt;m_rgb r=&quot;e8&quot; g=&quot;5&quot; b=&quot;0&quot;/&gt;&lt;/elem&gt;&lt;/m_vecMRU&gt;&lt;/m_mruColor&gt;&lt;m_eweekdayFirstOfWorkweek val=&quot;2&quot;/&gt;&lt;m_eweekdayFirstOfWeekend val=&quot;7&quot;/&gt;&lt;m_mapectfillschemeMRU/&gt;&lt;/CPresentation&gt;&lt;CDefaultPrec id=&quot;9&quot;&gt;&lt;m_precDefault/&gt;&lt;/CDefaultPrec&gt;&lt;CDefaultPrec id=&quot;8&quot;&gt;&lt;m_precDefault/&gt;&lt;/CDefaultPrec&gt;&lt;CDefaultPrec id=&quot;7&quot;&gt;&lt;m_precDefault/&gt;&lt;/CDefaultPrec&gt;&lt;CDefaultPrec id=&quot;6&quot;&gt;&lt;m_precDefault/&gt;&lt;/CDefaultPrec&gt;&lt;CDefaultPrec id=&quot;5&quot;&gt;&lt;m_precDefault/&gt;&lt;/CDefaultPrec&gt;&lt;CDefaultPrec id=&quot;4&quot;&gt;&lt;m_precDefault/&gt;&lt;/CDefaultPrec&gt;&lt;CDefaultPrec id=&quot;3&quot;&gt;&lt;m_precDefault/&gt;&lt;/CDefaultPrec&gt;&lt;CDefaultPrec id=&quot;2&quot;&gt;&lt;m_precDefault&gt;&lt;m_chMinusSymbol&gt;-&lt;/m_chMinusSymbol&gt;&lt;m_chDecimalSymbol&gt;,&lt;/m_chDecimalSymbol&gt;&lt;m_nGroupingDigits val=&quot;3&quot;/&gt;&lt;m_chGroupingSymbol&gt;.&lt;/m_chGroupingSymbol&gt;&lt;/m_precDefault&gt;&lt;/CDefaultPrec&gt;&lt;/root&gt;"/>
  <p:tag name="THINKCELLUNDODONOTDELETE" val="8078"/>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Erh76hIdCE6eqkZHZ8Y6d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kU46NbE2kkS5YA6dIVLjt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VKWbTXc1m0CLGRsFBsKVF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fooyhJrOS0SkKUBO2P.rNQ"/>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NZzTDs2auUa8JkQBKvsDm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HOmeRpokLUC5e_tqJUTZBw"/>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vSOVbgDLtk2s1EprPRr59Q"/>
</p:tagLst>
</file>

<file path=ppt/tags/tag9.xml><?xml version="1.0" encoding="utf-8"?>
<p:tagLst xmlns:a="http://schemas.openxmlformats.org/drawingml/2006/main" xmlns:r="http://schemas.openxmlformats.org/officeDocument/2006/relationships" xmlns:p="http://schemas.openxmlformats.org/presentationml/2006/main">
  <p:tag name="NAME" val="McK Disclaimer"/>
  <p:tag name="RESIZE" val="Yes"/>
  <p:tag name="LLEFT" val=" 210.125"/>
  <p:tag name="LTOP" val=" 469.875"/>
</p:tagLst>
</file>

<file path=ppt/theme/theme1.xml><?xml version="1.0" encoding="utf-8"?>
<a:theme xmlns:a="http://schemas.openxmlformats.org/drawingml/2006/main" name="ZZV991-UT-Indonesia Environment">
  <a:themeElements>
    <a:clrScheme name="ZZV991-UT-Indonesia Environment 11">
      <a:dk1>
        <a:srgbClr val="000000"/>
      </a:dk1>
      <a:lt1>
        <a:srgbClr val="FFFFFF"/>
      </a:lt1>
      <a:dk2>
        <a:srgbClr val="003300"/>
      </a:dk2>
      <a:lt2>
        <a:srgbClr val="FFFFFF"/>
      </a:lt2>
      <a:accent1>
        <a:srgbClr val="DEFFCD"/>
      </a:accent1>
      <a:accent2>
        <a:srgbClr val="33CC33"/>
      </a:accent2>
      <a:accent3>
        <a:srgbClr val="FFFFFF"/>
      </a:accent3>
      <a:accent4>
        <a:srgbClr val="000000"/>
      </a:accent4>
      <a:accent5>
        <a:srgbClr val="ECFFE3"/>
      </a:accent5>
      <a:accent6>
        <a:srgbClr val="2DB92D"/>
      </a:accent6>
      <a:hlink>
        <a:srgbClr val="006600"/>
      </a:hlink>
      <a:folHlink>
        <a:srgbClr val="003300"/>
      </a:folHlink>
    </a:clrScheme>
    <a:fontScheme name="ZZV991-UT-Indonesia Environme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hlink"/>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hlink"/>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ZZV991-UT-Indonesia Environment 1">
        <a:dk1>
          <a:srgbClr val="000000"/>
        </a:dk1>
        <a:lt1>
          <a:srgbClr val="FFFFFF"/>
        </a:lt1>
        <a:dk2>
          <a:srgbClr val="000000"/>
        </a:dk2>
        <a:lt2>
          <a:srgbClr val="FFFFFF"/>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ZZV991-UT-Indonesia Environment 2">
        <a:dk1>
          <a:srgbClr val="000000"/>
        </a:dk1>
        <a:lt1>
          <a:srgbClr val="FFFFFF"/>
        </a:lt1>
        <a:dk2>
          <a:srgbClr val="002960"/>
        </a:dk2>
        <a:lt2>
          <a:srgbClr val="FFFFFF"/>
        </a:lt2>
        <a:accent1>
          <a:srgbClr val="C7E0FB"/>
        </a:accent1>
        <a:accent2>
          <a:srgbClr val="91B0FF"/>
        </a:accent2>
        <a:accent3>
          <a:srgbClr val="FFFFFF"/>
        </a:accent3>
        <a:accent4>
          <a:srgbClr val="000000"/>
        </a:accent4>
        <a:accent5>
          <a:srgbClr val="E0EDFD"/>
        </a:accent5>
        <a:accent6>
          <a:srgbClr val="839FE7"/>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ZZV991-UT-Indonesia Environment 3">
        <a:dk1>
          <a:srgbClr val="002960"/>
        </a:dk1>
        <a:lt1>
          <a:srgbClr val="FFFFFF"/>
        </a:lt1>
        <a:dk2>
          <a:srgbClr val="002960"/>
        </a:dk2>
        <a:lt2>
          <a:srgbClr val="FFBE3D"/>
        </a:lt2>
        <a:accent1>
          <a:srgbClr val="0066CC"/>
        </a:accent1>
        <a:accent2>
          <a:srgbClr val="5F8DFF"/>
        </a:accent2>
        <a:accent3>
          <a:srgbClr val="AAACB6"/>
        </a:accent3>
        <a:accent4>
          <a:srgbClr val="DADADA"/>
        </a:accent4>
        <a:accent5>
          <a:srgbClr val="AAB8E2"/>
        </a:accent5>
        <a:accent6>
          <a:srgbClr val="557FE7"/>
        </a:accent6>
        <a:hlink>
          <a:srgbClr val="96C5F8"/>
        </a:hlink>
        <a:folHlink>
          <a:srgbClr val="D8E9FC"/>
        </a:folHlink>
      </a:clrScheme>
      <a:clrMap bg1="dk2" tx1="lt1" bg2="dk1" tx2="lt2" accent1="accent1" accent2="accent2" accent3="accent3" accent4="accent4" accent5="accent5" accent6="accent6" hlink="hlink" folHlink="folHlink"/>
    </a:extraClrScheme>
    <a:extraClrScheme>
      <a:clrScheme name="ZZV991-UT-Indonesia Environment 4">
        <a:dk1>
          <a:srgbClr val="000000"/>
        </a:dk1>
        <a:lt1>
          <a:srgbClr val="FFFFFF"/>
        </a:lt1>
        <a:dk2>
          <a:srgbClr val="000000"/>
        </a:dk2>
        <a:lt2>
          <a:srgbClr val="FFBE3D"/>
        </a:lt2>
        <a:accent1>
          <a:srgbClr val="002960"/>
        </a:accent1>
        <a:accent2>
          <a:srgbClr val="0066CC"/>
        </a:accent2>
        <a:accent3>
          <a:srgbClr val="AAAAAA"/>
        </a:accent3>
        <a:accent4>
          <a:srgbClr val="DADADA"/>
        </a:accent4>
        <a:accent5>
          <a:srgbClr val="AAACB6"/>
        </a:accent5>
        <a:accent6>
          <a:srgbClr val="005CB9"/>
        </a:accent6>
        <a:hlink>
          <a:srgbClr val="91B0FF"/>
        </a:hlink>
        <a:folHlink>
          <a:srgbClr val="C7E0FB"/>
        </a:folHlink>
      </a:clrScheme>
      <a:clrMap bg1="dk2" tx1="lt1" bg2="dk1" tx2="lt2" accent1="accent1" accent2="accent2" accent3="accent3" accent4="accent4" accent5="accent5" accent6="accent6" hlink="hlink" folHlink="folHlink"/>
    </a:extraClrScheme>
    <a:extraClrScheme>
      <a:clrScheme name="ZZV991-UT-Indonesia Environment 5">
        <a:dk1>
          <a:srgbClr val="000000"/>
        </a:dk1>
        <a:lt1>
          <a:srgbClr val="FFFFFF"/>
        </a:lt1>
        <a:dk2>
          <a:srgbClr val="002960"/>
        </a:dk2>
        <a:lt2>
          <a:srgbClr val="FFFFFF"/>
        </a:lt2>
        <a:accent1>
          <a:srgbClr val="C7E0FB"/>
        </a:accent1>
        <a:accent2>
          <a:srgbClr val="FFCC66"/>
        </a:accent2>
        <a:accent3>
          <a:srgbClr val="FFFFFF"/>
        </a:accent3>
        <a:accent4>
          <a:srgbClr val="000000"/>
        </a:accent4>
        <a:accent5>
          <a:srgbClr val="E0EDFD"/>
        </a:accent5>
        <a:accent6>
          <a:srgbClr val="E7B95C"/>
        </a:accent6>
        <a:hlink>
          <a:srgbClr val="4F8636"/>
        </a:hlink>
        <a:folHlink>
          <a:srgbClr val="002960"/>
        </a:folHlink>
      </a:clrScheme>
      <a:clrMap bg1="lt1" tx1="dk1" bg2="lt2" tx2="dk2" accent1="accent1" accent2="accent2" accent3="accent3" accent4="accent4" accent5="accent5" accent6="accent6" hlink="hlink" folHlink="folHlink"/>
    </a:extraClrScheme>
    <a:extraClrScheme>
      <a:clrScheme name="ZZV991-UT-Indonesia Environment 6">
        <a:dk1>
          <a:srgbClr val="002960"/>
        </a:dk1>
        <a:lt1>
          <a:srgbClr val="FFFFFF"/>
        </a:lt1>
        <a:dk2>
          <a:srgbClr val="002960"/>
        </a:dk2>
        <a:lt2>
          <a:srgbClr val="FFBE3D"/>
        </a:lt2>
        <a:accent1>
          <a:srgbClr val="0066CC"/>
        </a:accent1>
        <a:accent2>
          <a:srgbClr val="4F8636"/>
        </a:accent2>
        <a:accent3>
          <a:srgbClr val="AAACB6"/>
        </a:accent3>
        <a:accent4>
          <a:srgbClr val="DADADA"/>
        </a:accent4>
        <a:accent5>
          <a:srgbClr val="AAB8E2"/>
        </a:accent5>
        <a:accent6>
          <a:srgbClr val="477930"/>
        </a:accent6>
        <a:hlink>
          <a:srgbClr val="FF9900"/>
        </a:hlink>
        <a:folHlink>
          <a:srgbClr val="FFBE3D"/>
        </a:folHlink>
      </a:clrScheme>
      <a:clrMap bg1="dk2" tx1="lt1" bg2="dk1" tx2="lt2" accent1="accent1" accent2="accent2" accent3="accent3" accent4="accent4" accent5="accent5" accent6="accent6" hlink="hlink" folHlink="folHlink"/>
    </a:extraClrScheme>
    <a:extraClrScheme>
      <a:clrScheme name="ZZV991-UT-Indonesia Environment 7">
        <a:dk1>
          <a:srgbClr val="000000"/>
        </a:dk1>
        <a:lt1>
          <a:srgbClr val="FFFFFF"/>
        </a:lt1>
        <a:dk2>
          <a:srgbClr val="000000"/>
        </a:dk2>
        <a:lt2>
          <a:srgbClr val="FFBE3D"/>
        </a:lt2>
        <a:accent1>
          <a:srgbClr val="0066CC"/>
        </a:accent1>
        <a:accent2>
          <a:srgbClr val="4F8636"/>
        </a:accent2>
        <a:accent3>
          <a:srgbClr val="AAAAAA"/>
        </a:accent3>
        <a:accent4>
          <a:srgbClr val="DADADA"/>
        </a:accent4>
        <a:accent5>
          <a:srgbClr val="AAB8E2"/>
        </a:accent5>
        <a:accent6>
          <a:srgbClr val="477930"/>
        </a:accent6>
        <a:hlink>
          <a:srgbClr val="FF9900"/>
        </a:hlink>
        <a:folHlink>
          <a:srgbClr val="FFBE3D"/>
        </a:folHlink>
      </a:clrScheme>
      <a:clrMap bg1="dk2" tx1="lt1" bg2="dk1" tx2="lt2" accent1="accent1" accent2="accent2" accent3="accent3" accent4="accent4" accent5="accent5" accent6="accent6" hlink="hlink" folHlink="folHlink"/>
    </a:extraClrScheme>
    <a:extraClrScheme>
      <a:clrScheme name="ZZV991-UT-Indonesia Environment 8">
        <a:dk1>
          <a:srgbClr val="000000"/>
        </a:dk1>
        <a:lt1>
          <a:srgbClr val="FFFFFF"/>
        </a:lt1>
        <a:dk2>
          <a:srgbClr val="002960"/>
        </a:dk2>
        <a:lt2>
          <a:srgbClr val="FFFFFF"/>
        </a:lt2>
        <a:accent1>
          <a:srgbClr val="C7E0FB"/>
        </a:accent1>
        <a:accent2>
          <a:srgbClr val="C7C293"/>
        </a:accent2>
        <a:accent3>
          <a:srgbClr val="FFFFFF"/>
        </a:accent3>
        <a:accent4>
          <a:srgbClr val="000000"/>
        </a:accent4>
        <a:accent5>
          <a:srgbClr val="E0EDFD"/>
        </a:accent5>
        <a:accent6>
          <a:srgbClr val="B4B085"/>
        </a:accent6>
        <a:hlink>
          <a:srgbClr val="50A2A0"/>
        </a:hlink>
        <a:folHlink>
          <a:srgbClr val="002960"/>
        </a:folHlink>
      </a:clrScheme>
      <a:clrMap bg1="lt1" tx1="dk1" bg2="lt2" tx2="dk2" accent1="accent1" accent2="accent2" accent3="accent3" accent4="accent4" accent5="accent5" accent6="accent6" hlink="hlink" folHlink="folHlink"/>
    </a:extraClrScheme>
    <a:extraClrScheme>
      <a:clrScheme name="ZZV991-UT-Indonesia Environment 9">
        <a:dk1>
          <a:srgbClr val="002960"/>
        </a:dk1>
        <a:lt1>
          <a:srgbClr val="FFFFFF"/>
        </a:lt1>
        <a:dk2>
          <a:srgbClr val="002960"/>
        </a:dk2>
        <a:lt2>
          <a:srgbClr val="FFBE3D"/>
        </a:lt2>
        <a:accent1>
          <a:srgbClr val="0066CC"/>
        </a:accent1>
        <a:accent2>
          <a:srgbClr val="50A2A0"/>
        </a:accent2>
        <a:accent3>
          <a:srgbClr val="AAACB6"/>
        </a:accent3>
        <a:accent4>
          <a:srgbClr val="DADADA"/>
        </a:accent4>
        <a:accent5>
          <a:srgbClr val="AAB8E2"/>
        </a:accent5>
        <a:accent6>
          <a:srgbClr val="489291"/>
        </a:accent6>
        <a:hlink>
          <a:srgbClr val="C7C293"/>
        </a:hlink>
        <a:folHlink>
          <a:srgbClr val="FFBE3D"/>
        </a:folHlink>
      </a:clrScheme>
      <a:clrMap bg1="dk2" tx1="lt1" bg2="dk1" tx2="lt2" accent1="accent1" accent2="accent2" accent3="accent3" accent4="accent4" accent5="accent5" accent6="accent6" hlink="hlink" folHlink="folHlink"/>
    </a:extraClrScheme>
    <a:extraClrScheme>
      <a:clrScheme name="ZZV991-UT-Indonesia Environment 10">
        <a:dk1>
          <a:srgbClr val="000000"/>
        </a:dk1>
        <a:lt1>
          <a:srgbClr val="FFFFFF"/>
        </a:lt1>
        <a:dk2>
          <a:srgbClr val="000000"/>
        </a:dk2>
        <a:lt2>
          <a:srgbClr val="FFBE3D"/>
        </a:lt2>
        <a:accent1>
          <a:srgbClr val="174A7C"/>
        </a:accent1>
        <a:accent2>
          <a:srgbClr val="50A2A0"/>
        </a:accent2>
        <a:accent3>
          <a:srgbClr val="AAAAAA"/>
        </a:accent3>
        <a:accent4>
          <a:srgbClr val="DADADA"/>
        </a:accent4>
        <a:accent5>
          <a:srgbClr val="ABB1BF"/>
        </a:accent5>
        <a:accent6>
          <a:srgbClr val="489291"/>
        </a:accent6>
        <a:hlink>
          <a:srgbClr val="C7C293"/>
        </a:hlink>
        <a:folHlink>
          <a:srgbClr val="FFBE3D"/>
        </a:folHlink>
      </a:clrScheme>
      <a:clrMap bg1="dk2" tx1="lt1" bg2="dk1" tx2="lt2" accent1="accent1" accent2="accent2" accent3="accent3" accent4="accent4" accent5="accent5" accent6="accent6" hlink="hlink" folHlink="folHlink"/>
    </a:extraClrScheme>
    <a:extraClrScheme>
      <a:clrScheme name="ZZV991-UT-Indonesia Environment 11">
        <a:dk1>
          <a:srgbClr val="000000"/>
        </a:dk1>
        <a:lt1>
          <a:srgbClr val="FFFFFF"/>
        </a:lt1>
        <a:dk2>
          <a:srgbClr val="003300"/>
        </a:dk2>
        <a:lt2>
          <a:srgbClr val="FFFFFF"/>
        </a:lt2>
        <a:accent1>
          <a:srgbClr val="DEFFCD"/>
        </a:accent1>
        <a:accent2>
          <a:srgbClr val="33CC33"/>
        </a:accent2>
        <a:accent3>
          <a:srgbClr val="FFFFFF"/>
        </a:accent3>
        <a:accent4>
          <a:srgbClr val="000000"/>
        </a:accent4>
        <a:accent5>
          <a:srgbClr val="ECFFE3"/>
        </a:accent5>
        <a:accent6>
          <a:srgbClr val="2DB92D"/>
        </a:accent6>
        <a:hlink>
          <a:srgbClr val="006600"/>
        </a:hlink>
        <a:folHlink>
          <a:srgbClr val="0033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000000"/>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25958</TotalTime>
  <Words>255</Words>
  <Application>Microsoft Office PowerPoint</Application>
  <PresentationFormat>Personnalisé</PresentationFormat>
  <Paragraphs>135</Paragraphs>
  <Slides>10</Slides>
  <Notes>1</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10</vt:i4>
      </vt:variant>
    </vt:vector>
  </HeadingPairs>
  <TitlesOfParts>
    <vt:vector size="12" baseType="lpstr">
      <vt:lpstr>ZZV991-UT-Indonesia Environment</vt:lpstr>
      <vt:lpstr>think-cell Slide</vt:lpstr>
      <vt:lpstr>La gestion pacifique des conflits  liés au détournement et à la corruption    </vt:lpstr>
      <vt:lpstr>Sommaire</vt:lpstr>
      <vt:lpstr>Introduction</vt:lpstr>
      <vt:lpstr>Définitions clés</vt:lpstr>
      <vt:lpstr>Phases et caractéristiques d’un conflit </vt:lpstr>
      <vt:lpstr>Quel mécanisme de gestion pacifique?</vt:lpstr>
      <vt:lpstr>Processus de gestion d’un conflit (1/3)</vt:lpstr>
      <vt:lpstr>Processus de gestion d’un conflit (2/3)</vt:lpstr>
      <vt:lpstr>Processus de gestion d’un conflit (3/3)</vt:lpstr>
      <vt:lpstr>Diapositive 9</vt:lpstr>
    </vt:vector>
  </TitlesOfParts>
  <Company>Corporate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a Low Carbon Growth Strategy for Indonesia</dc:title>
  <dc:creator>Corporate</dc:creator>
  <cp:keywords>Message Universal Template A4</cp:keywords>
  <dc:description>Version 1.1</dc:description>
  <cp:lastModifiedBy>BAMVUIDI LANGWA NONO</cp:lastModifiedBy>
  <cp:revision>1919</cp:revision>
  <cp:lastPrinted>2009-12-02T09:23:43Z</cp:lastPrinted>
  <dcterms:created xsi:type="dcterms:W3CDTF">2008-09-16T07:46:33Z</dcterms:created>
  <dcterms:modified xsi:type="dcterms:W3CDTF">2012-10-28T21:52:32Z</dcterms:modified>
  <cp:category>POT - A4</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Universal Objects">
    <vt:bool>true</vt:bool>
  </property>
  <property fmtid="{D5CDD505-2E9C-101B-9397-08002B2CF9AE}" pid="3" name="McKPaperSize">
    <vt:lpwstr>A4</vt:lpwstr>
  </property>
  <property fmtid="{D5CDD505-2E9C-101B-9397-08002B2CF9AE}" pid="4" name="NotesPageLayout">
    <vt:lpwstr>Message</vt:lpwstr>
  </property>
  <property fmtid="{D5CDD505-2E9C-101B-9397-08002B2CF9AE}" pid="5" name="Event">
    <vt:lpwstr>Présentation finale</vt:lpwstr>
  </property>
  <property fmtid="{D5CDD505-2E9C-101B-9397-08002B2CF9AE}" pid="6" name="Delivery Date">
    <vt:lpwstr/>
  </property>
  <property fmtid="{D5CDD505-2E9C-101B-9397-08002B2CF9AE}" pid="7" name="Title">
    <vt:lpwstr>Developing a Low Carbon Growth Strategy for Indonesia</vt:lpwstr>
  </property>
  <property fmtid="{D5CDD505-2E9C-101B-9397-08002B2CF9AE}" pid="8" name="Final">
    <vt:bool>true</vt:bool>
  </property>
  <property fmtid="{D5CDD505-2E9C-101B-9397-08002B2CF9AE}" pid="9" name="DocID">
    <vt:lpwstr/>
  </property>
  <property fmtid="{D5CDD505-2E9C-101B-9397-08002B2CF9AE}" pid="10" name="DocIDinTitle">
    <vt:bool>false</vt:bool>
  </property>
  <property fmtid="{D5CDD505-2E9C-101B-9397-08002B2CF9AE}" pid="11" name="DocIDinSlide">
    <vt:bool>false</vt:bool>
  </property>
  <property fmtid="{D5CDD505-2E9C-101B-9397-08002B2CF9AE}" pid="12" name="DocIDPosition">
    <vt:i4>0</vt:i4>
  </property>
</Properties>
</file>