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3" r:id="rId3"/>
    <p:sldId id="274" r:id="rId4"/>
    <p:sldId id="275" r:id="rId5"/>
    <p:sldId id="270" r:id="rId6"/>
    <p:sldId id="259" r:id="rId7"/>
    <p:sldId id="280" r:id="rId8"/>
    <p:sldId id="266" r:id="rId9"/>
    <p:sldId id="281" r:id="rId10"/>
    <p:sldId id="282" r:id="rId11"/>
    <p:sldId id="283" r:id="rId12"/>
    <p:sldId id="284" r:id="rId13"/>
    <p:sldId id="271" r:id="rId14"/>
    <p:sldId id="276" r:id="rId15"/>
    <p:sldId id="277" r:id="rId16"/>
    <p:sldId id="272" r:id="rId17"/>
    <p:sldId id="278" r:id="rId18"/>
    <p:sldId id="279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304" autoAdjust="0"/>
  </p:normalViewPr>
  <p:slideViewPr>
    <p:cSldViewPr>
      <p:cViewPr varScale="1">
        <p:scale>
          <a:sx n="61" d="100"/>
          <a:sy n="61" d="100"/>
        </p:scale>
        <p:origin x="-16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E2C26F-DD72-4B98-A835-FE0C392126C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D45466A-0EAC-4495-A333-16C6BBDEEA62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Febrero 2009</a:t>
          </a:r>
          <a:endParaRPr lang="es-ES" dirty="0"/>
        </a:p>
      </dgm:t>
    </dgm:pt>
    <dgm:pt modelId="{F0AD7B1C-AF2D-47A6-8509-1D99950750B8}" type="parTrans" cxnId="{CCDA4172-58E8-47F5-B75A-80BF10B29C1E}">
      <dgm:prSet/>
      <dgm:spPr/>
      <dgm:t>
        <a:bodyPr/>
        <a:lstStyle/>
        <a:p>
          <a:endParaRPr lang="es-ES"/>
        </a:p>
      </dgm:t>
    </dgm:pt>
    <dgm:pt modelId="{ECB2A394-825F-4E1B-805A-7D37B769F77E}" type="sibTrans" cxnId="{CCDA4172-58E8-47F5-B75A-80BF10B29C1E}">
      <dgm:prSet/>
      <dgm:spPr/>
      <dgm:t>
        <a:bodyPr/>
        <a:lstStyle/>
        <a:p>
          <a:endParaRPr lang="es-ES"/>
        </a:p>
      </dgm:t>
    </dgm:pt>
    <dgm:pt modelId="{320957B2-2F7B-406D-888E-8FDF2E602048}">
      <dgm:prSet phldrT="[Texto]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es-HN" dirty="0" smtClean="0"/>
            <a:t>SERNA presenta al </a:t>
          </a:r>
          <a:r>
            <a:rPr lang="es-HN" b="1" dirty="0" smtClean="0"/>
            <a:t>FCPF </a:t>
          </a:r>
          <a:r>
            <a:rPr lang="es-HN" dirty="0" smtClean="0"/>
            <a:t>el </a:t>
          </a:r>
          <a:r>
            <a:rPr lang="es-HN" b="1" i="1" dirty="0" err="1" smtClean="0"/>
            <a:t>Readiness</a:t>
          </a:r>
          <a:r>
            <a:rPr lang="es-HN" b="1" i="1" dirty="0" smtClean="0"/>
            <a:t> Plan Idea Note</a:t>
          </a:r>
          <a:r>
            <a:rPr lang="es-HN" b="1" dirty="0" smtClean="0"/>
            <a:t> (R-PIN) </a:t>
          </a:r>
          <a:r>
            <a:rPr lang="es-HN" dirty="0" smtClean="0"/>
            <a:t>y es aprobado</a:t>
          </a:r>
          <a:endParaRPr lang="es-ES" dirty="0"/>
        </a:p>
      </dgm:t>
    </dgm:pt>
    <dgm:pt modelId="{26B48030-F3EF-4064-B1E3-3C0E555BEA08}" type="parTrans" cxnId="{2B3A3807-6B57-4F25-8727-9EEA7F60C297}">
      <dgm:prSet/>
      <dgm:spPr/>
      <dgm:t>
        <a:bodyPr/>
        <a:lstStyle/>
        <a:p>
          <a:endParaRPr lang="es-ES"/>
        </a:p>
      </dgm:t>
    </dgm:pt>
    <dgm:pt modelId="{D1E90499-E043-44AE-85D1-62392016E285}" type="sibTrans" cxnId="{2B3A3807-6B57-4F25-8727-9EEA7F60C297}">
      <dgm:prSet/>
      <dgm:spPr/>
      <dgm:t>
        <a:bodyPr/>
        <a:lstStyle/>
        <a:p>
          <a:endParaRPr lang="es-ES"/>
        </a:p>
      </dgm:t>
    </dgm:pt>
    <dgm:pt modelId="{0DC0C2ED-9E02-450B-BA81-BBB06A43E5FE}">
      <dgm:prSet phldrT="[Texto]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es-HN" dirty="0" smtClean="0"/>
            <a:t>GIZ realiza el borrador del  </a:t>
          </a:r>
          <a:r>
            <a:rPr lang="es-HN" b="1" i="1" dirty="0" err="1" smtClean="0"/>
            <a:t>Readiness</a:t>
          </a:r>
          <a:r>
            <a:rPr lang="es-HN" dirty="0" smtClean="0"/>
            <a:t> </a:t>
          </a:r>
          <a:r>
            <a:rPr lang="es-HN" b="1" i="1" dirty="0" err="1" smtClean="0"/>
            <a:t>Preparation</a:t>
          </a:r>
          <a:r>
            <a:rPr lang="es-HN" b="1" i="1" dirty="0" smtClean="0"/>
            <a:t> </a:t>
          </a:r>
          <a:r>
            <a:rPr lang="es-HN" b="1" i="1" dirty="0" err="1" smtClean="0"/>
            <a:t>Proposal</a:t>
          </a:r>
          <a:r>
            <a:rPr lang="es-HN" b="1" i="1" dirty="0" smtClean="0"/>
            <a:t> </a:t>
          </a:r>
          <a:r>
            <a:rPr lang="es-HN" b="1" dirty="0" smtClean="0"/>
            <a:t>(R-PP)</a:t>
          </a:r>
          <a:endParaRPr lang="es-ES" dirty="0"/>
        </a:p>
      </dgm:t>
    </dgm:pt>
    <dgm:pt modelId="{E8CDFF36-BD05-4152-823D-C2B4B140A102}" type="parTrans" cxnId="{4108D5BF-519D-4FE7-88CD-C18D6CC0CF5D}">
      <dgm:prSet/>
      <dgm:spPr/>
      <dgm:t>
        <a:bodyPr/>
        <a:lstStyle/>
        <a:p>
          <a:endParaRPr lang="es-ES"/>
        </a:p>
      </dgm:t>
    </dgm:pt>
    <dgm:pt modelId="{BAFCA75C-AD72-482E-A7CD-6CBFC059F900}" type="sibTrans" cxnId="{4108D5BF-519D-4FE7-88CD-C18D6CC0CF5D}">
      <dgm:prSet/>
      <dgm:spPr/>
      <dgm:t>
        <a:bodyPr/>
        <a:lstStyle/>
        <a:p>
          <a:endParaRPr lang="es-ES"/>
        </a:p>
      </dgm:t>
    </dgm:pt>
    <dgm:pt modelId="{A86E7520-FF6E-406C-AE47-FDBD541FEA3B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Diciembre 2011</a:t>
          </a:r>
          <a:endParaRPr lang="es-ES" dirty="0"/>
        </a:p>
      </dgm:t>
    </dgm:pt>
    <dgm:pt modelId="{2620D344-6EEE-48B0-942F-EFCC16F2D146}" type="parTrans" cxnId="{39527618-5F50-4356-AF7C-EAB225360CE2}">
      <dgm:prSet/>
      <dgm:spPr/>
      <dgm:t>
        <a:bodyPr/>
        <a:lstStyle/>
        <a:p>
          <a:endParaRPr lang="es-ES"/>
        </a:p>
      </dgm:t>
    </dgm:pt>
    <dgm:pt modelId="{7955C751-CA4F-4C51-BE92-FA7DF6259190}" type="sibTrans" cxnId="{39527618-5F50-4356-AF7C-EAB225360CE2}">
      <dgm:prSet/>
      <dgm:spPr/>
      <dgm:t>
        <a:bodyPr/>
        <a:lstStyle/>
        <a:p>
          <a:endParaRPr lang="es-ES"/>
        </a:p>
      </dgm:t>
    </dgm:pt>
    <dgm:pt modelId="{D338878C-EEF7-4EEF-BF75-8DFB48CD3DC5}">
      <dgm:prSet phldrT="[Texto]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es-HN" dirty="0" smtClean="0"/>
            <a:t>SERNA presenta el R-PP en calidad de primer borrador al </a:t>
          </a:r>
          <a:r>
            <a:rPr lang="es-HN" b="1" i="1" dirty="0" err="1" smtClean="0"/>
            <a:t>Technical</a:t>
          </a:r>
          <a:r>
            <a:rPr lang="es-HN" b="1" i="1" dirty="0" smtClean="0"/>
            <a:t> </a:t>
          </a:r>
          <a:r>
            <a:rPr lang="es-HN" b="1" i="1" dirty="0" err="1" smtClean="0"/>
            <a:t>Advisory</a:t>
          </a:r>
          <a:r>
            <a:rPr lang="es-HN" b="1" i="1" dirty="0" smtClean="0"/>
            <a:t> Panel</a:t>
          </a:r>
          <a:r>
            <a:rPr lang="es-HN" b="1" dirty="0" smtClean="0"/>
            <a:t> (TAP)</a:t>
          </a:r>
          <a:r>
            <a:rPr lang="es-HN" dirty="0" smtClean="0"/>
            <a:t> del FCFP. Se levantan quejas por parte de CONPAH</a:t>
          </a:r>
          <a:endParaRPr lang="es-ES" dirty="0"/>
        </a:p>
      </dgm:t>
    </dgm:pt>
    <dgm:pt modelId="{EEF2A597-F8BE-49D2-8722-82A5C8D5EE01}" type="parTrans" cxnId="{7DBECA8E-378C-4BFB-9259-FA0DD49A075D}">
      <dgm:prSet/>
      <dgm:spPr/>
      <dgm:t>
        <a:bodyPr/>
        <a:lstStyle/>
        <a:p>
          <a:endParaRPr lang="es-ES"/>
        </a:p>
      </dgm:t>
    </dgm:pt>
    <dgm:pt modelId="{220CF997-47D8-4B2B-B40E-B9D318A26418}" type="sibTrans" cxnId="{7DBECA8E-378C-4BFB-9259-FA0DD49A075D}">
      <dgm:prSet/>
      <dgm:spPr/>
      <dgm:t>
        <a:bodyPr/>
        <a:lstStyle/>
        <a:p>
          <a:endParaRPr lang="es-ES"/>
        </a:p>
      </dgm:t>
    </dgm:pt>
    <dgm:pt modelId="{E49947D3-E1EB-4234-A274-6604AA815A20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2011</a:t>
          </a:r>
          <a:endParaRPr lang="es-ES" dirty="0"/>
        </a:p>
      </dgm:t>
    </dgm:pt>
    <dgm:pt modelId="{51FA7491-9FAC-4FA5-A34F-E27C9A1CFD73}" type="sibTrans" cxnId="{6AD506C4-2A34-4D61-92BE-F8F4DA6C7933}">
      <dgm:prSet/>
      <dgm:spPr/>
      <dgm:t>
        <a:bodyPr/>
        <a:lstStyle/>
        <a:p>
          <a:endParaRPr lang="es-ES"/>
        </a:p>
      </dgm:t>
    </dgm:pt>
    <dgm:pt modelId="{200704BA-7FD0-4B07-BF67-498C0B2B924B}" type="parTrans" cxnId="{6AD506C4-2A34-4D61-92BE-F8F4DA6C7933}">
      <dgm:prSet/>
      <dgm:spPr/>
      <dgm:t>
        <a:bodyPr/>
        <a:lstStyle/>
        <a:p>
          <a:endParaRPr lang="es-ES"/>
        </a:p>
      </dgm:t>
    </dgm:pt>
    <dgm:pt modelId="{778F0B03-E00A-4F02-87B9-5D17A3946C73}" type="pres">
      <dgm:prSet presAssocID="{68E2C26F-DD72-4B98-A835-FE0C392126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371A8B-FDB5-43C2-ADBC-3006841DBC3C}" type="pres">
      <dgm:prSet presAssocID="{9D45466A-0EAC-4495-A333-16C6BBDEEA62}" presName="linNode" presStyleCnt="0"/>
      <dgm:spPr/>
    </dgm:pt>
    <dgm:pt modelId="{710B8C90-4D08-431E-9992-A50F66C5BF14}" type="pres">
      <dgm:prSet presAssocID="{9D45466A-0EAC-4495-A333-16C6BBDEEA62}" presName="parentText" presStyleLbl="node1" presStyleIdx="0" presStyleCnt="3" custScaleX="5625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2E07E-E7CF-4D8E-88B2-1D3A8F9C4093}" type="pres">
      <dgm:prSet presAssocID="{9D45466A-0EAC-4495-A333-16C6BBDEEA6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010CFC-6773-4946-8557-5F960E70D873}" type="pres">
      <dgm:prSet presAssocID="{ECB2A394-825F-4E1B-805A-7D37B769F77E}" presName="sp" presStyleCnt="0"/>
      <dgm:spPr/>
    </dgm:pt>
    <dgm:pt modelId="{CBBBF109-80AF-4205-92AC-17AAA119A9B8}" type="pres">
      <dgm:prSet presAssocID="{E49947D3-E1EB-4234-A274-6604AA815A20}" presName="linNode" presStyleCnt="0"/>
      <dgm:spPr/>
    </dgm:pt>
    <dgm:pt modelId="{B52622C7-6046-4FF8-9201-AF3BE5BFC60E}" type="pres">
      <dgm:prSet presAssocID="{E49947D3-E1EB-4234-A274-6604AA815A20}" presName="parentText" presStyleLbl="node1" presStyleIdx="1" presStyleCnt="3" custScaleX="5625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9B35D0B-20E9-4E46-B216-B9EE4B674167}" type="pres">
      <dgm:prSet presAssocID="{E49947D3-E1EB-4234-A274-6604AA815A2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4A364AE-B60A-496D-BCAF-13D89857CC9D}" type="pres">
      <dgm:prSet presAssocID="{51FA7491-9FAC-4FA5-A34F-E27C9A1CFD73}" presName="sp" presStyleCnt="0"/>
      <dgm:spPr/>
    </dgm:pt>
    <dgm:pt modelId="{E1214A7E-25E2-42BD-B295-5FF1981C2866}" type="pres">
      <dgm:prSet presAssocID="{A86E7520-FF6E-406C-AE47-FDBD541FEA3B}" presName="linNode" presStyleCnt="0"/>
      <dgm:spPr/>
    </dgm:pt>
    <dgm:pt modelId="{6D5508CB-004C-4A2F-87AC-E869F1D97058}" type="pres">
      <dgm:prSet presAssocID="{A86E7520-FF6E-406C-AE47-FDBD541FEA3B}" presName="parentText" presStyleLbl="node1" presStyleIdx="2" presStyleCnt="3" custScaleX="5625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1E8692-381A-4E48-B768-59336D0AA443}" type="pres">
      <dgm:prSet presAssocID="{A86E7520-FF6E-406C-AE47-FDBD541FEA3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9527618-5F50-4356-AF7C-EAB225360CE2}" srcId="{68E2C26F-DD72-4B98-A835-FE0C392126CC}" destId="{A86E7520-FF6E-406C-AE47-FDBD541FEA3B}" srcOrd="2" destOrd="0" parTransId="{2620D344-6EEE-48B0-942F-EFCC16F2D146}" sibTransId="{7955C751-CA4F-4C51-BE92-FA7DF6259190}"/>
    <dgm:cxn modelId="{D6085992-E2BD-465B-962C-BE4FE96740D6}" type="presOf" srcId="{E49947D3-E1EB-4234-A274-6604AA815A20}" destId="{B52622C7-6046-4FF8-9201-AF3BE5BFC60E}" srcOrd="0" destOrd="0" presId="urn:microsoft.com/office/officeart/2005/8/layout/vList5"/>
    <dgm:cxn modelId="{4108D5BF-519D-4FE7-88CD-C18D6CC0CF5D}" srcId="{E49947D3-E1EB-4234-A274-6604AA815A20}" destId="{0DC0C2ED-9E02-450B-BA81-BBB06A43E5FE}" srcOrd="0" destOrd="0" parTransId="{E8CDFF36-BD05-4152-823D-C2B4B140A102}" sibTransId="{BAFCA75C-AD72-482E-A7CD-6CBFC059F900}"/>
    <dgm:cxn modelId="{4248A390-C404-4EBB-9361-0C84DF630583}" type="presOf" srcId="{9D45466A-0EAC-4495-A333-16C6BBDEEA62}" destId="{710B8C90-4D08-431E-9992-A50F66C5BF14}" srcOrd="0" destOrd="0" presId="urn:microsoft.com/office/officeart/2005/8/layout/vList5"/>
    <dgm:cxn modelId="{95D00CDD-1E37-436F-9E1B-E4CEEC65163F}" type="presOf" srcId="{320957B2-2F7B-406D-888E-8FDF2E602048}" destId="{B052E07E-E7CF-4D8E-88B2-1D3A8F9C4093}" srcOrd="0" destOrd="0" presId="urn:microsoft.com/office/officeart/2005/8/layout/vList5"/>
    <dgm:cxn modelId="{4BAC5B3D-8555-4933-BA7D-0B6130B38F2B}" type="presOf" srcId="{A86E7520-FF6E-406C-AE47-FDBD541FEA3B}" destId="{6D5508CB-004C-4A2F-87AC-E869F1D97058}" srcOrd="0" destOrd="0" presId="urn:microsoft.com/office/officeart/2005/8/layout/vList5"/>
    <dgm:cxn modelId="{25FB37BB-4281-4C10-B403-5D8BA4C449DE}" type="presOf" srcId="{68E2C26F-DD72-4B98-A835-FE0C392126CC}" destId="{778F0B03-E00A-4F02-87B9-5D17A3946C73}" srcOrd="0" destOrd="0" presId="urn:microsoft.com/office/officeart/2005/8/layout/vList5"/>
    <dgm:cxn modelId="{7DBECA8E-378C-4BFB-9259-FA0DD49A075D}" srcId="{A86E7520-FF6E-406C-AE47-FDBD541FEA3B}" destId="{D338878C-EEF7-4EEF-BF75-8DFB48CD3DC5}" srcOrd="0" destOrd="0" parTransId="{EEF2A597-F8BE-49D2-8722-82A5C8D5EE01}" sibTransId="{220CF997-47D8-4B2B-B40E-B9D318A26418}"/>
    <dgm:cxn modelId="{6AD506C4-2A34-4D61-92BE-F8F4DA6C7933}" srcId="{68E2C26F-DD72-4B98-A835-FE0C392126CC}" destId="{E49947D3-E1EB-4234-A274-6604AA815A20}" srcOrd="1" destOrd="0" parTransId="{200704BA-7FD0-4B07-BF67-498C0B2B924B}" sibTransId="{51FA7491-9FAC-4FA5-A34F-E27C9A1CFD73}"/>
    <dgm:cxn modelId="{4031E9F1-0F2B-41E1-AD03-F5787CD53388}" type="presOf" srcId="{D338878C-EEF7-4EEF-BF75-8DFB48CD3DC5}" destId="{DC1E8692-381A-4E48-B768-59336D0AA443}" srcOrd="0" destOrd="0" presId="urn:microsoft.com/office/officeart/2005/8/layout/vList5"/>
    <dgm:cxn modelId="{E06DAD5B-6764-4408-9F3D-2D59A7838510}" type="presOf" srcId="{0DC0C2ED-9E02-450B-BA81-BBB06A43E5FE}" destId="{C9B35D0B-20E9-4E46-B216-B9EE4B674167}" srcOrd="0" destOrd="0" presId="urn:microsoft.com/office/officeart/2005/8/layout/vList5"/>
    <dgm:cxn modelId="{2B3A3807-6B57-4F25-8727-9EEA7F60C297}" srcId="{9D45466A-0EAC-4495-A333-16C6BBDEEA62}" destId="{320957B2-2F7B-406D-888E-8FDF2E602048}" srcOrd="0" destOrd="0" parTransId="{26B48030-F3EF-4064-B1E3-3C0E555BEA08}" sibTransId="{D1E90499-E043-44AE-85D1-62392016E285}"/>
    <dgm:cxn modelId="{CCDA4172-58E8-47F5-B75A-80BF10B29C1E}" srcId="{68E2C26F-DD72-4B98-A835-FE0C392126CC}" destId="{9D45466A-0EAC-4495-A333-16C6BBDEEA62}" srcOrd="0" destOrd="0" parTransId="{F0AD7B1C-AF2D-47A6-8509-1D99950750B8}" sibTransId="{ECB2A394-825F-4E1B-805A-7D37B769F77E}"/>
    <dgm:cxn modelId="{C43CC8AB-A620-4C47-A899-989FC831C5CE}" type="presParOf" srcId="{778F0B03-E00A-4F02-87B9-5D17A3946C73}" destId="{7C371A8B-FDB5-43C2-ADBC-3006841DBC3C}" srcOrd="0" destOrd="0" presId="urn:microsoft.com/office/officeart/2005/8/layout/vList5"/>
    <dgm:cxn modelId="{83DC1FFB-4308-4A4D-943E-197DF84B841A}" type="presParOf" srcId="{7C371A8B-FDB5-43C2-ADBC-3006841DBC3C}" destId="{710B8C90-4D08-431E-9992-A50F66C5BF14}" srcOrd="0" destOrd="0" presId="urn:microsoft.com/office/officeart/2005/8/layout/vList5"/>
    <dgm:cxn modelId="{9922778F-1E9E-4611-87D0-E28FFF3BCE90}" type="presParOf" srcId="{7C371A8B-FDB5-43C2-ADBC-3006841DBC3C}" destId="{B052E07E-E7CF-4D8E-88B2-1D3A8F9C4093}" srcOrd="1" destOrd="0" presId="urn:microsoft.com/office/officeart/2005/8/layout/vList5"/>
    <dgm:cxn modelId="{9D7F0290-A559-459A-8863-BDBE4BC1CFC0}" type="presParOf" srcId="{778F0B03-E00A-4F02-87B9-5D17A3946C73}" destId="{24010CFC-6773-4946-8557-5F960E70D873}" srcOrd="1" destOrd="0" presId="urn:microsoft.com/office/officeart/2005/8/layout/vList5"/>
    <dgm:cxn modelId="{0FD9FFC2-F625-4417-BDC4-199F5224335F}" type="presParOf" srcId="{778F0B03-E00A-4F02-87B9-5D17A3946C73}" destId="{CBBBF109-80AF-4205-92AC-17AAA119A9B8}" srcOrd="2" destOrd="0" presId="urn:microsoft.com/office/officeart/2005/8/layout/vList5"/>
    <dgm:cxn modelId="{D72E9696-D65B-45B4-AF8B-BE3D8A4FD655}" type="presParOf" srcId="{CBBBF109-80AF-4205-92AC-17AAA119A9B8}" destId="{B52622C7-6046-4FF8-9201-AF3BE5BFC60E}" srcOrd="0" destOrd="0" presId="urn:microsoft.com/office/officeart/2005/8/layout/vList5"/>
    <dgm:cxn modelId="{0C067187-4691-47EC-83B4-4A878921B1FA}" type="presParOf" srcId="{CBBBF109-80AF-4205-92AC-17AAA119A9B8}" destId="{C9B35D0B-20E9-4E46-B216-B9EE4B674167}" srcOrd="1" destOrd="0" presId="urn:microsoft.com/office/officeart/2005/8/layout/vList5"/>
    <dgm:cxn modelId="{CF2D43ED-F6F8-4622-ADFC-ACFE62E1FC7A}" type="presParOf" srcId="{778F0B03-E00A-4F02-87B9-5D17A3946C73}" destId="{64A364AE-B60A-496D-BCAF-13D89857CC9D}" srcOrd="3" destOrd="0" presId="urn:microsoft.com/office/officeart/2005/8/layout/vList5"/>
    <dgm:cxn modelId="{C2DFCECD-0AA7-4195-80E3-6E94F7080E8D}" type="presParOf" srcId="{778F0B03-E00A-4F02-87B9-5D17A3946C73}" destId="{E1214A7E-25E2-42BD-B295-5FF1981C2866}" srcOrd="4" destOrd="0" presId="urn:microsoft.com/office/officeart/2005/8/layout/vList5"/>
    <dgm:cxn modelId="{11D6D2B6-8446-4CED-A95F-CAFEC48071D4}" type="presParOf" srcId="{E1214A7E-25E2-42BD-B295-5FF1981C2866}" destId="{6D5508CB-004C-4A2F-87AC-E869F1D97058}" srcOrd="0" destOrd="0" presId="urn:microsoft.com/office/officeart/2005/8/layout/vList5"/>
    <dgm:cxn modelId="{E04E98F6-9C99-4897-A0E7-2F345722856B}" type="presParOf" srcId="{E1214A7E-25E2-42BD-B295-5FF1981C2866}" destId="{DC1E8692-381A-4E48-B768-59336D0AA44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46490E-B4A2-4A84-9321-1DD781DDEAC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E09071B-EFA9-4755-B991-2E45074E381A}">
      <dgm:prSet phldrT="[Texto]"/>
      <dgm:spPr>
        <a:solidFill>
          <a:schemeClr val="accent3">
            <a:lumMod val="75000"/>
          </a:schemeClr>
        </a:solidFill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18 Mayo</a:t>
          </a:r>
          <a:endParaRPr lang="es-ES" dirty="0"/>
        </a:p>
      </dgm:t>
    </dgm:pt>
    <dgm:pt modelId="{43C3DC72-D058-4C51-A110-03E7D4B89310}" type="parTrans" cxnId="{6EEEA89E-9372-4EC4-9F00-31C4A00835AF}">
      <dgm:prSet/>
      <dgm:spPr/>
      <dgm:t>
        <a:bodyPr/>
        <a:lstStyle/>
        <a:p>
          <a:endParaRPr lang="es-ES"/>
        </a:p>
      </dgm:t>
    </dgm:pt>
    <dgm:pt modelId="{1D7C6CEC-AD11-425A-9D79-9DD786E872B5}" type="sibTrans" cxnId="{6EEEA89E-9372-4EC4-9F00-31C4A00835AF}">
      <dgm:prSet/>
      <dgm:spPr/>
      <dgm:t>
        <a:bodyPr/>
        <a:lstStyle/>
        <a:p>
          <a:endParaRPr lang="es-ES"/>
        </a:p>
      </dgm:t>
    </dgm:pt>
    <dgm:pt modelId="{66A40A00-B315-402B-9816-744DCD90F903}">
      <dgm:prSet phldrT="[Texto]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_tradnl" dirty="0" smtClean="0"/>
            <a:t>REDD+  como una plataforma para iniciar el diálogo entre los PI y Gobierno</a:t>
          </a:r>
          <a:endParaRPr lang="es-ES" dirty="0"/>
        </a:p>
      </dgm:t>
    </dgm:pt>
    <dgm:pt modelId="{67F4262D-0D6C-4CA8-8227-D1CDE8288F51}" type="parTrans" cxnId="{2EA49CCA-F9B4-464B-90CD-706196BC2286}">
      <dgm:prSet/>
      <dgm:spPr/>
      <dgm:t>
        <a:bodyPr/>
        <a:lstStyle/>
        <a:p>
          <a:endParaRPr lang="es-ES"/>
        </a:p>
      </dgm:t>
    </dgm:pt>
    <dgm:pt modelId="{E3C393FE-8D20-45B3-BCC7-B61EA8CBDFD5}" type="sibTrans" cxnId="{2EA49CCA-F9B4-464B-90CD-706196BC2286}">
      <dgm:prSet/>
      <dgm:spPr/>
      <dgm:t>
        <a:bodyPr/>
        <a:lstStyle/>
        <a:p>
          <a:endParaRPr lang="es-ES"/>
        </a:p>
      </dgm:t>
    </dgm:pt>
    <dgm:pt modelId="{37842A2E-A300-4FEB-A7C1-1999FD31541E}">
      <dgm:prSet phldrT="[Texto]"/>
      <dgm:spPr>
        <a:solidFill>
          <a:schemeClr val="accent3">
            <a:lumMod val="75000"/>
          </a:schemeClr>
        </a:solidFill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6-7 Julio La Esperanza</a:t>
          </a:r>
          <a:endParaRPr lang="es-ES" dirty="0"/>
        </a:p>
      </dgm:t>
    </dgm:pt>
    <dgm:pt modelId="{404090E7-AC59-4352-A467-DCD9EBAC4BED}" type="parTrans" cxnId="{832C7BA9-1B60-4CDB-962B-78A72AD91118}">
      <dgm:prSet/>
      <dgm:spPr/>
      <dgm:t>
        <a:bodyPr/>
        <a:lstStyle/>
        <a:p>
          <a:endParaRPr lang="es-ES"/>
        </a:p>
      </dgm:t>
    </dgm:pt>
    <dgm:pt modelId="{1B50D616-833A-43FC-BB3C-F84AA7A29026}" type="sibTrans" cxnId="{832C7BA9-1B60-4CDB-962B-78A72AD91118}">
      <dgm:prSet/>
      <dgm:spPr/>
      <dgm:t>
        <a:bodyPr/>
        <a:lstStyle/>
        <a:p>
          <a:endParaRPr lang="es-ES"/>
        </a:p>
      </dgm:t>
    </dgm:pt>
    <dgm:pt modelId="{E1BF3770-4080-4280-926C-F3EDD4C9068B}">
      <dgm:prSet phldrT="[Texto]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Se acuerda que CONPAH se integrara al CICC</a:t>
          </a:r>
          <a:endParaRPr lang="es-ES" dirty="0"/>
        </a:p>
      </dgm:t>
    </dgm:pt>
    <dgm:pt modelId="{60FCBFC3-2F82-40FC-98CE-589114177ED2}" type="parTrans" cxnId="{A9CA0FE0-EC9D-47D7-A00B-7E240404FEB1}">
      <dgm:prSet/>
      <dgm:spPr/>
      <dgm:t>
        <a:bodyPr/>
        <a:lstStyle/>
        <a:p>
          <a:endParaRPr lang="es-ES"/>
        </a:p>
      </dgm:t>
    </dgm:pt>
    <dgm:pt modelId="{6577A453-7DE6-4EB5-BDCD-232EED45AFE5}" type="sibTrans" cxnId="{A9CA0FE0-EC9D-47D7-A00B-7E240404FEB1}">
      <dgm:prSet/>
      <dgm:spPr/>
      <dgm:t>
        <a:bodyPr/>
        <a:lstStyle/>
        <a:p>
          <a:endParaRPr lang="es-ES"/>
        </a:p>
      </dgm:t>
    </dgm:pt>
    <dgm:pt modelId="{2D5F10BD-887B-4050-BC5D-22EB6D29E474}">
      <dgm:prSet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El Gobierno acepta y reconoce la creación de una estructura </a:t>
          </a:r>
          <a:r>
            <a:rPr lang="es-ES" b="1" i="1" dirty="0" smtClean="0"/>
            <a:t>Mesa Nacional Indígena de Cambio Climático</a:t>
          </a:r>
          <a:endParaRPr lang="es-ES" dirty="0"/>
        </a:p>
      </dgm:t>
    </dgm:pt>
    <dgm:pt modelId="{6BF7D057-FB79-4656-8450-3AD16A671488}" type="parTrans" cxnId="{80721939-BD35-4ECD-B211-74853F8E8B35}">
      <dgm:prSet/>
      <dgm:spPr/>
      <dgm:t>
        <a:bodyPr/>
        <a:lstStyle/>
        <a:p>
          <a:endParaRPr lang="es-ES"/>
        </a:p>
      </dgm:t>
    </dgm:pt>
    <dgm:pt modelId="{0F61C6F2-6C2F-47BB-999E-DA7F4378F51D}" type="sibTrans" cxnId="{80721939-BD35-4ECD-B211-74853F8E8B35}">
      <dgm:prSet/>
      <dgm:spPr/>
      <dgm:t>
        <a:bodyPr/>
        <a:lstStyle/>
        <a:p>
          <a:endParaRPr lang="es-ES"/>
        </a:p>
      </dgm:t>
    </dgm:pt>
    <dgm:pt modelId="{21768982-8A21-4598-9EAD-0B474EC2D0F4}">
      <dgm:prSet phldrT="[Texto]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_tradnl" dirty="0" smtClean="0"/>
            <a:t>CONPAH no se integrara al Sub Comité REDD+ pero trabajaran conjuntamente con el Subcomité a través de la </a:t>
          </a:r>
          <a:r>
            <a:rPr lang="es-ES_tradnl" b="1" i="1" dirty="0" smtClean="0"/>
            <a:t>Mesa de Consulta Indígena para REDD</a:t>
          </a:r>
          <a:endParaRPr lang="es-ES" b="1" i="1" dirty="0"/>
        </a:p>
      </dgm:t>
    </dgm:pt>
    <dgm:pt modelId="{EC0C5CD3-155E-47BD-91F1-7A445A0D6321}" type="parTrans" cxnId="{DFD944AC-13B2-4E32-A2E7-07D84901B016}">
      <dgm:prSet/>
      <dgm:spPr/>
      <dgm:t>
        <a:bodyPr/>
        <a:lstStyle/>
        <a:p>
          <a:endParaRPr lang="es-ES"/>
        </a:p>
      </dgm:t>
    </dgm:pt>
    <dgm:pt modelId="{7E11A36B-CB26-4CD9-B62E-6B690C84D083}" type="sibTrans" cxnId="{DFD944AC-13B2-4E32-A2E7-07D84901B016}">
      <dgm:prSet/>
      <dgm:spPr/>
      <dgm:t>
        <a:bodyPr/>
        <a:lstStyle/>
        <a:p>
          <a:endParaRPr lang="es-ES"/>
        </a:p>
      </dgm:t>
    </dgm:pt>
    <dgm:pt modelId="{48D03819-C79C-491E-8869-F06E435F9F4B}" type="pres">
      <dgm:prSet presAssocID="{CA46490E-B4A2-4A84-9321-1DD781DDEAC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D54D5B-F0F5-4991-BF27-54E5346BF9FE}" type="pres">
      <dgm:prSet presAssocID="{7E09071B-EFA9-4755-B991-2E45074E381A}" presName="composite" presStyleCnt="0"/>
      <dgm:spPr/>
    </dgm:pt>
    <dgm:pt modelId="{1474E0FA-8975-476B-A013-B4D9EC42F9E3}" type="pres">
      <dgm:prSet presAssocID="{7E09071B-EFA9-4755-B991-2E45074E381A}" presName="parentText" presStyleLbl="alignNode1" presStyleIdx="0" presStyleCnt="2" custLinFactNeighborX="615" custLinFactNeighborY="-184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A604BA-66F4-4EB5-A2C4-FACD363450C9}" type="pres">
      <dgm:prSet presAssocID="{7E09071B-EFA9-4755-B991-2E45074E381A}" presName="descendantText" presStyleLbl="alignAcc1" presStyleIdx="0" presStyleCnt="2" custScaleY="10650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338A370-4160-4079-8A8A-2744FF0089E3}" type="pres">
      <dgm:prSet presAssocID="{1D7C6CEC-AD11-425A-9D79-9DD786E872B5}" presName="sp" presStyleCnt="0"/>
      <dgm:spPr/>
    </dgm:pt>
    <dgm:pt modelId="{02656E9F-01AA-44E9-AE96-54B1030110C0}" type="pres">
      <dgm:prSet presAssocID="{37842A2E-A300-4FEB-A7C1-1999FD31541E}" presName="composite" presStyleCnt="0"/>
      <dgm:spPr/>
    </dgm:pt>
    <dgm:pt modelId="{440D3A92-0BD2-4AEE-A342-DFFBEFF334D7}" type="pres">
      <dgm:prSet presAssocID="{37842A2E-A300-4FEB-A7C1-1999FD31541E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638232-4E03-4DB9-9FEB-D48AE839B831}" type="pres">
      <dgm:prSet presAssocID="{37842A2E-A300-4FEB-A7C1-1999FD31541E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EA49CCA-F9B4-464B-90CD-706196BC2286}" srcId="{7E09071B-EFA9-4755-B991-2E45074E381A}" destId="{66A40A00-B315-402B-9816-744DCD90F903}" srcOrd="0" destOrd="0" parTransId="{67F4262D-0D6C-4CA8-8227-D1CDE8288F51}" sibTransId="{E3C393FE-8D20-45B3-BCC7-B61EA8CBDFD5}"/>
    <dgm:cxn modelId="{3D0EC0E3-7850-4151-A8C4-87960A393339}" type="presOf" srcId="{CA46490E-B4A2-4A84-9321-1DD781DDEACE}" destId="{48D03819-C79C-491E-8869-F06E435F9F4B}" srcOrd="0" destOrd="0" presId="urn:microsoft.com/office/officeart/2005/8/layout/chevron2"/>
    <dgm:cxn modelId="{FACF5619-C1E1-4B27-AC46-85C1E8BC44B4}" type="presOf" srcId="{66A40A00-B315-402B-9816-744DCD90F903}" destId="{24A604BA-66F4-4EB5-A2C4-FACD363450C9}" srcOrd="0" destOrd="0" presId="urn:microsoft.com/office/officeart/2005/8/layout/chevron2"/>
    <dgm:cxn modelId="{DB57F76E-E0C3-43D7-9F46-4FB5EA451F6E}" type="presOf" srcId="{7E09071B-EFA9-4755-B991-2E45074E381A}" destId="{1474E0FA-8975-476B-A013-B4D9EC42F9E3}" srcOrd="0" destOrd="0" presId="urn:microsoft.com/office/officeart/2005/8/layout/chevron2"/>
    <dgm:cxn modelId="{DFD944AC-13B2-4E32-A2E7-07D84901B016}" srcId="{7E09071B-EFA9-4755-B991-2E45074E381A}" destId="{21768982-8A21-4598-9EAD-0B474EC2D0F4}" srcOrd="1" destOrd="0" parTransId="{EC0C5CD3-155E-47BD-91F1-7A445A0D6321}" sibTransId="{7E11A36B-CB26-4CD9-B62E-6B690C84D083}"/>
    <dgm:cxn modelId="{6EEEA89E-9372-4EC4-9F00-31C4A00835AF}" srcId="{CA46490E-B4A2-4A84-9321-1DD781DDEACE}" destId="{7E09071B-EFA9-4755-B991-2E45074E381A}" srcOrd="0" destOrd="0" parTransId="{43C3DC72-D058-4C51-A110-03E7D4B89310}" sibTransId="{1D7C6CEC-AD11-425A-9D79-9DD786E872B5}"/>
    <dgm:cxn modelId="{12A0FBA0-90EE-4001-A72E-A004BAB06260}" type="presOf" srcId="{2D5F10BD-887B-4050-BC5D-22EB6D29E474}" destId="{42638232-4E03-4DB9-9FEB-D48AE839B831}" srcOrd="0" destOrd="1" presId="urn:microsoft.com/office/officeart/2005/8/layout/chevron2"/>
    <dgm:cxn modelId="{86C23C3D-4764-4856-B4C1-92C5B5BEA573}" type="presOf" srcId="{37842A2E-A300-4FEB-A7C1-1999FD31541E}" destId="{440D3A92-0BD2-4AEE-A342-DFFBEFF334D7}" srcOrd="0" destOrd="0" presId="urn:microsoft.com/office/officeart/2005/8/layout/chevron2"/>
    <dgm:cxn modelId="{2664B1A4-383A-4BD8-B78F-519B63D1BEF9}" type="presOf" srcId="{E1BF3770-4080-4280-926C-F3EDD4C9068B}" destId="{42638232-4E03-4DB9-9FEB-D48AE839B831}" srcOrd="0" destOrd="0" presId="urn:microsoft.com/office/officeart/2005/8/layout/chevron2"/>
    <dgm:cxn modelId="{A9CA0FE0-EC9D-47D7-A00B-7E240404FEB1}" srcId="{37842A2E-A300-4FEB-A7C1-1999FD31541E}" destId="{E1BF3770-4080-4280-926C-F3EDD4C9068B}" srcOrd="0" destOrd="0" parTransId="{60FCBFC3-2F82-40FC-98CE-589114177ED2}" sibTransId="{6577A453-7DE6-4EB5-BDCD-232EED45AFE5}"/>
    <dgm:cxn modelId="{A30C4996-17B3-4DD6-8D40-8F9773D8B836}" type="presOf" srcId="{21768982-8A21-4598-9EAD-0B474EC2D0F4}" destId="{24A604BA-66F4-4EB5-A2C4-FACD363450C9}" srcOrd="0" destOrd="1" presId="urn:microsoft.com/office/officeart/2005/8/layout/chevron2"/>
    <dgm:cxn modelId="{832C7BA9-1B60-4CDB-962B-78A72AD91118}" srcId="{CA46490E-B4A2-4A84-9321-1DD781DDEACE}" destId="{37842A2E-A300-4FEB-A7C1-1999FD31541E}" srcOrd="1" destOrd="0" parTransId="{404090E7-AC59-4352-A467-DCD9EBAC4BED}" sibTransId="{1B50D616-833A-43FC-BB3C-F84AA7A29026}"/>
    <dgm:cxn modelId="{80721939-BD35-4ECD-B211-74853F8E8B35}" srcId="{37842A2E-A300-4FEB-A7C1-1999FD31541E}" destId="{2D5F10BD-887B-4050-BC5D-22EB6D29E474}" srcOrd="1" destOrd="0" parTransId="{6BF7D057-FB79-4656-8450-3AD16A671488}" sibTransId="{0F61C6F2-6C2F-47BB-999E-DA7F4378F51D}"/>
    <dgm:cxn modelId="{5D9F0373-8711-45E8-9C91-863BCC987850}" type="presParOf" srcId="{48D03819-C79C-491E-8869-F06E435F9F4B}" destId="{77D54D5B-F0F5-4991-BF27-54E5346BF9FE}" srcOrd="0" destOrd="0" presId="urn:microsoft.com/office/officeart/2005/8/layout/chevron2"/>
    <dgm:cxn modelId="{84240B4E-7DF4-4410-8A5F-0D797727B387}" type="presParOf" srcId="{77D54D5B-F0F5-4991-BF27-54E5346BF9FE}" destId="{1474E0FA-8975-476B-A013-B4D9EC42F9E3}" srcOrd="0" destOrd="0" presId="urn:microsoft.com/office/officeart/2005/8/layout/chevron2"/>
    <dgm:cxn modelId="{F1CF2BAC-01BF-4114-86A4-7AEFDDBA6586}" type="presParOf" srcId="{77D54D5B-F0F5-4991-BF27-54E5346BF9FE}" destId="{24A604BA-66F4-4EB5-A2C4-FACD363450C9}" srcOrd="1" destOrd="0" presId="urn:microsoft.com/office/officeart/2005/8/layout/chevron2"/>
    <dgm:cxn modelId="{8A7F65E7-F61F-4EAF-8AEC-CFEDD18B563D}" type="presParOf" srcId="{48D03819-C79C-491E-8869-F06E435F9F4B}" destId="{1338A370-4160-4079-8A8A-2744FF0089E3}" srcOrd="1" destOrd="0" presId="urn:microsoft.com/office/officeart/2005/8/layout/chevron2"/>
    <dgm:cxn modelId="{F17CDC8E-42A8-40B7-89F6-44B5A01263A9}" type="presParOf" srcId="{48D03819-C79C-491E-8869-F06E435F9F4B}" destId="{02656E9F-01AA-44E9-AE96-54B1030110C0}" srcOrd="2" destOrd="0" presId="urn:microsoft.com/office/officeart/2005/8/layout/chevron2"/>
    <dgm:cxn modelId="{69047A5F-0A8D-4F7A-A31C-36A4E6DBD5BB}" type="presParOf" srcId="{02656E9F-01AA-44E9-AE96-54B1030110C0}" destId="{440D3A92-0BD2-4AEE-A342-DFFBEFF334D7}" srcOrd="0" destOrd="0" presId="urn:microsoft.com/office/officeart/2005/8/layout/chevron2"/>
    <dgm:cxn modelId="{31CCE28C-47BC-4C7F-AF3B-BA1E8634CF0B}" type="presParOf" srcId="{02656E9F-01AA-44E9-AE96-54B1030110C0}" destId="{42638232-4E03-4DB9-9FEB-D48AE839B831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438901-C447-4F31-A0CA-2DB1F12E138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E055F12-4E4E-46B2-AED9-8EE5D7CF085C}">
      <dgm:prSet phldrT="[Texto]"/>
      <dgm:spPr>
        <a:solidFill>
          <a:schemeClr val="accent3">
            <a:lumMod val="75000"/>
          </a:schemeClr>
        </a:solidFill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19-20 Julio</a:t>
          </a:r>
          <a:endParaRPr lang="es-ES" dirty="0"/>
        </a:p>
      </dgm:t>
    </dgm:pt>
    <dgm:pt modelId="{58707693-3C0A-4BA9-B507-59F1871131BD}" type="parTrans" cxnId="{CE702CCD-C2A6-4F2B-B38F-627DB2B90692}">
      <dgm:prSet/>
      <dgm:spPr/>
      <dgm:t>
        <a:bodyPr/>
        <a:lstStyle/>
        <a:p>
          <a:endParaRPr lang="es-ES"/>
        </a:p>
      </dgm:t>
    </dgm:pt>
    <dgm:pt modelId="{D0B0D031-0B7E-428C-A78E-2AB3408BB3B7}" type="sibTrans" cxnId="{CE702CCD-C2A6-4F2B-B38F-627DB2B90692}">
      <dgm:prSet/>
      <dgm:spPr/>
      <dgm:t>
        <a:bodyPr/>
        <a:lstStyle/>
        <a:p>
          <a:endParaRPr lang="es-ES"/>
        </a:p>
      </dgm:t>
    </dgm:pt>
    <dgm:pt modelId="{DEE37F22-B913-420C-B609-9BB892551FE2}">
      <dgm:prSet phldrT="[Texto]" custT="1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sz="2000" dirty="0" smtClean="0"/>
            <a:t>Propuesta para elaboración de un instrumento jurídico (SERNA, ICF, INA, SEDINAFROH) que permita el reconocimiento de la MNICC</a:t>
          </a:r>
          <a:endParaRPr lang="es-ES" sz="2000" dirty="0"/>
        </a:p>
      </dgm:t>
    </dgm:pt>
    <dgm:pt modelId="{783B2778-D3FD-4354-B643-287ADE59565D}" type="parTrans" cxnId="{20A46908-49B0-4D2E-A3EC-EC6852B193CD}">
      <dgm:prSet/>
      <dgm:spPr/>
      <dgm:t>
        <a:bodyPr/>
        <a:lstStyle/>
        <a:p>
          <a:endParaRPr lang="es-ES"/>
        </a:p>
      </dgm:t>
    </dgm:pt>
    <dgm:pt modelId="{A60D09C3-168D-485B-BDE1-72D755A29980}" type="sibTrans" cxnId="{20A46908-49B0-4D2E-A3EC-EC6852B193CD}">
      <dgm:prSet/>
      <dgm:spPr/>
      <dgm:t>
        <a:bodyPr/>
        <a:lstStyle/>
        <a:p>
          <a:endParaRPr lang="es-ES"/>
        </a:p>
      </dgm:t>
    </dgm:pt>
    <dgm:pt modelId="{59882A74-4110-4786-BD6E-FEC959FB79EF}">
      <dgm:prSet phldrT="[Texto]"/>
      <dgm:spPr>
        <a:solidFill>
          <a:schemeClr val="accent3">
            <a:lumMod val="75000"/>
          </a:schemeClr>
        </a:solidFill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20 Agosto</a:t>
          </a:r>
          <a:endParaRPr lang="es-ES" dirty="0"/>
        </a:p>
      </dgm:t>
    </dgm:pt>
    <dgm:pt modelId="{365A6BD3-F2C8-4748-9B06-CC388DB79E10}" type="parTrans" cxnId="{7A720186-381D-4ADD-BE70-F1807222D684}">
      <dgm:prSet/>
      <dgm:spPr/>
      <dgm:t>
        <a:bodyPr/>
        <a:lstStyle/>
        <a:p>
          <a:endParaRPr lang="es-ES"/>
        </a:p>
      </dgm:t>
    </dgm:pt>
    <dgm:pt modelId="{E8AB2D76-961F-48FF-9180-CD821D4F533D}" type="sibTrans" cxnId="{7A720186-381D-4ADD-BE70-F1807222D684}">
      <dgm:prSet/>
      <dgm:spPr/>
      <dgm:t>
        <a:bodyPr/>
        <a:lstStyle/>
        <a:p>
          <a:endParaRPr lang="es-ES"/>
        </a:p>
      </dgm:t>
    </dgm:pt>
    <dgm:pt modelId="{CB6DD3BC-5A7A-4E54-88F9-D8969912BEAE}">
      <dgm:prSet phldrT="[Texto]" custT="1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pPr algn="l"/>
          <a:r>
            <a:rPr lang="es-HN" sz="2000" dirty="0" smtClean="0"/>
            <a:t>Se acuerda que el documento se envié el 25 de agosto al TAP del FCPF en calidad de borrador</a:t>
          </a:r>
          <a:endParaRPr lang="es-ES" sz="2000" dirty="0"/>
        </a:p>
      </dgm:t>
    </dgm:pt>
    <dgm:pt modelId="{08582065-5514-43D5-B825-9E96EE9D25BB}" type="parTrans" cxnId="{F2FCACE0-B509-4CCF-8312-816F221E8E7D}">
      <dgm:prSet/>
      <dgm:spPr/>
      <dgm:t>
        <a:bodyPr/>
        <a:lstStyle/>
        <a:p>
          <a:endParaRPr lang="es-ES"/>
        </a:p>
      </dgm:t>
    </dgm:pt>
    <dgm:pt modelId="{424F08D4-09A2-4892-BB30-39FE528F199F}" type="sibTrans" cxnId="{F2FCACE0-B509-4CCF-8312-816F221E8E7D}">
      <dgm:prSet/>
      <dgm:spPr/>
      <dgm:t>
        <a:bodyPr/>
        <a:lstStyle/>
        <a:p>
          <a:endParaRPr lang="es-ES"/>
        </a:p>
      </dgm:t>
    </dgm:pt>
    <dgm:pt modelId="{D769E579-4552-47E3-8954-F5D222C2C55D}">
      <dgm:prSet phldrT="[Texto]" custT="1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pPr algn="l"/>
          <a:r>
            <a:rPr lang="es-ES" sz="2000" dirty="0" smtClean="0"/>
            <a:t>Se seguirá trabajando en revisión del R-PP para posteriores envíos al FCPF y se sigue trabajando en </a:t>
          </a:r>
          <a:r>
            <a:rPr lang="es-ES" sz="2000" b="1" i="1" dirty="0" smtClean="0"/>
            <a:t>Acta de Compromisos</a:t>
          </a:r>
          <a:endParaRPr lang="es-ES" sz="2000" b="1" i="1" dirty="0"/>
        </a:p>
      </dgm:t>
    </dgm:pt>
    <dgm:pt modelId="{5439AA6F-20F7-4BF4-A703-E20F2011411B}" type="parTrans" cxnId="{33802A22-3473-429B-96B1-5AFB43351721}">
      <dgm:prSet/>
      <dgm:spPr/>
      <dgm:t>
        <a:bodyPr/>
        <a:lstStyle/>
        <a:p>
          <a:endParaRPr lang="es-ES"/>
        </a:p>
      </dgm:t>
    </dgm:pt>
    <dgm:pt modelId="{F4216F68-E8A5-40D4-914D-23DD3C43BF91}" type="sibTrans" cxnId="{33802A22-3473-429B-96B1-5AFB43351721}">
      <dgm:prSet/>
      <dgm:spPr/>
      <dgm:t>
        <a:bodyPr/>
        <a:lstStyle/>
        <a:p>
          <a:endParaRPr lang="es-ES"/>
        </a:p>
      </dgm:t>
    </dgm:pt>
    <dgm:pt modelId="{3F15E907-8290-416E-B410-F0B629D43460}">
      <dgm:prSet custT="1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sz="2000" dirty="0" smtClean="0"/>
            <a:t>Aprobación por parte de la ambas comitivas del plan de acción REDD+ presentado por la MNICC (hasta Diciembre 2012 -- </a:t>
          </a:r>
          <a:r>
            <a:rPr lang="es-ES" sz="2000" b="1" dirty="0" smtClean="0"/>
            <a:t>1,074,000 lempiras</a:t>
          </a:r>
          <a:r>
            <a:rPr lang="es-ES" sz="2000" dirty="0" smtClean="0"/>
            <a:t>)</a:t>
          </a:r>
          <a:endParaRPr lang="es-ES" sz="2000" dirty="0"/>
        </a:p>
      </dgm:t>
    </dgm:pt>
    <dgm:pt modelId="{D68C3A48-C882-4D98-8DE9-9C22678B80E9}" type="parTrans" cxnId="{B95E97C3-0AED-46CF-ACEF-4DD9A210D485}">
      <dgm:prSet/>
      <dgm:spPr/>
      <dgm:t>
        <a:bodyPr/>
        <a:lstStyle/>
        <a:p>
          <a:endParaRPr lang="es-ES"/>
        </a:p>
      </dgm:t>
    </dgm:pt>
    <dgm:pt modelId="{3D2D7C5C-90BB-44CE-A79C-0C61D034BEEA}" type="sibTrans" cxnId="{B95E97C3-0AED-46CF-ACEF-4DD9A210D485}">
      <dgm:prSet/>
      <dgm:spPr/>
      <dgm:t>
        <a:bodyPr/>
        <a:lstStyle/>
        <a:p>
          <a:endParaRPr lang="es-ES"/>
        </a:p>
      </dgm:t>
    </dgm:pt>
    <dgm:pt modelId="{01EACA61-31BD-4E60-AC68-B6EACE6BAC6B}">
      <dgm:prSet custT="1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sz="2000" dirty="0" smtClean="0"/>
            <a:t>Financiamiento para 4 técnicos (GIZ, PNUD)</a:t>
          </a:r>
          <a:endParaRPr lang="es-ES" sz="2000" dirty="0"/>
        </a:p>
      </dgm:t>
    </dgm:pt>
    <dgm:pt modelId="{50F46FC1-464E-49D8-9441-43F0D4287675}" type="parTrans" cxnId="{929031B8-3F37-400A-9FB5-377EBAB4C4A5}">
      <dgm:prSet/>
      <dgm:spPr/>
      <dgm:t>
        <a:bodyPr/>
        <a:lstStyle/>
        <a:p>
          <a:endParaRPr lang="es-ES"/>
        </a:p>
      </dgm:t>
    </dgm:pt>
    <dgm:pt modelId="{79814C0C-9F4C-4864-92B9-1833DA501C60}" type="sibTrans" cxnId="{929031B8-3F37-400A-9FB5-377EBAB4C4A5}">
      <dgm:prSet/>
      <dgm:spPr/>
      <dgm:t>
        <a:bodyPr/>
        <a:lstStyle/>
        <a:p>
          <a:endParaRPr lang="es-ES"/>
        </a:p>
      </dgm:t>
    </dgm:pt>
    <dgm:pt modelId="{C780FE53-259F-47AA-A682-459F0227548A}" type="pres">
      <dgm:prSet presAssocID="{C5438901-C447-4F31-A0CA-2DB1F12E138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84EAEE-E723-469D-A353-485DE25B2699}" type="pres">
      <dgm:prSet presAssocID="{CE055F12-4E4E-46B2-AED9-8EE5D7CF085C}" presName="composite" presStyleCnt="0"/>
      <dgm:spPr/>
    </dgm:pt>
    <dgm:pt modelId="{09E3235C-A1DE-4561-8003-9B800F299069}" type="pres">
      <dgm:prSet presAssocID="{CE055F12-4E4E-46B2-AED9-8EE5D7CF085C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910D9F-C9A6-411F-90DC-31B70FD567C4}" type="pres">
      <dgm:prSet presAssocID="{CE055F12-4E4E-46B2-AED9-8EE5D7CF085C}" presName="descendantText" presStyleLbl="alignAcc1" presStyleIdx="0" presStyleCnt="2" custScaleY="137607" custLinFactNeighborX="3584" custLinFactNeighborY="-59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02F603-8C26-42ED-B1B6-D15F03B591F6}" type="pres">
      <dgm:prSet presAssocID="{D0B0D031-0B7E-428C-A78E-2AB3408BB3B7}" presName="sp" presStyleCnt="0"/>
      <dgm:spPr/>
    </dgm:pt>
    <dgm:pt modelId="{B3A21A20-53E1-47AB-BFB2-572AEC5B51A5}" type="pres">
      <dgm:prSet presAssocID="{59882A74-4110-4786-BD6E-FEC959FB79EF}" presName="composite" presStyleCnt="0"/>
      <dgm:spPr/>
    </dgm:pt>
    <dgm:pt modelId="{0AC14AF9-CA7D-480D-A62E-0BC2DA52E803}" type="pres">
      <dgm:prSet presAssocID="{59882A74-4110-4786-BD6E-FEC959FB79E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5B7093-70AA-44E3-9759-85784225BE88}" type="pres">
      <dgm:prSet presAssocID="{59882A74-4110-4786-BD6E-FEC959FB79EF}" presName="descendantText" presStyleLbl="alignAcc1" presStyleIdx="1" presStyleCnt="2" custScaleY="14626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A44DDFA-3DF8-4169-BAA8-11966C73DE7F}" type="presOf" srcId="{01EACA61-31BD-4E60-AC68-B6EACE6BAC6B}" destId="{A7910D9F-C9A6-411F-90DC-31B70FD567C4}" srcOrd="0" destOrd="2" presId="urn:microsoft.com/office/officeart/2005/8/layout/chevron2"/>
    <dgm:cxn modelId="{929031B8-3F37-400A-9FB5-377EBAB4C4A5}" srcId="{CE055F12-4E4E-46B2-AED9-8EE5D7CF085C}" destId="{01EACA61-31BD-4E60-AC68-B6EACE6BAC6B}" srcOrd="2" destOrd="0" parTransId="{50F46FC1-464E-49D8-9441-43F0D4287675}" sibTransId="{79814C0C-9F4C-4864-92B9-1833DA501C60}"/>
    <dgm:cxn modelId="{33802A22-3473-429B-96B1-5AFB43351721}" srcId="{59882A74-4110-4786-BD6E-FEC959FB79EF}" destId="{D769E579-4552-47E3-8954-F5D222C2C55D}" srcOrd="1" destOrd="0" parTransId="{5439AA6F-20F7-4BF4-A703-E20F2011411B}" sibTransId="{F4216F68-E8A5-40D4-914D-23DD3C43BF91}"/>
    <dgm:cxn modelId="{CFC72FC3-F23E-4352-9CED-BB235BC0ADB8}" type="presOf" srcId="{CB6DD3BC-5A7A-4E54-88F9-D8969912BEAE}" destId="{A35B7093-70AA-44E3-9759-85784225BE88}" srcOrd="0" destOrd="0" presId="urn:microsoft.com/office/officeart/2005/8/layout/chevron2"/>
    <dgm:cxn modelId="{20A46908-49B0-4D2E-A3EC-EC6852B193CD}" srcId="{CE055F12-4E4E-46B2-AED9-8EE5D7CF085C}" destId="{DEE37F22-B913-420C-B609-9BB892551FE2}" srcOrd="0" destOrd="0" parTransId="{783B2778-D3FD-4354-B643-287ADE59565D}" sibTransId="{A60D09C3-168D-485B-BDE1-72D755A29980}"/>
    <dgm:cxn modelId="{4F77B59D-103A-4A11-93D5-4A737BB13A5A}" type="presOf" srcId="{C5438901-C447-4F31-A0CA-2DB1F12E1388}" destId="{C780FE53-259F-47AA-A682-459F0227548A}" srcOrd="0" destOrd="0" presId="urn:microsoft.com/office/officeart/2005/8/layout/chevron2"/>
    <dgm:cxn modelId="{F2FCACE0-B509-4CCF-8312-816F221E8E7D}" srcId="{59882A74-4110-4786-BD6E-FEC959FB79EF}" destId="{CB6DD3BC-5A7A-4E54-88F9-D8969912BEAE}" srcOrd="0" destOrd="0" parTransId="{08582065-5514-43D5-B825-9E96EE9D25BB}" sibTransId="{424F08D4-09A2-4892-BB30-39FE528F199F}"/>
    <dgm:cxn modelId="{D8916C0F-FCB6-4DA9-99B1-9B01641EA84B}" type="presOf" srcId="{DEE37F22-B913-420C-B609-9BB892551FE2}" destId="{A7910D9F-C9A6-411F-90DC-31B70FD567C4}" srcOrd="0" destOrd="0" presId="urn:microsoft.com/office/officeart/2005/8/layout/chevron2"/>
    <dgm:cxn modelId="{F10B051F-12D7-42B6-B04B-B0D2E81B0061}" type="presOf" srcId="{CE055F12-4E4E-46B2-AED9-8EE5D7CF085C}" destId="{09E3235C-A1DE-4561-8003-9B800F299069}" srcOrd="0" destOrd="0" presId="urn:microsoft.com/office/officeart/2005/8/layout/chevron2"/>
    <dgm:cxn modelId="{1C6D360D-3B5C-4606-BDE4-136328DFE821}" type="presOf" srcId="{3F15E907-8290-416E-B410-F0B629D43460}" destId="{A7910D9F-C9A6-411F-90DC-31B70FD567C4}" srcOrd="0" destOrd="1" presId="urn:microsoft.com/office/officeart/2005/8/layout/chevron2"/>
    <dgm:cxn modelId="{CE702CCD-C2A6-4F2B-B38F-627DB2B90692}" srcId="{C5438901-C447-4F31-A0CA-2DB1F12E1388}" destId="{CE055F12-4E4E-46B2-AED9-8EE5D7CF085C}" srcOrd="0" destOrd="0" parTransId="{58707693-3C0A-4BA9-B507-59F1871131BD}" sibTransId="{D0B0D031-0B7E-428C-A78E-2AB3408BB3B7}"/>
    <dgm:cxn modelId="{B95E97C3-0AED-46CF-ACEF-4DD9A210D485}" srcId="{CE055F12-4E4E-46B2-AED9-8EE5D7CF085C}" destId="{3F15E907-8290-416E-B410-F0B629D43460}" srcOrd="1" destOrd="0" parTransId="{D68C3A48-C882-4D98-8DE9-9C22678B80E9}" sibTransId="{3D2D7C5C-90BB-44CE-A79C-0C61D034BEEA}"/>
    <dgm:cxn modelId="{59A754F8-26C6-4CC6-B948-BA79FA5EFCC9}" type="presOf" srcId="{D769E579-4552-47E3-8954-F5D222C2C55D}" destId="{A35B7093-70AA-44E3-9759-85784225BE88}" srcOrd="0" destOrd="1" presId="urn:microsoft.com/office/officeart/2005/8/layout/chevron2"/>
    <dgm:cxn modelId="{BAC59BBE-BA81-444F-BE21-DD120CAFB098}" type="presOf" srcId="{59882A74-4110-4786-BD6E-FEC959FB79EF}" destId="{0AC14AF9-CA7D-480D-A62E-0BC2DA52E803}" srcOrd="0" destOrd="0" presId="urn:microsoft.com/office/officeart/2005/8/layout/chevron2"/>
    <dgm:cxn modelId="{7A720186-381D-4ADD-BE70-F1807222D684}" srcId="{C5438901-C447-4F31-A0CA-2DB1F12E1388}" destId="{59882A74-4110-4786-BD6E-FEC959FB79EF}" srcOrd="1" destOrd="0" parTransId="{365A6BD3-F2C8-4748-9B06-CC388DB79E10}" sibTransId="{E8AB2D76-961F-48FF-9180-CD821D4F533D}"/>
    <dgm:cxn modelId="{76DEFA15-1597-4B87-9C8E-E2BA2FF35297}" type="presParOf" srcId="{C780FE53-259F-47AA-A682-459F0227548A}" destId="{D684EAEE-E723-469D-A353-485DE25B2699}" srcOrd="0" destOrd="0" presId="urn:microsoft.com/office/officeart/2005/8/layout/chevron2"/>
    <dgm:cxn modelId="{62C7AE90-8CB5-4971-A954-B1200AEA4175}" type="presParOf" srcId="{D684EAEE-E723-469D-A353-485DE25B2699}" destId="{09E3235C-A1DE-4561-8003-9B800F299069}" srcOrd="0" destOrd="0" presId="urn:microsoft.com/office/officeart/2005/8/layout/chevron2"/>
    <dgm:cxn modelId="{984C4B76-875C-40C8-B28E-2D210BFF406D}" type="presParOf" srcId="{D684EAEE-E723-469D-A353-485DE25B2699}" destId="{A7910D9F-C9A6-411F-90DC-31B70FD567C4}" srcOrd="1" destOrd="0" presId="urn:microsoft.com/office/officeart/2005/8/layout/chevron2"/>
    <dgm:cxn modelId="{730AEBAF-CAA7-42E3-B7FE-1E3C6BEFBBF6}" type="presParOf" srcId="{C780FE53-259F-47AA-A682-459F0227548A}" destId="{0C02F603-8C26-42ED-B1B6-D15F03B591F6}" srcOrd="1" destOrd="0" presId="urn:microsoft.com/office/officeart/2005/8/layout/chevron2"/>
    <dgm:cxn modelId="{E185FE14-082A-4939-B90A-5F9DF3D3A7B8}" type="presParOf" srcId="{C780FE53-259F-47AA-A682-459F0227548A}" destId="{B3A21A20-53E1-47AB-BFB2-572AEC5B51A5}" srcOrd="2" destOrd="0" presId="urn:microsoft.com/office/officeart/2005/8/layout/chevron2"/>
    <dgm:cxn modelId="{CF8CE3CA-3387-40CF-8E39-42FD4010FB7E}" type="presParOf" srcId="{B3A21A20-53E1-47AB-BFB2-572AEC5B51A5}" destId="{0AC14AF9-CA7D-480D-A62E-0BC2DA52E803}" srcOrd="0" destOrd="0" presId="urn:microsoft.com/office/officeart/2005/8/layout/chevron2"/>
    <dgm:cxn modelId="{3272BCAF-A7F2-4080-980C-74E5A65A8C34}" type="presParOf" srcId="{B3A21A20-53E1-47AB-BFB2-572AEC5B51A5}" destId="{A35B7093-70AA-44E3-9759-85784225BE8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438901-C447-4F31-A0CA-2DB1F12E138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E055F12-4E4E-46B2-AED9-8EE5D7CF085C}">
      <dgm:prSet phldrT="[Texto]"/>
      <dgm:spPr>
        <a:solidFill>
          <a:schemeClr val="accent3">
            <a:lumMod val="75000"/>
          </a:schemeClr>
        </a:solidFill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 14 Diciembre</a:t>
          </a:r>
          <a:endParaRPr lang="es-ES" dirty="0"/>
        </a:p>
      </dgm:t>
    </dgm:pt>
    <dgm:pt modelId="{58707693-3C0A-4BA9-B507-59F1871131BD}" type="parTrans" cxnId="{CE702CCD-C2A6-4F2B-B38F-627DB2B90692}">
      <dgm:prSet/>
      <dgm:spPr/>
      <dgm:t>
        <a:bodyPr/>
        <a:lstStyle/>
        <a:p>
          <a:endParaRPr lang="es-ES"/>
        </a:p>
      </dgm:t>
    </dgm:pt>
    <dgm:pt modelId="{D0B0D031-0B7E-428C-A78E-2AB3408BB3B7}" type="sibTrans" cxnId="{CE702CCD-C2A6-4F2B-B38F-627DB2B90692}">
      <dgm:prSet/>
      <dgm:spPr/>
      <dgm:t>
        <a:bodyPr/>
        <a:lstStyle/>
        <a:p>
          <a:endParaRPr lang="es-ES"/>
        </a:p>
      </dgm:t>
    </dgm:pt>
    <dgm:pt modelId="{DEE37F22-B913-420C-B609-9BB892551FE2}">
      <dgm:prSet phldrT="[Texto]" custT="1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sz="2000" dirty="0" smtClean="0"/>
            <a:t>CONPAH establece que para aprobar la presentación del R-PP es necesario antes la firma de un </a:t>
          </a:r>
          <a:r>
            <a:rPr lang="es-ES" sz="2000" b="1" i="1" dirty="0" smtClean="0"/>
            <a:t>Acta de Compromiso </a:t>
          </a:r>
          <a:r>
            <a:rPr lang="es-ES" sz="2000" dirty="0" smtClean="0"/>
            <a:t>entre Gobierno y CONPAH que marque las bases de un trabajo conjunto.</a:t>
          </a:r>
          <a:endParaRPr lang="es-ES" sz="2000" dirty="0"/>
        </a:p>
      </dgm:t>
    </dgm:pt>
    <dgm:pt modelId="{783B2778-D3FD-4354-B643-287ADE59565D}" type="parTrans" cxnId="{20A46908-49B0-4D2E-A3EC-EC6852B193CD}">
      <dgm:prSet/>
      <dgm:spPr/>
      <dgm:t>
        <a:bodyPr/>
        <a:lstStyle/>
        <a:p>
          <a:endParaRPr lang="es-ES"/>
        </a:p>
      </dgm:t>
    </dgm:pt>
    <dgm:pt modelId="{A60D09C3-168D-485B-BDE1-72D755A29980}" type="sibTrans" cxnId="{20A46908-49B0-4D2E-A3EC-EC6852B193CD}">
      <dgm:prSet/>
      <dgm:spPr/>
      <dgm:t>
        <a:bodyPr/>
        <a:lstStyle/>
        <a:p>
          <a:endParaRPr lang="es-ES"/>
        </a:p>
      </dgm:t>
    </dgm:pt>
    <dgm:pt modelId="{59882A74-4110-4786-BD6E-FEC959FB79EF}">
      <dgm:prSet phldrT="[Texto]"/>
      <dgm:spPr>
        <a:solidFill>
          <a:schemeClr val="accent3">
            <a:lumMod val="75000"/>
          </a:schemeClr>
        </a:solidFill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9 Enero 2013</a:t>
          </a:r>
          <a:endParaRPr lang="es-ES" dirty="0"/>
        </a:p>
      </dgm:t>
    </dgm:pt>
    <dgm:pt modelId="{365A6BD3-F2C8-4748-9B06-CC388DB79E10}" type="parTrans" cxnId="{7A720186-381D-4ADD-BE70-F1807222D684}">
      <dgm:prSet/>
      <dgm:spPr/>
      <dgm:t>
        <a:bodyPr/>
        <a:lstStyle/>
        <a:p>
          <a:endParaRPr lang="es-ES"/>
        </a:p>
      </dgm:t>
    </dgm:pt>
    <dgm:pt modelId="{E8AB2D76-961F-48FF-9180-CD821D4F533D}" type="sibTrans" cxnId="{7A720186-381D-4ADD-BE70-F1807222D684}">
      <dgm:prSet/>
      <dgm:spPr/>
      <dgm:t>
        <a:bodyPr/>
        <a:lstStyle/>
        <a:p>
          <a:endParaRPr lang="es-ES"/>
        </a:p>
      </dgm:t>
    </dgm:pt>
    <dgm:pt modelId="{CB6DD3BC-5A7A-4E54-88F9-D8969912BEAE}">
      <dgm:prSet phldrT="[Texto]" custT="1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pPr algn="l"/>
          <a:r>
            <a:rPr lang="es-ES" sz="2000" dirty="0" smtClean="0"/>
            <a:t>Se firma el </a:t>
          </a:r>
          <a:r>
            <a:rPr lang="es-ES" sz="2000" b="1" i="1" dirty="0" smtClean="0"/>
            <a:t>Acta de Compromisos </a:t>
          </a:r>
          <a:r>
            <a:rPr lang="es-ES" sz="2000" b="0" i="0" dirty="0" smtClean="0"/>
            <a:t>entre CONPAH y ICF-SERNA-INA-SEDINAFROH</a:t>
          </a:r>
          <a:endParaRPr lang="es-ES" sz="2000" b="0" i="0" dirty="0"/>
        </a:p>
      </dgm:t>
    </dgm:pt>
    <dgm:pt modelId="{08582065-5514-43D5-B825-9E96EE9D25BB}" type="parTrans" cxnId="{F2FCACE0-B509-4CCF-8312-816F221E8E7D}">
      <dgm:prSet/>
      <dgm:spPr/>
      <dgm:t>
        <a:bodyPr/>
        <a:lstStyle/>
        <a:p>
          <a:endParaRPr lang="es-ES"/>
        </a:p>
      </dgm:t>
    </dgm:pt>
    <dgm:pt modelId="{424F08D4-09A2-4892-BB30-39FE528F199F}" type="sibTrans" cxnId="{F2FCACE0-B509-4CCF-8312-816F221E8E7D}">
      <dgm:prSet/>
      <dgm:spPr/>
      <dgm:t>
        <a:bodyPr/>
        <a:lstStyle/>
        <a:p>
          <a:endParaRPr lang="es-ES"/>
        </a:p>
      </dgm:t>
    </dgm:pt>
    <dgm:pt modelId="{8E42754A-B7D4-4BC0-B5EF-82AB04FD1875}">
      <dgm:prSet phldrT="[Texto]" custT="1"/>
      <dgm:spPr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pPr algn="l"/>
          <a:r>
            <a:rPr lang="es-ES" sz="2000" b="0" i="0" dirty="0" smtClean="0"/>
            <a:t>Se aprueba el envío del documento R-PP como III borrador ante el FCPF</a:t>
          </a:r>
          <a:endParaRPr lang="es-ES" sz="2000" b="0" i="0" dirty="0"/>
        </a:p>
      </dgm:t>
    </dgm:pt>
    <dgm:pt modelId="{E9E06175-2AC9-4391-9A62-A560BBF0D1A7}" type="parTrans" cxnId="{FFC658F4-E244-41C2-AFD8-F04EDE24DAB1}">
      <dgm:prSet/>
      <dgm:spPr/>
    </dgm:pt>
    <dgm:pt modelId="{2A92B11B-334B-495D-A449-050B341F6D4A}" type="sibTrans" cxnId="{FFC658F4-E244-41C2-AFD8-F04EDE24DAB1}">
      <dgm:prSet/>
      <dgm:spPr/>
    </dgm:pt>
    <dgm:pt modelId="{C780FE53-259F-47AA-A682-459F0227548A}" type="pres">
      <dgm:prSet presAssocID="{C5438901-C447-4F31-A0CA-2DB1F12E138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84EAEE-E723-469D-A353-485DE25B2699}" type="pres">
      <dgm:prSet presAssocID="{CE055F12-4E4E-46B2-AED9-8EE5D7CF085C}" presName="composite" presStyleCnt="0"/>
      <dgm:spPr/>
    </dgm:pt>
    <dgm:pt modelId="{09E3235C-A1DE-4561-8003-9B800F299069}" type="pres">
      <dgm:prSet presAssocID="{CE055F12-4E4E-46B2-AED9-8EE5D7CF085C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910D9F-C9A6-411F-90DC-31B70FD567C4}" type="pres">
      <dgm:prSet presAssocID="{CE055F12-4E4E-46B2-AED9-8EE5D7CF085C}" presName="descendantText" presStyleLbl="alignAcc1" presStyleIdx="0" presStyleCnt="2" custScaleY="137607" custLinFactNeighborX="3584" custLinFactNeighborY="-59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02F603-8C26-42ED-B1B6-D15F03B591F6}" type="pres">
      <dgm:prSet presAssocID="{D0B0D031-0B7E-428C-A78E-2AB3408BB3B7}" presName="sp" presStyleCnt="0"/>
      <dgm:spPr/>
    </dgm:pt>
    <dgm:pt modelId="{B3A21A20-53E1-47AB-BFB2-572AEC5B51A5}" type="pres">
      <dgm:prSet presAssocID="{59882A74-4110-4786-BD6E-FEC959FB79EF}" presName="composite" presStyleCnt="0"/>
      <dgm:spPr/>
    </dgm:pt>
    <dgm:pt modelId="{0AC14AF9-CA7D-480D-A62E-0BC2DA52E803}" type="pres">
      <dgm:prSet presAssocID="{59882A74-4110-4786-BD6E-FEC959FB79E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5B7093-70AA-44E3-9759-85784225BE88}" type="pres">
      <dgm:prSet presAssocID="{59882A74-4110-4786-BD6E-FEC959FB79EF}" presName="descendantText" presStyleLbl="alignAcc1" presStyleIdx="1" presStyleCnt="2" custScaleY="14626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E5458A4-C40B-4E37-97F6-F37FB5318279}" type="presOf" srcId="{59882A74-4110-4786-BD6E-FEC959FB79EF}" destId="{0AC14AF9-CA7D-480D-A62E-0BC2DA52E803}" srcOrd="0" destOrd="0" presId="urn:microsoft.com/office/officeart/2005/8/layout/chevron2"/>
    <dgm:cxn modelId="{9DE188A7-F269-4EEF-9EC7-2EC18DF1F861}" type="presOf" srcId="{CE055F12-4E4E-46B2-AED9-8EE5D7CF085C}" destId="{09E3235C-A1DE-4561-8003-9B800F299069}" srcOrd="0" destOrd="0" presId="urn:microsoft.com/office/officeart/2005/8/layout/chevron2"/>
    <dgm:cxn modelId="{FFC658F4-E244-41C2-AFD8-F04EDE24DAB1}" srcId="{59882A74-4110-4786-BD6E-FEC959FB79EF}" destId="{8E42754A-B7D4-4BC0-B5EF-82AB04FD1875}" srcOrd="1" destOrd="0" parTransId="{E9E06175-2AC9-4391-9A62-A560BBF0D1A7}" sibTransId="{2A92B11B-334B-495D-A449-050B341F6D4A}"/>
    <dgm:cxn modelId="{20A46908-49B0-4D2E-A3EC-EC6852B193CD}" srcId="{CE055F12-4E4E-46B2-AED9-8EE5D7CF085C}" destId="{DEE37F22-B913-420C-B609-9BB892551FE2}" srcOrd="0" destOrd="0" parTransId="{783B2778-D3FD-4354-B643-287ADE59565D}" sibTransId="{A60D09C3-168D-485B-BDE1-72D755A29980}"/>
    <dgm:cxn modelId="{F2FCACE0-B509-4CCF-8312-816F221E8E7D}" srcId="{59882A74-4110-4786-BD6E-FEC959FB79EF}" destId="{CB6DD3BC-5A7A-4E54-88F9-D8969912BEAE}" srcOrd="0" destOrd="0" parTransId="{08582065-5514-43D5-B825-9E96EE9D25BB}" sibTransId="{424F08D4-09A2-4892-BB30-39FE528F199F}"/>
    <dgm:cxn modelId="{D0DB3596-6EAD-4A9E-BE0B-924C31BAF89E}" type="presOf" srcId="{C5438901-C447-4F31-A0CA-2DB1F12E1388}" destId="{C780FE53-259F-47AA-A682-459F0227548A}" srcOrd="0" destOrd="0" presId="urn:microsoft.com/office/officeart/2005/8/layout/chevron2"/>
    <dgm:cxn modelId="{4C902533-E0D5-4959-BE0C-236EC1F343A0}" type="presOf" srcId="{DEE37F22-B913-420C-B609-9BB892551FE2}" destId="{A7910D9F-C9A6-411F-90DC-31B70FD567C4}" srcOrd="0" destOrd="0" presId="urn:microsoft.com/office/officeart/2005/8/layout/chevron2"/>
    <dgm:cxn modelId="{CE702CCD-C2A6-4F2B-B38F-627DB2B90692}" srcId="{C5438901-C447-4F31-A0CA-2DB1F12E1388}" destId="{CE055F12-4E4E-46B2-AED9-8EE5D7CF085C}" srcOrd="0" destOrd="0" parTransId="{58707693-3C0A-4BA9-B507-59F1871131BD}" sibTransId="{D0B0D031-0B7E-428C-A78E-2AB3408BB3B7}"/>
    <dgm:cxn modelId="{D703B0A1-78EF-44E7-96B3-ABC6DC39F7FD}" type="presOf" srcId="{CB6DD3BC-5A7A-4E54-88F9-D8969912BEAE}" destId="{A35B7093-70AA-44E3-9759-85784225BE88}" srcOrd="0" destOrd="0" presId="urn:microsoft.com/office/officeart/2005/8/layout/chevron2"/>
    <dgm:cxn modelId="{7A720186-381D-4ADD-BE70-F1807222D684}" srcId="{C5438901-C447-4F31-A0CA-2DB1F12E1388}" destId="{59882A74-4110-4786-BD6E-FEC959FB79EF}" srcOrd="1" destOrd="0" parTransId="{365A6BD3-F2C8-4748-9B06-CC388DB79E10}" sibTransId="{E8AB2D76-961F-48FF-9180-CD821D4F533D}"/>
    <dgm:cxn modelId="{E647D732-D0E5-4C5E-B6C4-D1F16B0ED1D4}" type="presOf" srcId="{8E42754A-B7D4-4BC0-B5EF-82AB04FD1875}" destId="{A35B7093-70AA-44E3-9759-85784225BE88}" srcOrd="0" destOrd="1" presId="urn:microsoft.com/office/officeart/2005/8/layout/chevron2"/>
    <dgm:cxn modelId="{966CC623-A794-4CB4-950A-24D3A576EFDA}" type="presParOf" srcId="{C780FE53-259F-47AA-A682-459F0227548A}" destId="{D684EAEE-E723-469D-A353-485DE25B2699}" srcOrd="0" destOrd="0" presId="urn:microsoft.com/office/officeart/2005/8/layout/chevron2"/>
    <dgm:cxn modelId="{3C471429-C279-40BE-8BEF-93C3FC9D85B3}" type="presParOf" srcId="{D684EAEE-E723-469D-A353-485DE25B2699}" destId="{09E3235C-A1DE-4561-8003-9B800F299069}" srcOrd="0" destOrd="0" presId="urn:microsoft.com/office/officeart/2005/8/layout/chevron2"/>
    <dgm:cxn modelId="{F5DD4343-8CB9-4C18-B070-997FF336B747}" type="presParOf" srcId="{D684EAEE-E723-469D-A353-485DE25B2699}" destId="{A7910D9F-C9A6-411F-90DC-31B70FD567C4}" srcOrd="1" destOrd="0" presId="urn:microsoft.com/office/officeart/2005/8/layout/chevron2"/>
    <dgm:cxn modelId="{D58F63CA-B2E9-4850-B7BD-3E8066509047}" type="presParOf" srcId="{C780FE53-259F-47AA-A682-459F0227548A}" destId="{0C02F603-8C26-42ED-B1B6-D15F03B591F6}" srcOrd="1" destOrd="0" presId="urn:microsoft.com/office/officeart/2005/8/layout/chevron2"/>
    <dgm:cxn modelId="{C8EB81D7-089C-4CE9-B1DC-7127ACAC6E59}" type="presParOf" srcId="{C780FE53-259F-47AA-A682-459F0227548A}" destId="{B3A21A20-53E1-47AB-BFB2-572AEC5B51A5}" srcOrd="2" destOrd="0" presId="urn:microsoft.com/office/officeart/2005/8/layout/chevron2"/>
    <dgm:cxn modelId="{69E80D82-CFB1-4604-85C1-CC87242353A6}" type="presParOf" srcId="{B3A21A20-53E1-47AB-BFB2-572AEC5B51A5}" destId="{0AC14AF9-CA7D-480D-A62E-0BC2DA52E803}" srcOrd="0" destOrd="0" presId="urn:microsoft.com/office/officeart/2005/8/layout/chevron2"/>
    <dgm:cxn modelId="{B7F807F9-7E65-4CD1-A7F3-195E2F24A21B}" type="presParOf" srcId="{B3A21A20-53E1-47AB-BFB2-572AEC5B51A5}" destId="{A35B7093-70AA-44E3-9759-85784225BE8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52E07E-E7CF-4D8E-88B2-1D3A8F9C4093}">
      <dsp:nvSpPr>
        <dsp:cNvPr id="0" name=""/>
        <dsp:cNvSpPr/>
      </dsp:nvSpPr>
      <dsp:spPr>
        <a:xfrm rot="5400000">
          <a:off x="4364651" y="-1901980"/>
          <a:ext cx="1166849" cy="5266944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3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HN" sz="2000" kern="1200" dirty="0" smtClean="0"/>
            <a:t>SERNA presenta al </a:t>
          </a:r>
          <a:r>
            <a:rPr lang="es-HN" sz="2000" b="1" kern="1200" dirty="0" smtClean="0"/>
            <a:t>FCPF </a:t>
          </a:r>
          <a:r>
            <a:rPr lang="es-HN" sz="2000" kern="1200" dirty="0" smtClean="0"/>
            <a:t>el </a:t>
          </a:r>
          <a:r>
            <a:rPr lang="es-HN" sz="2000" b="1" i="1" kern="1200" dirty="0" err="1" smtClean="0"/>
            <a:t>Readiness</a:t>
          </a:r>
          <a:r>
            <a:rPr lang="es-HN" sz="2000" b="1" i="1" kern="1200" dirty="0" smtClean="0"/>
            <a:t> Plan Idea Note</a:t>
          </a:r>
          <a:r>
            <a:rPr lang="es-HN" sz="2000" b="1" kern="1200" dirty="0" smtClean="0"/>
            <a:t> (R-PIN) </a:t>
          </a:r>
          <a:r>
            <a:rPr lang="es-HN" sz="2000" kern="1200" dirty="0" smtClean="0"/>
            <a:t>y es aprobado</a:t>
          </a:r>
          <a:endParaRPr lang="es-ES" sz="2000" kern="1200" dirty="0"/>
        </a:p>
      </dsp:txBody>
      <dsp:txXfrm rot="-5400000">
        <a:off x="2314604" y="205028"/>
        <a:ext cx="5209983" cy="1052927"/>
      </dsp:txXfrm>
    </dsp:sp>
    <dsp:sp modelId="{710B8C90-4D08-431E-9992-A50F66C5BF14}">
      <dsp:nvSpPr>
        <dsp:cNvPr id="0" name=""/>
        <dsp:cNvSpPr/>
      </dsp:nvSpPr>
      <dsp:spPr>
        <a:xfrm>
          <a:off x="648051" y="2209"/>
          <a:ext cx="1666553" cy="1458562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Febrero 2009</a:t>
          </a:r>
          <a:endParaRPr lang="es-ES" sz="2400" kern="1200" dirty="0"/>
        </a:p>
      </dsp:txBody>
      <dsp:txXfrm>
        <a:off x="719252" y="73410"/>
        <a:ext cx="1524151" cy="1316160"/>
      </dsp:txXfrm>
    </dsp:sp>
    <dsp:sp modelId="{C9B35D0B-20E9-4E46-B216-B9EE4B674167}">
      <dsp:nvSpPr>
        <dsp:cNvPr id="0" name=""/>
        <dsp:cNvSpPr/>
      </dsp:nvSpPr>
      <dsp:spPr>
        <a:xfrm rot="5400000">
          <a:off x="4364592" y="-370490"/>
          <a:ext cx="1166849" cy="5266944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3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HN" sz="2000" kern="1200" dirty="0" smtClean="0"/>
            <a:t>GIZ realiza el borrador del  </a:t>
          </a:r>
          <a:r>
            <a:rPr lang="es-HN" sz="2000" b="1" i="1" kern="1200" dirty="0" err="1" smtClean="0"/>
            <a:t>Readiness</a:t>
          </a:r>
          <a:r>
            <a:rPr lang="es-HN" sz="2000" kern="1200" dirty="0" smtClean="0"/>
            <a:t> </a:t>
          </a:r>
          <a:r>
            <a:rPr lang="es-HN" sz="2000" b="1" i="1" kern="1200" dirty="0" err="1" smtClean="0"/>
            <a:t>Preparation</a:t>
          </a:r>
          <a:r>
            <a:rPr lang="es-HN" sz="2000" b="1" i="1" kern="1200" dirty="0" smtClean="0"/>
            <a:t> </a:t>
          </a:r>
          <a:r>
            <a:rPr lang="es-HN" sz="2000" b="1" i="1" kern="1200" dirty="0" err="1" smtClean="0"/>
            <a:t>Proposal</a:t>
          </a:r>
          <a:r>
            <a:rPr lang="es-HN" sz="2000" b="1" i="1" kern="1200" dirty="0" smtClean="0"/>
            <a:t> </a:t>
          </a:r>
          <a:r>
            <a:rPr lang="es-HN" sz="2000" b="1" kern="1200" dirty="0" smtClean="0"/>
            <a:t>(R-PP)</a:t>
          </a:r>
          <a:endParaRPr lang="es-ES" sz="2000" kern="1200" dirty="0"/>
        </a:p>
      </dsp:txBody>
      <dsp:txXfrm rot="-5400000">
        <a:off x="2314545" y="1736518"/>
        <a:ext cx="5209983" cy="1052927"/>
      </dsp:txXfrm>
    </dsp:sp>
    <dsp:sp modelId="{B52622C7-6046-4FF8-9201-AF3BE5BFC60E}">
      <dsp:nvSpPr>
        <dsp:cNvPr id="0" name=""/>
        <dsp:cNvSpPr/>
      </dsp:nvSpPr>
      <dsp:spPr>
        <a:xfrm>
          <a:off x="648051" y="1533700"/>
          <a:ext cx="1666494" cy="1458562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2011</a:t>
          </a:r>
          <a:endParaRPr lang="es-ES" sz="2400" kern="1200" dirty="0"/>
        </a:p>
      </dsp:txBody>
      <dsp:txXfrm>
        <a:off x="719252" y="1604901"/>
        <a:ext cx="1524092" cy="1316160"/>
      </dsp:txXfrm>
    </dsp:sp>
    <dsp:sp modelId="{DC1E8692-381A-4E48-B768-59336D0AA443}">
      <dsp:nvSpPr>
        <dsp:cNvPr id="0" name=""/>
        <dsp:cNvSpPr/>
      </dsp:nvSpPr>
      <dsp:spPr>
        <a:xfrm rot="5400000">
          <a:off x="4364651" y="1160999"/>
          <a:ext cx="1166849" cy="5266944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3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HN" sz="2000" kern="1200" dirty="0" smtClean="0"/>
            <a:t>SERNA presenta el R-PP en calidad de primer borrador al </a:t>
          </a:r>
          <a:r>
            <a:rPr lang="es-HN" sz="2000" b="1" i="1" kern="1200" dirty="0" err="1" smtClean="0"/>
            <a:t>Technical</a:t>
          </a:r>
          <a:r>
            <a:rPr lang="es-HN" sz="2000" b="1" i="1" kern="1200" dirty="0" smtClean="0"/>
            <a:t> </a:t>
          </a:r>
          <a:r>
            <a:rPr lang="es-HN" sz="2000" b="1" i="1" kern="1200" dirty="0" err="1" smtClean="0"/>
            <a:t>Advisory</a:t>
          </a:r>
          <a:r>
            <a:rPr lang="es-HN" sz="2000" b="1" i="1" kern="1200" dirty="0" smtClean="0"/>
            <a:t> Panel</a:t>
          </a:r>
          <a:r>
            <a:rPr lang="es-HN" sz="2000" b="1" kern="1200" dirty="0" smtClean="0"/>
            <a:t> (TAP)</a:t>
          </a:r>
          <a:r>
            <a:rPr lang="es-HN" sz="2000" kern="1200" dirty="0" smtClean="0"/>
            <a:t> del FCFP. Se levantan quejas por parte de CONPAH</a:t>
          </a:r>
          <a:endParaRPr lang="es-ES" sz="2000" kern="1200" dirty="0"/>
        </a:p>
      </dsp:txBody>
      <dsp:txXfrm rot="-5400000">
        <a:off x="2314604" y="3268008"/>
        <a:ext cx="5209983" cy="1052927"/>
      </dsp:txXfrm>
    </dsp:sp>
    <dsp:sp modelId="{6D5508CB-004C-4A2F-87AC-E869F1D97058}">
      <dsp:nvSpPr>
        <dsp:cNvPr id="0" name=""/>
        <dsp:cNvSpPr/>
      </dsp:nvSpPr>
      <dsp:spPr>
        <a:xfrm>
          <a:off x="648051" y="3065190"/>
          <a:ext cx="1666553" cy="1458562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Diciembre 2011</a:t>
          </a:r>
          <a:endParaRPr lang="es-ES" sz="2400" kern="1200" dirty="0"/>
        </a:p>
      </dsp:txBody>
      <dsp:txXfrm>
        <a:off x="719252" y="3136391"/>
        <a:ext cx="1524151" cy="1316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74E0FA-8975-476B-A013-B4D9EC42F9E3}">
      <dsp:nvSpPr>
        <dsp:cNvPr id="0" name=""/>
        <dsp:cNvSpPr/>
      </dsp:nvSpPr>
      <dsp:spPr>
        <a:xfrm rot="5400000">
          <a:off x="-378205" y="397364"/>
          <a:ext cx="2595874" cy="1817112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18 Mayo</a:t>
          </a:r>
          <a:endParaRPr lang="es-ES" sz="2600" kern="1200" dirty="0"/>
        </a:p>
      </dsp:txBody>
      <dsp:txXfrm rot="-5400000">
        <a:off x="11176" y="916539"/>
        <a:ext cx="1817112" cy="778762"/>
      </dsp:txXfrm>
    </dsp:sp>
    <dsp:sp modelId="{24A604BA-66F4-4EB5-A2C4-FACD363450C9}">
      <dsp:nvSpPr>
        <dsp:cNvPr id="0" name=""/>
        <dsp:cNvSpPr/>
      </dsp:nvSpPr>
      <dsp:spPr>
        <a:xfrm rot="5400000">
          <a:off x="4124825" y="-2306811"/>
          <a:ext cx="1797061" cy="64124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100" kern="1200" dirty="0" smtClean="0"/>
            <a:t>REDD+  como una plataforma para iniciar el diálogo entre los PI y Gobierno</a:t>
          </a:r>
          <a:endParaRPr lang="es-E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100" kern="1200" dirty="0" smtClean="0"/>
            <a:t>CONPAH no se integrara al Sub Comité REDD+ pero trabajaran conjuntamente con el Subcomité a través de la </a:t>
          </a:r>
          <a:r>
            <a:rPr lang="es-ES_tradnl" sz="2100" b="1" i="1" kern="1200" dirty="0" smtClean="0"/>
            <a:t>Mesa de Consulta Indígena para REDD</a:t>
          </a:r>
          <a:endParaRPr lang="es-ES" sz="2100" b="1" i="1" kern="1200" dirty="0"/>
        </a:p>
      </dsp:txBody>
      <dsp:txXfrm rot="-5400000">
        <a:off x="1817113" y="88626"/>
        <a:ext cx="6324762" cy="1621611"/>
      </dsp:txXfrm>
    </dsp:sp>
    <dsp:sp modelId="{440D3A92-0BD2-4AEE-A342-DFFBEFF334D7}">
      <dsp:nvSpPr>
        <dsp:cNvPr id="0" name=""/>
        <dsp:cNvSpPr/>
      </dsp:nvSpPr>
      <dsp:spPr>
        <a:xfrm rot="5400000">
          <a:off x="-389381" y="2761157"/>
          <a:ext cx="2595874" cy="1817112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6-7 Julio La Esperanza</a:t>
          </a:r>
          <a:endParaRPr lang="es-ES" sz="2600" kern="1200" dirty="0"/>
        </a:p>
      </dsp:txBody>
      <dsp:txXfrm rot="-5400000">
        <a:off x="0" y="3280332"/>
        <a:ext cx="1817112" cy="778762"/>
      </dsp:txXfrm>
    </dsp:sp>
    <dsp:sp modelId="{42638232-4E03-4DB9-9FEB-D48AE839B831}">
      <dsp:nvSpPr>
        <dsp:cNvPr id="0" name=""/>
        <dsp:cNvSpPr/>
      </dsp:nvSpPr>
      <dsp:spPr>
        <a:xfrm rot="5400000">
          <a:off x="4179696" y="9191"/>
          <a:ext cx="1687318" cy="64124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Se acuerda que CONPAH se integrara al CICC</a:t>
          </a:r>
          <a:endParaRPr lang="es-E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El Gobierno acepta y reconoce la creación de una estructura </a:t>
          </a:r>
          <a:r>
            <a:rPr lang="es-ES" sz="2100" b="1" i="1" kern="1200" dirty="0" smtClean="0"/>
            <a:t>Mesa Nacional Indígena de Cambio Climático</a:t>
          </a:r>
          <a:endParaRPr lang="es-ES" sz="2100" kern="1200" dirty="0"/>
        </a:p>
      </dsp:txBody>
      <dsp:txXfrm rot="-5400000">
        <a:off x="1817112" y="2454143"/>
        <a:ext cx="6330119" cy="15225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3235C-A1DE-4561-8003-9B800F299069}">
      <dsp:nvSpPr>
        <dsp:cNvPr id="0" name=""/>
        <dsp:cNvSpPr/>
      </dsp:nvSpPr>
      <dsp:spPr>
        <a:xfrm rot="5400000">
          <a:off x="-350546" y="654400"/>
          <a:ext cx="2336975" cy="1635882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19-20 Julio</a:t>
          </a:r>
          <a:endParaRPr lang="es-ES" sz="2800" kern="1200" dirty="0"/>
        </a:p>
      </dsp:txBody>
      <dsp:txXfrm rot="-5400000">
        <a:off x="1" y="1121794"/>
        <a:ext cx="1635882" cy="701093"/>
      </dsp:txXfrm>
    </dsp:sp>
    <dsp:sp modelId="{A7910D9F-C9A6-411F-90DC-31B70FD567C4}">
      <dsp:nvSpPr>
        <dsp:cNvPr id="0" name=""/>
        <dsp:cNvSpPr/>
      </dsp:nvSpPr>
      <dsp:spPr>
        <a:xfrm rot="5400000">
          <a:off x="3887592" y="-2251710"/>
          <a:ext cx="2090296" cy="65937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Propuesta para elaboración de un instrumento jurídico (SERNA, ICF, INA, SEDINAFROH) que permita el reconocimiento de la MNICC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Aprobación por parte de la ambas comitivas del plan de acción REDD+ presentado por la MNICC (hasta Diciembre 2012 -- </a:t>
          </a:r>
          <a:r>
            <a:rPr lang="es-ES" sz="2000" b="1" kern="1200" dirty="0" smtClean="0"/>
            <a:t>1,074,000 lempiras</a:t>
          </a:r>
          <a:r>
            <a:rPr lang="es-ES" sz="2000" kern="1200" dirty="0" smtClean="0"/>
            <a:t>)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Financiamiento para 4 técnicos (GIZ, PNUD)</a:t>
          </a:r>
          <a:endParaRPr lang="es-ES" sz="2000" kern="1200" dirty="0"/>
        </a:p>
      </dsp:txBody>
      <dsp:txXfrm rot="-5400000">
        <a:off x="1635882" y="102040"/>
        <a:ext cx="6491677" cy="1886216"/>
      </dsp:txXfrm>
    </dsp:sp>
    <dsp:sp modelId="{0AC14AF9-CA7D-480D-A62E-0BC2DA52E803}">
      <dsp:nvSpPr>
        <dsp:cNvPr id="0" name=""/>
        <dsp:cNvSpPr/>
      </dsp:nvSpPr>
      <dsp:spPr>
        <a:xfrm rot="5400000">
          <a:off x="-350546" y="3097375"/>
          <a:ext cx="2336975" cy="1635882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20 Agosto</a:t>
          </a:r>
          <a:endParaRPr lang="es-ES" sz="2800" kern="1200" dirty="0"/>
        </a:p>
      </dsp:txBody>
      <dsp:txXfrm rot="-5400000">
        <a:off x="1" y="3564769"/>
        <a:ext cx="1635882" cy="701093"/>
      </dsp:txXfrm>
    </dsp:sp>
    <dsp:sp modelId="{A35B7093-70AA-44E3-9759-85784225BE88}">
      <dsp:nvSpPr>
        <dsp:cNvPr id="0" name=""/>
        <dsp:cNvSpPr/>
      </dsp:nvSpPr>
      <dsp:spPr>
        <a:xfrm rot="5400000">
          <a:off x="3821856" y="209487"/>
          <a:ext cx="2221769" cy="65937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HN" sz="2000" kern="1200" dirty="0" smtClean="0"/>
            <a:t>Se acuerda que el documento se envié el 25 de agosto al TAP del FCPF en calidad de borrador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Se seguirá trabajando en revisión del R-PP para posteriores envíos al FCPF y se sigue trabajando en </a:t>
          </a:r>
          <a:r>
            <a:rPr lang="es-ES" sz="2000" b="1" i="1" kern="1200" dirty="0" smtClean="0"/>
            <a:t>Acta de Compromisos</a:t>
          </a:r>
          <a:endParaRPr lang="es-ES" sz="2000" b="1" i="1" kern="1200" dirty="0"/>
        </a:p>
      </dsp:txBody>
      <dsp:txXfrm rot="-5400000">
        <a:off x="1635882" y="2503919"/>
        <a:ext cx="6485259" cy="20048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3235C-A1DE-4561-8003-9B800F299069}">
      <dsp:nvSpPr>
        <dsp:cNvPr id="0" name=""/>
        <dsp:cNvSpPr/>
      </dsp:nvSpPr>
      <dsp:spPr>
        <a:xfrm rot="5400000">
          <a:off x="-350888" y="652546"/>
          <a:ext cx="2339259" cy="1637481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 14 Diciembre</a:t>
          </a:r>
          <a:endParaRPr lang="es-ES" sz="2400" kern="1200" dirty="0"/>
        </a:p>
      </dsp:txBody>
      <dsp:txXfrm rot="-5400000">
        <a:off x="2" y="1120398"/>
        <a:ext cx="1637481" cy="701778"/>
      </dsp:txXfrm>
    </dsp:sp>
    <dsp:sp modelId="{A7910D9F-C9A6-411F-90DC-31B70FD567C4}">
      <dsp:nvSpPr>
        <dsp:cNvPr id="0" name=""/>
        <dsp:cNvSpPr/>
      </dsp:nvSpPr>
      <dsp:spPr>
        <a:xfrm rot="5400000">
          <a:off x="3887370" y="-2249889"/>
          <a:ext cx="2092340" cy="65921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CONPAH establece que para aprobar la presentación del R-PP es necesario antes la firma de un </a:t>
          </a:r>
          <a:r>
            <a:rPr lang="es-ES" sz="2000" b="1" i="1" kern="1200" dirty="0" smtClean="0"/>
            <a:t>Acta de Compromiso </a:t>
          </a:r>
          <a:r>
            <a:rPr lang="es-ES" sz="2000" kern="1200" dirty="0" smtClean="0"/>
            <a:t>entre Gobierno y CONPAH que marque las bases de un trabajo conjunto.</a:t>
          </a:r>
          <a:endParaRPr lang="es-ES" sz="2000" kern="1200" dirty="0"/>
        </a:p>
      </dsp:txBody>
      <dsp:txXfrm rot="-5400000">
        <a:off x="1637481" y="102140"/>
        <a:ext cx="6489978" cy="1888060"/>
      </dsp:txXfrm>
    </dsp:sp>
    <dsp:sp modelId="{0AC14AF9-CA7D-480D-A62E-0BC2DA52E803}">
      <dsp:nvSpPr>
        <dsp:cNvPr id="0" name=""/>
        <dsp:cNvSpPr/>
      </dsp:nvSpPr>
      <dsp:spPr>
        <a:xfrm rot="5400000">
          <a:off x="-350888" y="3097909"/>
          <a:ext cx="2339259" cy="1637481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9 Enero 2013</a:t>
          </a:r>
          <a:endParaRPr lang="es-ES" sz="2400" kern="1200" dirty="0"/>
        </a:p>
      </dsp:txBody>
      <dsp:txXfrm rot="-5400000">
        <a:off x="2" y="3565761"/>
        <a:ext cx="1637481" cy="701778"/>
      </dsp:txXfrm>
    </dsp:sp>
    <dsp:sp modelId="{A35B7093-70AA-44E3-9759-85784225BE88}">
      <dsp:nvSpPr>
        <dsp:cNvPr id="0" name=""/>
        <dsp:cNvSpPr/>
      </dsp:nvSpPr>
      <dsp:spPr>
        <a:xfrm rot="5400000">
          <a:off x="3821570" y="211220"/>
          <a:ext cx="2223940" cy="65921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Se firma el </a:t>
          </a:r>
          <a:r>
            <a:rPr lang="es-ES" sz="2000" b="1" i="1" kern="1200" dirty="0" smtClean="0"/>
            <a:t>Acta de Compromisos </a:t>
          </a:r>
          <a:r>
            <a:rPr lang="es-ES" sz="2000" b="0" i="0" kern="1200" dirty="0" smtClean="0"/>
            <a:t>entre CONPAH y ICF-SERNA-INA-SEDINAFROH</a:t>
          </a:r>
          <a:endParaRPr lang="es-ES" sz="2000" b="0" i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b="0" i="0" kern="1200" dirty="0" smtClean="0"/>
            <a:t>Se aprueba el envío del documento R-PP como III borrador ante el FCPF</a:t>
          </a:r>
          <a:endParaRPr lang="es-ES" sz="2000" b="0" i="0" kern="1200" dirty="0"/>
        </a:p>
      </dsp:txBody>
      <dsp:txXfrm rot="-5400000">
        <a:off x="1637481" y="2503873"/>
        <a:ext cx="6483554" cy="2006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286ED-AB55-4BE9-95D4-14033750D113}" type="datetimeFigureOut">
              <a:rPr lang="es-HN" smtClean="0"/>
              <a:t>29/01/2013</a:t>
            </a:fld>
            <a:endParaRPr lang="es-H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11995-CBA0-49CD-8211-965084CCC155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15143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HN" dirty="0" smtClean="0"/>
              <a:t>Frente a las más de 20</a:t>
            </a:r>
            <a:r>
              <a:rPr lang="es-HN" baseline="0" dirty="0" smtClean="0"/>
              <a:t> toneladas de países como EEUU (país con mayor toneladas per </a:t>
            </a:r>
            <a:r>
              <a:rPr lang="es-HN" baseline="0" dirty="0" err="1" smtClean="0"/>
              <a:t>capita</a:t>
            </a:r>
            <a:r>
              <a:rPr lang="es-HN" baseline="0" dirty="0" smtClean="0"/>
              <a:t>)</a:t>
            </a:r>
            <a:endParaRPr lang="es-H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11995-CBA0-49CD-8211-965084CCC155}" type="slidenum">
              <a:rPr lang="es-HN" smtClean="0"/>
              <a:t>3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049273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HN" dirty="0" smtClean="0"/>
              <a:t>Honduras como un país centrado en la Adaptación al CC. Pero sin dejar de lado la mitigación a través de REDD</a:t>
            </a:r>
            <a:endParaRPr lang="es-H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11995-CBA0-49CD-8211-965084CCC155}" type="slidenum">
              <a:rPr lang="es-HN" smtClean="0"/>
              <a:t>4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66064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11995-CBA0-49CD-8211-965084CCC155}" type="slidenum">
              <a:rPr lang="es-HN" smtClean="0"/>
              <a:t>12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13114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513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522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064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198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050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204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8938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4430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4471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064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402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4F6B9-F460-453E-9D97-AB82ED502080}" type="datetimeFigureOut">
              <a:rPr lang="es-ES" smtClean="0"/>
              <a:pPr/>
              <a:t>29/01/2013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4F580-279B-4075-B05D-28DAD7E00D25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402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643050"/>
            <a:ext cx="7772400" cy="3071834"/>
          </a:xfrm>
        </p:spPr>
        <p:txBody>
          <a:bodyPr>
            <a:normAutofit fontScale="90000"/>
          </a:bodyPr>
          <a:lstStyle/>
          <a:p>
            <a:r>
              <a:rPr lang="es-ES" sz="6000" b="1" dirty="0" smtClean="0">
                <a:solidFill>
                  <a:schemeClr val="accent3">
                    <a:lumMod val="50000"/>
                  </a:schemeClr>
                </a:solidFill>
              </a:rPr>
              <a:t>Proceso REDD+ en Honduras</a:t>
            </a:r>
            <a:br>
              <a:rPr lang="es-ES" sz="60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s-ES" sz="6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sz="2200" b="1" dirty="0" smtClean="0">
                <a:solidFill>
                  <a:schemeClr val="accent3">
                    <a:lumMod val="50000"/>
                  </a:schemeClr>
                </a:solidFill>
              </a:rPr>
              <a:t>Foro regional sobre la prevención de la corrupción en REDD+</a:t>
            </a:r>
            <a:br>
              <a:rPr lang="es-ES" sz="22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s-ES" sz="2200" b="1" dirty="0" smtClean="0">
                <a:solidFill>
                  <a:schemeClr val="accent3">
                    <a:lumMod val="50000"/>
                  </a:schemeClr>
                </a:solidFill>
              </a:rPr>
              <a:t>Enero 2013 </a:t>
            </a: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es-E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4929198"/>
            <a:ext cx="207170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4929198"/>
            <a:ext cx="226219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1" descr="image00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214290"/>
            <a:ext cx="998290" cy="1990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1195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1927465"/>
              </p:ext>
            </p:extLst>
          </p:nvPr>
        </p:nvGraphicFramePr>
        <p:xfrm>
          <a:off x="467544" y="1268760"/>
          <a:ext cx="8229600" cy="5102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1" descr="image00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15338" y="188641"/>
            <a:ext cx="66675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906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7771074"/>
              </p:ext>
            </p:extLst>
          </p:nvPr>
        </p:nvGraphicFramePr>
        <p:xfrm>
          <a:off x="467544" y="1268760"/>
          <a:ext cx="8229600" cy="5102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1" descr="image00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15338" y="188640"/>
            <a:ext cx="666750" cy="1224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31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Diagrama estructuras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1026" name="Oval 2"/>
          <p:cNvSpPr>
            <a:spLocks noChangeArrowheads="1"/>
          </p:cNvSpPr>
          <p:nvPr/>
        </p:nvSpPr>
        <p:spPr bwMode="auto">
          <a:xfrm>
            <a:off x="571472" y="4214818"/>
            <a:ext cx="3500462" cy="1734462"/>
          </a:xfrm>
          <a:prstGeom prst="ellipse">
            <a:avLst/>
          </a:prstGeom>
          <a:solidFill>
            <a:srgbClr val="D99594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HN" sz="2000" b="1" i="1" dirty="0" smtClean="0">
                <a:latin typeface="Arial" pitchFamily="34" charset="0"/>
              </a:rPr>
              <a:t>Mesa Nacional Indígena y </a:t>
            </a:r>
            <a:r>
              <a:rPr lang="es-HN" sz="2000" b="1" i="1" dirty="0" err="1" smtClean="0">
                <a:latin typeface="Arial" pitchFamily="34" charset="0"/>
              </a:rPr>
              <a:t>Afrohondureña</a:t>
            </a:r>
            <a:r>
              <a:rPr lang="es-HN" sz="2000" b="1" i="1" dirty="0" smtClean="0">
                <a:latin typeface="Arial" pitchFamily="34" charset="0"/>
              </a:rPr>
              <a:t> </a:t>
            </a:r>
            <a:r>
              <a:rPr lang="es-HN" sz="2000" b="1" i="1" dirty="0" smtClean="0">
                <a:latin typeface="Arial" pitchFamily="34" charset="0"/>
              </a:rPr>
              <a:t>de Cambio Climático</a:t>
            </a: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14282" y="1571612"/>
            <a:ext cx="4000528" cy="1857388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CONPAH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Pueblos: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Tawahaka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Pech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Tolupán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Lenca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 Maya-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Chortí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 Miskito,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Nahua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Garifuna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y Creoles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Climático (nivel político)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286248" y="1571612"/>
            <a:ext cx="4572032" cy="1857388"/>
          </a:xfrm>
          <a:prstGeom prst="rect">
            <a:avLst/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Comité Interinstitucional de Cambio Climático (CICC) de SERNA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s-ES" sz="2000" dirty="0" smtClean="0">
                <a:latin typeface="Calibri" pitchFamily="34" charset="0"/>
              </a:rPr>
              <a:t> Nivel político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s-ES" sz="2000" dirty="0" smtClean="0">
                <a:latin typeface="Calibri" pitchFamily="34" charset="0"/>
              </a:rPr>
              <a:t>Nivel técnico</a:t>
            </a:r>
            <a:r>
              <a:rPr lang="es-ES" sz="2400" dirty="0" smtClean="0">
                <a:latin typeface="Calibri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endParaRPr lang="es-ES" sz="2400" dirty="0" smtClean="0"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4857752" y="4143380"/>
            <a:ext cx="3071834" cy="1661884"/>
          </a:xfrm>
          <a:prstGeom prst="ellipse">
            <a:avLst/>
          </a:prstGeom>
          <a:solidFill>
            <a:srgbClr val="9BBB59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Subcomité</a:t>
            </a:r>
            <a:r>
              <a:rPr kumimoji="0" lang="es-ES" sz="24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REDD+ (37 organizaciones)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214546" y="3571876"/>
            <a:ext cx="142876" cy="571504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6357950" y="3571876"/>
            <a:ext cx="142876" cy="500066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-Right Arrow 20"/>
          <p:cNvSpPr/>
          <p:nvPr/>
        </p:nvSpPr>
        <p:spPr>
          <a:xfrm>
            <a:off x="4143372" y="4857760"/>
            <a:ext cx="714380" cy="260033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" descr="image0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1530" y="112557"/>
            <a:ext cx="666750" cy="130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940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Datos gobernabilidad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HN" sz="25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899592" y="1988840"/>
            <a:ext cx="756084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s-HN" sz="2400" dirty="0"/>
              <a:t>Inequidad, 57.1 (</a:t>
            </a:r>
            <a:r>
              <a:rPr lang="es-HN" sz="2400" dirty="0" err="1"/>
              <a:t>Gini</a:t>
            </a:r>
            <a:r>
              <a:rPr lang="es-HN" sz="2400" dirty="0"/>
              <a:t> 2010</a:t>
            </a:r>
            <a:r>
              <a:rPr lang="es-HN" sz="2400" dirty="0" smtClean="0"/>
              <a:t>)</a:t>
            </a:r>
          </a:p>
          <a:p>
            <a:endParaRPr lang="es-HN" sz="2400" dirty="0"/>
          </a:p>
          <a:p>
            <a:pPr marL="342900" indent="-342900">
              <a:buFont typeface="Wingdings" pitchFamily="2" charset="2"/>
              <a:buChar char="ü"/>
            </a:pPr>
            <a:r>
              <a:rPr lang="es-HN" sz="2400" dirty="0"/>
              <a:t>Pobreza, 61.3% (2011</a:t>
            </a:r>
            <a:r>
              <a:rPr lang="es-HN" sz="2400" dirty="0" smtClean="0"/>
              <a:t>)</a:t>
            </a:r>
          </a:p>
          <a:p>
            <a:endParaRPr lang="es-HN" sz="2400" dirty="0"/>
          </a:p>
          <a:p>
            <a:pPr marL="342900" indent="-342900">
              <a:buFont typeface="Wingdings" pitchFamily="2" charset="2"/>
              <a:buChar char="ü"/>
            </a:pPr>
            <a:r>
              <a:rPr lang="es-HN" sz="2400" dirty="0"/>
              <a:t>Corrupción  sistémica 2.4 IPCO (2011</a:t>
            </a:r>
            <a:r>
              <a:rPr lang="es-HN" sz="2400" dirty="0" smtClean="0"/>
              <a:t>)</a:t>
            </a:r>
          </a:p>
          <a:p>
            <a:endParaRPr lang="es-HN" sz="2400" dirty="0"/>
          </a:p>
          <a:p>
            <a:pPr marL="342900" indent="-342900">
              <a:buFont typeface="Wingdings" pitchFamily="2" charset="2"/>
              <a:buChar char="ü"/>
            </a:pPr>
            <a:r>
              <a:rPr lang="es-HN" sz="2400" dirty="0"/>
              <a:t> Estado de Derecho débil, constantes violaciones a los DDHH </a:t>
            </a:r>
            <a:endParaRPr lang="es-HN" sz="2400" dirty="0" smtClean="0"/>
          </a:p>
          <a:p>
            <a:endParaRPr lang="es-HN" sz="2400" dirty="0"/>
          </a:p>
          <a:p>
            <a:pPr marL="342900" indent="-342900">
              <a:buFont typeface="Wingdings" pitchFamily="2" charset="2"/>
              <a:buChar char="ü"/>
            </a:pPr>
            <a:r>
              <a:rPr lang="es-HN" sz="2400" dirty="0"/>
              <a:t>Política pública con sesgo hacia los ricos (gasto público y finanzas) y calidad del gasto social baja</a:t>
            </a:r>
          </a:p>
        </p:txBody>
      </p:sp>
    </p:spTree>
    <p:extLst>
      <p:ext uri="{BB962C8B-B14F-4D97-AF65-F5344CB8AC3E}">
        <p14:creationId xmlns:p14="http://schemas.microsoft.com/office/powerpoint/2010/main" val="399900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47536"/>
          </a:xfrm>
        </p:spPr>
        <p:txBody>
          <a:bodyPr>
            <a:normAutofit fontScale="90000"/>
          </a:bodyPr>
          <a:lstStyle/>
          <a:p>
            <a:r>
              <a:rPr lang="es-HN" sz="4000" b="1" dirty="0">
                <a:solidFill>
                  <a:schemeClr val="accent3">
                    <a:lumMod val="50000"/>
                  </a:schemeClr>
                </a:solidFill>
              </a:rPr>
              <a:t>G</a:t>
            </a:r>
            <a:r>
              <a:rPr lang="es-HN" sz="4000" b="1" dirty="0" smtClean="0">
                <a:solidFill>
                  <a:schemeClr val="accent3">
                    <a:lumMod val="50000"/>
                  </a:schemeClr>
                </a:solidFill>
              </a:rPr>
              <a:t>obernabilidad </a:t>
            </a:r>
            <a:r>
              <a:rPr lang="es-HN" sz="4000" b="1" dirty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es-HN" sz="4000" b="1" dirty="0" smtClean="0">
                <a:solidFill>
                  <a:schemeClr val="accent3">
                    <a:lumMod val="50000"/>
                  </a:schemeClr>
                </a:solidFill>
              </a:rPr>
              <a:t> ingobernabilidad </a:t>
            </a:r>
            <a:r>
              <a:rPr lang="es-HN" sz="4000" b="1" dirty="0">
                <a:solidFill>
                  <a:schemeClr val="accent3">
                    <a:lumMod val="50000"/>
                  </a:schemeClr>
                </a:solidFill>
              </a:rPr>
              <a:t>en el </a:t>
            </a:r>
            <a:r>
              <a:rPr lang="es-HN" sz="4000" b="1" dirty="0" smtClean="0">
                <a:solidFill>
                  <a:schemeClr val="accent3">
                    <a:lumMod val="50000"/>
                  </a:schemeClr>
                </a:solidFill>
              </a:rPr>
              <a:t>2013 </a:t>
            </a:r>
            <a:r>
              <a:rPr lang="es-HN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s-HN" b="1" dirty="0">
                <a:solidFill>
                  <a:schemeClr val="accent3">
                    <a:lumMod val="50000"/>
                  </a:schemeClr>
                </a:solidFill>
              </a:rPr>
            </a:b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s-HN" sz="2800" dirty="0">
                <a:cs typeface="Arial" pitchFamily="34" charset="0"/>
              </a:rPr>
              <a:t>Alta violencia social y delictiva, intensa </a:t>
            </a:r>
            <a:r>
              <a:rPr lang="es-HN" sz="2800" dirty="0" smtClean="0">
                <a:cs typeface="Arial" pitchFamily="34" charset="0"/>
              </a:rPr>
              <a:t>inseguridad  </a:t>
            </a:r>
            <a:r>
              <a:rPr lang="es-HN" sz="2800" dirty="0">
                <a:cs typeface="Arial" pitchFamily="34" charset="0"/>
              </a:rPr>
              <a:t>ciudadana, frágil estado de derecho.</a:t>
            </a:r>
          </a:p>
          <a:p>
            <a:pPr>
              <a:buFont typeface="Wingdings" pitchFamily="2" charset="2"/>
              <a:buChar char="ü"/>
            </a:pPr>
            <a:endParaRPr lang="es-HN" sz="2800" dirty="0"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HN" sz="2800" dirty="0">
                <a:cs typeface="Arial" pitchFamily="34" charset="0"/>
              </a:rPr>
              <a:t>Corrupción e impunidad continúan con lentos </a:t>
            </a:r>
            <a:r>
              <a:rPr lang="es-HN" sz="2800" dirty="0" smtClean="0">
                <a:cs typeface="Arial" pitchFamily="34" charset="0"/>
              </a:rPr>
              <a:t>avances en </a:t>
            </a:r>
            <a:r>
              <a:rPr lang="es-HN" sz="2800" dirty="0">
                <a:cs typeface="Arial" pitchFamily="34" charset="0"/>
              </a:rPr>
              <a:t>trasparencia publica.</a:t>
            </a:r>
          </a:p>
          <a:p>
            <a:endParaRPr lang="es-HN" sz="2800" dirty="0"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HN" sz="2800" dirty="0">
                <a:cs typeface="Arial" pitchFamily="34" charset="0"/>
              </a:rPr>
              <a:t>Déficit en rendición de cuentas pero se está trabajando en ello.</a:t>
            </a:r>
          </a:p>
          <a:p>
            <a:pPr marL="285750" indent="-285750">
              <a:buFont typeface="Wingdings" pitchFamily="2" charset="2"/>
              <a:buChar char="ü"/>
            </a:pPr>
            <a:endParaRPr lang="es-HN" sz="2800" dirty="0"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HN" sz="2800" dirty="0">
                <a:cs typeface="Arial" pitchFamily="34" charset="0"/>
              </a:rPr>
              <a:t>Alta probabilidad de amenazas al orden democrático.</a:t>
            </a:r>
          </a:p>
          <a:p>
            <a:pPr marL="285750" indent="-285750">
              <a:buFont typeface="Wingdings" pitchFamily="2" charset="2"/>
              <a:buChar char="ü"/>
            </a:pPr>
            <a:endParaRPr lang="es-HN" sz="2800" dirty="0"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HN" sz="2800" dirty="0">
                <a:cs typeface="Arial" pitchFamily="34" charset="0"/>
              </a:rPr>
              <a:t>Demanda ciudadana creciente pero dispersa.</a:t>
            </a:r>
          </a:p>
          <a:p>
            <a:pPr marL="285750" indent="-285750">
              <a:buFont typeface="Wingdings" pitchFamily="2" charset="2"/>
              <a:buChar char="ü"/>
            </a:pPr>
            <a:endParaRPr lang="es-HN" sz="2800" dirty="0"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HN" sz="2800" dirty="0">
                <a:cs typeface="Arial" pitchFamily="34" charset="0"/>
              </a:rPr>
              <a:t>Espacios de diálogo aún existentes pero en ambientes muy complejos e impredecibles</a:t>
            </a:r>
            <a:r>
              <a:rPr lang="es-HN" sz="2800" b="1" dirty="0"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s-HN" sz="2800" b="1" dirty="0">
                <a:solidFill>
                  <a:srgbClr val="00B050"/>
                </a:solidFill>
                <a:cs typeface="Arial" pitchFamily="34" charset="0"/>
              </a:rPr>
              <a:t>Escenario de ingobernabilidad con crisis recurrentes e imprevistas, y con escasa eficacia en resolver los problemas centrales del país</a:t>
            </a:r>
            <a:endParaRPr lang="es-HN" sz="2800" dirty="0"/>
          </a:p>
          <a:p>
            <a:pPr algn="just">
              <a:buFont typeface="Wingdings" pitchFamily="2" charset="2"/>
              <a:buChar char="ü"/>
            </a:pPr>
            <a:endParaRPr lang="es-HN" sz="25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183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2411"/>
            <a:ext cx="8229600" cy="785813"/>
          </a:xfrm>
        </p:spPr>
        <p:txBody>
          <a:bodyPr>
            <a:normAutofit fontScale="90000"/>
          </a:bodyPr>
          <a:lstStyle/>
          <a:p>
            <a:r>
              <a:rPr lang="es-HN" sz="4000" b="1" dirty="0">
                <a:solidFill>
                  <a:schemeClr val="accent3">
                    <a:lumMod val="50000"/>
                  </a:schemeClr>
                </a:solidFill>
              </a:rPr>
              <a:t>Violencia, narcotráfico y crimen organizado</a:t>
            </a:r>
            <a:r>
              <a:rPr lang="es-HN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s-HN" b="1" dirty="0">
                <a:solidFill>
                  <a:schemeClr val="accent3">
                    <a:lumMod val="50000"/>
                  </a:schemeClr>
                </a:solidFill>
              </a:rPr>
            </a:b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s-HN" sz="3100" dirty="0">
                <a:cs typeface="Arial" pitchFamily="34" charset="0"/>
              </a:rPr>
              <a:t>Debilidad institucional. </a:t>
            </a:r>
          </a:p>
          <a:p>
            <a:endParaRPr lang="es-HN" sz="3100" dirty="0"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HN" sz="3100" dirty="0">
                <a:cs typeface="Arial" pitchFamily="34" charset="0"/>
              </a:rPr>
              <a:t>Nexos con política. Clase política y partidos políticos. </a:t>
            </a:r>
          </a:p>
          <a:p>
            <a:endParaRPr lang="es-HN" sz="3100" dirty="0"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HN" sz="3100" dirty="0">
                <a:cs typeface="Arial" pitchFamily="34" charset="0"/>
              </a:rPr>
              <a:t>Proceso electoral noviembre 2013. </a:t>
            </a:r>
          </a:p>
          <a:p>
            <a:pPr marL="285750" indent="-285750">
              <a:buFont typeface="Wingdings" pitchFamily="2" charset="2"/>
              <a:buChar char="ü"/>
            </a:pPr>
            <a:endParaRPr lang="es-HN" sz="3100" dirty="0"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HN" sz="3100" dirty="0">
                <a:cs typeface="Arial" pitchFamily="34" charset="0"/>
              </a:rPr>
              <a:t>Espacios territoriales y soberanía nacional. Control militar y político. </a:t>
            </a:r>
          </a:p>
          <a:p>
            <a:pPr marL="285750" indent="-285750">
              <a:buFont typeface="Wingdings" pitchFamily="2" charset="2"/>
              <a:buChar char="ü"/>
            </a:pPr>
            <a:endParaRPr lang="es-HN" sz="3100" dirty="0"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HN" sz="3100" dirty="0">
                <a:cs typeface="Arial" pitchFamily="34" charset="0"/>
              </a:rPr>
              <a:t>El impacto en transparencia y eficiencia del Estado.  </a:t>
            </a:r>
          </a:p>
          <a:p>
            <a:endParaRPr lang="es-HN" sz="3100" dirty="0">
              <a:cs typeface="Arial" pitchFamily="34" charset="0"/>
            </a:endParaRPr>
          </a:p>
          <a:p>
            <a:pPr marL="0" indent="0">
              <a:buNone/>
            </a:pPr>
            <a:r>
              <a:rPr lang="es-HN" sz="3100" b="1" dirty="0">
                <a:solidFill>
                  <a:srgbClr val="00B050"/>
                </a:solidFill>
                <a:cs typeface="Arial" pitchFamily="34" charset="0"/>
              </a:rPr>
              <a:t>Estado débil que no puede responder a la seguridad ciudadana, al control del narcotráfico y al cumplimiento de los DDHH</a:t>
            </a:r>
            <a:r>
              <a:rPr lang="es-HN" sz="3100" dirty="0">
                <a:cs typeface="Arial" pitchFamily="34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endParaRPr lang="es-HN" sz="25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66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Herramientas e instrumentos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ES" sz="2500" dirty="0"/>
          </a:p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HN" sz="25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71600" y="1916832"/>
            <a:ext cx="74888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Convención  sobre  Ambiente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Convención sobre Cambio Climático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Convención Americana contra la Corrupción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Tratado sobre Corrupción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Código Penal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Ley Forestal de áreas protegidas y vida Silvestre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Ley General del Ambiente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Ley de Transparencia y Acceso de Formación Publica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Ley sobre Garantías Constitucionales ()Habeas Data)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Ley de Minería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Ley de Agua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HN" sz="2000" dirty="0" smtClean="0"/>
              <a:t>Marco legal de las Unidades Municipales Ambientales</a:t>
            </a:r>
            <a:endParaRPr lang="es-HN" sz="2000" dirty="0"/>
          </a:p>
        </p:txBody>
      </p:sp>
    </p:spTree>
    <p:extLst>
      <p:ext uri="{BB962C8B-B14F-4D97-AF65-F5344CB8AC3E}">
        <p14:creationId xmlns:p14="http://schemas.microsoft.com/office/powerpoint/2010/main" val="312557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Participación de la sociedad civil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r>
              <a:rPr lang="es-ES" sz="2500" dirty="0" smtClean="0"/>
              <a:t>La participación de la sociedad en el desarrollo de políticas publica contribuye al ejercicio de la ciudadanía y al control </a:t>
            </a:r>
            <a:r>
              <a:rPr lang="es-ES" sz="2500" dirty="0" smtClean="0"/>
              <a:t>social </a:t>
            </a:r>
            <a:r>
              <a:rPr lang="es-ES" sz="2500" dirty="0" smtClean="0"/>
              <a:t>(rendición de cuentas)</a:t>
            </a:r>
          </a:p>
          <a:p>
            <a:pPr algn="just">
              <a:buFont typeface="Wingdings" pitchFamily="2" charset="2"/>
              <a:buChar char="ü"/>
            </a:pPr>
            <a:r>
              <a:rPr lang="es-ES" sz="2500" dirty="0" smtClean="0"/>
              <a:t>Es necesario el control publico para la definición de objetivos y planes de acción. </a:t>
            </a:r>
          </a:p>
          <a:p>
            <a:pPr algn="just">
              <a:buFont typeface="Wingdings" pitchFamily="2" charset="2"/>
              <a:buChar char="ü"/>
            </a:pPr>
            <a:r>
              <a:rPr lang="es-ES" sz="2500" dirty="0" smtClean="0"/>
              <a:t>Se garantiza la visibilidad de los actores.</a:t>
            </a:r>
          </a:p>
          <a:p>
            <a:pPr algn="just">
              <a:buFont typeface="Wingdings" pitchFamily="2" charset="2"/>
              <a:buChar char="ü"/>
            </a:pPr>
            <a:r>
              <a:rPr lang="es-ES" sz="2500" dirty="0" smtClean="0"/>
              <a:t>Necesidad de capacitación y fortalecimiento de capacidades.</a:t>
            </a:r>
            <a:endParaRPr lang="es-ES" sz="2500" dirty="0"/>
          </a:p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HN" sz="25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669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2808312"/>
          </a:xfrm>
        </p:spPr>
        <p:txBody>
          <a:bodyPr/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Muchas gracias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ES" sz="2500" dirty="0"/>
          </a:p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HN" sz="25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300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Objetivos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HN" sz="25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115616" y="1916832"/>
            <a:ext cx="71711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HN" sz="2800" dirty="0" smtClean="0"/>
              <a:t>Datos forestales/niveles de emisiones</a:t>
            </a:r>
          </a:p>
          <a:p>
            <a:pPr marL="342900" indent="-342900">
              <a:buFont typeface="+mj-lt"/>
              <a:buAutoNum type="arabicPeriod"/>
            </a:pPr>
            <a:endParaRPr lang="es-HN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es-HN" sz="2800" dirty="0" smtClean="0"/>
              <a:t>Proceso REDD+ en Honduras</a:t>
            </a:r>
          </a:p>
          <a:p>
            <a:pPr marL="342900" indent="-342900">
              <a:buFont typeface="+mj-lt"/>
              <a:buAutoNum type="arabicPeriod"/>
            </a:pPr>
            <a:endParaRPr lang="es-HN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es-HN" sz="2800" dirty="0" smtClean="0"/>
              <a:t>Datos gobernabilidad/corrupción</a:t>
            </a:r>
          </a:p>
          <a:p>
            <a:pPr marL="342900" indent="-342900">
              <a:buFont typeface="+mj-lt"/>
              <a:buAutoNum type="arabicPeriod"/>
            </a:pPr>
            <a:endParaRPr lang="es-HN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es-HN" sz="2800" dirty="0" smtClean="0"/>
              <a:t>Herramientas e instrumentos</a:t>
            </a:r>
          </a:p>
          <a:p>
            <a:endParaRPr lang="es-HN" sz="2800" dirty="0" smtClean="0"/>
          </a:p>
          <a:p>
            <a:pPr marL="342900" indent="-342900">
              <a:buFont typeface="+mj-lt"/>
              <a:buAutoNum type="arabicPeriod"/>
            </a:pP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318285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63248" cy="1143000"/>
          </a:xfrm>
        </p:spPr>
        <p:txBody>
          <a:bodyPr>
            <a:normAutofit fontScale="90000"/>
          </a:bodyPr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Emisiones netas de GEI por sector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HN" sz="25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115616" y="1916832"/>
            <a:ext cx="71711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s-HN" sz="2400" dirty="0"/>
              <a:t>De los GEI el </a:t>
            </a:r>
            <a:r>
              <a:rPr lang="es-HN" sz="2400" dirty="0" smtClean="0"/>
              <a:t>CO2 fue </a:t>
            </a:r>
            <a:r>
              <a:rPr lang="es-HN" sz="2400" dirty="0"/>
              <a:t>el que se generó en mayor volumen para el año </a:t>
            </a:r>
            <a:r>
              <a:rPr lang="es-HN" sz="2400" dirty="0" smtClean="0"/>
              <a:t>2000 (83.19%) </a:t>
            </a:r>
            <a:r>
              <a:rPr lang="es-HN" sz="2400" dirty="0"/>
              <a:t>específicamente en los sectores de </a:t>
            </a:r>
            <a:r>
              <a:rPr lang="es-HN" sz="2400" b="1" dirty="0"/>
              <a:t>Energía </a:t>
            </a:r>
            <a:r>
              <a:rPr lang="es-HN" sz="2400" dirty="0"/>
              <a:t>con un </a:t>
            </a:r>
            <a:r>
              <a:rPr lang="es-HN" sz="2400" b="1" dirty="0"/>
              <a:t>46% </a:t>
            </a:r>
            <a:r>
              <a:rPr lang="es-HN" sz="2400" b="1" dirty="0" smtClean="0"/>
              <a:t> </a:t>
            </a:r>
            <a:r>
              <a:rPr lang="es-HN" sz="2400" dirty="0"/>
              <a:t>y </a:t>
            </a:r>
            <a:r>
              <a:rPr lang="es-HN" sz="2400" b="1" dirty="0">
                <a:solidFill>
                  <a:srgbClr val="FF0000"/>
                </a:solidFill>
              </a:rPr>
              <a:t>cambio en el Uso de la Tierra y Silvicultura</a:t>
            </a:r>
            <a:r>
              <a:rPr lang="es-HN" sz="2400" b="1" dirty="0"/>
              <a:t> </a:t>
            </a:r>
            <a:r>
              <a:rPr lang="es-HN" sz="2400" dirty="0"/>
              <a:t>con un </a:t>
            </a:r>
            <a:r>
              <a:rPr lang="es-HN" sz="2400" b="1" dirty="0">
                <a:solidFill>
                  <a:srgbClr val="FF0000"/>
                </a:solidFill>
              </a:rPr>
              <a:t>40%</a:t>
            </a:r>
            <a:r>
              <a:rPr lang="es-HN" sz="2400" dirty="0"/>
              <a:t> </a:t>
            </a:r>
            <a:endParaRPr lang="es-HN" sz="2400" dirty="0" smtClean="0"/>
          </a:p>
          <a:p>
            <a:endParaRPr lang="es-HN" sz="24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s-HN" sz="2400" dirty="0" smtClean="0"/>
              <a:t>La </a:t>
            </a:r>
            <a:r>
              <a:rPr lang="es-HN" sz="2400" dirty="0"/>
              <a:t>emisión de CO2 per capital de Honduras para el año 2000 es de </a:t>
            </a:r>
            <a:r>
              <a:rPr lang="es-HN" sz="2400" b="1" dirty="0"/>
              <a:t>2.13 toneladas de CO2 </a:t>
            </a:r>
            <a:endParaRPr lang="es-HN" sz="2400" b="1" dirty="0" smtClean="0"/>
          </a:p>
          <a:p>
            <a:pPr marL="457200" indent="-457200">
              <a:buFont typeface="Wingdings" pitchFamily="2" charset="2"/>
              <a:buChar char="Ø"/>
            </a:pPr>
            <a:endParaRPr lang="es-HN" sz="2400" b="1" dirty="0"/>
          </a:p>
          <a:p>
            <a:pPr algn="r"/>
            <a:r>
              <a:rPr lang="es-HN" dirty="0" smtClean="0"/>
              <a:t>SCN (SERNA, 2010)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0980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HN" sz="25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39552" y="1916832"/>
            <a:ext cx="774722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HN" sz="2400" dirty="0"/>
              <a:t>‘Los siete países del Istmo Centro Americano emiten menos del </a:t>
            </a:r>
            <a:r>
              <a:rPr lang="es-HN" sz="2400" b="1" dirty="0">
                <a:solidFill>
                  <a:srgbClr val="C00000"/>
                </a:solidFill>
              </a:rPr>
              <a:t>0.5 %</a:t>
            </a:r>
            <a:r>
              <a:rPr lang="es-HN" sz="2400" dirty="0"/>
              <a:t> de las emisiones mundiales pero se estima que el impacto en perdidas económicas, sociales y ambientales al 2100 será de </a:t>
            </a:r>
            <a:r>
              <a:rPr lang="es-HN" sz="2400" b="1" dirty="0">
                <a:solidFill>
                  <a:srgbClr val="C00000"/>
                </a:solidFill>
              </a:rPr>
              <a:t>103 mil millones de dólares</a:t>
            </a:r>
            <a:r>
              <a:rPr lang="es-HN" sz="2400" dirty="0" smtClean="0">
                <a:solidFill>
                  <a:srgbClr val="C00000"/>
                </a:solidFill>
              </a:rPr>
              <a:t>’</a:t>
            </a:r>
            <a:r>
              <a:rPr lang="es-HN" sz="2400" i="1" dirty="0"/>
              <a:t> </a:t>
            </a:r>
            <a:endParaRPr lang="es-HN" sz="2400" i="1" dirty="0" smtClean="0"/>
          </a:p>
          <a:p>
            <a:pPr algn="just"/>
            <a:endParaRPr lang="es-HN" sz="2400" i="1" dirty="0" smtClean="0"/>
          </a:p>
          <a:p>
            <a:pPr algn="r"/>
            <a:r>
              <a:rPr lang="es-HN" sz="2000" i="1" dirty="0" smtClean="0"/>
              <a:t>La </a:t>
            </a:r>
            <a:r>
              <a:rPr lang="es-HN" sz="2000" i="1" dirty="0"/>
              <a:t>Economía del CC en Centroamérica CEPAL, 2009</a:t>
            </a:r>
            <a:endParaRPr lang="en-US" sz="2000" i="1" dirty="0"/>
          </a:p>
          <a:p>
            <a:pPr algn="just"/>
            <a:endParaRPr lang="es-HN" sz="2400" dirty="0">
              <a:solidFill>
                <a:srgbClr val="C00000"/>
              </a:solidFill>
            </a:endParaRPr>
          </a:p>
        </p:txBody>
      </p:sp>
      <p:pic>
        <p:nvPicPr>
          <p:cNvPr id="6" name="Picture 6" descr="https://encrypted-tbn3.google.com/images?q=tbn:ANd9GcQRZcl3t1XJzzvPQWLLOheCwTad4emL9npAdLTZU8GQ3CkYYN6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077072"/>
            <a:ext cx="1518834" cy="22782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646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Datos forestales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ES" sz="2500" b="1" dirty="0"/>
              <a:t>6,598,289 ha </a:t>
            </a:r>
            <a:r>
              <a:rPr lang="es-ES" sz="2500" dirty="0"/>
              <a:t>de bosque </a:t>
            </a:r>
            <a:r>
              <a:rPr lang="es-ES" sz="2500" b="1" dirty="0"/>
              <a:t>59% del territorio nacional </a:t>
            </a:r>
            <a:r>
              <a:rPr lang="es-ES" sz="2500" dirty="0"/>
              <a:t>(Mapa cobertura forestal ESNACIFOR </a:t>
            </a:r>
            <a:r>
              <a:rPr lang="es-ES" sz="2500" dirty="0" smtClean="0"/>
              <a:t>2009)</a:t>
            </a:r>
          </a:p>
          <a:p>
            <a:pPr marL="0" indent="0" algn="just">
              <a:buNone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endParaRPr lang="es-ES" sz="2500" dirty="0" smtClean="0"/>
          </a:p>
          <a:p>
            <a:pPr algn="just">
              <a:buFont typeface="Wingdings" pitchFamily="2" charset="2"/>
              <a:buChar char="ü"/>
            </a:pPr>
            <a:r>
              <a:rPr lang="es-HN" sz="2500" dirty="0"/>
              <a:t>Vallejo (2011) estima que la </a:t>
            </a:r>
            <a:r>
              <a:rPr lang="es-HN" sz="2500" b="1" dirty="0"/>
              <a:t>tasa de deforestación </a:t>
            </a:r>
            <a:r>
              <a:rPr lang="es-HN" sz="2500" dirty="0"/>
              <a:t>en Honduras oscila entre </a:t>
            </a:r>
            <a:r>
              <a:rPr lang="es-HN" sz="2500" b="1" dirty="0"/>
              <a:t>55 mil a 120 mil hectáreas por </a:t>
            </a:r>
            <a:r>
              <a:rPr lang="es-HN" sz="2500" b="1" dirty="0" smtClean="0"/>
              <a:t>año</a:t>
            </a:r>
            <a:r>
              <a:rPr lang="es-HN" sz="2800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endParaRPr lang="es-HN" sz="2800" dirty="0"/>
          </a:p>
          <a:p>
            <a:pPr marL="0" indent="0" algn="just">
              <a:buNone/>
            </a:pPr>
            <a:r>
              <a:rPr lang="es-HN" sz="2500" b="1" dirty="0">
                <a:solidFill>
                  <a:srgbClr val="00B050"/>
                </a:solidFill>
              </a:rPr>
              <a:t>M</a:t>
            </a:r>
            <a:r>
              <a:rPr lang="es-HN" sz="2500" b="1" dirty="0" smtClean="0">
                <a:solidFill>
                  <a:srgbClr val="00B050"/>
                </a:solidFill>
              </a:rPr>
              <a:t>etodologías diferentes con datos no comparables</a:t>
            </a:r>
            <a:endParaRPr lang="es-HN" sz="2500" b="1" dirty="0" smtClean="0">
              <a:solidFill>
                <a:srgbClr val="00B050"/>
              </a:solidFill>
            </a:endParaRPr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9660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146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357166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42978"/>
            <a:ext cx="7407761" cy="5022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HN" sz="2400" b="1" dirty="0" smtClean="0">
                <a:solidFill>
                  <a:schemeClr val="accent3">
                    <a:lumMod val="50000"/>
                  </a:schemeClr>
                </a:solidFill>
              </a:rPr>
              <a:t>Tasa de deforestación</a:t>
            </a:r>
            <a:endParaRPr lang="es-HN" sz="2400" dirty="0"/>
          </a:p>
        </p:txBody>
      </p:sp>
    </p:spTree>
    <p:extLst>
      <p:ext uri="{BB962C8B-B14F-4D97-AF65-F5344CB8AC3E}">
        <p14:creationId xmlns:p14="http://schemas.microsoft.com/office/powerpoint/2010/main" val="103040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Antecedentes REDD+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s-HN" dirty="0" smtClean="0"/>
              <a:t>COP 13 Bali se acuerda un mecanismo para la reducción de la deforestación . Mecanismo en negociación. </a:t>
            </a:r>
            <a:endParaRPr lang="es-HN" sz="38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es-HN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es-HN" dirty="0" smtClean="0"/>
              <a:t>Junio 2008 se crea el </a:t>
            </a:r>
            <a:r>
              <a:rPr lang="es-HN" b="1" dirty="0" smtClean="0"/>
              <a:t>FCPF</a:t>
            </a:r>
            <a:r>
              <a:rPr lang="es-HN" dirty="0" smtClean="0"/>
              <a:t> / Septiembre 2008 </a:t>
            </a:r>
            <a:r>
              <a:rPr lang="es-HN" b="1" dirty="0" smtClean="0"/>
              <a:t>ONU REDD </a:t>
            </a:r>
            <a:r>
              <a:rPr lang="es-HN" dirty="0" smtClean="0"/>
              <a:t>(FAO, PNUD, PNUMA)</a:t>
            </a:r>
          </a:p>
          <a:p>
            <a:pPr marL="0" indent="0" algn="just">
              <a:buNone/>
            </a:pPr>
            <a:endParaRPr lang="es-HN" b="1" dirty="0" smtClean="0"/>
          </a:p>
          <a:p>
            <a:pPr algn="just">
              <a:buFont typeface="Wingdings" pitchFamily="2" charset="2"/>
              <a:buChar char="ü"/>
            </a:pPr>
            <a:r>
              <a:rPr lang="es-HN" dirty="0" smtClean="0"/>
              <a:t>Honduras entra a formar parte del FCPF </a:t>
            </a:r>
            <a:r>
              <a:rPr lang="es-HN" u="sng" dirty="0" smtClean="0"/>
              <a:t>Febrero 2009 </a:t>
            </a:r>
          </a:p>
          <a:p>
            <a:pPr marL="0" indent="0" algn="just">
              <a:buNone/>
            </a:pPr>
            <a:endParaRPr lang="es-HN" dirty="0" smtClean="0"/>
          </a:p>
          <a:p>
            <a:pPr algn="just">
              <a:buFont typeface="Wingdings" pitchFamily="2" charset="2"/>
              <a:buChar char="ü"/>
            </a:pPr>
            <a:r>
              <a:rPr lang="es-HN" dirty="0" smtClean="0"/>
              <a:t>Como observador de ONU REDD </a:t>
            </a:r>
            <a:r>
              <a:rPr lang="es-HN" u="sng" dirty="0" smtClean="0"/>
              <a:t>Junio 2011 </a:t>
            </a:r>
            <a:r>
              <a:rPr lang="es-HN" dirty="0" smtClean="0"/>
              <a:t>(no Programa Nacional)</a:t>
            </a:r>
          </a:p>
          <a:p>
            <a:pPr marL="0" indent="0" algn="just">
              <a:buNone/>
            </a:pPr>
            <a:endParaRPr lang="es-HN" dirty="0" smtClean="0"/>
          </a:p>
          <a:p>
            <a:pPr algn="just">
              <a:buFont typeface="Wingdings" pitchFamily="2" charset="2"/>
              <a:buChar char="ü"/>
            </a:pPr>
            <a:r>
              <a:rPr lang="es-HN" dirty="0" smtClean="0"/>
              <a:t>El gobierno de Honduras solicita en </a:t>
            </a:r>
            <a:r>
              <a:rPr lang="es-HN" u="sng" dirty="0" smtClean="0"/>
              <a:t>Agosto 2012</a:t>
            </a:r>
            <a:r>
              <a:rPr lang="es-HN" dirty="0" smtClean="0"/>
              <a:t> a PNUD ser </a:t>
            </a:r>
            <a:r>
              <a:rPr lang="es-HN" b="1" i="1" dirty="0" err="1" smtClean="0"/>
              <a:t>delivery</a:t>
            </a:r>
            <a:r>
              <a:rPr lang="es-HN" b="1" i="1" dirty="0" smtClean="0"/>
              <a:t> </a:t>
            </a:r>
            <a:r>
              <a:rPr lang="es-HN" b="1" i="1" dirty="0" err="1" smtClean="0"/>
              <a:t>partner</a:t>
            </a:r>
            <a:r>
              <a:rPr lang="es-HN" dirty="0" smtClean="0"/>
              <a:t> de los fondos del FCPF</a:t>
            </a:r>
          </a:p>
          <a:p>
            <a:pPr algn="just">
              <a:buNone/>
            </a:pPr>
            <a:endParaRPr lang="es-HN" dirty="0" smtClean="0"/>
          </a:p>
        </p:txBody>
      </p:sp>
      <p:pic>
        <p:nvPicPr>
          <p:cNvPr id="2050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214290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106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Forest Carbon Partnership Facility (FCPF)</a:t>
            </a:r>
            <a:endParaRPr lang="en-US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8520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1" descr="image00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15338" y="357166"/>
            <a:ext cx="666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229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b="1" dirty="0" smtClean="0">
                <a:solidFill>
                  <a:schemeClr val="accent3">
                    <a:lumMod val="50000"/>
                  </a:schemeClr>
                </a:solidFill>
              </a:rPr>
              <a:t>Proceso de diálogo PI-</a:t>
            </a:r>
            <a:r>
              <a:rPr lang="es-HN" b="1" dirty="0" err="1" smtClean="0">
                <a:solidFill>
                  <a:schemeClr val="accent3">
                    <a:lumMod val="50000"/>
                  </a:schemeClr>
                </a:solidFill>
              </a:rPr>
              <a:t>Gob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849058"/>
              </p:ext>
            </p:extLst>
          </p:nvPr>
        </p:nvGraphicFramePr>
        <p:xfrm>
          <a:off x="457200" y="1340768"/>
          <a:ext cx="82296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1" descr="image00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15338" y="260648"/>
            <a:ext cx="666750" cy="136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218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1005</Words>
  <Application>Microsoft Office PowerPoint</Application>
  <PresentationFormat>On-screen Show (4:3)</PresentationFormat>
  <Paragraphs>137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Tema de Office</vt:lpstr>
      <vt:lpstr>Proceso REDD+ en Honduras  Foro regional sobre la prevención de la corrupción en REDD+ Enero 2013  </vt:lpstr>
      <vt:lpstr>Objetivos</vt:lpstr>
      <vt:lpstr>Emisiones netas de GEI por sector</vt:lpstr>
      <vt:lpstr>PowerPoint Presentation</vt:lpstr>
      <vt:lpstr>Datos forestales</vt:lpstr>
      <vt:lpstr>Tasa de deforestación</vt:lpstr>
      <vt:lpstr>Antecedentes REDD+</vt:lpstr>
      <vt:lpstr>Forest Carbon Partnership Facility (FCPF)</vt:lpstr>
      <vt:lpstr>Proceso de diálogo PI-Gob</vt:lpstr>
      <vt:lpstr>PowerPoint Presentation</vt:lpstr>
      <vt:lpstr>PowerPoint Presentation</vt:lpstr>
      <vt:lpstr>Diagrama estructuras</vt:lpstr>
      <vt:lpstr>Datos gobernabilidad</vt:lpstr>
      <vt:lpstr>Gobernabilidad o ingobernabilidad en el 2013  </vt:lpstr>
      <vt:lpstr>Violencia, narcotráfico y crimen organizado </vt:lpstr>
      <vt:lpstr>Herramientas e instrumentos</vt:lpstr>
      <vt:lpstr>Participación de la sociedad civil</vt:lpstr>
      <vt:lpstr>Muchas 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FCPF PC12 Santa Marta, Colombia</dc:title>
  <dc:creator>Noelia Jover</dc:creator>
  <cp:lastModifiedBy>Noelia Jover</cp:lastModifiedBy>
  <cp:revision>96</cp:revision>
  <dcterms:created xsi:type="dcterms:W3CDTF">2012-07-01T23:22:14Z</dcterms:created>
  <dcterms:modified xsi:type="dcterms:W3CDTF">2013-01-30T02:14:32Z</dcterms:modified>
</cp:coreProperties>
</file>