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257" r:id="rId2"/>
    <p:sldId id="259" r:id="rId3"/>
    <p:sldId id="260" r:id="rId4"/>
    <p:sldId id="261" r:id="rId5"/>
    <p:sldId id="258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6" r:id="rId15"/>
    <p:sldId id="277" r:id="rId16"/>
    <p:sldId id="278" r:id="rId17"/>
    <p:sldId id="279" r:id="rId18"/>
    <p:sldId id="280" r:id="rId19"/>
    <p:sldId id="275" r:id="rId20"/>
    <p:sldId id="281" r:id="rId2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99CC"/>
    <a:srgbClr val="CC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endParaRPr lang="en-GB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en-GB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31806342-4FDD-4AE1-8F09-DD43EACCF4B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90600" y="3276600"/>
            <a:ext cx="7772400" cy="5334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886200"/>
            <a:ext cx="777875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600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359150" y="634365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6019800" y="6343650"/>
            <a:ext cx="2895600" cy="457200"/>
          </a:xfrm>
        </p:spPr>
        <p:txBody>
          <a:bodyPr anchor="b"/>
          <a:lstStyle>
            <a:lvl1pPr algn="r" eaLnBrk="1" hangingPunct="1">
              <a:defRPr>
                <a:solidFill>
                  <a:srgbClr val="FFFFFF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25413" y="6361113"/>
            <a:ext cx="1905000" cy="457200"/>
          </a:xfrm>
        </p:spPr>
        <p:txBody>
          <a:bodyPr anchor="b"/>
          <a:lstStyle>
            <a:lvl1pPr algn="l" eaLnBrk="1" hangingPunct="1">
              <a:defRPr sz="2400"/>
            </a:lvl1pPr>
          </a:lstStyle>
          <a:p>
            <a:endParaRPr lang="en-US"/>
          </a:p>
        </p:txBody>
      </p:sp>
      <p:pic>
        <p:nvPicPr>
          <p:cNvPr id="36891" name="Picture 27" descr="CH._Logo_RGB.jpg                                               0000A64BHD                             BCEC9C3B: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838200"/>
            <a:ext cx="5083175" cy="118268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05080D-9B46-4D02-BAFE-83CB0D243A3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CE319B-FFFF-41F6-AE34-01AA174C8F6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08E653-AB14-4334-9F53-BDA58A4B878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6BED00D-82BF-4474-992E-45996EBE0BB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62B1AD-69C8-42CB-ABF9-E2FF84808FF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D37CD5-3C2E-44DF-9751-A3B6AAE32A3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59D96B-9FB3-4413-8A47-8518F424A8B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8D27D5-462C-4BDF-9D03-FFF4FA2BE6A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F212B2-A89C-4CDF-AC17-44F5BA9E290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F1AFF8-4443-45E4-971E-39F41B5D7AC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4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"/>
              </a:defRPr>
            </a:lvl1pPr>
          </a:lstStyle>
          <a:p>
            <a:endParaRPr lang="en-GB"/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rgbClr val="FFFFFF"/>
                </a:solidFill>
              </a:defRPr>
            </a:lvl1pPr>
          </a:lstStyle>
          <a:p>
            <a:fld id="{6539F655-DB8C-43A2-9F9C-0B51E440F187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5147" name="Picture 27" descr="CH._Logo_RGB.jpg                                               0000A64BHD                             BCEC9C3B: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09600" y="6096000"/>
            <a:ext cx="2286000" cy="531813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FFFF"/>
        </a:buClr>
        <a:buFont typeface="Wingdings" pitchFamily="2" charset="2"/>
        <a:buChar char="l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FFFF"/>
        </a:buClr>
        <a:buFont typeface="Wingdings" pitchFamily="2" charset="2"/>
        <a:buChar char="l"/>
        <a:defRPr>
          <a:solidFill>
            <a:srgbClr val="FFFFFF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FFFF"/>
        </a:buClr>
        <a:buFont typeface="Wingdings" pitchFamily="2" charset="2"/>
        <a:buChar char="l"/>
        <a:defRPr>
          <a:solidFill>
            <a:srgbClr val="FFFFFF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FFFF"/>
        </a:buClr>
        <a:buFont typeface="Wingdings" pitchFamily="2" charset="2"/>
        <a:buChar char="l"/>
        <a:defRPr>
          <a:solidFill>
            <a:srgbClr val="FFFFFF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FFFF"/>
        </a:buClr>
        <a:buFont typeface="Wingdings" pitchFamily="2" charset="2"/>
        <a:buChar char="l"/>
        <a:defRPr>
          <a:solidFill>
            <a:srgbClr val="FFFFF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FFFF"/>
        </a:buClr>
        <a:buFont typeface="Wingdings" pitchFamily="2" charset="2"/>
        <a:buChar char="l"/>
        <a:defRPr>
          <a:solidFill>
            <a:srgbClr val="FFFF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FFFF"/>
        </a:buClr>
        <a:buFont typeface="Wingdings" pitchFamily="2" charset="2"/>
        <a:buChar char="l"/>
        <a:defRPr>
          <a:solidFill>
            <a:srgbClr val="FFFF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FFFF"/>
        </a:buClr>
        <a:buFont typeface="Wingdings" pitchFamily="2" charset="2"/>
        <a:buChar char="l"/>
        <a:defRPr>
          <a:solidFill>
            <a:srgbClr val="FFFF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FFFF"/>
        </a:buClr>
        <a:buFont typeface="Wingdings" pitchFamily="2" charset="2"/>
        <a:buChar char="l"/>
        <a:defRPr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athamhouse.org/" TargetMode="External"/><Relationship Id="rId2" Type="http://schemas.openxmlformats.org/officeDocument/2006/relationships/hyperlink" Target="mailto:muzongkodi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3429000"/>
            <a:ext cx="7772400" cy="457200"/>
          </a:xfrm>
        </p:spPr>
        <p:txBody>
          <a:bodyPr/>
          <a:lstStyle/>
          <a:p>
            <a:r>
              <a:rPr lang="en-GB" dirty="0" smtClean="0"/>
              <a:t>LA PROBLEMATIQUE DE LA CORRUPTION </a:t>
            </a:r>
            <a:br>
              <a:rPr lang="en-GB" dirty="0" smtClean="0"/>
            </a:br>
            <a:r>
              <a:rPr lang="en-GB" dirty="0" smtClean="0"/>
              <a:t>LIEE A LA GESTION DES RESSOURCES NATURELLES EN RDC</a:t>
            </a:r>
            <a:endParaRPr lang="en-GB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000" dirty="0" smtClean="0"/>
              <a:t>PRESENTATION A L’ATELIER DE CONSULTATION SUR LE PROCESSUS REDD EN RDC, Kinshasa, le 30 </a:t>
            </a:r>
            <a:r>
              <a:rPr lang="en-GB" sz="2000" dirty="0" err="1" smtClean="0"/>
              <a:t>octobre</a:t>
            </a:r>
            <a:r>
              <a:rPr lang="en-GB" sz="2000" dirty="0" smtClean="0"/>
              <a:t> 2012</a:t>
            </a:r>
          </a:p>
          <a:p>
            <a:endParaRPr lang="en-GB" dirty="0"/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990600" y="4572000"/>
            <a:ext cx="7086600" cy="1592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ts val="2000"/>
              </a:lnSpc>
              <a:spcAft>
                <a:spcPts val="500"/>
              </a:spcAft>
            </a:pPr>
            <a:endParaRPr lang="en-GB" sz="2000" dirty="0" smtClean="0">
              <a:latin typeface="Arial Black" pitchFamily="34" charset="0"/>
            </a:endParaRPr>
          </a:p>
          <a:p>
            <a:pPr eaLnBrk="0" hangingPunct="0">
              <a:lnSpc>
                <a:spcPts val="2000"/>
              </a:lnSpc>
              <a:spcAft>
                <a:spcPts val="500"/>
              </a:spcAft>
            </a:pPr>
            <a:r>
              <a:rPr lang="en-GB" dirty="0" smtClean="0">
                <a:latin typeface="Arial Black" pitchFamily="34" charset="0"/>
              </a:rPr>
              <a:t>Prof. KODI </a:t>
            </a:r>
            <a:r>
              <a:rPr lang="en-GB" dirty="0" err="1" smtClean="0">
                <a:latin typeface="Arial Black" pitchFamily="34" charset="0"/>
              </a:rPr>
              <a:t>Muzong</a:t>
            </a:r>
            <a:endParaRPr lang="en-GB" dirty="0" smtClean="0">
              <a:latin typeface="Arial Black" pitchFamily="34" charset="0"/>
            </a:endParaRPr>
          </a:p>
          <a:p>
            <a:pPr eaLnBrk="0" hangingPunct="0">
              <a:lnSpc>
                <a:spcPts val="2000"/>
              </a:lnSpc>
              <a:spcAft>
                <a:spcPts val="500"/>
              </a:spcAft>
            </a:pPr>
            <a:r>
              <a:rPr lang="en-GB" sz="2000" dirty="0" smtClean="0">
                <a:latin typeface="Arial Black" pitchFamily="34" charset="0"/>
              </a:rPr>
              <a:t> </a:t>
            </a:r>
            <a:r>
              <a:rPr lang="en-GB" sz="2000" b="1" baseline="2000" dirty="0" smtClean="0"/>
              <a:t>Programme </a:t>
            </a:r>
            <a:r>
              <a:rPr lang="en-GB" sz="2000" b="1" baseline="2000" dirty="0" err="1" smtClean="0"/>
              <a:t>Afrique</a:t>
            </a:r>
            <a:endParaRPr lang="en-GB" sz="2000" b="1" baseline="2000" dirty="0" smtClean="0"/>
          </a:p>
          <a:p>
            <a:pPr eaLnBrk="0" hangingPunct="0">
              <a:lnSpc>
                <a:spcPts val="1400"/>
              </a:lnSpc>
            </a:pPr>
            <a:r>
              <a:rPr lang="en-GB" sz="2000" b="1" baseline="2000" dirty="0" smtClean="0"/>
              <a:t>Chatham House</a:t>
            </a:r>
          </a:p>
          <a:p>
            <a:pPr eaLnBrk="0" hangingPunct="0">
              <a:lnSpc>
                <a:spcPts val="1400"/>
              </a:lnSpc>
            </a:pPr>
            <a:r>
              <a:rPr lang="en-GB" sz="2000" b="1" baseline="2000" dirty="0" smtClean="0"/>
              <a:t>Royal Institute of International Affairs</a:t>
            </a:r>
          </a:p>
          <a:p>
            <a:pPr eaLnBrk="0" hangingPunct="0">
              <a:lnSpc>
                <a:spcPts val="1400"/>
              </a:lnSpc>
            </a:pPr>
            <a:r>
              <a:rPr lang="en-GB" sz="2000" b="1" baseline="2000" dirty="0" err="1" smtClean="0"/>
              <a:t>Londres</a:t>
            </a:r>
            <a:r>
              <a:rPr lang="en-GB" sz="2000" b="1" baseline="2000" dirty="0" smtClean="0"/>
              <a:t>, </a:t>
            </a:r>
            <a:r>
              <a:rPr lang="en-GB" sz="2000" b="1" baseline="2000" dirty="0" err="1" smtClean="0"/>
              <a:t>Royaume-Uni</a:t>
            </a:r>
            <a:r>
              <a:rPr lang="en-GB" sz="2000" b="1" baseline="2000" dirty="0" smtClean="0"/>
              <a:t>.</a:t>
            </a:r>
            <a:endParaRPr lang="en-GB" sz="2000" b="1" baseline="2000" dirty="0"/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990600" y="5508625"/>
            <a:ext cx="7086600" cy="605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endParaRPr lang="en-GB" sz="2000" dirty="0">
              <a:latin typeface="Arial Black" pitchFamily="34" charset="0"/>
            </a:endParaRPr>
          </a:p>
          <a:p>
            <a:pPr eaLnBrk="0" hangingPunct="0">
              <a:lnSpc>
                <a:spcPts val="1600"/>
              </a:lnSpc>
            </a:pPr>
            <a:endParaRPr lang="en-GB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Corruption </a:t>
            </a:r>
            <a:r>
              <a:rPr lang="en-GB" dirty="0" err="1" smtClean="0"/>
              <a:t>dans</a:t>
            </a:r>
            <a:r>
              <a:rPr lang="en-GB" dirty="0" smtClean="0"/>
              <a:t> le </a:t>
            </a:r>
            <a:r>
              <a:rPr lang="en-GB" dirty="0" err="1" smtClean="0"/>
              <a:t>secteur</a:t>
            </a:r>
            <a:r>
              <a:rPr lang="en-GB" dirty="0" smtClean="0"/>
              <a:t> </a:t>
            </a:r>
            <a:r>
              <a:rPr lang="en-GB" dirty="0" err="1" smtClean="0"/>
              <a:t>forestier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</a:t>
            </a:r>
            <a:r>
              <a:rPr lang="en-GB" dirty="0" err="1" smtClean="0"/>
              <a:t>Scandale</a:t>
            </a:r>
            <a:r>
              <a:rPr lang="en-GB" dirty="0" smtClean="0"/>
              <a:t> de </a:t>
            </a:r>
            <a:r>
              <a:rPr lang="en-GB" dirty="0" err="1" smtClean="0"/>
              <a:t>biodiversité</a:t>
            </a:r>
            <a:r>
              <a:rPr lang="en-GB" dirty="0" smtClean="0"/>
              <a:t>” : </a:t>
            </a:r>
            <a:r>
              <a:rPr lang="en-GB" dirty="0" err="1" smtClean="0"/>
              <a:t>problèmes</a:t>
            </a:r>
            <a:r>
              <a:rPr lang="en-GB" dirty="0" smtClean="0"/>
              <a:t> de </a:t>
            </a:r>
            <a:r>
              <a:rPr lang="en-GB" dirty="0" err="1" smtClean="0"/>
              <a:t>gouvernance</a:t>
            </a:r>
            <a:r>
              <a:rPr lang="en-GB" dirty="0" smtClean="0"/>
              <a:t> </a:t>
            </a:r>
            <a:r>
              <a:rPr lang="en-GB" dirty="0" err="1" smtClean="0"/>
              <a:t>semblables</a:t>
            </a:r>
            <a:r>
              <a:rPr lang="en-GB" dirty="0" smtClean="0"/>
              <a:t> à </a:t>
            </a:r>
            <a:r>
              <a:rPr lang="en-GB" dirty="0" err="1" smtClean="0"/>
              <a:t>ceux</a:t>
            </a:r>
            <a:r>
              <a:rPr lang="en-GB" dirty="0" smtClean="0"/>
              <a:t> qui </a:t>
            </a:r>
            <a:r>
              <a:rPr lang="en-GB" dirty="0" err="1" smtClean="0"/>
              <a:t>affectent</a:t>
            </a:r>
            <a:r>
              <a:rPr lang="en-GB" dirty="0" smtClean="0"/>
              <a:t> le </a:t>
            </a:r>
            <a:r>
              <a:rPr lang="en-GB" dirty="0" err="1" smtClean="0"/>
              <a:t>secteur</a:t>
            </a:r>
            <a:r>
              <a:rPr lang="en-GB" dirty="0" smtClean="0"/>
              <a:t> </a:t>
            </a:r>
            <a:r>
              <a:rPr lang="en-GB" dirty="0" err="1" smtClean="0"/>
              <a:t>minier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Ministère</a:t>
            </a:r>
            <a:r>
              <a:rPr lang="en-GB" dirty="0" smtClean="0"/>
              <a:t> de </a:t>
            </a:r>
            <a:r>
              <a:rPr lang="en-GB" dirty="0" err="1" smtClean="0"/>
              <a:t>l’Environnement</a:t>
            </a:r>
            <a:r>
              <a:rPr lang="en-GB" dirty="0" smtClean="0"/>
              <a:t> : resources </a:t>
            </a:r>
            <a:r>
              <a:rPr lang="en-GB" dirty="0" err="1" smtClean="0"/>
              <a:t>humaines</a:t>
            </a:r>
            <a:r>
              <a:rPr lang="en-GB" dirty="0" smtClean="0"/>
              <a:t> et </a:t>
            </a:r>
            <a:r>
              <a:rPr lang="en-GB" dirty="0" err="1" smtClean="0"/>
              <a:t>matérielles</a:t>
            </a:r>
            <a:r>
              <a:rPr lang="en-GB" dirty="0" smtClean="0"/>
              <a:t> </a:t>
            </a:r>
            <a:r>
              <a:rPr lang="en-GB" dirty="0" err="1" smtClean="0"/>
              <a:t>insuffisantes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Salaires</a:t>
            </a:r>
            <a:r>
              <a:rPr lang="en-GB" dirty="0" smtClean="0"/>
              <a:t> bas et </a:t>
            </a:r>
            <a:r>
              <a:rPr lang="en-GB" dirty="0" err="1" smtClean="0"/>
              <a:t>irrégulièrement</a:t>
            </a:r>
            <a:r>
              <a:rPr lang="en-GB" dirty="0" smtClean="0"/>
              <a:t> </a:t>
            </a:r>
            <a:r>
              <a:rPr lang="en-GB" dirty="0" err="1" smtClean="0"/>
              <a:t>payés</a:t>
            </a:r>
            <a:r>
              <a:rPr lang="en-GB" dirty="0" smtClean="0"/>
              <a:t>, </a:t>
            </a:r>
            <a:r>
              <a:rPr lang="en-GB" dirty="0" err="1" smtClean="0"/>
              <a:t>dépendance</a:t>
            </a:r>
            <a:r>
              <a:rPr lang="en-GB" dirty="0" smtClean="0"/>
              <a:t> des </a:t>
            </a:r>
            <a:r>
              <a:rPr lang="en-GB" dirty="0" err="1" smtClean="0"/>
              <a:t>fonctionnaires</a:t>
            </a:r>
            <a:r>
              <a:rPr lang="en-GB" dirty="0" smtClean="0"/>
              <a:t> par rapport aux </a:t>
            </a:r>
            <a:r>
              <a:rPr lang="en-GB" dirty="0" err="1" smtClean="0"/>
              <a:t>exploitants</a:t>
            </a:r>
            <a:r>
              <a:rPr lang="en-GB" dirty="0" smtClean="0"/>
              <a:t> </a:t>
            </a:r>
            <a:r>
              <a:rPr lang="en-GB" dirty="0" err="1" smtClean="0"/>
              <a:t>forestier</a:t>
            </a:r>
            <a:r>
              <a:rPr lang="en-GB" dirty="0" smtClean="0"/>
              <a:t>  pour </a:t>
            </a:r>
            <a:r>
              <a:rPr lang="en-GB" dirty="0" err="1" smtClean="0"/>
              <a:t>leur</a:t>
            </a:r>
            <a:r>
              <a:rPr lang="en-GB" dirty="0" smtClean="0"/>
              <a:t> transport et </a:t>
            </a:r>
            <a:r>
              <a:rPr lang="en-GB" dirty="0" err="1" smtClean="0"/>
              <a:t>entretien</a:t>
            </a:r>
            <a:r>
              <a:rPr lang="en-GB" dirty="0" smtClean="0"/>
              <a:t>.</a:t>
            </a:r>
          </a:p>
          <a:p>
            <a:r>
              <a:rPr lang="en-GB" dirty="0" smtClean="0"/>
              <a:t>Code </a:t>
            </a:r>
            <a:r>
              <a:rPr lang="en-GB" dirty="0" err="1" smtClean="0"/>
              <a:t>forestier</a:t>
            </a:r>
            <a:r>
              <a:rPr lang="en-GB" dirty="0" smtClean="0"/>
              <a:t> : application </a:t>
            </a:r>
            <a:r>
              <a:rPr lang="en-GB" dirty="0" err="1" smtClean="0"/>
              <a:t>problématique</a:t>
            </a:r>
            <a:r>
              <a:rPr lang="en-GB" dirty="0" smtClean="0"/>
              <a:t> en raison </a:t>
            </a:r>
            <a:r>
              <a:rPr lang="en-GB" dirty="0" err="1" smtClean="0"/>
              <a:t>notamment</a:t>
            </a:r>
            <a:r>
              <a:rPr lang="en-GB" dirty="0" smtClean="0"/>
              <a:t> de la co-existence </a:t>
            </a:r>
            <a:r>
              <a:rPr lang="en-GB" dirty="0" err="1" smtClean="0"/>
              <a:t>difficile</a:t>
            </a:r>
            <a:r>
              <a:rPr lang="en-GB" dirty="0" smtClean="0"/>
              <a:t> entre le </a:t>
            </a:r>
            <a:r>
              <a:rPr lang="en-GB" dirty="0" err="1" smtClean="0"/>
              <a:t>droit</a:t>
            </a:r>
            <a:r>
              <a:rPr lang="en-GB" dirty="0" smtClean="0"/>
              <a:t> </a:t>
            </a:r>
            <a:r>
              <a:rPr lang="en-GB" dirty="0" err="1" smtClean="0"/>
              <a:t>coutumier</a:t>
            </a:r>
            <a:r>
              <a:rPr lang="en-GB" dirty="0" smtClean="0"/>
              <a:t> et la </a:t>
            </a:r>
            <a:r>
              <a:rPr lang="en-GB" dirty="0" err="1" smtClean="0"/>
              <a:t>Loi</a:t>
            </a:r>
            <a:r>
              <a:rPr lang="en-GB" dirty="0" smtClean="0"/>
              <a:t> </a:t>
            </a:r>
            <a:r>
              <a:rPr lang="en-GB" dirty="0" err="1" smtClean="0"/>
              <a:t>Bakajika</a:t>
            </a:r>
            <a:r>
              <a:rPr lang="en-GB" dirty="0" smtClean="0"/>
              <a:t> de 1966; </a:t>
            </a:r>
            <a:r>
              <a:rPr lang="en-GB" dirty="0" err="1" smtClean="0"/>
              <a:t>manque</a:t>
            </a:r>
            <a:r>
              <a:rPr lang="en-GB" dirty="0" smtClean="0"/>
              <a:t> de </a:t>
            </a:r>
            <a:r>
              <a:rPr lang="en-GB" dirty="0" err="1" smtClean="0"/>
              <a:t>contrôles</a:t>
            </a:r>
            <a:r>
              <a:rPr lang="en-GB" dirty="0" smtClean="0"/>
              <a:t> </a:t>
            </a:r>
            <a:r>
              <a:rPr lang="en-GB" dirty="0" err="1" smtClean="0"/>
              <a:t>administratifs</a:t>
            </a:r>
            <a:r>
              <a:rPr lang="en-GB" dirty="0" smtClean="0"/>
              <a:t>, </a:t>
            </a:r>
            <a:r>
              <a:rPr lang="en-GB" dirty="0" err="1" smtClean="0"/>
              <a:t>logistiques</a:t>
            </a:r>
            <a:r>
              <a:rPr lang="en-GB" dirty="0" smtClean="0"/>
              <a:t> et </a:t>
            </a:r>
            <a:r>
              <a:rPr lang="en-GB" dirty="0" err="1" smtClean="0"/>
              <a:t>institutionnels</a:t>
            </a:r>
            <a:r>
              <a:rPr lang="en-GB" dirty="0" smtClean="0"/>
              <a:t>.</a:t>
            </a:r>
          </a:p>
          <a:p>
            <a:r>
              <a:rPr lang="en-GB" dirty="0" smtClean="0"/>
              <a:t>Situation confuse </a:t>
            </a:r>
            <a:r>
              <a:rPr lang="en-GB" dirty="0" err="1" smtClean="0"/>
              <a:t>dans</a:t>
            </a:r>
            <a:r>
              <a:rPr lang="en-GB" dirty="0" smtClean="0"/>
              <a:t> la </a:t>
            </a:r>
            <a:r>
              <a:rPr lang="en-GB" dirty="0" err="1" smtClean="0"/>
              <a:t>gestion</a:t>
            </a:r>
            <a:r>
              <a:rPr lang="en-GB" dirty="0" smtClean="0"/>
              <a:t> du </a:t>
            </a:r>
            <a:r>
              <a:rPr lang="en-GB" dirty="0" err="1" smtClean="0"/>
              <a:t>secteur</a:t>
            </a:r>
            <a:r>
              <a:rPr lang="en-GB" dirty="0" smtClean="0"/>
              <a:t> </a:t>
            </a:r>
            <a:r>
              <a:rPr lang="en-GB" dirty="0" err="1" smtClean="0"/>
              <a:t>crée</a:t>
            </a:r>
            <a:r>
              <a:rPr lang="en-GB" dirty="0" smtClean="0"/>
              <a:t> </a:t>
            </a:r>
            <a:r>
              <a:rPr lang="en-GB" dirty="0" err="1" smtClean="0"/>
              <a:t>plusieurs</a:t>
            </a:r>
            <a:r>
              <a:rPr lang="en-GB" dirty="0" smtClean="0"/>
              <a:t> </a:t>
            </a:r>
            <a:r>
              <a:rPr lang="en-GB" dirty="0" err="1" smtClean="0"/>
              <a:t>opportunités</a:t>
            </a:r>
            <a:r>
              <a:rPr lang="en-GB" dirty="0" smtClean="0"/>
              <a:t> de corruption. </a:t>
            </a:r>
            <a:r>
              <a:rPr lang="en-GB" dirty="0" err="1" smtClean="0"/>
              <a:t>D’où</a:t>
            </a:r>
            <a:r>
              <a:rPr lang="en-GB" dirty="0" smtClean="0"/>
              <a:t> le </a:t>
            </a:r>
            <a:r>
              <a:rPr lang="en-GB" dirty="0" err="1" smtClean="0"/>
              <a:t>secteur</a:t>
            </a:r>
            <a:r>
              <a:rPr lang="en-GB" dirty="0" smtClean="0"/>
              <a:t> ne </a:t>
            </a:r>
            <a:r>
              <a:rPr lang="en-GB" dirty="0" err="1" smtClean="0"/>
              <a:t>génère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1% </a:t>
            </a:r>
            <a:r>
              <a:rPr lang="en-GB" dirty="0" smtClean="0"/>
              <a:t>      du </a:t>
            </a:r>
            <a:r>
              <a:rPr lang="en-GB" dirty="0" smtClean="0"/>
              <a:t>PNB.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Corruption </a:t>
            </a:r>
            <a:r>
              <a:rPr lang="en-GB" dirty="0" err="1" smtClean="0"/>
              <a:t>dans</a:t>
            </a:r>
            <a:r>
              <a:rPr lang="en-GB" dirty="0" smtClean="0"/>
              <a:t> les finances </a:t>
            </a:r>
            <a:r>
              <a:rPr lang="en-GB" dirty="0" err="1" smtClean="0"/>
              <a:t>publiques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Gestion</a:t>
            </a:r>
            <a:r>
              <a:rPr lang="en-GB" dirty="0" smtClean="0"/>
              <a:t> </a:t>
            </a:r>
            <a:r>
              <a:rPr lang="en-GB" dirty="0" err="1" smtClean="0"/>
              <a:t>défectueuse</a:t>
            </a:r>
            <a:r>
              <a:rPr lang="en-GB" dirty="0" smtClean="0"/>
              <a:t>, </a:t>
            </a:r>
            <a:r>
              <a:rPr lang="en-GB" dirty="0" err="1" smtClean="0"/>
              <a:t>faiblesse</a:t>
            </a:r>
            <a:r>
              <a:rPr lang="en-GB" dirty="0" smtClean="0"/>
              <a:t> des </a:t>
            </a:r>
            <a:r>
              <a:rPr lang="en-GB" dirty="0" err="1" smtClean="0"/>
              <a:t>capacités</a:t>
            </a:r>
            <a:r>
              <a:rPr lang="en-GB" dirty="0" smtClean="0"/>
              <a:t> et </a:t>
            </a:r>
            <a:r>
              <a:rPr lang="en-GB" dirty="0" err="1" smtClean="0"/>
              <a:t>contrôles</a:t>
            </a:r>
            <a:r>
              <a:rPr lang="en-GB" dirty="0" smtClean="0"/>
              <a:t> </a:t>
            </a:r>
            <a:r>
              <a:rPr lang="en-GB" dirty="0" err="1" smtClean="0"/>
              <a:t>défaillants</a:t>
            </a:r>
            <a:r>
              <a:rPr lang="en-GB" dirty="0" smtClean="0"/>
              <a:t> </a:t>
            </a:r>
            <a:r>
              <a:rPr lang="en-GB" dirty="0" err="1" smtClean="0"/>
              <a:t>facilitent</a:t>
            </a:r>
            <a:r>
              <a:rPr lang="en-GB" dirty="0" smtClean="0"/>
              <a:t> la continuation de la corruption.</a:t>
            </a:r>
          </a:p>
          <a:p>
            <a:r>
              <a:rPr lang="en-GB" dirty="0" smtClean="0"/>
              <a:t>Etude des finances  </a:t>
            </a:r>
            <a:r>
              <a:rPr lang="en-GB" dirty="0" err="1" smtClean="0"/>
              <a:t>publiques</a:t>
            </a:r>
            <a:r>
              <a:rPr lang="en-GB" dirty="0" smtClean="0"/>
              <a:t> de la RDC  </a:t>
            </a:r>
            <a:r>
              <a:rPr lang="en-GB" dirty="0" err="1" smtClean="0"/>
              <a:t>selon</a:t>
            </a:r>
            <a:r>
              <a:rPr lang="en-GB" dirty="0" smtClean="0"/>
              <a:t> la </a:t>
            </a:r>
            <a:r>
              <a:rPr lang="en-GB" dirty="0" err="1" smtClean="0"/>
              <a:t>méthodologie</a:t>
            </a:r>
            <a:r>
              <a:rPr lang="en-GB" dirty="0" smtClean="0"/>
              <a:t> PEFA (“Public Expenditure and Financial Accountability”) en 2008 : </a:t>
            </a:r>
            <a:r>
              <a:rPr lang="en-GB" dirty="0" err="1" smtClean="0"/>
              <a:t>politiques</a:t>
            </a:r>
            <a:r>
              <a:rPr lang="en-GB" dirty="0" smtClean="0"/>
              <a:t> </a:t>
            </a:r>
            <a:r>
              <a:rPr lang="en-GB" dirty="0" err="1" smtClean="0"/>
              <a:t>nationales</a:t>
            </a:r>
            <a:r>
              <a:rPr lang="en-GB" dirty="0" smtClean="0"/>
              <a:t> ne </a:t>
            </a:r>
            <a:r>
              <a:rPr lang="en-GB" dirty="0" err="1" smtClean="0"/>
              <a:t>sont</a:t>
            </a:r>
            <a:r>
              <a:rPr lang="en-GB" dirty="0" smtClean="0"/>
              <a:t> pa </a:t>
            </a:r>
            <a:r>
              <a:rPr lang="en-GB" dirty="0" err="1" smtClean="0"/>
              <a:t>traduites</a:t>
            </a:r>
            <a:r>
              <a:rPr lang="en-GB" dirty="0" smtClean="0"/>
              <a:t> en plans </a:t>
            </a:r>
            <a:r>
              <a:rPr lang="en-GB" dirty="0" err="1" smtClean="0"/>
              <a:t>d’action</a:t>
            </a:r>
            <a:r>
              <a:rPr lang="en-GB" dirty="0" smtClean="0"/>
              <a:t> </a:t>
            </a:r>
            <a:r>
              <a:rPr lang="en-GB" dirty="0" err="1" smtClean="0"/>
              <a:t>appropriés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</a:t>
            </a:r>
            <a:r>
              <a:rPr lang="en-GB" dirty="0" err="1" smtClean="0"/>
              <a:t>lesquels</a:t>
            </a:r>
            <a:r>
              <a:rPr lang="en-GB" dirty="0" smtClean="0"/>
              <a:t> </a:t>
            </a:r>
            <a:r>
              <a:rPr lang="en-GB" dirty="0" err="1" smtClean="0"/>
              <a:t>pourrait</a:t>
            </a:r>
            <a:r>
              <a:rPr lang="en-GB" dirty="0" smtClean="0"/>
              <a:t> </a:t>
            </a:r>
            <a:r>
              <a:rPr lang="en-GB" dirty="0" err="1" smtClean="0"/>
              <a:t>s’appuyer</a:t>
            </a:r>
            <a:r>
              <a:rPr lang="en-GB" dirty="0" smtClean="0"/>
              <a:t> </a:t>
            </a:r>
            <a:r>
              <a:rPr lang="en-GB" dirty="0" err="1" smtClean="0"/>
              <a:t>l’élaboration</a:t>
            </a:r>
            <a:r>
              <a:rPr lang="en-GB" dirty="0" smtClean="0"/>
              <a:t> du budget de </a:t>
            </a:r>
            <a:r>
              <a:rPr lang="en-GB" dirty="0" err="1" smtClean="0"/>
              <a:t>l’Etat</a:t>
            </a:r>
            <a:r>
              <a:rPr lang="en-GB" dirty="0" smtClean="0"/>
              <a:t>.</a:t>
            </a:r>
          </a:p>
          <a:p>
            <a:r>
              <a:rPr lang="en-GB" dirty="0" smtClean="0"/>
              <a:t>Existence </a:t>
            </a:r>
            <a:r>
              <a:rPr lang="en-GB" dirty="0" err="1" smtClean="0"/>
              <a:t>d’une</a:t>
            </a:r>
            <a:r>
              <a:rPr lang="en-GB" dirty="0" smtClean="0"/>
              <a:t> multitude </a:t>
            </a:r>
            <a:r>
              <a:rPr lang="en-GB" dirty="0" err="1" smtClean="0"/>
              <a:t>d’impôts</a:t>
            </a:r>
            <a:r>
              <a:rPr lang="en-GB" dirty="0" smtClean="0"/>
              <a:t> </a:t>
            </a:r>
            <a:r>
              <a:rPr lang="en-GB" dirty="0" err="1" smtClean="0"/>
              <a:t>souvent</a:t>
            </a:r>
            <a:r>
              <a:rPr lang="en-GB" dirty="0" smtClean="0"/>
              <a:t> </a:t>
            </a:r>
            <a:r>
              <a:rPr lang="en-GB" dirty="0" err="1" smtClean="0"/>
              <a:t>illicites</a:t>
            </a:r>
            <a:r>
              <a:rPr lang="en-GB" dirty="0" smtClean="0"/>
              <a:t> et de </a:t>
            </a:r>
            <a:r>
              <a:rPr lang="en-GB" dirty="0" err="1" smtClean="0"/>
              <a:t>contrôles</a:t>
            </a:r>
            <a:r>
              <a:rPr lang="en-GB" dirty="0" smtClean="0"/>
              <a:t> financiers et </a:t>
            </a:r>
            <a:r>
              <a:rPr lang="en-GB" dirty="0" err="1" smtClean="0"/>
              <a:t>douaniers</a:t>
            </a:r>
            <a:r>
              <a:rPr lang="en-GB" dirty="0" smtClean="0"/>
              <a:t> </a:t>
            </a:r>
            <a:r>
              <a:rPr lang="en-GB" dirty="0" err="1" smtClean="0"/>
              <a:t>insuffisants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Marchés</a:t>
            </a:r>
            <a:r>
              <a:rPr lang="en-GB" dirty="0" smtClean="0"/>
              <a:t> publics </a:t>
            </a:r>
            <a:r>
              <a:rPr lang="en-GB" dirty="0" err="1" smtClean="0"/>
              <a:t>rarement</a:t>
            </a:r>
            <a:r>
              <a:rPr lang="en-GB" dirty="0" smtClean="0"/>
              <a:t> </a:t>
            </a:r>
            <a:r>
              <a:rPr lang="en-GB" dirty="0" err="1" smtClean="0"/>
              <a:t>accordés</a:t>
            </a:r>
            <a:r>
              <a:rPr lang="en-GB" dirty="0" smtClean="0"/>
              <a:t> </a:t>
            </a:r>
            <a:r>
              <a:rPr lang="en-GB" dirty="0" err="1" smtClean="0"/>
              <a:t>selon</a:t>
            </a:r>
            <a:r>
              <a:rPr lang="en-GB" dirty="0" smtClean="0"/>
              <a:t> la </a:t>
            </a:r>
            <a:r>
              <a:rPr lang="en-GB" dirty="0" err="1" smtClean="0"/>
              <a:t>réglémentation</a:t>
            </a:r>
            <a:r>
              <a:rPr lang="en-GB" dirty="0" smtClean="0"/>
              <a:t> en </a:t>
            </a:r>
            <a:r>
              <a:rPr lang="en-GB" dirty="0" err="1" smtClean="0"/>
              <a:t>vigueur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Exécution</a:t>
            </a:r>
            <a:r>
              <a:rPr lang="en-GB" dirty="0" smtClean="0"/>
              <a:t> </a:t>
            </a:r>
            <a:r>
              <a:rPr lang="en-GB" dirty="0" err="1" smtClean="0"/>
              <a:t>problématique</a:t>
            </a:r>
            <a:r>
              <a:rPr lang="en-GB" dirty="0" smtClean="0"/>
              <a:t> du budget de </a:t>
            </a:r>
            <a:r>
              <a:rPr lang="en-GB" dirty="0" err="1" smtClean="0"/>
              <a:t>l’Etat</a:t>
            </a:r>
            <a:r>
              <a:rPr lang="en-GB" dirty="0" smtClean="0"/>
              <a:t> : </a:t>
            </a:r>
            <a:r>
              <a:rPr lang="en-GB" dirty="0" err="1" smtClean="0"/>
              <a:t>majorité</a:t>
            </a:r>
            <a:r>
              <a:rPr lang="en-GB" dirty="0" smtClean="0"/>
              <a:t> des </a:t>
            </a:r>
            <a:r>
              <a:rPr lang="en-GB" dirty="0" err="1" smtClean="0"/>
              <a:t>dépenses</a:t>
            </a:r>
            <a:r>
              <a:rPr lang="en-GB" dirty="0" smtClean="0"/>
              <a:t> ne </a:t>
            </a:r>
            <a:r>
              <a:rPr lang="en-GB" dirty="0" err="1" smtClean="0"/>
              <a:t>sont</a:t>
            </a:r>
            <a:r>
              <a:rPr lang="en-GB" dirty="0" smtClean="0"/>
              <a:t> pas </a:t>
            </a:r>
            <a:r>
              <a:rPr lang="en-GB" dirty="0" err="1" smtClean="0"/>
              <a:t>prévues</a:t>
            </a:r>
            <a:r>
              <a:rPr lang="en-GB" dirty="0" smtClean="0"/>
              <a:t> au budget de </a:t>
            </a:r>
            <a:r>
              <a:rPr lang="en-GB" dirty="0" err="1" smtClean="0"/>
              <a:t>l’Etat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Corruption </a:t>
            </a:r>
            <a:r>
              <a:rPr lang="en-GB" dirty="0" err="1" smtClean="0"/>
              <a:t>dans</a:t>
            </a:r>
            <a:r>
              <a:rPr lang="en-GB" dirty="0" smtClean="0"/>
              <a:t> les finances </a:t>
            </a:r>
            <a:r>
              <a:rPr lang="en-GB" dirty="0" err="1" smtClean="0"/>
              <a:t>publiques</a:t>
            </a:r>
            <a:r>
              <a:rPr lang="en-GB" dirty="0" smtClean="0"/>
              <a:t> (suite 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Commission </a:t>
            </a:r>
            <a:r>
              <a:rPr lang="en-GB" dirty="0" err="1" smtClean="0"/>
              <a:t>Economique</a:t>
            </a:r>
            <a:r>
              <a:rPr lang="en-GB" dirty="0" smtClean="0"/>
              <a:t> et </a:t>
            </a:r>
            <a:r>
              <a:rPr lang="en-GB" dirty="0" err="1" smtClean="0"/>
              <a:t>Financière</a:t>
            </a:r>
            <a:r>
              <a:rPr lang="en-GB" dirty="0" smtClean="0"/>
              <a:t> (ECOFIN) de </a:t>
            </a:r>
            <a:r>
              <a:rPr lang="en-GB" dirty="0" err="1" smtClean="0"/>
              <a:t>l’Assemblé</a:t>
            </a:r>
            <a:r>
              <a:rPr lang="en-GB" dirty="0" smtClean="0"/>
              <a:t> </a:t>
            </a:r>
            <a:r>
              <a:rPr lang="en-GB" dirty="0" err="1" smtClean="0"/>
              <a:t>Nationale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</a:t>
            </a:r>
            <a:r>
              <a:rPr lang="en-GB" dirty="0" err="1" smtClean="0"/>
              <a:t>l’exécution</a:t>
            </a:r>
            <a:r>
              <a:rPr lang="en-GB" dirty="0" smtClean="0"/>
              <a:t> du budget  </a:t>
            </a:r>
            <a:r>
              <a:rPr lang="en-GB" dirty="0" smtClean="0"/>
              <a:t>2009 </a:t>
            </a:r>
            <a:r>
              <a:rPr lang="en-GB" dirty="0" smtClean="0"/>
              <a:t>: </a:t>
            </a:r>
            <a:r>
              <a:rPr lang="en-GB" dirty="0" err="1" smtClean="0"/>
              <a:t>dépenses</a:t>
            </a:r>
            <a:r>
              <a:rPr lang="en-GB" dirty="0" smtClean="0"/>
              <a:t> </a:t>
            </a:r>
            <a:r>
              <a:rPr lang="en-GB" dirty="0" err="1" smtClean="0"/>
              <a:t>totalisant</a:t>
            </a:r>
            <a:r>
              <a:rPr lang="en-GB" dirty="0" smtClean="0"/>
              <a:t> US $67 million </a:t>
            </a:r>
            <a:r>
              <a:rPr lang="en-GB" dirty="0" err="1" smtClean="0"/>
              <a:t>faites</a:t>
            </a:r>
            <a:r>
              <a:rPr lang="en-GB" dirty="0" smtClean="0"/>
              <a:t> au premier </a:t>
            </a:r>
            <a:r>
              <a:rPr lang="en-GB" dirty="0" err="1" smtClean="0"/>
              <a:t>semestre</a:t>
            </a:r>
            <a:r>
              <a:rPr lang="en-GB" dirty="0" smtClean="0"/>
              <a:t> </a:t>
            </a:r>
            <a:r>
              <a:rPr lang="en-GB" dirty="0" err="1" smtClean="0"/>
              <a:t>n’étaient</a:t>
            </a:r>
            <a:r>
              <a:rPr lang="en-GB" dirty="0" smtClean="0"/>
              <a:t> pas </a:t>
            </a:r>
            <a:r>
              <a:rPr lang="en-GB" dirty="0" err="1" smtClean="0"/>
              <a:t>budgétisées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Efforts </a:t>
            </a:r>
            <a:r>
              <a:rPr lang="en-GB" dirty="0" err="1" smtClean="0"/>
              <a:t>importants</a:t>
            </a:r>
            <a:r>
              <a:rPr lang="en-GB" dirty="0" smtClean="0"/>
              <a:t> </a:t>
            </a:r>
            <a:r>
              <a:rPr lang="en-GB" dirty="0" err="1" smtClean="0"/>
              <a:t>consentis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la </a:t>
            </a:r>
            <a:r>
              <a:rPr lang="en-GB" dirty="0" err="1" smtClean="0"/>
              <a:t>gestion</a:t>
            </a:r>
            <a:r>
              <a:rPr lang="en-GB" dirty="0" smtClean="0"/>
              <a:t> des finances </a:t>
            </a:r>
            <a:r>
              <a:rPr lang="en-GB" dirty="0" err="1" smtClean="0"/>
              <a:t>publiques</a:t>
            </a:r>
            <a:r>
              <a:rPr lang="en-GB" dirty="0" smtClean="0"/>
              <a:t> </a:t>
            </a:r>
            <a:r>
              <a:rPr lang="en-GB" dirty="0" err="1" smtClean="0"/>
              <a:t>ont</a:t>
            </a:r>
            <a:r>
              <a:rPr lang="en-GB" dirty="0" smtClean="0"/>
              <a:t> </a:t>
            </a:r>
            <a:r>
              <a:rPr lang="en-GB" dirty="0" err="1" smtClean="0"/>
              <a:t>permis</a:t>
            </a:r>
            <a:r>
              <a:rPr lang="en-GB" dirty="0" smtClean="0"/>
              <a:t> </a:t>
            </a:r>
            <a:r>
              <a:rPr lang="en-GB" dirty="0" err="1" smtClean="0"/>
              <a:t>d’atteindre</a:t>
            </a:r>
            <a:r>
              <a:rPr lang="en-GB" dirty="0" smtClean="0"/>
              <a:t> le point </a:t>
            </a:r>
            <a:r>
              <a:rPr lang="en-GB" dirty="0" err="1" smtClean="0"/>
              <a:t>d’achèvement</a:t>
            </a:r>
            <a:r>
              <a:rPr lang="en-GB" dirty="0" smtClean="0"/>
              <a:t> de </a:t>
            </a:r>
            <a:r>
              <a:rPr lang="en-GB" dirty="0" err="1" smtClean="0"/>
              <a:t>l’Initiative</a:t>
            </a:r>
            <a:r>
              <a:rPr lang="en-GB" dirty="0" smtClean="0"/>
              <a:t> en </a:t>
            </a:r>
            <a:r>
              <a:rPr lang="en-GB" dirty="0" err="1" smtClean="0"/>
              <a:t>faveur</a:t>
            </a:r>
            <a:r>
              <a:rPr lang="en-GB" dirty="0" smtClean="0"/>
              <a:t> des pays </a:t>
            </a:r>
            <a:r>
              <a:rPr lang="en-GB" dirty="0" err="1" smtClean="0"/>
              <a:t>pauvres</a:t>
            </a:r>
            <a:r>
              <a:rPr lang="en-GB" dirty="0" smtClean="0"/>
              <a:t> </a:t>
            </a:r>
            <a:r>
              <a:rPr lang="en-GB" dirty="0" err="1" smtClean="0"/>
              <a:t>trés</a:t>
            </a:r>
            <a:r>
              <a:rPr lang="en-GB" dirty="0" smtClean="0"/>
              <a:t> </a:t>
            </a:r>
            <a:r>
              <a:rPr lang="en-GB" dirty="0" err="1" smtClean="0"/>
              <a:t>endettés</a:t>
            </a:r>
            <a:r>
              <a:rPr lang="en-GB" dirty="0" smtClean="0"/>
              <a:t> et </a:t>
            </a:r>
            <a:r>
              <a:rPr lang="en-GB" dirty="0" err="1" smtClean="0"/>
              <a:t>l’allègement</a:t>
            </a:r>
            <a:r>
              <a:rPr lang="en-GB" dirty="0" smtClean="0"/>
              <a:t> de la </a:t>
            </a:r>
            <a:r>
              <a:rPr lang="en-GB" dirty="0" err="1" smtClean="0"/>
              <a:t>dette</a:t>
            </a:r>
            <a:r>
              <a:rPr lang="en-GB" dirty="0" smtClean="0"/>
              <a:t> d’un </a:t>
            </a:r>
            <a:r>
              <a:rPr lang="en-GB" dirty="0" err="1" smtClean="0"/>
              <a:t>montant</a:t>
            </a:r>
            <a:r>
              <a:rPr lang="en-GB" dirty="0" smtClean="0"/>
              <a:t> de US $16,3 milliards.</a:t>
            </a:r>
          </a:p>
          <a:p>
            <a:r>
              <a:rPr lang="en-GB" dirty="0" smtClean="0"/>
              <a:t>Efforts de </a:t>
            </a:r>
            <a:r>
              <a:rPr lang="en-GB" dirty="0" err="1" smtClean="0"/>
              <a:t>transparence</a:t>
            </a:r>
            <a:r>
              <a:rPr lang="en-GB" dirty="0" smtClean="0"/>
              <a:t>  </a:t>
            </a:r>
            <a:r>
              <a:rPr lang="en-GB" dirty="0" err="1" smtClean="0"/>
              <a:t>dans</a:t>
            </a:r>
            <a:r>
              <a:rPr lang="en-GB" dirty="0" smtClean="0"/>
              <a:t> la publication des </a:t>
            </a:r>
            <a:r>
              <a:rPr lang="en-GB" dirty="0" err="1" smtClean="0"/>
              <a:t>recettes</a:t>
            </a:r>
            <a:r>
              <a:rPr lang="en-GB" dirty="0" smtClean="0"/>
              <a:t> issues de </a:t>
            </a:r>
            <a:r>
              <a:rPr lang="en-GB" dirty="0" err="1" smtClean="0"/>
              <a:t>l’exploitation</a:t>
            </a:r>
            <a:r>
              <a:rPr lang="en-GB" dirty="0" smtClean="0"/>
              <a:t> des </a:t>
            </a:r>
            <a:r>
              <a:rPr lang="en-GB" dirty="0" err="1" smtClean="0"/>
              <a:t>ressources</a:t>
            </a:r>
            <a:r>
              <a:rPr lang="en-GB" dirty="0" smtClean="0"/>
              <a:t> </a:t>
            </a:r>
            <a:r>
              <a:rPr lang="en-GB" dirty="0" err="1" smtClean="0"/>
              <a:t>naturelles</a:t>
            </a:r>
            <a:r>
              <a:rPr lang="en-GB" dirty="0" smtClean="0"/>
              <a:t> : engagement à </a:t>
            </a:r>
            <a:r>
              <a:rPr lang="en-GB" dirty="0" err="1" smtClean="0"/>
              <a:t>publier</a:t>
            </a:r>
            <a:r>
              <a:rPr lang="en-GB" dirty="0" smtClean="0"/>
              <a:t> </a:t>
            </a:r>
            <a:r>
              <a:rPr lang="en-GB" dirty="0" err="1" smtClean="0"/>
              <a:t>chaque</a:t>
            </a:r>
            <a:r>
              <a:rPr lang="en-GB" dirty="0" smtClean="0"/>
              <a:t> </a:t>
            </a:r>
            <a:r>
              <a:rPr lang="en-GB" dirty="0" err="1" smtClean="0"/>
              <a:t>mois</a:t>
            </a:r>
            <a:r>
              <a:rPr lang="en-GB" dirty="0" smtClean="0"/>
              <a:t> les </a:t>
            </a:r>
            <a:r>
              <a:rPr lang="en-GB" dirty="0" err="1" smtClean="0"/>
              <a:t>impôts</a:t>
            </a:r>
            <a:r>
              <a:rPr lang="en-GB" dirty="0" smtClean="0"/>
              <a:t> </a:t>
            </a:r>
            <a:r>
              <a:rPr lang="en-GB" dirty="0" err="1" smtClean="0"/>
              <a:t>perçus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les </a:t>
            </a:r>
            <a:r>
              <a:rPr lang="en-GB" dirty="0" err="1" smtClean="0"/>
              <a:t>secteurs</a:t>
            </a:r>
            <a:r>
              <a:rPr lang="en-GB" dirty="0" smtClean="0"/>
              <a:t> </a:t>
            </a:r>
            <a:r>
              <a:rPr lang="en-GB" dirty="0" err="1" smtClean="0"/>
              <a:t>minier</a:t>
            </a:r>
            <a:r>
              <a:rPr lang="en-GB" dirty="0" smtClean="0"/>
              <a:t>, </a:t>
            </a:r>
            <a:r>
              <a:rPr lang="en-GB" dirty="0" err="1" smtClean="0"/>
              <a:t>pétrolier</a:t>
            </a:r>
            <a:r>
              <a:rPr lang="en-GB" dirty="0" smtClean="0"/>
              <a:t> et </a:t>
            </a:r>
            <a:r>
              <a:rPr lang="en-GB" dirty="0" err="1" smtClean="0"/>
              <a:t>forestier</a:t>
            </a:r>
            <a:r>
              <a:rPr lang="en-GB" dirty="0" smtClean="0"/>
              <a:t>. Premiers </a:t>
            </a:r>
            <a:r>
              <a:rPr lang="en-GB" dirty="0" err="1" smtClean="0"/>
              <a:t>chiffres</a:t>
            </a:r>
            <a:r>
              <a:rPr lang="en-GB" dirty="0" smtClean="0"/>
              <a:t> </a:t>
            </a:r>
            <a:r>
              <a:rPr lang="en-GB" dirty="0" err="1" smtClean="0"/>
              <a:t>publiés</a:t>
            </a:r>
            <a:r>
              <a:rPr lang="en-GB" dirty="0" smtClean="0"/>
              <a:t> en </a:t>
            </a:r>
            <a:r>
              <a:rPr lang="en-GB" dirty="0" err="1" smtClean="0"/>
              <a:t>avril</a:t>
            </a:r>
            <a:r>
              <a:rPr lang="en-GB" dirty="0" smtClean="0"/>
              <a:t> 2011.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Corruption </a:t>
            </a:r>
            <a:r>
              <a:rPr lang="en-GB" dirty="0" err="1" smtClean="0"/>
              <a:t>dans</a:t>
            </a:r>
            <a:r>
              <a:rPr lang="en-GB" dirty="0" smtClean="0"/>
              <a:t> les </a:t>
            </a:r>
            <a:r>
              <a:rPr lang="en-GB" dirty="0" err="1" smtClean="0"/>
              <a:t>entreprises</a:t>
            </a:r>
            <a:r>
              <a:rPr lang="en-GB" dirty="0" smtClean="0"/>
              <a:t> </a:t>
            </a:r>
            <a:r>
              <a:rPr lang="en-GB" dirty="0" err="1" smtClean="0"/>
              <a:t>publiques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Héritage</a:t>
            </a:r>
            <a:r>
              <a:rPr lang="en-GB" dirty="0" smtClean="0"/>
              <a:t> </a:t>
            </a:r>
            <a:r>
              <a:rPr lang="en-GB" dirty="0" err="1" smtClean="0"/>
              <a:t>lourd</a:t>
            </a:r>
            <a:r>
              <a:rPr lang="en-GB" dirty="0" smtClean="0"/>
              <a:t> de la Transition : </a:t>
            </a:r>
            <a:r>
              <a:rPr lang="en-GB" dirty="0" err="1" smtClean="0"/>
              <a:t>népotisme</a:t>
            </a:r>
            <a:r>
              <a:rPr lang="en-GB" dirty="0" smtClean="0"/>
              <a:t> et </a:t>
            </a:r>
            <a:r>
              <a:rPr lang="en-GB" dirty="0" err="1" smtClean="0"/>
              <a:t>clientélisme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la nomination des </a:t>
            </a:r>
            <a:r>
              <a:rPr lang="en-GB" dirty="0" err="1" smtClean="0"/>
              <a:t>équipes</a:t>
            </a:r>
            <a:r>
              <a:rPr lang="en-GB" dirty="0" smtClean="0"/>
              <a:t> </a:t>
            </a:r>
            <a:r>
              <a:rPr lang="en-GB" dirty="0" err="1" smtClean="0"/>
              <a:t>dirigeantes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Gestion</a:t>
            </a:r>
            <a:r>
              <a:rPr lang="en-GB" dirty="0" smtClean="0"/>
              <a:t> </a:t>
            </a:r>
            <a:r>
              <a:rPr lang="en-GB" dirty="0" err="1" smtClean="0"/>
              <a:t>désastreuse</a:t>
            </a:r>
            <a:r>
              <a:rPr lang="en-GB" dirty="0" smtClean="0"/>
              <a:t> : </a:t>
            </a:r>
            <a:r>
              <a:rPr lang="en-GB" dirty="0" err="1" smtClean="0"/>
              <a:t>comptabilité</a:t>
            </a:r>
            <a:r>
              <a:rPr lang="en-GB" dirty="0" smtClean="0"/>
              <a:t> </a:t>
            </a:r>
            <a:r>
              <a:rPr lang="en-GB" dirty="0" err="1" smtClean="0"/>
              <a:t>approximative</a:t>
            </a:r>
            <a:r>
              <a:rPr lang="en-GB" dirty="0" smtClean="0"/>
              <a:t>, </a:t>
            </a:r>
            <a:r>
              <a:rPr lang="en-GB" dirty="0" err="1" smtClean="0"/>
              <a:t>manque</a:t>
            </a:r>
            <a:r>
              <a:rPr lang="en-GB" dirty="0" smtClean="0"/>
              <a:t> de respect des </a:t>
            </a:r>
            <a:r>
              <a:rPr lang="en-GB" dirty="0" err="1" smtClean="0"/>
              <a:t>règles</a:t>
            </a:r>
            <a:r>
              <a:rPr lang="en-GB" dirty="0" smtClean="0"/>
              <a:t> et </a:t>
            </a:r>
            <a:r>
              <a:rPr lang="en-GB" dirty="0" err="1" smtClean="0"/>
              <a:t>réglémentations</a:t>
            </a:r>
            <a:r>
              <a:rPr lang="en-GB" dirty="0" smtClean="0"/>
              <a:t> en </a:t>
            </a:r>
            <a:r>
              <a:rPr lang="en-GB" dirty="0" err="1" smtClean="0"/>
              <a:t>vigueur</a:t>
            </a:r>
            <a:r>
              <a:rPr lang="en-GB" dirty="0" smtClean="0"/>
              <a:t>, non </a:t>
            </a:r>
            <a:r>
              <a:rPr lang="en-GB" dirty="0" err="1" smtClean="0"/>
              <a:t>paiement</a:t>
            </a:r>
            <a:r>
              <a:rPr lang="en-GB" dirty="0" smtClean="0"/>
              <a:t> des </a:t>
            </a:r>
            <a:r>
              <a:rPr lang="en-GB" dirty="0" err="1" smtClean="0"/>
              <a:t>impôts</a:t>
            </a:r>
            <a:r>
              <a:rPr lang="en-GB" dirty="0" smtClean="0"/>
              <a:t> à </a:t>
            </a:r>
            <a:r>
              <a:rPr lang="en-GB" dirty="0" err="1" smtClean="0"/>
              <a:t>l’Etat</a:t>
            </a:r>
            <a:r>
              <a:rPr lang="en-GB" dirty="0" smtClean="0"/>
              <a:t>, </a:t>
            </a:r>
            <a:r>
              <a:rPr lang="en-GB" dirty="0" err="1" smtClean="0"/>
              <a:t>l’Etat</a:t>
            </a:r>
            <a:r>
              <a:rPr lang="en-GB" dirty="0" smtClean="0"/>
              <a:t> non plus ne </a:t>
            </a:r>
            <a:r>
              <a:rPr lang="en-GB" dirty="0" err="1" smtClean="0"/>
              <a:t>paie</a:t>
            </a:r>
            <a:r>
              <a:rPr lang="en-GB" dirty="0" smtClean="0"/>
              <a:t> pas </a:t>
            </a:r>
            <a:r>
              <a:rPr lang="en-GB" dirty="0" err="1" smtClean="0"/>
              <a:t>ses</a:t>
            </a:r>
            <a:r>
              <a:rPr lang="en-GB" dirty="0" smtClean="0"/>
              <a:t> </a:t>
            </a:r>
            <a:r>
              <a:rPr lang="en-GB" dirty="0" err="1" smtClean="0"/>
              <a:t>dettes</a:t>
            </a:r>
            <a:r>
              <a:rPr lang="en-GB" dirty="0" smtClean="0"/>
              <a:t> aux </a:t>
            </a:r>
            <a:r>
              <a:rPr lang="en-GB" dirty="0" err="1" smtClean="0"/>
              <a:t>entreprises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Défaillance</a:t>
            </a:r>
            <a:r>
              <a:rPr lang="en-GB" dirty="0" smtClean="0"/>
              <a:t> des </a:t>
            </a:r>
            <a:r>
              <a:rPr lang="en-GB" dirty="0" err="1" smtClean="0"/>
              <a:t>ministères</a:t>
            </a:r>
            <a:r>
              <a:rPr lang="en-GB" dirty="0" smtClean="0"/>
              <a:t> de </a:t>
            </a:r>
            <a:r>
              <a:rPr lang="en-GB" dirty="0" err="1" smtClean="0"/>
              <a:t>tutelle</a:t>
            </a:r>
            <a:r>
              <a:rPr lang="en-GB" dirty="0" smtClean="0"/>
              <a:t> qui </a:t>
            </a:r>
            <a:r>
              <a:rPr lang="en-GB" dirty="0" err="1" smtClean="0"/>
              <a:t>ont</a:t>
            </a:r>
            <a:r>
              <a:rPr lang="en-GB" dirty="0" smtClean="0"/>
              <a:t> </a:t>
            </a:r>
            <a:r>
              <a:rPr lang="en-GB" dirty="0" err="1" smtClean="0"/>
              <a:t>ignoré</a:t>
            </a:r>
            <a:r>
              <a:rPr lang="en-GB" dirty="0" smtClean="0"/>
              <a:t> les rapports de </a:t>
            </a:r>
            <a:r>
              <a:rPr lang="en-GB" dirty="0" err="1" smtClean="0"/>
              <a:t>contrôle</a:t>
            </a:r>
            <a:r>
              <a:rPr lang="en-GB" dirty="0" smtClean="0"/>
              <a:t> de la </a:t>
            </a:r>
            <a:r>
              <a:rPr lang="en-GB" dirty="0" err="1" smtClean="0"/>
              <a:t>Cour</a:t>
            </a:r>
            <a:r>
              <a:rPr lang="en-GB" dirty="0" smtClean="0"/>
              <a:t> des </a:t>
            </a:r>
            <a:r>
              <a:rPr lang="en-GB" dirty="0" err="1" smtClean="0"/>
              <a:t>Comptes</a:t>
            </a:r>
            <a:r>
              <a:rPr lang="en-GB" dirty="0" smtClean="0"/>
              <a:t> et de </a:t>
            </a:r>
            <a:r>
              <a:rPr lang="en-GB" dirty="0" err="1" smtClean="0"/>
              <a:t>l’Inspection</a:t>
            </a:r>
            <a:r>
              <a:rPr lang="en-GB" dirty="0" smtClean="0"/>
              <a:t> </a:t>
            </a:r>
            <a:r>
              <a:rPr lang="en-GB" dirty="0" err="1" smtClean="0"/>
              <a:t>Générale</a:t>
            </a:r>
            <a:r>
              <a:rPr lang="en-GB" dirty="0" smtClean="0"/>
              <a:t> des Finances.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Initiatives de </a:t>
            </a:r>
            <a:r>
              <a:rPr lang="en-GB" b="1" dirty="0" err="1" smtClean="0"/>
              <a:t>lutte</a:t>
            </a:r>
            <a:r>
              <a:rPr lang="en-GB" b="1" dirty="0" smtClean="0"/>
              <a:t> </a:t>
            </a:r>
            <a:r>
              <a:rPr lang="en-GB" b="1" dirty="0" err="1" smtClean="0"/>
              <a:t>contre</a:t>
            </a:r>
            <a:r>
              <a:rPr lang="en-GB" b="1" dirty="0" smtClean="0"/>
              <a:t> la corruption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Codes </a:t>
            </a:r>
            <a:r>
              <a:rPr lang="en-GB" dirty="0" err="1" smtClean="0"/>
              <a:t>minier</a:t>
            </a:r>
            <a:r>
              <a:rPr lang="en-GB" dirty="0" smtClean="0"/>
              <a:t>, </a:t>
            </a:r>
            <a:r>
              <a:rPr lang="en-GB" dirty="0" err="1" smtClean="0"/>
              <a:t>forestier</a:t>
            </a:r>
            <a:r>
              <a:rPr lang="en-GB" dirty="0" smtClean="0"/>
              <a:t> et des </a:t>
            </a:r>
            <a:r>
              <a:rPr lang="en-GB" dirty="0" err="1" smtClean="0"/>
              <a:t>investissements</a:t>
            </a:r>
            <a:r>
              <a:rPr lang="en-GB" dirty="0" smtClean="0"/>
              <a:t> (2002)</a:t>
            </a:r>
          </a:p>
          <a:p>
            <a:r>
              <a:rPr lang="en-GB" dirty="0" err="1" smtClean="0"/>
              <a:t>Stratégie</a:t>
            </a:r>
            <a:r>
              <a:rPr lang="en-GB" dirty="0" smtClean="0"/>
              <a:t> </a:t>
            </a:r>
            <a:r>
              <a:rPr lang="en-GB" dirty="0" err="1" smtClean="0"/>
              <a:t>Nationale</a:t>
            </a:r>
            <a:r>
              <a:rPr lang="en-GB" dirty="0" smtClean="0"/>
              <a:t> de </a:t>
            </a:r>
            <a:r>
              <a:rPr lang="en-GB" dirty="0" err="1" smtClean="0"/>
              <a:t>Lutte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la Corruption (2002)</a:t>
            </a:r>
          </a:p>
          <a:p>
            <a:r>
              <a:rPr lang="en-GB" dirty="0" err="1" smtClean="0"/>
              <a:t>Observatoire</a:t>
            </a:r>
            <a:r>
              <a:rPr lang="en-GB" dirty="0" smtClean="0"/>
              <a:t> de </a:t>
            </a:r>
            <a:r>
              <a:rPr lang="en-GB" dirty="0" err="1" smtClean="0"/>
              <a:t>l’Ethique</a:t>
            </a:r>
            <a:r>
              <a:rPr lang="en-GB" dirty="0" smtClean="0"/>
              <a:t> </a:t>
            </a:r>
            <a:r>
              <a:rPr lang="en-GB" dirty="0" err="1" smtClean="0"/>
              <a:t>Professionnelle</a:t>
            </a:r>
            <a:r>
              <a:rPr lang="en-GB" dirty="0" smtClean="0"/>
              <a:t> (2004)</a:t>
            </a:r>
          </a:p>
          <a:p>
            <a:r>
              <a:rPr lang="en-GB" dirty="0" err="1" smtClean="0"/>
              <a:t>Loi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le </a:t>
            </a:r>
            <a:r>
              <a:rPr lang="en-GB" dirty="0" err="1" smtClean="0"/>
              <a:t>blanchiment</a:t>
            </a:r>
            <a:r>
              <a:rPr lang="en-GB" dirty="0" smtClean="0"/>
              <a:t> des </a:t>
            </a:r>
            <a:r>
              <a:rPr lang="en-GB" dirty="0" err="1" smtClean="0"/>
              <a:t>capitaux</a:t>
            </a:r>
            <a:r>
              <a:rPr lang="en-GB" dirty="0" smtClean="0"/>
              <a:t> (2004)</a:t>
            </a:r>
          </a:p>
          <a:p>
            <a:r>
              <a:rPr lang="en-GB" dirty="0" smtClean="0"/>
              <a:t>Commission de </a:t>
            </a:r>
            <a:r>
              <a:rPr lang="en-GB" dirty="0" err="1" smtClean="0"/>
              <a:t>l’Ethique</a:t>
            </a:r>
            <a:r>
              <a:rPr lang="en-GB" dirty="0" smtClean="0"/>
              <a:t> et de la </a:t>
            </a:r>
            <a:r>
              <a:rPr lang="en-GB" dirty="0" err="1" smtClean="0"/>
              <a:t>Lutte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la Corruption</a:t>
            </a:r>
          </a:p>
          <a:p>
            <a:r>
              <a:rPr lang="en-GB" dirty="0" err="1" smtClean="0"/>
              <a:t>Loi</a:t>
            </a:r>
            <a:r>
              <a:rPr lang="en-GB" dirty="0" smtClean="0"/>
              <a:t> anti-corruption (2005)</a:t>
            </a:r>
          </a:p>
          <a:p>
            <a:r>
              <a:rPr lang="en-GB" dirty="0" err="1" smtClean="0"/>
              <a:t>Réformes</a:t>
            </a:r>
            <a:r>
              <a:rPr lang="en-GB" dirty="0" smtClean="0"/>
              <a:t> de </a:t>
            </a:r>
            <a:r>
              <a:rPr lang="en-GB" dirty="0" err="1" smtClean="0"/>
              <a:t>l’administration</a:t>
            </a:r>
            <a:r>
              <a:rPr lang="en-GB" dirty="0" smtClean="0"/>
              <a:t> </a:t>
            </a:r>
            <a:r>
              <a:rPr lang="en-GB" dirty="0" err="1" smtClean="0"/>
              <a:t>publique</a:t>
            </a:r>
            <a:r>
              <a:rPr lang="en-GB" dirty="0" smtClean="0"/>
              <a:t>, des finances </a:t>
            </a:r>
            <a:r>
              <a:rPr lang="en-GB" dirty="0" err="1" smtClean="0"/>
              <a:t>publiques</a:t>
            </a:r>
            <a:r>
              <a:rPr lang="en-GB" dirty="0" smtClean="0"/>
              <a:t>, du </a:t>
            </a:r>
            <a:r>
              <a:rPr lang="en-GB" dirty="0" err="1" smtClean="0"/>
              <a:t>secteur</a:t>
            </a:r>
            <a:r>
              <a:rPr lang="en-GB" dirty="0" smtClean="0"/>
              <a:t> de </a:t>
            </a:r>
            <a:r>
              <a:rPr lang="en-GB" dirty="0" err="1" smtClean="0"/>
              <a:t>sécurité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Processus</a:t>
            </a:r>
            <a:r>
              <a:rPr lang="en-GB" dirty="0" smtClean="0"/>
              <a:t> de Kimberley.</a:t>
            </a:r>
          </a:p>
          <a:p>
            <a:r>
              <a:rPr lang="en-GB" dirty="0" smtClean="0"/>
              <a:t>Initiative de </a:t>
            </a:r>
            <a:r>
              <a:rPr lang="en-GB" dirty="0" err="1" smtClean="0"/>
              <a:t>Transparence</a:t>
            </a:r>
            <a:r>
              <a:rPr lang="en-GB" dirty="0" smtClean="0"/>
              <a:t> des Industries Extractives.</a:t>
            </a:r>
          </a:p>
          <a:p>
            <a:r>
              <a:rPr lang="en-GB" dirty="0" err="1" smtClean="0"/>
              <a:t>Autorité</a:t>
            </a:r>
            <a:r>
              <a:rPr lang="en-GB" dirty="0" smtClean="0"/>
              <a:t> de </a:t>
            </a:r>
            <a:r>
              <a:rPr lang="en-GB" dirty="0" err="1" smtClean="0"/>
              <a:t>Régulation</a:t>
            </a:r>
            <a:r>
              <a:rPr lang="en-GB" dirty="0" smtClean="0"/>
              <a:t> des </a:t>
            </a:r>
            <a:r>
              <a:rPr lang="en-GB" dirty="0" err="1" smtClean="0"/>
              <a:t>Marchés</a:t>
            </a:r>
            <a:r>
              <a:rPr lang="en-GB" dirty="0" smtClean="0"/>
              <a:t> Publics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Initiatives de </a:t>
            </a:r>
            <a:r>
              <a:rPr lang="en-GB" b="1" dirty="0" err="1" smtClean="0"/>
              <a:t>lutte</a:t>
            </a:r>
            <a:r>
              <a:rPr lang="en-GB" b="1" dirty="0" smtClean="0"/>
              <a:t> </a:t>
            </a:r>
            <a:r>
              <a:rPr lang="en-GB" b="1" dirty="0" err="1" smtClean="0"/>
              <a:t>contre</a:t>
            </a:r>
            <a:r>
              <a:rPr lang="en-GB" b="1" dirty="0" smtClean="0"/>
              <a:t> la corruption (suite)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Commission </a:t>
            </a:r>
            <a:r>
              <a:rPr lang="en-GB" dirty="0" err="1" smtClean="0"/>
              <a:t>Interministérielle</a:t>
            </a:r>
            <a:r>
              <a:rPr lang="en-GB" dirty="0" smtClean="0"/>
              <a:t> </a:t>
            </a:r>
            <a:r>
              <a:rPr lang="en-GB" dirty="0" err="1" smtClean="0"/>
              <a:t>d’Audit</a:t>
            </a:r>
            <a:r>
              <a:rPr lang="en-GB" dirty="0" smtClean="0"/>
              <a:t> et de Bonne </a:t>
            </a:r>
            <a:r>
              <a:rPr lang="en-GB" dirty="0" err="1" smtClean="0"/>
              <a:t>Gouvernance</a:t>
            </a:r>
            <a:r>
              <a:rPr lang="en-GB" dirty="0" smtClean="0"/>
              <a:t>.</a:t>
            </a:r>
          </a:p>
          <a:p>
            <a:r>
              <a:rPr lang="en-GB" dirty="0" smtClean="0"/>
              <a:t>Ratification du </a:t>
            </a:r>
            <a:r>
              <a:rPr lang="en-GB" dirty="0" err="1" smtClean="0"/>
              <a:t>Protocole</a:t>
            </a:r>
            <a:r>
              <a:rPr lang="en-GB" dirty="0" smtClean="0"/>
              <a:t> de </a:t>
            </a:r>
            <a:r>
              <a:rPr lang="en-GB" dirty="0" err="1" smtClean="0"/>
              <a:t>lutte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la corruption de la SADC, de la Convention des Nations </a:t>
            </a:r>
            <a:r>
              <a:rPr lang="en-GB" dirty="0" err="1" smtClean="0"/>
              <a:t>Unies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la Corruption, et du </a:t>
            </a:r>
            <a:r>
              <a:rPr lang="en-GB" dirty="0" err="1" smtClean="0"/>
              <a:t>Traité</a:t>
            </a:r>
            <a:r>
              <a:rPr lang="en-GB" dirty="0" smtClean="0"/>
              <a:t> de </a:t>
            </a:r>
            <a:r>
              <a:rPr lang="en-GB" dirty="0" err="1" smtClean="0"/>
              <a:t>l’OHADA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Tolérance</a:t>
            </a:r>
            <a:r>
              <a:rPr lang="en-GB" dirty="0" smtClean="0"/>
              <a:t> </a:t>
            </a:r>
            <a:r>
              <a:rPr lang="en-GB" dirty="0" err="1" smtClean="0"/>
              <a:t>zéro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u="sng" dirty="0" err="1" smtClean="0"/>
              <a:t>Résultats</a:t>
            </a:r>
            <a:r>
              <a:rPr lang="en-GB" u="sng" dirty="0" smtClean="0"/>
              <a:t> </a:t>
            </a:r>
            <a:r>
              <a:rPr lang="en-GB" u="sng" dirty="0" err="1" smtClean="0"/>
              <a:t>mitigés</a:t>
            </a:r>
            <a:r>
              <a:rPr lang="en-GB" u="sng" dirty="0" smtClean="0"/>
              <a:t> </a:t>
            </a:r>
            <a:r>
              <a:rPr lang="en-GB" dirty="0" smtClean="0"/>
              <a:t>:</a:t>
            </a:r>
          </a:p>
          <a:p>
            <a:r>
              <a:rPr lang="en-GB" dirty="0" smtClean="0"/>
              <a:t>Situation de post-</a:t>
            </a:r>
            <a:r>
              <a:rPr lang="en-GB" dirty="0" err="1" smtClean="0"/>
              <a:t>conflit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Dysfonctionnement</a:t>
            </a:r>
            <a:r>
              <a:rPr lang="en-GB" dirty="0" smtClean="0"/>
              <a:t> des institutions.</a:t>
            </a:r>
          </a:p>
          <a:p>
            <a:r>
              <a:rPr lang="en-GB" dirty="0" smtClean="0"/>
              <a:t>Capture de </a:t>
            </a:r>
            <a:r>
              <a:rPr lang="en-GB" dirty="0" err="1" smtClean="0"/>
              <a:t>l’Etat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Dysfonctionnement</a:t>
            </a:r>
            <a:r>
              <a:rPr lang="en-GB" dirty="0" smtClean="0"/>
              <a:t> du </a:t>
            </a:r>
            <a:r>
              <a:rPr lang="en-GB" dirty="0" err="1" smtClean="0"/>
              <a:t>secteur</a:t>
            </a:r>
            <a:r>
              <a:rPr lang="en-GB" dirty="0" smtClean="0"/>
              <a:t> </a:t>
            </a:r>
            <a:r>
              <a:rPr lang="en-GB" dirty="0" err="1" smtClean="0"/>
              <a:t>judiciaire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Initiatives de </a:t>
            </a:r>
            <a:r>
              <a:rPr lang="en-GB" b="1" dirty="0" err="1" smtClean="0"/>
              <a:t>lutte</a:t>
            </a:r>
            <a:r>
              <a:rPr lang="en-GB" b="1" dirty="0" smtClean="0"/>
              <a:t> </a:t>
            </a:r>
            <a:r>
              <a:rPr lang="en-GB" b="1" dirty="0" err="1" smtClean="0"/>
              <a:t>contre</a:t>
            </a:r>
            <a:r>
              <a:rPr lang="en-GB" b="1" dirty="0" smtClean="0"/>
              <a:t> la corruption (suite)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Immunités</a:t>
            </a:r>
            <a:r>
              <a:rPr lang="en-GB" dirty="0" smtClean="0"/>
              <a:t>.</a:t>
            </a:r>
          </a:p>
          <a:p>
            <a:r>
              <a:rPr lang="en-GB" dirty="0" smtClean="0"/>
              <a:t>Non respect de la Constitution, ex: </a:t>
            </a:r>
            <a:r>
              <a:rPr lang="en-GB" dirty="0" err="1" smtClean="0"/>
              <a:t>Déclaration</a:t>
            </a:r>
            <a:r>
              <a:rPr lang="en-GB" dirty="0" smtClean="0"/>
              <a:t> du </a:t>
            </a:r>
            <a:r>
              <a:rPr lang="en-GB" dirty="0" err="1" smtClean="0"/>
              <a:t>patrimoine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Impunité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Guerres</a:t>
            </a:r>
            <a:r>
              <a:rPr lang="en-GB" dirty="0" smtClean="0"/>
              <a:t> des </a:t>
            </a:r>
            <a:r>
              <a:rPr lang="en-GB" dirty="0" err="1" smtClean="0"/>
              <a:t>ressources</a:t>
            </a:r>
            <a:r>
              <a:rPr lang="en-GB" dirty="0" smtClean="0"/>
              <a:t> </a:t>
            </a:r>
            <a:r>
              <a:rPr lang="en-GB" dirty="0" err="1" smtClean="0"/>
              <a:t>naturelles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Tolérance</a:t>
            </a:r>
            <a:r>
              <a:rPr lang="en-GB" dirty="0" smtClean="0"/>
              <a:t> </a:t>
            </a:r>
            <a:r>
              <a:rPr lang="en-GB" dirty="0" err="1" smtClean="0"/>
              <a:t>généralisée</a:t>
            </a:r>
            <a:r>
              <a:rPr lang="en-GB" dirty="0" smtClean="0"/>
              <a:t> de la </a:t>
            </a:r>
            <a:r>
              <a:rPr lang="en-GB" dirty="0" smtClean="0"/>
              <a:t>corruption,</a:t>
            </a:r>
          </a:p>
          <a:p>
            <a:r>
              <a:rPr lang="en-GB" dirty="0" err="1" smtClean="0"/>
              <a:t>Manque</a:t>
            </a:r>
            <a:r>
              <a:rPr lang="en-GB" dirty="0" smtClean="0"/>
              <a:t> </a:t>
            </a:r>
            <a:r>
              <a:rPr lang="en-GB" dirty="0" err="1" smtClean="0"/>
              <a:t>d’appropriation</a:t>
            </a:r>
            <a:r>
              <a:rPr lang="en-GB" dirty="0" smtClean="0"/>
              <a:t> des initiatives </a:t>
            </a:r>
            <a:r>
              <a:rPr lang="en-GB" dirty="0" err="1" smtClean="0"/>
              <a:t>souvent</a:t>
            </a:r>
            <a:r>
              <a:rPr lang="en-GB" dirty="0" smtClean="0"/>
              <a:t> </a:t>
            </a:r>
            <a:r>
              <a:rPr lang="en-GB" dirty="0" err="1" smtClean="0"/>
              <a:t>imposées</a:t>
            </a:r>
            <a:r>
              <a:rPr lang="en-GB" dirty="0" smtClean="0"/>
              <a:t>.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Programme </a:t>
            </a:r>
            <a:r>
              <a:rPr lang="en-GB" dirty="0" err="1" smtClean="0"/>
              <a:t>d’action</a:t>
            </a:r>
            <a:r>
              <a:rPr lang="en-GB" dirty="0" smtClean="0"/>
              <a:t> et </a:t>
            </a:r>
            <a:r>
              <a:rPr lang="en-GB" dirty="0" err="1" smtClean="0"/>
              <a:t>feuille</a:t>
            </a:r>
            <a:r>
              <a:rPr lang="en-GB" dirty="0" smtClean="0"/>
              <a:t> de route du </a:t>
            </a:r>
            <a:r>
              <a:rPr lang="en-GB" dirty="0" err="1" smtClean="0"/>
              <a:t>Gouvernement</a:t>
            </a:r>
            <a:r>
              <a:rPr lang="en-GB" dirty="0" smtClean="0"/>
              <a:t> </a:t>
            </a:r>
            <a:r>
              <a:rPr lang="en-GB" dirty="0" err="1" smtClean="0"/>
              <a:t>Matata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Stratégie</a:t>
            </a:r>
            <a:r>
              <a:rPr lang="en-GB" dirty="0" smtClean="0"/>
              <a:t> de </a:t>
            </a:r>
            <a:r>
              <a:rPr lang="en-GB" dirty="0" err="1" smtClean="0"/>
              <a:t>tolérance</a:t>
            </a:r>
            <a:r>
              <a:rPr lang="en-GB" dirty="0" smtClean="0"/>
              <a:t> </a:t>
            </a:r>
            <a:r>
              <a:rPr lang="en-GB" dirty="0" err="1" smtClean="0"/>
              <a:t>zéro</a:t>
            </a:r>
            <a:r>
              <a:rPr lang="en-GB" dirty="0" smtClean="0"/>
              <a:t> : </a:t>
            </a:r>
            <a:r>
              <a:rPr lang="en-GB" dirty="0" err="1" smtClean="0"/>
              <a:t>résultats</a:t>
            </a:r>
            <a:r>
              <a:rPr lang="en-GB" dirty="0" smtClean="0"/>
              <a:t> loin des </a:t>
            </a:r>
            <a:r>
              <a:rPr lang="en-GB" dirty="0" err="1" smtClean="0"/>
              <a:t>attentes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Actions </a:t>
            </a:r>
            <a:r>
              <a:rPr lang="en-GB" dirty="0" err="1" smtClean="0"/>
              <a:t>proposées</a:t>
            </a:r>
            <a:r>
              <a:rPr lang="en-GB" dirty="0" smtClean="0"/>
              <a:t> :</a:t>
            </a:r>
          </a:p>
          <a:p>
            <a:pPr marL="0" indent="0">
              <a:buNone/>
            </a:pPr>
            <a:r>
              <a:rPr lang="en-GB" dirty="0" smtClean="0"/>
              <a:t>	- </a:t>
            </a:r>
            <a:r>
              <a:rPr lang="en-GB" dirty="0" err="1" smtClean="0"/>
              <a:t>Révision</a:t>
            </a:r>
            <a:r>
              <a:rPr lang="en-GB" dirty="0" smtClean="0"/>
              <a:t> de </a:t>
            </a:r>
            <a:r>
              <a:rPr lang="en-GB" dirty="0" err="1" smtClean="0"/>
              <a:t>certaines</a:t>
            </a:r>
            <a:r>
              <a:rPr lang="en-GB" dirty="0" smtClean="0"/>
              <a:t> dispositions de la Constitution 	</a:t>
            </a:r>
            <a:r>
              <a:rPr lang="en-GB" dirty="0" err="1" smtClean="0"/>
              <a:t>afin</a:t>
            </a:r>
            <a:r>
              <a:rPr lang="en-GB" dirty="0" smtClean="0"/>
              <a:t> de </a:t>
            </a:r>
            <a:r>
              <a:rPr lang="en-GB" dirty="0" err="1" smtClean="0"/>
              <a:t>permettre</a:t>
            </a:r>
            <a:r>
              <a:rPr lang="en-GB" dirty="0" smtClean="0"/>
              <a:t> la </a:t>
            </a:r>
            <a:r>
              <a:rPr lang="en-GB" dirty="0" err="1" smtClean="0"/>
              <a:t>poursuite</a:t>
            </a:r>
            <a:r>
              <a:rPr lang="en-GB" dirty="0" smtClean="0"/>
              <a:t> des </a:t>
            </a:r>
            <a:r>
              <a:rPr lang="en-GB" dirty="0" err="1" smtClean="0"/>
              <a:t>ahuts</a:t>
            </a:r>
            <a:r>
              <a:rPr lang="en-GB" dirty="0" smtClean="0"/>
              <a:t> </a:t>
            </a:r>
            <a:r>
              <a:rPr lang="en-GB" dirty="0" err="1" smtClean="0"/>
              <a:t>responsables</a:t>
            </a:r>
            <a:r>
              <a:rPr lang="en-GB" dirty="0" smtClean="0"/>
              <a:t> 	publics </a:t>
            </a:r>
            <a:r>
              <a:rPr lang="en-GB" dirty="0" err="1" smtClean="0"/>
              <a:t>reconnus</a:t>
            </a:r>
            <a:r>
              <a:rPr lang="en-GB" dirty="0" smtClean="0"/>
              <a:t> </a:t>
            </a:r>
            <a:r>
              <a:rPr lang="en-GB" dirty="0" err="1" smtClean="0"/>
              <a:t>coupables</a:t>
            </a:r>
            <a:r>
              <a:rPr lang="en-GB" dirty="0" smtClean="0"/>
              <a:t> de </a:t>
            </a:r>
            <a:r>
              <a:rPr lang="en-GB" dirty="0" err="1" smtClean="0"/>
              <a:t>fraude</a:t>
            </a:r>
            <a:r>
              <a:rPr lang="en-GB" dirty="0" smtClean="0"/>
              <a:t> et corruption.</a:t>
            </a:r>
          </a:p>
          <a:p>
            <a:pPr marL="0" indent="0">
              <a:buNone/>
            </a:pPr>
            <a:r>
              <a:rPr lang="en-GB" dirty="0" smtClean="0"/>
              <a:t>	- Communication </a:t>
            </a:r>
            <a:r>
              <a:rPr lang="en-GB" dirty="0" err="1" smtClean="0"/>
              <a:t>obligatoire</a:t>
            </a:r>
            <a:r>
              <a:rPr lang="en-GB" dirty="0" smtClean="0"/>
              <a:t> de la </a:t>
            </a:r>
            <a:r>
              <a:rPr lang="en-GB" dirty="0" err="1" smtClean="0"/>
              <a:t>déclaration</a:t>
            </a:r>
            <a:r>
              <a:rPr lang="en-GB" dirty="0" smtClean="0"/>
              <a:t> du 	</a:t>
            </a:r>
            <a:r>
              <a:rPr lang="en-GB" dirty="0" err="1" smtClean="0"/>
              <a:t>patrimoine</a:t>
            </a:r>
            <a:r>
              <a:rPr lang="en-GB" dirty="0" smtClean="0"/>
              <a:t> des </a:t>
            </a:r>
            <a:r>
              <a:rPr lang="en-GB" dirty="0" err="1" smtClean="0"/>
              <a:t>ministres</a:t>
            </a:r>
            <a:r>
              <a:rPr lang="en-GB" dirty="0" smtClean="0"/>
              <a:t> au </a:t>
            </a:r>
            <a:r>
              <a:rPr lang="en-GB" dirty="0" err="1" smtClean="0"/>
              <a:t>Procureur</a:t>
            </a:r>
            <a:r>
              <a:rPr lang="en-GB" dirty="0" smtClean="0"/>
              <a:t> </a:t>
            </a:r>
            <a:r>
              <a:rPr lang="en-GB" dirty="0" err="1" smtClean="0"/>
              <a:t>Général</a:t>
            </a:r>
            <a:r>
              <a:rPr lang="en-GB" dirty="0" smtClean="0"/>
              <a:t> à 	</a:t>
            </a:r>
            <a:r>
              <a:rPr lang="en-GB" dirty="0" err="1" smtClean="0"/>
              <a:t>l’entrée</a:t>
            </a:r>
            <a:r>
              <a:rPr lang="en-GB" dirty="0" smtClean="0"/>
              <a:t> et à la sortie du </a:t>
            </a:r>
            <a:r>
              <a:rPr lang="en-GB" dirty="0" err="1" smtClean="0"/>
              <a:t>gouvernement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	- Adoption de la </a:t>
            </a:r>
            <a:r>
              <a:rPr lang="en-GB" dirty="0" err="1" smtClean="0"/>
              <a:t>loi</a:t>
            </a:r>
            <a:r>
              <a:rPr lang="en-GB" dirty="0" smtClean="0"/>
              <a:t> </a:t>
            </a:r>
            <a:r>
              <a:rPr lang="en-GB" dirty="0" err="1" smtClean="0"/>
              <a:t>modificative</a:t>
            </a:r>
            <a:r>
              <a:rPr lang="en-GB" dirty="0" smtClean="0"/>
              <a:t> à la </a:t>
            </a:r>
            <a:r>
              <a:rPr lang="en-GB" dirty="0" err="1" smtClean="0"/>
              <a:t>loi</a:t>
            </a:r>
            <a:r>
              <a:rPr lang="en-GB" dirty="0" smtClean="0"/>
              <a:t> </a:t>
            </a:r>
            <a:r>
              <a:rPr lang="en-GB" dirty="0" err="1" smtClean="0"/>
              <a:t>pénale</a:t>
            </a:r>
            <a:r>
              <a:rPr lang="en-GB" dirty="0" smtClean="0"/>
              <a:t> : </a:t>
            </a:r>
            <a:r>
              <a:rPr lang="en-GB" dirty="0" err="1" smtClean="0"/>
              <a:t>assortir</a:t>
            </a:r>
            <a:r>
              <a:rPr lang="en-GB" dirty="0" smtClean="0"/>
              <a:t> 	de sanctions </a:t>
            </a:r>
            <a:r>
              <a:rPr lang="en-GB" dirty="0" err="1" smtClean="0"/>
              <a:t>dissuasives</a:t>
            </a:r>
            <a:r>
              <a:rPr lang="en-GB" dirty="0" smtClean="0"/>
              <a:t> </a:t>
            </a:r>
            <a:r>
              <a:rPr lang="en-GB" dirty="0" err="1" smtClean="0"/>
              <a:t>l’abus</a:t>
            </a:r>
            <a:r>
              <a:rPr lang="en-GB" dirty="0" smtClean="0"/>
              <a:t> des </a:t>
            </a:r>
            <a:r>
              <a:rPr lang="en-GB" dirty="0" err="1" smtClean="0"/>
              <a:t>biens</a:t>
            </a:r>
            <a:r>
              <a:rPr lang="en-GB" dirty="0" smtClean="0"/>
              <a:t> publics.</a:t>
            </a:r>
          </a:p>
          <a:p>
            <a:pPr marL="0" indent="0"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Programme </a:t>
            </a:r>
            <a:r>
              <a:rPr lang="en-GB" dirty="0" err="1" smtClean="0"/>
              <a:t>d’action</a:t>
            </a:r>
            <a:r>
              <a:rPr lang="en-GB" dirty="0" smtClean="0"/>
              <a:t> et </a:t>
            </a:r>
            <a:r>
              <a:rPr lang="en-GB" dirty="0" err="1" smtClean="0"/>
              <a:t>feuille</a:t>
            </a:r>
            <a:r>
              <a:rPr lang="en-GB" dirty="0" smtClean="0"/>
              <a:t> de route du </a:t>
            </a:r>
            <a:r>
              <a:rPr lang="en-GB" dirty="0" err="1" smtClean="0"/>
              <a:t>Gouvernement</a:t>
            </a:r>
            <a:r>
              <a:rPr lang="en-GB" dirty="0" smtClean="0"/>
              <a:t> </a:t>
            </a:r>
            <a:r>
              <a:rPr lang="en-GB" dirty="0" err="1" smtClean="0"/>
              <a:t>Matata</a:t>
            </a:r>
            <a:r>
              <a:rPr lang="en-GB" dirty="0" smtClean="0"/>
              <a:t> (suite)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	- </a:t>
            </a:r>
            <a:r>
              <a:rPr lang="en-GB" dirty="0" smtClean="0"/>
              <a:t>Adoption de la </a:t>
            </a:r>
            <a:r>
              <a:rPr lang="en-GB" dirty="0" err="1" smtClean="0"/>
              <a:t>loi</a:t>
            </a:r>
            <a:r>
              <a:rPr lang="en-GB" dirty="0" smtClean="0"/>
              <a:t> </a:t>
            </a:r>
            <a:r>
              <a:rPr lang="en-GB" dirty="0" err="1" smtClean="0"/>
              <a:t>modificative</a:t>
            </a:r>
            <a:r>
              <a:rPr lang="en-GB" dirty="0" smtClean="0"/>
              <a:t> à la </a:t>
            </a:r>
            <a:r>
              <a:rPr lang="en-GB" dirty="0" err="1" smtClean="0"/>
              <a:t>loi</a:t>
            </a:r>
            <a:r>
              <a:rPr lang="en-GB" dirty="0" smtClean="0"/>
              <a:t> </a:t>
            </a:r>
            <a:r>
              <a:rPr lang="en-GB" dirty="0" err="1" smtClean="0"/>
              <a:t>pénale</a:t>
            </a:r>
            <a:r>
              <a:rPr lang="en-GB" dirty="0" smtClean="0"/>
              <a:t> : 	</a:t>
            </a:r>
            <a:r>
              <a:rPr lang="en-GB" dirty="0" err="1" smtClean="0"/>
              <a:t>incriminer</a:t>
            </a:r>
            <a:r>
              <a:rPr lang="en-GB" dirty="0" smtClean="0"/>
              <a:t> et </a:t>
            </a:r>
            <a:r>
              <a:rPr lang="en-GB" dirty="0" err="1" smtClean="0"/>
              <a:t>assortir</a:t>
            </a:r>
            <a:r>
              <a:rPr lang="en-GB" dirty="0" smtClean="0"/>
              <a:t> des </a:t>
            </a:r>
            <a:r>
              <a:rPr lang="en-GB" dirty="0" err="1" smtClean="0"/>
              <a:t>peines</a:t>
            </a:r>
            <a:r>
              <a:rPr lang="en-GB" dirty="0" smtClean="0"/>
              <a:t> </a:t>
            </a:r>
            <a:r>
              <a:rPr lang="en-GB" dirty="0" err="1" smtClean="0"/>
              <a:t>dissuasives</a:t>
            </a:r>
            <a:r>
              <a:rPr lang="en-GB" dirty="0" smtClean="0"/>
              <a:t> </a:t>
            </a:r>
            <a:r>
              <a:rPr lang="en-GB" dirty="0" err="1" smtClean="0"/>
              <a:t>l’infraction</a:t>
            </a:r>
            <a:r>
              <a:rPr lang="en-GB" dirty="0" smtClean="0"/>
              <a:t> </a:t>
            </a:r>
            <a:r>
              <a:rPr lang="en-GB" dirty="0" err="1" smtClean="0"/>
              <a:t>d’exploitation</a:t>
            </a:r>
            <a:r>
              <a:rPr lang="en-GB" dirty="0" smtClean="0"/>
              <a:t> et de commerce </a:t>
            </a:r>
            <a:r>
              <a:rPr lang="en-GB" dirty="0" err="1" smtClean="0"/>
              <a:t>illégales</a:t>
            </a:r>
            <a:r>
              <a:rPr lang="en-GB" dirty="0" smtClean="0"/>
              <a:t> des </a:t>
            </a:r>
            <a:r>
              <a:rPr lang="en-GB" dirty="0" err="1" smtClean="0"/>
              <a:t>ressources</a:t>
            </a:r>
            <a:r>
              <a:rPr lang="en-GB" dirty="0" smtClean="0"/>
              <a:t> </a:t>
            </a:r>
            <a:r>
              <a:rPr lang="en-GB" dirty="0" err="1" smtClean="0"/>
              <a:t>naturelles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	- </a:t>
            </a:r>
            <a:r>
              <a:rPr lang="en-GB" dirty="0" err="1" smtClean="0"/>
              <a:t>Renforcement</a:t>
            </a:r>
            <a:r>
              <a:rPr lang="en-GB" dirty="0" smtClean="0"/>
              <a:t> du </a:t>
            </a:r>
            <a:r>
              <a:rPr lang="en-GB" dirty="0" err="1" smtClean="0"/>
              <a:t>dispoitif</a:t>
            </a:r>
            <a:r>
              <a:rPr lang="en-GB" dirty="0" smtClean="0"/>
              <a:t> </a:t>
            </a:r>
            <a:r>
              <a:rPr lang="en-GB" dirty="0" err="1" smtClean="0"/>
              <a:t>légal</a:t>
            </a:r>
            <a:r>
              <a:rPr lang="en-GB" dirty="0" smtClean="0"/>
              <a:t> et/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réglementaire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la </a:t>
            </a:r>
            <a:r>
              <a:rPr lang="en-GB" dirty="0" err="1" smtClean="0"/>
              <a:t>lutte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les </a:t>
            </a:r>
            <a:r>
              <a:rPr lang="en-GB" dirty="0" err="1" smtClean="0"/>
              <a:t>conflits</a:t>
            </a:r>
            <a:r>
              <a:rPr lang="en-GB" dirty="0" smtClean="0"/>
              <a:t> </a:t>
            </a:r>
            <a:r>
              <a:rPr lang="en-GB" dirty="0" err="1" smtClean="0"/>
              <a:t>d’intérêts</a:t>
            </a:r>
            <a:r>
              <a:rPr lang="en-GB" dirty="0" smtClean="0"/>
              <a:t> (plus de </a:t>
            </a:r>
            <a:r>
              <a:rPr lang="en-GB" dirty="0" err="1" smtClean="0"/>
              <a:t>ministres</a:t>
            </a:r>
            <a:r>
              <a:rPr lang="en-GB" dirty="0" smtClean="0"/>
              <a:t> </a:t>
            </a:r>
            <a:r>
              <a:rPr lang="en-GB" dirty="0" err="1" smtClean="0"/>
              <a:t>affairistes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commissionnaires</a:t>
            </a:r>
            <a:r>
              <a:rPr lang="en-GB" dirty="0" smtClean="0"/>
              <a:t>).</a:t>
            </a:r>
          </a:p>
          <a:p>
            <a:pPr marL="0" indent="0">
              <a:buNone/>
            </a:pPr>
            <a:r>
              <a:rPr lang="en-GB" dirty="0" smtClean="0"/>
              <a:t>	- Mobilisation des </a:t>
            </a:r>
            <a:r>
              <a:rPr lang="en-GB" dirty="0" err="1" smtClean="0"/>
              <a:t>organes</a:t>
            </a:r>
            <a:r>
              <a:rPr lang="en-GB" dirty="0" smtClean="0"/>
              <a:t> de </a:t>
            </a:r>
            <a:r>
              <a:rPr lang="en-GB" dirty="0" err="1" smtClean="0"/>
              <a:t>lutte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la corruption et allocation des </a:t>
            </a:r>
            <a:r>
              <a:rPr lang="en-GB" dirty="0" err="1" smtClean="0"/>
              <a:t>crédits</a:t>
            </a:r>
            <a:r>
              <a:rPr lang="en-GB" dirty="0" smtClean="0"/>
              <a:t> </a:t>
            </a:r>
            <a:r>
              <a:rPr lang="en-GB" dirty="0" err="1" smtClean="0"/>
              <a:t>substantiels</a:t>
            </a:r>
            <a:r>
              <a:rPr lang="en-GB" dirty="0" smtClean="0"/>
              <a:t> pour </a:t>
            </a:r>
            <a:r>
              <a:rPr lang="en-GB" dirty="0" err="1" smtClean="0"/>
              <a:t>leur</a:t>
            </a:r>
            <a:r>
              <a:rPr lang="en-GB" dirty="0" smtClean="0"/>
              <a:t> </a:t>
            </a:r>
            <a:r>
              <a:rPr lang="en-GB" dirty="0" err="1" smtClean="0"/>
              <a:t>fonctionnement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Approfondissement</a:t>
            </a:r>
            <a:r>
              <a:rPr lang="en-GB" dirty="0" smtClean="0"/>
              <a:t> de la corruption, </a:t>
            </a:r>
            <a:r>
              <a:rPr lang="en-GB" dirty="0" err="1" smtClean="0"/>
              <a:t>d’après</a:t>
            </a:r>
            <a:r>
              <a:rPr lang="en-GB" dirty="0" smtClean="0"/>
              <a:t> le </a:t>
            </a:r>
            <a:r>
              <a:rPr lang="en-GB" dirty="0" err="1" smtClean="0"/>
              <a:t>gouvernement</a:t>
            </a:r>
            <a:r>
              <a:rPr lang="en-GB" dirty="0" smtClean="0"/>
              <a:t> , la </a:t>
            </a:r>
            <a:r>
              <a:rPr lang="en-GB" dirty="0" err="1" smtClean="0"/>
              <a:t>société</a:t>
            </a:r>
            <a:r>
              <a:rPr lang="en-GB" dirty="0" smtClean="0"/>
              <a:t> </a:t>
            </a:r>
            <a:r>
              <a:rPr lang="en-GB" dirty="0" err="1" smtClean="0"/>
              <a:t>civile</a:t>
            </a:r>
            <a:r>
              <a:rPr lang="en-GB" dirty="0" smtClean="0"/>
              <a:t>, les </a:t>
            </a:r>
            <a:r>
              <a:rPr lang="en-GB" dirty="0" err="1" smtClean="0"/>
              <a:t>médias</a:t>
            </a:r>
            <a:r>
              <a:rPr lang="en-GB" dirty="0" smtClean="0"/>
              <a:t> et </a:t>
            </a:r>
            <a:r>
              <a:rPr lang="en-GB" dirty="0" err="1" smtClean="0"/>
              <a:t>d’autres</a:t>
            </a:r>
            <a:r>
              <a:rPr lang="en-GB" dirty="0" smtClean="0"/>
              <a:t> </a:t>
            </a:r>
            <a:r>
              <a:rPr lang="en-GB" dirty="0" err="1" smtClean="0"/>
              <a:t>observateurs</a:t>
            </a:r>
            <a:r>
              <a:rPr lang="en-GB" dirty="0" smtClean="0"/>
              <a:t>.</a:t>
            </a:r>
          </a:p>
          <a:p>
            <a:r>
              <a:rPr lang="en-GB" dirty="0" smtClean="0"/>
              <a:t>Des efforts </a:t>
            </a:r>
            <a:r>
              <a:rPr lang="en-GB" dirty="0" err="1" smtClean="0"/>
              <a:t>allant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 </a:t>
            </a:r>
            <a:r>
              <a:rPr lang="en-GB" dirty="0" err="1" smtClean="0"/>
              <a:t>sens</a:t>
            </a:r>
            <a:r>
              <a:rPr lang="en-GB" dirty="0" smtClean="0"/>
              <a:t> de plus de </a:t>
            </a:r>
            <a:r>
              <a:rPr lang="en-GB" dirty="0" err="1" smtClean="0"/>
              <a:t>transparence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la </a:t>
            </a:r>
            <a:r>
              <a:rPr lang="en-GB" dirty="0" err="1" smtClean="0"/>
              <a:t>gestion</a:t>
            </a:r>
            <a:r>
              <a:rPr lang="en-GB" dirty="0" smtClean="0"/>
              <a:t> du pays :  </a:t>
            </a:r>
            <a:r>
              <a:rPr lang="en-GB" dirty="0" err="1" smtClean="0"/>
              <a:t>plusieurs</a:t>
            </a:r>
            <a:r>
              <a:rPr lang="en-GB" dirty="0" smtClean="0"/>
              <a:t> initiatives </a:t>
            </a:r>
            <a:r>
              <a:rPr lang="en-GB" dirty="0" err="1" smtClean="0"/>
              <a:t>mais</a:t>
            </a:r>
            <a:r>
              <a:rPr lang="en-GB" dirty="0" smtClean="0"/>
              <a:t> </a:t>
            </a:r>
            <a:r>
              <a:rPr lang="en-GB" dirty="0" err="1" smtClean="0"/>
              <a:t>résultats</a:t>
            </a:r>
            <a:r>
              <a:rPr lang="en-GB" dirty="0" smtClean="0"/>
              <a:t> </a:t>
            </a:r>
            <a:r>
              <a:rPr lang="en-GB" dirty="0" err="1" smtClean="0"/>
              <a:t>mitigés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Nécessité</a:t>
            </a:r>
            <a:r>
              <a:rPr lang="en-GB" dirty="0" smtClean="0"/>
              <a:t> de </a:t>
            </a:r>
            <a:r>
              <a:rPr lang="en-GB" dirty="0" err="1" smtClean="0"/>
              <a:t>concevoir</a:t>
            </a:r>
            <a:r>
              <a:rPr lang="en-GB" dirty="0" smtClean="0"/>
              <a:t> les efforts de </a:t>
            </a:r>
            <a:r>
              <a:rPr lang="en-GB" dirty="0" err="1" smtClean="0"/>
              <a:t>lutte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la corruption </a:t>
            </a:r>
            <a:r>
              <a:rPr lang="en-GB" dirty="0" err="1" smtClean="0"/>
              <a:t>dans</a:t>
            </a:r>
            <a:r>
              <a:rPr lang="en-GB" dirty="0" smtClean="0"/>
              <a:t> les </a:t>
            </a:r>
            <a:r>
              <a:rPr lang="en-GB" dirty="0" err="1" smtClean="0"/>
              <a:t>ressources</a:t>
            </a:r>
            <a:r>
              <a:rPr lang="en-GB" dirty="0" smtClean="0"/>
              <a:t> </a:t>
            </a:r>
            <a:r>
              <a:rPr lang="en-GB" dirty="0" err="1" smtClean="0"/>
              <a:t>naturelles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 cadre plus large </a:t>
            </a:r>
            <a:r>
              <a:rPr lang="en-GB" dirty="0" err="1" smtClean="0"/>
              <a:t>d’une</a:t>
            </a:r>
            <a:r>
              <a:rPr lang="en-GB" dirty="0" smtClean="0"/>
              <a:t> </a:t>
            </a:r>
            <a:r>
              <a:rPr lang="en-GB" dirty="0" err="1" smtClean="0"/>
              <a:t>stratégie</a:t>
            </a:r>
            <a:r>
              <a:rPr lang="en-GB" dirty="0" smtClean="0"/>
              <a:t> </a:t>
            </a:r>
            <a:r>
              <a:rPr lang="en-GB" dirty="0" err="1" smtClean="0"/>
              <a:t>nationale</a:t>
            </a:r>
            <a:r>
              <a:rPr lang="en-GB" dirty="0" smtClean="0"/>
              <a:t> de </a:t>
            </a:r>
            <a:r>
              <a:rPr lang="en-GB" dirty="0" err="1" smtClean="0"/>
              <a:t>lutte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la corruption.</a:t>
            </a:r>
          </a:p>
          <a:p>
            <a:r>
              <a:rPr lang="en-GB" dirty="0" err="1" smtClean="0"/>
              <a:t>Nécessité</a:t>
            </a:r>
            <a:r>
              <a:rPr lang="en-GB" dirty="0" smtClean="0"/>
              <a:t> de </a:t>
            </a:r>
            <a:r>
              <a:rPr lang="en-GB" dirty="0" err="1" smtClean="0"/>
              <a:t>tirer</a:t>
            </a:r>
            <a:r>
              <a:rPr lang="en-GB" dirty="0" smtClean="0"/>
              <a:t> profit de la </a:t>
            </a:r>
            <a:r>
              <a:rPr lang="en-GB" dirty="0" err="1" smtClean="0"/>
              <a:t>mise</a:t>
            </a:r>
            <a:r>
              <a:rPr lang="en-GB" dirty="0" smtClean="0"/>
              <a:t> en oeuvre des conventions </a:t>
            </a:r>
            <a:r>
              <a:rPr lang="en-GB" dirty="0" err="1" smtClean="0"/>
              <a:t>internationales</a:t>
            </a:r>
            <a:r>
              <a:rPr lang="en-GB" dirty="0" smtClean="0"/>
              <a:t> de </a:t>
            </a:r>
            <a:r>
              <a:rPr lang="en-GB" dirty="0" err="1" smtClean="0"/>
              <a:t>lutte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la corruption.</a:t>
            </a:r>
            <a:endParaRPr lang="en-GB" dirty="0" smtClean="0"/>
          </a:p>
          <a:p>
            <a:r>
              <a:rPr lang="en-GB" dirty="0" smtClean="0"/>
              <a:t>De </a:t>
            </a:r>
            <a:r>
              <a:rPr lang="en-GB" dirty="0" err="1" smtClean="0"/>
              <a:t>nouvelles</a:t>
            </a:r>
            <a:r>
              <a:rPr lang="en-GB" dirty="0" smtClean="0"/>
              <a:t> initiatives par le </a:t>
            </a:r>
            <a:r>
              <a:rPr lang="en-GB" dirty="0" err="1" smtClean="0"/>
              <a:t>gouvernement</a:t>
            </a:r>
            <a:r>
              <a:rPr lang="en-GB" dirty="0" smtClean="0"/>
              <a:t> </a:t>
            </a:r>
            <a:r>
              <a:rPr lang="en-GB" dirty="0" err="1" smtClean="0"/>
              <a:t>Matata</a:t>
            </a:r>
            <a:r>
              <a:rPr lang="en-GB" dirty="0" smtClean="0"/>
              <a:t> </a:t>
            </a:r>
            <a:r>
              <a:rPr lang="en-GB" dirty="0" err="1" smtClean="0"/>
              <a:t>ouvrent</a:t>
            </a:r>
            <a:r>
              <a:rPr lang="en-GB" dirty="0" smtClean="0"/>
              <a:t> de </a:t>
            </a:r>
            <a:r>
              <a:rPr lang="en-GB" dirty="0" err="1" smtClean="0"/>
              <a:t>nouvelles</a:t>
            </a:r>
            <a:r>
              <a:rPr lang="en-GB" dirty="0" smtClean="0"/>
              <a:t> perspectives.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Etat</a:t>
            </a:r>
            <a:r>
              <a:rPr lang="en-GB" dirty="0" smtClean="0"/>
              <a:t> </a:t>
            </a:r>
            <a:r>
              <a:rPr lang="en-GB" dirty="0" err="1" smtClean="0"/>
              <a:t>actuel</a:t>
            </a:r>
            <a:r>
              <a:rPr lang="en-GB" dirty="0" smtClean="0"/>
              <a:t> de la corruption en RDC</a:t>
            </a:r>
          </a:p>
          <a:p>
            <a:pPr>
              <a:buNone/>
            </a:pPr>
            <a:r>
              <a:rPr lang="en-GB" dirty="0" smtClean="0"/>
              <a:t>	- Administration </a:t>
            </a:r>
            <a:r>
              <a:rPr lang="en-GB" dirty="0" err="1" smtClean="0"/>
              <a:t>publique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- </a:t>
            </a:r>
            <a:r>
              <a:rPr lang="en-GB" dirty="0" err="1" smtClean="0"/>
              <a:t>Secteur</a:t>
            </a:r>
            <a:r>
              <a:rPr lang="en-GB" dirty="0" smtClean="0"/>
              <a:t> </a:t>
            </a:r>
            <a:r>
              <a:rPr lang="en-GB" dirty="0" err="1" smtClean="0"/>
              <a:t>minier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- </a:t>
            </a:r>
            <a:r>
              <a:rPr lang="en-GB" dirty="0" err="1" smtClean="0"/>
              <a:t>Secteur</a:t>
            </a:r>
            <a:r>
              <a:rPr lang="en-GB" dirty="0" smtClean="0"/>
              <a:t> </a:t>
            </a:r>
            <a:r>
              <a:rPr lang="en-GB" dirty="0" err="1" smtClean="0"/>
              <a:t>forestier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- Finances </a:t>
            </a:r>
            <a:r>
              <a:rPr lang="en-GB" dirty="0" err="1" smtClean="0"/>
              <a:t>publiques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- </a:t>
            </a:r>
            <a:r>
              <a:rPr lang="en-GB" dirty="0" err="1" smtClean="0"/>
              <a:t>Entreprises</a:t>
            </a:r>
            <a:r>
              <a:rPr lang="en-GB" dirty="0" smtClean="0"/>
              <a:t> </a:t>
            </a:r>
            <a:r>
              <a:rPr lang="en-GB" dirty="0" err="1" smtClean="0"/>
              <a:t>publiques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Initiatives de </a:t>
            </a:r>
            <a:r>
              <a:rPr lang="en-GB" dirty="0" err="1" smtClean="0"/>
              <a:t>lutte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la corruption</a:t>
            </a:r>
          </a:p>
          <a:p>
            <a:r>
              <a:rPr lang="en-GB" dirty="0" smtClean="0"/>
              <a:t>Programme </a:t>
            </a:r>
            <a:r>
              <a:rPr lang="en-GB" dirty="0" err="1" smtClean="0"/>
              <a:t>d’action</a:t>
            </a:r>
            <a:r>
              <a:rPr lang="en-GB" dirty="0" smtClean="0"/>
              <a:t> et </a:t>
            </a:r>
            <a:r>
              <a:rPr lang="en-GB" dirty="0" err="1" smtClean="0"/>
              <a:t>feuille</a:t>
            </a:r>
            <a:r>
              <a:rPr lang="en-GB" dirty="0" smtClean="0"/>
              <a:t> de route du </a:t>
            </a:r>
            <a:r>
              <a:rPr lang="en-GB" dirty="0" err="1" smtClean="0"/>
              <a:t>gouvernement</a:t>
            </a:r>
            <a:r>
              <a:rPr lang="en-GB" dirty="0" smtClean="0"/>
              <a:t> </a:t>
            </a:r>
            <a:r>
              <a:rPr lang="en-GB" dirty="0" err="1" smtClean="0"/>
              <a:t>Matata</a:t>
            </a:r>
            <a:endParaRPr lang="en-GB" dirty="0" smtClean="0"/>
          </a:p>
          <a:p>
            <a:r>
              <a:rPr lang="en-GB" dirty="0" smtClean="0"/>
              <a:t>Conclusions.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JE VOUS REMERCIE.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/>
              <a:t>Prof. KODI </a:t>
            </a:r>
            <a:r>
              <a:rPr lang="en-GB" b="1" dirty="0" err="1" smtClean="0"/>
              <a:t>Muzong</a:t>
            </a:r>
            <a:endParaRPr lang="en-GB" b="1" dirty="0" smtClean="0"/>
          </a:p>
          <a:p>
            <a:pPr>
              <a:buNone/>
            </a:pPr>
            <a:r>
              <a:rPr lang="en-GB" dirty="0" err="1" smtClean="0"/>
              <a:t>Chercheur</a:t>
            </a:r>
            <a:r>
              <a:rPr lang="en-GB" dirty="0" smtClean="0"/>
              <a:t> </a:t>
            </a:r>
            <a:r>
              <a:rPr lang="en-GB" dirty="0" err="1" smtClean="0"/>
              <a:t>Associé</a:t>
            </a:r>
            <a:endParaRPr lang="en-GB" dirty="0" smtClean="0"/>
          </a:p>
          <a:p>
            <a:pPr>
              <a:buNone/>
            </a:pPr>
            <a:r>
              <a:rPr lang="en-GB" dirty="0" err="1" smtClean="0"/>
              <a:t>Département</a:t>
            </a:r>
            <a:r>
              <a:rPr lang="en-GB" dirty="0" smtClean="0"/>
              <a:t> </a:t>
            </a:r>
            <a:r>
              <a:rPr lang="en-GB" dirty="0" err="1" smtClean="0"/>
              <a:t>Afrique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Chatham House</a:t>
            </a:r>
          </a:p>
          <a:p>
            <a:pPr>
              <a:buNone/>
            </a:pPr>
            <a:r>
              <a:rPr lang="en-GB" dirty="0" smtClean="0"/>
              <a:t>Royal Institute of International Affairs</a:t>
            </a:r>
          </a:p>
          <a:p>
            <a:pPr>
              <a:buNone/>
            </a:pPr>
            <a:r>
              <a:rPr lang="en-GB" dirty="0" err="1" smtClean="0"/>
              <a:t>Londres</a:t>
            </a:r>
            <a:r>
              <a:rPr lang="en-GB" dirty="0" smtClean="0"/>
              <a:t>, </a:t>
            </a:r>
            <a:r>
              <a:rPr lang="en-GB" dirty="0" err="1" smtClean="0"/>
              <a:t>Royaume-Uni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>
                <a:hlinkClick r:id="rId2"/>
              </a:rPr>
              <a:t>muzongkodi@gmail.com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>
                <a:hlinkClick r:id="rId3"/>
              </a:rPr>
              <a:t>www.chathamhouse.org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Etat</a:t>
            </a:r>
            <a:r>
              <a:rPr lang="en-GB" dirty="0" smtClean="0"/>
              <a:t> </a:t>
            </a:r>
            <a:r>
              <a:rPr lang="en-GB" dirty="0" err="1" smtClean="0"/>
              <a:t>actuel</a:t>
            </a:r>
            <a:r>
              <a:rPr lang="en-GB" dirty="0" smtClean="0"/>
              <a:t> de la corruption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Constat</a:t>
            </a:r>
            <a:r>
              <a:rPr lang="en-GB" dirty="0" smtClean="0"/>
              <a:t> </a:t>
            </a:r>
            <a:r>
              <a:rPr lang="en-GB" dirty="0" smtClean="0"/>
              <a:t> </a:t>
            </a:r>
            <a:r>
              <a:rPr lang="en-GB" dirty="0" smtClean="0"/>
              <a:t>:</a:t>
            </a:r>
            <a:r>
              <a:rPr lang="en-GB" dirty="0" smtClean="0"/>
              <a:t> </a:t>
            </a:r>
            <a:r>
              <a:rPr lang="en-GB" dirty="0" smtClean="0"/>
              <a:t>situation </a:t>
            </a:r>
            <a:r>
              <a:rPr lang="en-GB" dirty="0" err="1" smtClean="0"/>
              <a:t>sérieuse</a:t>
            </a:r>
            <a:r>
              <a:rPr lang="en-GB" dirty="0" smtClean="0"/>
              <a:t> et </a:t>
            </a:r>
            <a:r>
              <a:rPr lang="en-GB" dirty="0" err="1" smtClean="0"/>
              <a:t>préoccupante</a:t>
            </a:r>
            <a:r>
              <a:rPr lang="en-GB" dirty="0" smtClean="0"/>
              <a:t> de </a:t>
            </a:r>
            <a:r>
              <a:rPr lang="en-GB" dirty="0" smtClean="0"/>
              <a:t>la corruption en RDC par le </a:t>
            </a:r>
            <a:r>
              <a:rPr lang="en-GB" dirty="0" err="1" smtClean="0"/>
              <a:t>Gouvernement</a:t>
            </a:r>
            <a:r>
              <a:rPr lang="en-GB" dirty="0" smtClean="0"/>
              <a:t> </a:t>
            </a:r>
            <a:r>
              <a:rPr lang="en-GB" dirty="0" err="1" smtClean="0"/>
              <a:t>congolais</a:t>
            </a:r>
            <a:r>
              <a:rPr lang="en-GB" dirty="0" smtClean="0"/>
              <a:t>, les </a:t>
            </a:r>
            <a:r>
              <a:rPr lang="en-GB" dirty="0" err="1" smtClean="0"/>
              <a:t>médias</a:t>
            </a:r>
            <a:r>
              <a:rPr lang="en-GB" dirty="0" smtClean="0"/>
              <a:t>, les organisations </a:t>
            </a:r>
            <a:r>
              <a:rPr lang="en-GB" dirty="0" err="1" smtClean="0"/>
              <a:t>religieuses</a:t>
            </a:r>
            <a:r>
              <a:rPr lang="en-GB" dirty="0" smtClean="0"/>
              <a:t>, les organisations de la </a:t>
            </a:r>
            <a:r>
              <a:rPr lang="en-GB" dirty="0" err="1" smtClean="0"/>
              <a:t>société</a:t>
            </a:r>
            <a:r>
              <a:rPr lang="en-GB" dirty="0" smtClean="0"/>
              <a:t> </a:t>
            </a:r>
            <a:r>
              <a:rPr lang="en-GB" dirty="0" err="1" smtClean="0"/>
              <a:t>civile</a:t>
            </a:r>
            <a:r>
              <a:rPr lang="en-GB" dirty="0" smtClean="0"/>
              <a:t> et la population.</a:t>
            </a:r>
          </a:p>
          <a:p>
            <a:r>
              <a:rPr lang="en-GB" dirty="0" smtClean="0"/>
              <a:t>Situation </a:t>
            </a:r>
            <a:r>
              <a:rPr lang="en-GB" dirty="0" err="1" smtClean="0"/>
              <a:t>reflétée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les indices de la </a:t>
            </a:r>
            <a:r>
              <a:rPr lang="en-GB" dirty="0" err="1" smtClean="0"/>
              <a:t>gouvernance</a:t>
            </a:r>
            <a:r>
              <a:rPr lang="en-GB" dirty="0" smtClean="0"/>
              <a:t> :</a:t>
            </a:r>
          </a:p>
          <a:p>
            <a:pPr>
              <a:buNone/>
            </a:pPr>
            <a:r>
              <a:rPr lang="en-GB" dirty="0" smtClean="0"/>
              <a:t>	- </a:t>
            </a:r>
            <a:r>
              <a:rPr lang="en-GB" i="1" dirty="0" err="1" smtClean="0"/>
              <a:t>Indice</a:t>
            </a:r>
            <a:r>
              <a:rPr lang="en-GB" i="1" dirty="0" smtClean="0"/>
              <a:t> de perception de la corruption </a:t>
            </a:r>
            <a:r>
              <a:rPr lang="en-GB" i="1" dirty="0" smtClean="0"/>
              <a:t>2011  </a:t>
            </a:r>
            <a:r>
              <a:rPr lang="en-GB" dirty="0" smtClean="0"/>
              <a:t>de Transparency International : 2 </a:t>
            </a:r>
            <a:r>
              <a:rPr lang="en-GB" dirty="0" err="1" smtClean="0"/>
              <a:t>sur</a:t>
            </a:r>
            <a:r>
              <a:rPr lang="en-GB" dirty="0" smtClean="0"/>
              <a:t> 10, </a:t>
            </a:r>
            <a:r>
              <a:rPr lang="en-GB" dirty="0" smtClean="0"/>
              <a:t>168e </a:t>
            </a:r>
            <a:r>
              <a:rPr lang="en-GB" dirty="0" err="1" smtClean="0"/>
              <a:t>sur</a:t>
            </a:r>
            <a:r>
              <a:rPr lang="en-GB" dirty="0" smtClean="0"/>
              <a:t> </a:t>
            </a:r>
            <a:r>
              <a:rPr lang="en-GB" dirty="0" smtClean="0"/>
              <a:t>182 </a:t>
            </a:r>
            <a:r>
              <a:rPr lang="en-GB" dirty="0" smtClean="0"/>
              <a:t>pays </a:t>
            </a:r>
            <a:r>
              <a:rPr lang="en-GB" dirty="0" err="1" smtClean="0"/>
              <a:t>couverts</a:t>
            </a:r>
            <a:r>
              <a:rPr lang="en-GB" dirty="0" smtClean="0"/>
              <a:t>;</a:t>
            </a:r>
          </a:p>
          <a:p>
            <a:pPr>
              <a:buNone/>
            </a:pPr>
            <a:r>
              <a:rPr lang="en-GB" dirty="0" smtClean="0"/>
              <a:t>	- </a:t>
            </a:r>
            <a:r>
              <a:rPr lang="en-GB" i="1" dirty="0" err="1" smtClean="0"/>
              <a:t>Indicateurs</a:t>
            </a:r>
            <a:r>
              <a:rPr lang="en-GB" i="1" dirty="0" smtClean="0"/>
              <a:t> de </a:t>
            </a:r>
            <a:r>
              <a:rPr lang="en-GB" i="1" dirty="0" err="1" smtClean="0"/>
              <a:t>gouvernance</a:t>
            </a:r>
            <a:r>
              <a:rPr lang="en-GB" i="1" dirty="0" smtClean="0"/>
              <a:t> </a:t>
            </a:r>
            <a:r>
              <a:rPr lang="en-GB" i="1" dirty="0" err="1" smtClean="0"/>
              <a:t>dans</a:t>
            </a:r>
            <a:r>
              <a:rPr lang="en-GB" i="1" dirty="0" smtClean="0"/>
              <a:t> le </a:t>
            </a:r>
            <a:r>
              <a:rPr lang="en-GB" i="1" dirty="0" err="1" smtClean="0"/>
              <a:t>monde</a:t>
            </a:r>
            <a:r>
              <a:rPr lang="en-GB" i="1" dirty="0" smtClean="0"/>
              <a:t> 2009 </a:t>
            </a:r>
            <a:r>
              <a:rPr lang="en-GB" dirty="0" smtClean="0"/>
              <a:t>de la </a:t>
            </a:r>
            <a:r>
              <a:rPr lang="en-GB" dirty="0" err="1" smtClean="0"/>
              <a:t>Banque</a:t>
            </a:r>
            <a:r>
              <a:rPr lang="en-GB" dirty="0" smtClean="0"/>
              <a:t> </a:t>
            </a:r>
            <a:r>
              <a:rPr lang="en-GB" dirty="0" err="1" smtClean="0"/>
              <a:t>Mondiale</a:t>
            </a:r>
            <a:r>
              <a:rPr lang="en-GB" dirty="0" smtClean="0"/>
              <a:t> :  </a:t>
            </a:r>
          </a:p>
          <a:p>
            <a:pPr>
              <a:buNone/>
            </a:pPr>
            <a:r>
              <a:rPr lang="en-GB" dirty="0" smtClean="0"/>
              <a:t>		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Etat</a:t>
            </a:r>
            <a:r>
              <a:rPr lang="en-GB" dirty="0" smtClean="0"/>
              <a:t> </a:t>
            </a:r>
            <a:r>
              <a:rPr lang="en-GB" dirty="0" err="1" smtClean="0"/>
              <a:t>actuel</a:t>
            </a:r>
            <a:r>
              <a:rPr lang="en-GB" dirty="0" smtClean="0"/>
              <a:t> de la corruption (suite 1)</a:t>
            </a:r>
            <a:br>
              <a:rPr lang="en-GB" dirty="0" smtClean="0"/>
            </a:b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5800" y="1524000"/>
          <a:ext cx="7772400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Indices </a:t>
                      </a:r>
                      <a:r>
                        <a:rPr lang="en-GB" dirty="0" err="1" smtClean="0"/>
                        <a:t>clés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2008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2009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Participation et </a:t>
                      </a:r>
                      <a:r>
                        <a:rPr lang="en-GB" dirty="0" err="1" smtClean="0"/>
                        <a:t>transparence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9,1/100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8,5/100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Qualité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réglémentaire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7,2/100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4,3/100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Contrôle</a:t>
                      </a:r>
                      <a:r>
                        <a:rPr lang="en-GB" dirty="0" smtClean="0"/>
                        <a:t> de la corruption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5,8/100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2,9/100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Stabilité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politique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2,4/100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2,8/100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Efficacité</a:t>
                      </a:r>
                      <a:r>
                        <a:rPr lang="en-GB" dirty="0" smtClean="0"/>
                        <a:t> du </a:t>
                      </a:r>
                      <a:r>
                        <a:rPr lang="en-GB" dirty="0" err="1" smtClean="0"/>
                        <a:t>gouvernment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1,9/100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1,9/100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Etat</a:t>
                      </a:r>
                      <a:r>
                        <a:rPr lang="en-GB" baseline="0" dirty="0" smtClean="0"/>
                        <a:t> de </a:t>
                      </a:r>
                      <a:r>
                        <a:rPr lang="en-GB" baseline="0" dirty="0" err="1" smtClean="0"/>
                        <a:t>droit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1,9/100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1,9/100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9E475E-3227-42B8-9ECA-AA50D97AAC81}" type="slidenum">
              <a:rPr lang="en-GB"/>
              <a:pPr/>
              <a:t>5</a:t>
            </a:fld>
            <a:endParaRPr lang="en-GB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Etat</a:t>
            </a:r>
            <a:r>
              <a:rPr lang="en-GB" dirty="0" smtClean="0"/>
              <a:t> </a:t>
            </a:r>
            <a:r>
              <a:rPr lang="en-GB" dirty="0" err="1" smtClean="0"/>
              <a:t>actuel</a:t>
            </a:r>
            <a:r>
              <a:rPr lang="en-GB" dirty="0" smtClean="0"/>
              <a:t> de la corruption (suite 2)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	- </a:t>
            </a:r>
            <a:r>
              <a:rPr lang="en-US" i="1" dirty="0" err="1" smtClean="0"/>
              <a:t>Indice</a:t>
            </a:r>
            <a:r>
              <a:rPr lang="en-US" i="1" dirty="0" smtClean="0"/>
              <a:t> de </a:t>
            </a:r>
            <a:r>
              <a:rPr lang="en-US" i="1" dirty="0" err="1" smtClean="0"/>
              <a:t>compétitivité</a:t>
            </a:r>
            <a:r>
              <a:rPr lang="en-US" i="1" dirty="0" smtClean="0"/>
              <a:t> des </a:t>
            </a:r>
            <a:r>
              <a:rPr lang="en-US" i="1" dirty="0" err="1" smtClean="0"/>
              <a:t>entreprises</a:t>
            </a:r>
            <a:r>
              <a:rPr lang="en-US" i="1" dirty="0" smtClean="0"/>
              <a:t> 2011 </a:t>
            </a:r>
            <a:r>
              <a:rPr lang="en-US" dirty="0" smtClean="0"/>
              <a:t>de la </a:t>
            </a:r>
            <a:r>
              <a:rPr lang="en-US" dirty="0" err="1" smtClean="0"/>
              <a:t>Banque</a:t>
            </a:r>
            <a:r>
              <a:rPr lang="en-US" dirty="0" smtClean="0"/>
              <a:t> </a:t>
            </a:r>
            <a:r>
              <a:rPr lang="en-US" dirty="0" err="1" smtClean="0"/>
              <a:t>Mondiale</a:t>
            </a:r>
            <a:r>
              <a:rPr lang="en-US" dirty="0" smtClean="0"/>
              <a:t> : 175e </a:t>
            </a:r>
            <a:r>
              <a:rPr lang="en-US" dirty="0" err="1" smtClean="0"/>
              <a:t>sur</a:t>
            </a:r>
            <a:r>
              <a:rPr lang="en-US" dirty="0" smtClean="0"/>
              <a:t> 183 pays </a:t>
            </a:r>
            <a:r>
              <a:rPr lang="en-US" dirty="0" err="1" smtClean="0"/>
              <a:t>analysés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- </a:t>
            </a:r>
            <a:r>
              <a:rPr lang="en-US" i="1" dirty="0" err="1" smtClean="0"/>
              <a:t>Indice</a:t>
            </a:r>
            <a:r>
              <a:rPr lang="en-US" i="1" dirty="0" smtClean="0"/>
              <a:t> </a:t>
            </a:r>
            <a:r>
              <a:rPr lang="en-US" i="1" dirty="0" err="1" smtClean="0"/>
              <a:t>d’ouverture</a:t>
            </a:r>
            <a:r>
              <a:rPr lang="en-US" i="1" dirty="0" smtClean="0"/>
              <a:t> </a:t>
            </a:r>
            <a:r>
              <a:rPr lang="en-US" i="1" dirty="0" err="1" smtClean="0"/>
              <a:t>budgétaire</a:t>
            </a:r>
            <a:r>
              <a:rPr lang="en-US" i="1" dirty="0" smtClean="0"/>
              <a:t> 2010 </a:t>
            </a:r>
            <a:r>
              <a:rPr lang="en-US" dirty="0" smtClean="0"/>
              <a:t>: 6/100,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amélioration</a:t>
            </a:r>
            <a:r>
              <a:rPr lang="en-US" dirty="0" smtClean="0"/>
              <a:t> </a:t>
            </a:r>
            <a:r>
              <a:rPr lang="en-US" dirty="0" err="1" smtClean="0"/>
              <a:t>marginale</a:t>
            </a:r>
            <a:r>
              <a:rPr lang="en-US" dirty="0" smtClean="0"/>
              <a:t> par rapport  au score de 0/100 </a:t>
            </a:r>
            <a:r>
              <a:rPr lang="en-US" dirty="0" err="1" smtClean="0"/>
              <a:t>obtenu</a:t>
            </a:r>
            <a:r>
              <a:rPr lang="en-US" dirty="0" smtClean="0"/>
              <a:t> en 2008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Doing Business 2012 : 181e </a:t>
            </a:r>
            <a:r>
              <a:rPr lang="en-US" dirty="0" err="1" smtClean="0"/>
              <a:t>sur</a:t>
            </a:r>
            <a:r>
              <a:rPr lang="en-US" dirty="0" smtClean="0"/>
              <a:t> 185 pays </a:t>
            </a:r>
            <a:r>
              <a:rPr lang="en-US" dirty="0" err="1" smtClean="0"/>
              <a:t>classifi</a:t>
            </a:r>
            <a:r>
              <a:rPr lang="en-GB" dirty="0" err="1" smtClean="0"/>
              <a:t>és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US" dirty="0" err="1" smtClean="0"/>
              <a:t>Constats</a:t>
            </a:r>
            <a:r>
              <a:rPr lang="en-US" dirty="0" smtClean="0"/>
              <a:t> </a:t>
            </a:r>
            <a:r>
              <a:rPr lang="en-US" dirty="0" err="1" smtClean="0"/>
              <a:t>faits</a:t>
            </a:r>
            <a:r>
              <a:rPr lang="en-US" dirty="0" smtClean="0"/>
              <a:t> par les </a:t>
            </a:r>
            <a:r>
              <a:rPr lang="en-US" dirty="0" err="1" smtClean="0"/>
              <a:t>analystes</a:t>
            </a:r>
            <a:r>
              <a:rPr lang="en-US" dirty="0" smtClean="0"/>
              <a:t> </a:t>
            </a:r>
            <a:r>
              <a:rPr lang="en-US" dirty="0" err="1" smtClean="0"/>
              <a:t>montrent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-  </a:t>
            </a:r>
            <a:r>
              <a:rPr lang="en-US" dirty="0" err="1" smtClean="0"/>
              <a:t>renversement</a:t>
            </a:r>
            <a:r>
              <a:rPr lang="en-US" dirty="0" smtClean="0"/>
              <a:t> des </a:t>
            </a:r>
            <a:r>
              <a:rPr lang="en-US" dirty="0" err="1" smtClean="0"/>
              <a:t>valeurs</a:t>
            </a:r>
            <a:r>
              <a:rPr lang="en-US" dirty="0" smtClean="0"/>
              <a:t> </a:t>
            </a:r>
            <a:r>
              <a:rPr lang="en-US" dirty="0" err="1" smtClean="0"/>
              <a:t>éthiques</a:t>
            </a:r>
            <a:r>
              <a:rPr lang="en-US" dirty="0" smtClean="0"/>
              <a:t> : corruption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devenue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mode de vie, le </a:t>
            </a:r>
            <a:r>
              <a:rPr lang="en-US" dirty="0" err="1" smtClean="0"/>
              <a:t>système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- corruption </a:t>
            </a:r>
            <a:r>
              <a:rPr lang="en-US" dirty="0" err="1" smtClean="0"/>
              <a:t>tolérée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toutes</a:t>
            </a:r>
            <a:r>
              <a:rPr lang="en-US" dirty="0" smtClean="0"/>
              <a:t> les couches de la population, </a:t>
            </a:r>
            <a:r>
              <a:rPr lang="en-US" dirty="0" err="1" smtClean="0"/>
              <a:t>même</a:t>
            </a:r>
            <a:r>
              <a:rPr lang="en-US" dirty="0" smtClean="0"/>
              <a:t> </a:t>
            </a:r>
            <a:r>
              <a:rPr lang="en-US" dirty="0" err="1" smtClean="0"/>
              <a:t>parmi</a:t>
            </a:r>
            <a:r>
              <a:rPr lang="en-US" dirty="0" smtClean="0"/>
              <a:t> les </a:t>
            </a:r>
            <a:r>
              <a:rPr lang="en-US" dirty="0" err="1" smtClean="0"/>
              <a:t>pauvres</a:t>
            </a:r>
            <a:r>
              <a:rPr lang="en-US" dirty="0" smtClean="0"/>
              <a:t> qui en </a:t>
            </a:r>
            <a:r>
              <a:rPr lang="en-US" dirty="0" err="1" smtClean="0"/>
              <a:t>sont</a:t>
            </a:r>
            <a:r>
              <a:rPr lang="en-US" dirty="0" smtClean="0"/>
              <a:t> les premières </a:t>
            </a:r>
            <a:r>
              <a:rPr lang="en-US" dirty="0" err="1" smtClean="0"/>
              <a:t>victimes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- </a:t>
            </a:r>
            <a:r>
              <a:rPr lang="en-US" dirty="0" err="1" smtClean="0"/>
              <a:t>impunité</a:t>
            </a:r>
            <a:r>
              <a:rPr lang="en-US" dirty="0" smtClean="0"/>
              <a:t> </a:t>
            </a:r>
            <a:r>
              <a:rPr lang="en-US" dirty="0" err="1" smtClean="0"/>
              <a:t>assurée</a:t>
            </a:r>
            <a:r>
              <a:rPr lang="en-US" dirty="0" smtClean="0"/>
              <a:t> : petite et </a:t>
            </a:r>
            <a:r>
              <a:rPr lang="en-US" dirty="0" err="1" smtClean="0"/>
              <a:t>grande</a:t>
            </a:r>
            <a:r>
              <a:rPr lang="en-US" dirty="0" smtClean="0"/>
              <a:t> corruption  “à </a:t>
            </a:r>
            <a:r>
              <a:rPr lang="en-US" dirty="0" err="1" smtClean="0"/>
              <a:t>ciel</a:t>
            </a:r>
            <a:r>
              <a:rPr lang="en-US" dirty="0" smtClean="0"/>
              <a:t> </a:t>
            </a:r>
            <a:r>
              <a:rPr lang="en-US" dirty="0" err="1" smtClean="0"/>
              <a:t>ouvert</a:t>
            </a:r>
            <a:r>
              <a:rPr lang="en-US" dirty="0" smtClean="0"/>
              <a:t>”;</a:t>
            </a:r>
          </a:p>
          <a:p>
            <a:pPr>
              <a:buNone/>
            </a:pPr>
            <a:r>
              <a:rPr lang="en-US" dirty="0" smtClean="0"/>
              <a:t>	- pas de distinction entre les </a:t>
            </a:r>
            <a:r>
              <a:rPr lang="en-US" dirty="0" err="1" smtClean="0"/>
              <a:t>sphères</a:t>
            </a:r>
            <a:r>
              <a:rPr lang="en-US" dirty="0" smtClean="0"/>
              <a:t> </a:t>
            </a:r>
            <a:r>
              <a:rPr lang="en-US" dirty="0" err="1" smtClean="0"/>
              <a:t>publique</a:t>
            </a:r>
            <a:r>
              <a:rPr lang="en-US" dirty="0" smtClean="0"/>
              <a:t> et </a:t>
            </a:r>
            <a:r>
              <a:rPr lang="en-US" dirty="0" err="1" smtClean="0"/>
              <a:t>privée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Etat</a:t>
            </a:r>
            <a:r>
              <a:rPr lang="en-GB" dirty="0" smtClean="0"/>
              <a:t> </a:t>
            </a:r>
            <a:r>
              <a:rPr lang="en-GB" dirty="0" err="1" smtClean="0"/>
              <a:t>actuel</a:t>
            </a:r>
            <a:r>
              <a:rPr lang="en-GB" dirty="0" smtClean="0"/>
              <a:t> de la corruption (suite 3)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	- capture de </a:t>
            </a:r>
            <a:r>
              <a:rPr lang="en-GB" dirty="0" err="1" smtClean="0"/>
              <a:t>l’Etat</a:t>
            </a:r>
            <a:r>
              <a:rPr lang="en-GB" dirty="0" smtClean="0"/>
              <a:t> par des </a:t>
            </a:r>
            <a:r>
              <a:rPr lang="en-GB" dirty="0" err="1" smtClean="0"/>
              <a:t>groupes</a:t>
            </a:r>
            <a:r>
              <a:rPr lang="en-GB" dirty="0" smtClean="0"/>
              <a:t> </a:t>
            </a:r>
            <a:r>
              <a:rPr lang="en-GB" dirty="0" err="1" smtClean="0"/>
              <a:t>d’élites</a:t>
            </a:r>
            <a:r>
              <a:rPr lang="en-GB" dirty="0" smtClean="0"/>
              <a:t>;</a:t>
            </a:r>
          </a:p>
          <a:p>
            <a:pPr>
              <a:buNone/>
            </a:pPr>
            <a:r>
              <a:rPr lang="en-GB" dirty="0" smtClean="0"/>
              <a:t>	- exploitation des </a:t>
            </a:r>
            <a:r>
              <a:rPr lang="en-GB" dirty="0" err="1" smtClean="0"/>
              <a:t>ressources</a:t>
            </a:r>
            <a:r>
              <a:rPr lang="en-GB" dirty="0" smtClean="0"/>
              <a:t> </a:t>
            </a:r>
            <a:r>
              <a:rPr lang="en-GB" dirty="0" err="1" smtClean="0"/>
              <a:t>publiques</a:t>
            </a:r>
            <a:r>
              <a:rPr lang="en-GB" dirty="0" smtClean="0"/>
              <a:t> à des fins </a:t>
            </a:r>
            <a:r>
              <a:rPr lang="en-GB" dirty="0" err="1" smtClean="0"/>
              <a:t>d’enrichissement</a:t>
            </a:r>
            <a:r>
              <a:rPr lang="en-GB" dirty="0" smtClean="0"/>
              <a:t> personnel;</a:t>
            </a:r>
          </a:p>
          <a:p>
            <a:pPr>
              <a:buNone/>
            </a:pPr>
            <a:r>
              <a:rPr lang="en-GB" dirty="0" smtClean="0"/>
              <a:t>	- </a:t>
            </a:r>
            <a:r>
              <a:rPr lang="en-GB" dirty="0" err="1" smtClean="0"/>
              <a:t>impunité</a:t>
            </a:r>
            <a:r>
              <a:rPr lang="en-GB" dirty="0" smtClean="0"/>
              <a:t> : </a:t>
            </a:r>
            <a:r>
              <a:rPr lang="en-GB" dirty="0" err="1" smtClean="0"/>
              <a:t>jusque</a:t>
            </a:r>
            <a:r>
              <a:rPr lang="en-GB" dirty="0" smtClean="0"/>
              <a:t> </a:t>
            </a:r>
            <a:r>
              <a:rPr lang="en-GB" dirty="0" err="1" smtClean="0"/>
              <a:t>là</a:t>
            </a:r>
            <a:r>
              <a:rPr lang="en-GB" dirty="0" smtClean="0"/>
              <a:t> pas de </a:t>
            </a:r>
            <a:r>
              <a:rPr lang="en-GB" dirty="0" err="1" smtClean="0"/>
              <a:t>cas</a:t>
            </a:r>
            <a:r>
              <a:rPr lang="en-GB" dirty="0" smtClean="0"/>
              <a:t> de corruption </a:t>
            </a:r>
            <a:r>
              <a:rPr lang="en-GB" dirty="0" err="1" smtClean="0"/>
              <a:t>jugés</a:t>
            </a:r>
            <a:r>
              <a:rPr lang="en-GB" dirty="0" smtClean="0"/>
              <a:t>, </a:t>
            </a:r>
            <a:r>
              <a:rPr lang="en-GB" dirty="0" err="1" smtClean="0"/>
              <a:t>mais</a:t>
            </a:r>
            <a:r>
              <a:rPr lang="en-GB" dirty="0" smtClean="0"/>
              <a:t> </a:t>
            </a:r>
            <a:r>
              <a:rPr lang="en-GB" dirty="0" err="1" smtClean="0"/>
              <a:t>arrestations</a:t>
            </a:r>
            <a:r>
              <a:rPr lang="en-GB" dirty="0" smtClean="0"/>
              <a:t> d’un </a:t>
            </a:r>
            <a:r>
              <a:rPr lang="en-GB" dirty="0" err="1" smtClean="0"/>
              <a:t>Ministre</a:t>
            </a:r>
            <a:r>
              <a:rPr lang="en-GB" dirty="0" smtClean="0"/>
              <a:t> du </a:t>
            </a:r>
            <a:r>
              <a:rPr lang="en-GB" dirty="0" err="1" smtClean="0"/>
              <a:t>Gouvernement</a:t>
            </a:r>
            <a:r>
              <a:rPr lang="en-GB" dirty="0" smtClean="0"/>
              <a:t> central, d’un </a:t>
            </a:r>
            <a:r>
              <a:rPr lang="en-GB" dirty="0" err="1" smtClean="0"/>
              <a:t>Ministre</a:t>
            </a:r>
            <a:r>
              <a:rPr lang="en-GB" dirty="0" smtClean="0"/>
              <a:t> d’un </a:t>
            </a:r>
            <a:r>
              <a:rPr lang="en-GB" dirty="0" err="1" smtClean="0"/>
              <a:t>gouvernement</a:t>
            </a:r>
            <a:r>
              <a:rPr lang="en-GB" dirty="0" smtClean="0"/>
              <a:t> provincial, et de </a:t>
            </a:r>
            <a:r>
              <a:rPr lang="en-GB" dirty="0" err="1" smtClean="0"/>
              <a:t>dirigeants</a:t>
            </a:r>
            <a:r>
              <a:rPr lang="en-GB" dirty="0" smtClean="0"/>
              <a:t> </a:t>
            </a:r>
            <a:r>
              <a:rPr lang="en-GB" dirty="0" err="1" smtClean="0"/>
              <a:t>d’entreprises</a:t>
            </a:r>
            <a:r>
              <a:rPr lang="en-GB" dirty="0" smtClean="0"/>
              <a:t> </a:t>
            </a:r>
            <a:r>
              <a:rPr lang="en-GB" dirty="0" err="1" smtClean="0"/>
              <a:t>d’Etat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Corruption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err="1" smtClean="0"/>
              <a:t>l’administration</a:t>
            </a:r>
            <a:r>
              <a:rPr lang="en-GB" dirty="0" smtClean="0"/>
              <a:t> </a:t>
            </a:r>
            <a:r>
              <a:rPr lang="en-GB" dirty="0" err="1" smtClean="0"/>
              <a:t>publique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Contexte</a:t>
            </a:r>
            <a:r>
              <a:rPr lang="en-GB" dirty="0" smtClean="0"/>
              <a:t> : institutions de </a:t>
            </a:r>
            <a:r>
              <a:rPr lang="en-GB" dirty="0" err="1" smtClean="0"/>
              <a:t>l’Etat</a:t>
            </a:r>
            <a:r>
              <a:rPr lang="en-GB" dirty="0" smtClean="0"/>
              <a:t> </a:t>
            </a:r>
            <a:r>
              <a:rPr lang="en-GB" dirty="0" err="1" smtClean="0"/>
              <a:t>faibles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pratiquement</a:t>
            </a:r>
            <a:r>
              <a:rPr lang="en-GB" dirty="0" smtClean="0"/>
              <a:t> </a:t>
            </a:r>
            <a:r>
              <a:rPr lang="en-GB" dirty="0" err="1" smtClean="0"/>
              <a:t>détruites</a:t>
            </a:r>
            <a:r>
              <a:rPr lang="en-GB" dirty="0" smtClean="0"/>
              <a:t> par </a:t>
            </a:r>
            <a:r>
              <a:rPr lang="en-GB" dirty="0" err="1" smtClean="0"/>
              <a:t>plusieurs</a:t>
            </a:r>
            <a:r>
              <a:rPr lang="en-GB" dirty="0" smtClean="0"/>
              <a:t> </a:t>
            </a:r>
            <a:r>
              <a:rPr lang="en-GB" dirty="0" err="1" smtClean="0"/>
              <a:t>décennies</a:t>
            </a:r>
            <a:r>
              <a:rPr lang="en-GB" dirty="0" smtClean="0"/>
              <a:t> de </a:t>
            </a:r>
            <a:r>
              <a:rPr lang="en-GB" dirty="0" err="1" smtClean="0"/>
              <a:t>négligence</a:t>
            </a:r>
            <a:r>
              <a:rPr lang="en-GB" dirty="0" smtClean="0"/>
              <a:t> et de </a:t>
            </a:r>
            <a:r>
              <a:rPr lang="en-GB" dirty="0" err="1" smtClean="0"/>
              <a:t>conflits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Clientélisme</a:t>
            </a:r>
            <a:r>
              <a:rPr lang="en-GB" dirty="0" smtClean="0"/>
              <a:t> et </a:t>
            </a:r>
            <a:r>
              <a:rPr lang="en-GB" dirty="0" err="1" smtClean="0"/>
              <a:t>népotisme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 </a:t>
            </a:r>
            <a:r>
              <a:rPr lang="en-GB" dirty="0" err="1" smtClean="0"/>
              <a:t>recrutement</a:t>
            </a:r>
            <a:r>
              <a:rPr lang="en-GB" dirty="0" smtClean="0"/>
              <a:t> et les </a:t>
            </a:r>
            <a:r>
              <a:rPr lang="en-GB" dirty="0" smtClean="0"/>
              <a:t>promotions.</a:t>
            </a:r>
            <a:endParaRPr lang="en-GB" dirty="0" smtClean="0"/>
          </a:p>
          <a:p>
            <a:r>
              <a:rPr lang="en-GB" dirty="0" err="1" smtClean="0"/>
              <a:t>Multiplicité</a:t>
            </a:r>
            <a:r>
              <a:rPr lang="en-GB" dirty="0" smtClean="0"/>
              <a:t> des </a:t>
            </a:r>
            <a:r>
              <a:rPr lang="en-GB" dirty="0" err="1" smtClean="0"/>
              <a:t>règles</a:t>
            </a:r>
            <a:r>
              <a:rPr lang="en-GB" dirty="0" smtClean="0"/>
              <a:t> et des </a:t>
            </a:r>
            <a:r>
              <a:rPr lang="en-GB" dirty="0" err="1" smtClean="0"/>
              <a:t>procédures</a:t>
            </a:r>
            <a:r>
              <a:rPr lang="en-GB" dirty="0" smtClean="0"/>
              <a:t> </a:t>
            </a:r>
            <a:r>
              <a:rPr lang="en-GB" dirty="0" err="1" smtClean="0"/>
              <a:t>opaques</a:t>
            </a:r>
            <a:r>
              <a:rPr lang="en-GB" dirty="0" smtClean="0"/>
              <a:t> </a:t>
            </a:r>
            <a:r>
              <a:rPr lang="en-GB" dirty="0" err="1" smtClean="0"/>
              <a:t>créent</a:t>
            </a:r>
            <a:r>
              <a:rPr lang="en-GB" dirty="0" smtClean="0"/>
              <a:t> des </a:t>
            </a:r>
            <a:r>
              <a:rPr lang="en-GB" dirty="0" err="1" smtClean="0"/>
              <a:t>opportunités</a:t>
            </a:r>
            <a:r>
              <a:rPr lang="en-GB" dirty="0" smtClean="0"/>
              <a:t> </a:t>
            </a:r>
            <a:r>
              <a:rPr lang="en-GB" dirty="0" err="1" smtClean="0"/>
              <a:t>d’abus</a:t>
            </a:r>
            <a:r>
              <a:rPr lang="en-GB" dirty="0" smtClean="0"/>
              <a:t> de </a:t>
            </a:r>
            <a:r>
              <a:rPr lang="en-GB" dirty="0" err="1" smtClean="0"/>
              <a:t>pouvoir</a:t>
            </a:r>
            <a:r>
              <a:rPr lang="en-GB" dirty="0" smtClean="0"/>
              <a:t> </a:t>
            </a:r>
            <a:r>
              <a:rPr lang="en-GB" dirty="0" err="1" smtClean="0"/>
              <a:t>discrétionnaire</a:t>
            </a:r>
            <a:r>
              <a:rPr lang="en-GB" dirty="0" smtClean="0"/>
              <a:t>.</a:t>
            </a:r>
          </a:p>
          <a:p>
            <a:r>
              <a:rPr lang="en-GB" dirty="0" smtClean="0"/>
              <a:t>Mal </a:t>
            </a:r>
            <a:r>
              <a:rPr lang="en-GB" dirty="0" err="1" smtClean="0"/>
              <a:t>remunérés</a:t>
            </a:r>
            <a:r>
              <a:rPr lang="en-GB" dirty="0" smtClean="0"/>
              <a:t>, les </a:t>
            </a:r>
            <a:r>
              <a:rPr lang="en-GB" dirty="0" err="1" smtClean="0"/>
              <a:t>fonctionnaires</a:t>
            </a:r>
            <a:r>
              <a:rPr lang="en-GB" dirty="0" smtClean="0"/>
              <a:t> </a:t>
            </a:r>
            <a:r>
              <a:rPr lang="en-GB" dirty="0" err="1" smtClean="0"/>
              <a:t>abusent</a:t>
            </a:r>
            <a:r>
              <a:rPr lang="en-GB" dirty="0" smtClean="0"/>
              <a:t> de </a:t>
            </a:r>
            <a:r>
              <a:rPr lang="en-GB" dirty="0" err="1" smtClean="0"/>
              <a:t>leur</a:t>
            </a:r>
            <a:r>
              <a:rPr lang="en-GB" dirty="0" smtClean="0"/>
              <a:t> </a:t>
            </a:r>
            <a:r>
              <a:rPr lang="en-GB" dirty="0" smtClean="0"/>
              <a:t> </a:t>
            </a:r>
            <a:r>
              <a:rPr lang="en-GB" dirty="0" err="1" smtClean="0"/>
              <a:t>fonction</a:t>
            </a:r>
            <a:r>
              <a:rPr lang="en-GB" dirty="0" smtClean="0"/>
              <a:t> à des fins </a:t>
            </a:r>
            <a:r>
              <a:rPr lang="en-GB" dirty="0" err="1" smtClean="0"/>
              <a:t>d’enrichissement</a:t>
            </a:r>
            <a:r>
              <a:rPr lang="en-GB" dirty="0" smtClean="0"/>
              <a:t> personnel.</a:t>
            </a:r>
          </a:p>
          <a:p>
            <a:r>
              <a:rPr lang="en-GB" dirty="0" err="1" smtClean="0"/>
              <a:t>Pratiques</a:t>
            </a:r>
            <a:r>
              <a:rPr lang="en-GB" dirty="0" smtClean="0"/>
              <a:t>: </a:t>
            </a:r>
            <a:r>
              <a:rPr lang="en-GB" dirty="0" err="1" smtClean="0"/>
              <a:t>détournement</a:t>
            </a:r>
            <a:r>
              <a:rPr lang="en-GB" dirty="0" smtClean="0"/>
              <a:t> des </a:t>
            </a:r>
            <a:r>
              <a:rPr lang="en-GB" dirty="0" err="1" smtClean="0"/>
              <a:t>recettes</a:t>
            </a:r>
            <a:r>
              <a:rPr lang="en-GB" dirty="0" smtClean="0"/>
              <a:t> </a:t>
            </a:r>
            <a:r>
              <a:rPr lang="en-GB" dirty="0" err="1" smtClean="0"/>
              <a:t>publiques</a:t>
            </a:r>
            <a:r>
              <a:rPr lang="en-GB" dirty="0" smtClean="0"/>
              <a:t>, </a:t>
            </a:r>
            <a:r>
              <a:rPr lang="en-GB" dirty="0" err="1" smtClean="0"/>
              <a:t>fraude</a:t>
            </a:r>
            <a:r>
              <a:rPr lang="en-GB" dirty="0" smtClean="0"/>
              <a:t>, </a:t>
            </a:r>
            <a:r>
              <a:rPr lang="en-GB" dirty="0" err="1" smtClean="0"/>
              <a:t>extorsion</a:t>
            </a:r>
            <a:r>
              <a:rPr lang="en-GB" dirty="0" smtClean="0"/>
              <a:t>, pots-de-</a:t>
            </a:r>
            <a:r>
              <a:rPr lang="en-GB" dirty="0" err="1" smtClean="0"/>
              <a:t>vin</a:t>
            </a:r>
            <a:r>
              <a:rPr lang="en-GB" dirty="0" smtClean="0"/>
              <a:t>, </a:t>
            </a:r>
            <a:r>
              <a:rPr lang="en-GB" dirty="0" err="1" smtClean="0"/>
              <a:t>trafic</a:t>
            </a:r>
            <a:r>
              <a:rPr lang="en-GB" dirty="0" smtClean="0"/>
              <a:t> </a:t>
            </a:r>
            <a:r>
              <a:rPr lang="en-GB" dirty="0" err="1" smtClean="0"/>
              <a:t>d’influence</a:t>
            </a:r>
            <a:r>
              <a:rPr lang="en-GB" dirty="0" smtClean="0"/>
              <a:t>, </a:t>
            </a:r>
            <a:r>
              <a:rPr lang="en-GB" dirty="0" err="1" smtClean="0"/>
              <a:t>favoritisme</a:t>
            </a:r>
            <a:r>
              <a:rPr lang="en-GB" dirty="0" smtClean="0"/>
              <a:t>, </a:t>
            </a:r>
            <a:r>
              <a:rPr lang="en-GB" dirty="0" err="1" smtClean="0"/>
              <a:t>népotisme</a:t>
            </a:r>
            <a:r>
              <a:rPr lang="en-GB" dirty="0" smtClean="0"/>
              <a:t>, “</a:t>
            </a:r>
            <a:r>
              <a:rPr lang="en-GB" dirty="0" err="1" smtClean="0"/>
              <a:t>tracasseries</a:t>
            </a:r>
            <a:r>
              <a:rPr lang="en-GB" dirty="0" smtClean="0"/>
              <a:t>”.</a:t>
            </a:r>
          </a:p>
          <a:p>
            <a:r>
              <a:rPr lang="en-GB" dirty="0" smtClean="0"/>
              <a:t>Collusion à </a:t>
            </a:r>
            <a:r>
              <a:rPr lang="en-GB" dirty="0" err="1" smtClean="0"/>
              <a:t>tous</a:t>
            </a:r>
            <a:r>
              <a:rPr lang="en-GB" dirty="0" smtClean="0"/>
              <a:t> les </a:t>
            </a:r>
            <a:r>
              <a:rPr lang="en-GB" dirty="0" err="1" smtClean="0"/>
              <a:t>niveaux</a:t>
            </a:r>
            <a:r>
              <a:rPr lang="en-GB" dirty="0" smtClean="0"/>
              <a:t>, </a:t>
            </a:r>
            <a:r>
              <a:rPr lang="en-GB" dirty="0" err="1" smtClean="0"/>
              <a:t>contrôles</a:t>
            </a:r>
            <a:r>
              <a:rPr lang="en-GB" dirty="0" smtClean="0"/>
              <a:t> </a:t>
            </a:r>
            <a:r>
              <a:rPr lang="en-GB" dirty="0" err="1" smtClean="0"/>
              <a:t>faibles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inexistants</a:t>
            </a:r>
            <a:r>
              <a:rPr lang="en-GB" dirty="0" smtClean="0"/>
              <a:t> </a:t>
            </a:r>
            <a:r>
              <a:rPr lang="en-GB" dirty="0" err="1" smtClean="0"/>
              <a:t>favorisent</a:t>
            </a:r>
            <a:r>
              <a:rPr lang="en-GB" dirty="0" smtClean="0"/>
              <a:t> </a:t>
            </a:r>
            <a:r>
              <a:rPr lang="en-GB" dirty="0" err="1" smtClean="0"/>
              <a:t>l’impunité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Corruption </a:t>
            </a:r>
            <a:r>
              <a:rPr lang="en-GB" dirty="0" err="1" smtClean="0"/>
              <a:t>dans</a:t>
            </a:r>
            <a:r>
              <a:rPr lang="en-GB" dirty="0" smtClean="0"/>
              <a:t> le </a:t>
            </a:r>
            <a:r>
              <a:rPr lang="en-GB" dirty="0" err="1" smtClean="0"/>
              <a:t>secteur</a:t>
            </a:r>
            <a:r>
              <a:rPr lang="en-GB" dirty="0" smtClean="0"/>
              <a:t> </a:t>
            </a:r>
            <a:r>
              <a:rPr lang="en-GB" dirty="0" err="1" smtClean="0"/>
              <a:t>minier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Paradoxe</a:t>
            </a:r>
            <a:r>
              <a:rPr lang="en-GB" dirty="0" smtClean="0"/>
              <a:t> </a:t>
            </a:r>
            <a:r>
              <a:rPr lang="en-GB" dirty="0" err="1" smtClean="0"/>
              <a:t>scandaleux</a:t>
            </a:r>
            <a:r>
              <a:rPr lang="en-GB" dirty="0" smtClean="0"/>
              <a:t> de </a:t>
            </a:r>
            <a:r>
              <a:rPr lang="en-GB" dirty="0" err="1" smtClean="0"/>
              <a:t>grande</a:t>
            </a:r>
            <a:r>
              <a:rPr lang="en-GB" dirty="0" smtClean="0"/>
              <a:t> </a:t>
            </a:r>
            <a:r>
              <a:rPr lang="en-GB" dirty="0" err="1" smtClean="0"/>
              <a:t>pauvreté</a:t>
            </a:r>
            <a:r>
              <a:rPr lang="en-GB" dirty="0" smtClean="0"/>
              <a:t> au milieu </a:t>
            </a:r>
            <a:r>
              <a:rPr lang="en-GB" dirty="0" err="1" smtClean="0"/>
              <a:t>d’une</a:t>
            </a:r>
            <a:r>
              <a:rPr lang="en-GB" dirty="0" smtClean="0"/>
              <a:t> </a:t>
            </a:r>
            <a:r>
              <a:rPr lang="en-GB" dirty="0" err="1" smtClean="0"/>
              <a:t>abondance</a:t>
            </a:r>
            <a:r>
              <a:rPr lang="en-GB" dirty="0" smtClean="0"/>
              <a:t> de </a:t>
            </a:r>
            <a:r>
              <a:rPr lang="en-GB" dirty="0" err="1" smtClean="0"/>
              <a:t>richesses</a:t>
            </a:r>
            <a:r>
              <a:rPr lang="en-GB" dirty="0" smtClean="0"/>
              <a:t> </a:t>
            </a:r>
            <a:r>
              <a:rPr lang="en-GB" dirty="0" err="1" smtClean="0"/>
              <a:t>minières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Traçabilité</a:t>
            </a:r>
            <a:r>
              <a:rPr lang="en-GB" dirty="0" smtClean="0"/>
              <a:t> des </a:t>
            </a:r>
            <a:r>
              <a:rPr lang="en-GB" dirty="0" err="1" smtClean="0"/>
              <a:t>revenus</a:t>
            </a:r>
            <a:r>
              <a:rPr lang="en-GB" dirty="0" smtClean="0"/>
              <a:t> continue d’être </a:t>
            </a:r>
            <a:r>
              <a:rPr lang="en-GB" dirty="0" err="1" smtClean="0"/>
              <a:t>problématique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Résultats</a:t>
            </a:r>
            <a:r>
              <a:rPr lang="en-GB" dirty="0" smtClean="0"/>
              <a:t> </a:t>
            </a:r>
            <a:r>
              <a:rPr lang="en-GB" dirty="0" err="1" smtClean="0"/>
              <a:t>d’une</a:t>
            </a:r>
            <a:r>
              <a:rPr lang="en-GB" dirty="0" smtClean="0"/>
              <a:t> </a:t>
            </a:r>
            <a:r>
              <a:rPr lang="en-GB" dirty="0" err="1" smtClean="0"/>
              <a:t>Commisision</a:t>
            </a:r>
            <a:r>
              <a:rPr lang="en-GB" dirty="0" smtClean="0"/>
              <a:t> </a:t>
            </a:r>
            <a:r>
              <a:rPr lang="en-GB" dirty="0" err="1" smtClean="0"/>
              <a:t>d’enquête</a:t>
            </a:r>
            <a:r>
              <a:rPr lang="en-GB" dirty="0" smtClean="0"/>
              <a:t> du </a:t>
            </a:r>
            <a:r>
              <a:rPr lang="en-GB" dirty="0" err="1" smtClean="0"/>
              <a:t>Sénat</a:t>
            </a:r>
            <a:r>
              <a:rPr lang="en-GB" dirty="0" smtClean="0"/>
              <a:t> : US $450 million de </a:t>
            </a:r>
            <a:r>
              <a:rPr lang="en-GB" dirty="0" err="1" smtClean="0"/>
              <a:t>revenus</a:t>
            </a:r>
            <a:r>
              <a:rPr lang="en-GB" dirty="0" smtClean="0"/>
              <a:t> </a:t>
            </a:r>
            <a:r>
              <a:rPr lang="en-GB" dirty="0" err="1" smtClean="0"/>
              <a:t>manquants</a:t>
            </a:r>
            <a:r>
              <a:rPr lang="en-GB" dirty="0" smtClean="0"/>
              <a:t>;  US $92 million </a:t>
            </a:r>
            <a:r>
              <a:rPr lang="en-GB" dirty="0" err="1" smtClean="0"/>
              <a:t>seulement</a:t>
            </a:r>
            <a:r>
              <a:rPr lang="en-GB" dirty="0" smtClean="0"/>
              <a:t> au total </a:t>
            </a:r>
            <a:r>
              <a:rPr lang="en-GB" dirty="0" err="1" smtClean="0"/>
              <a:t>perçus</a:t>
            </a:r>
            <a:r>
              <a:rPr lang="en-GB" dirty="0" smtClean="0"/>
              <a:t> par les </a:t>
            </a:r>
            <a:r>
              <a:rPr lang="en-GB" dirty="0" err="1" smtClean="0"/>
              <a:t>autorités</a:t>
            </a:r>
            <a:r>
              <a:rPr lang="en-GB" dirty="0" smtClean="0"/>
              <a:t> </a:t>
            </a:r>
            <a:r>
              <a:rPr lang="en-GB" dirty="0" err="1" smtClean="0"/>
              <a:t>fiscales</a:t>
            </a:r>
            <a:r>
              <a:rPr lang="en-GB" dirty="0" smtClean="0"/>
              <a:t> en 2009.</a:t>
            </a:r>
          </a:p>
          <a:p>
            <a:r>
              <a:rPr lang="en-GB" dirty="0" smtClean="0"/>
              <a:t>Personnel des </a:t>
            </a:r>
            <a:r>
              <a:rPr lang="en-GB" dirty="0" err="1" smtClean="0"/>
              <a:t>autorités</a:t>
            </a:r>
            <a:r>
              <a:rPr lang="en-GB" dirty="0" smtClean="0"/>
              <a:t> </a:t>
            </a:r>
            <a:r>
              <a:rPr lang="en-GB" dirty="0" err="1" smtClean="0"/>
              <a:t>fiscales</a:t>
            </a:r>
            <a:r>
              <a:rPr lang="en-GB" dirty="0" smtClean="0"/>
              <a:t> et </a:t>
            </a:r>
            <a:r>
              <a:rPr lang="en-GB" dirty="0" err="1" smtClean="0"/>
              <a:t>douanières</a:t>
            </a:r>
            <a:r>
              <a:rPr lang="en-GB" dirty="0" smtClean="0"/>
              <a:t> ; mal </a:t>
            </a:r>
            <a:r>
              <a:rPr lang="en-GB" dirty="0" err="1" smtClean="0"/>
              <a:t>équipé</a:t>
            </a:r>
            <a:r>
              <a:rPr lang="en-GB" dirty="0" smtClean="0"/>
              <a:t>, </a:t>
            </a:r>
            <a:r>
              <a:rPr lang="en-GB" dirty="0" err="1" smtClean="0"/>
              <a:t>sous-payé</a:t>
            </a:r>
            <a:r>
              <a:rPr lang="en-GB" dirty="0" smtClean="0"/>
              <a:t> et mal </a:t>
            </a:r>
            <a:r>
              <a:rPr lang="en-GB" dirty="0" err="1" smtClean="0"/>
              <a:t>formé</a:t>
            </a:r>
            <a:r>
              <a:rPr lang="en-GB" dirty="0" smtClean="0"/>
              <a:t>.</a:t>
            </a:r>
          </a:p>
          <a:p>
            <a:r>
              <a:rPr lang="en-GB" dirty="0" smtClean="0"/>
              <a:t>En 2009, 80% des </a:t>
            </a:r>
            <a:r>
              <a:rPr lang="en-GB" dirty="0" err="1" smtClean="0"/>
              <a:t>minérais</a:t>
            </a:r>
            <a:r>
              <a:rPr lang="en-GB" dirty="0" smtClean="0"/>
              <a:t> </a:t>
            </a:r>
            <a:r>
              <a:rPr lang="en-GB" dirty="0" err="1" smtClean="0"/>
              <a:t>exportés</a:t>
            </a:r>
            <a:r>
              <a:rPr lang="en-GB" dirty="0" smtClean="0"/>
              <a:t> du Nord et </a:t>
            </a:r>
            <a:r>
              <a:rPr lang="en-GB" dirty="0" err="1" smtClean="0"/>
              <a:t>Sud</a:t>
            </a:r>
            <a:r>
              <a:rPr lang="en-GB" dirty="0" smtClean="0"/>
              <a:t> Kivu </a:t>
            </a:r>
            <a:r>
              <a:rPr lang="en-GB" dirty="0" err="1" smtClean="0"/>
              <a:t>n’étaient</a:t>
            </a:r>
            <a:r>
              <a:rPr lang="en-GB" dirty="0" smtClean="0"/>
              <a:t> pas </a:t>
            </a:r>
            <a:r>
              <a:rPr lang="en-GB" dirty="0" err="1" smtClean="0"/>
              <a:t>enrigistrés</a:t>
            </a:r>
            <a:r>
              <a:rPr lang="en-GB" dirty="0" smtClean="0"/>
              <a:t> par la </a:t>
            </a:r>
            <a:r>
              <a:rPr lang="en-GB" dirty="0" err="1" smtClean="0"/>
              <a:t>douane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Ministère</a:t>
            </a:r>
            <a:r>
              <a:rPr lang="en-GB" dirty="0" smtClean="0"/>
              <a:t> des Mines : 90% des exportations </a:t>
            </a:r>
            <a:r>
              <a:rPr lang="en-GB" dirty="0" err="1" smtClean="0"/>
              <a:t>d’or</a:t>
            </a:r>
            <a:r>
              <a:rPr lang="en-GB" dirty="0" smtClean="0"/>
              <a:t> en 2010 </a:t>
            </a:r>
            <a:r>
              <a:rPr lang="en-GB" dirty="0" err="1" smtClean="0"/>
              <a:t>n’ont</a:t>
            </a:r>
            <a:r>
              <a:rPr lang="en-GB" dirty="0" smtClean="0"/>
              <a:t> pas </a:t>
            </a:r>
            <a:r>
              <a:rPr lang="en-GB" dirty="0" err="1" smtClean="0"/>
              <a:t>été</a:t>
            </a:r>
            <a:r>
              <a:rPr lang="en-GB" dirty="0" smtClean="0"/>
              <a:t> </a:t>
            </a:r>
            <a:r>
              <a:rPr lang="en-GB" dirty="0" err="1" smtClean="0"/>
              <a:t>consignés</a:t>
            </a:r>
            <a:r>
              <a:rPr lang="en-GB" dirty="0" smtClean="0"/>
              <a:t> par les services de </a:t>
            </a:r>
            <a:r>
              <a:rPr lang="en-GB" dirty="0" err="1" smtClean="0"/>
              <a:t>douane</a:t>
            </a:r>
            <a:r>
              <a:rPr lang="en-GB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Corruption </a:t>
            </a:r>
            <a:r>
              <a:rPr lang="en-GB" dirty="0" err="1" smtClean="0"/>
              <a:t>dans</a:t>
            </a:r>
            <a:r>
              <a:rPr lang="en-GB" dirty="0" smtClean="0"/>
              <a:t> le </a:t>
            </a:r>
            <a:r>
              <a:rPr lang="en-GB" dirty="0" err="1" smtClean="0"/>
              <a:t>secteur</a:t>
            </a:r>
            <a:r>
              <a:rPr lang="en-GB" dirty="0" smtClean="0"/>
              <a:t> </a:t>
            </a:r>
            <a:r>
              <a:rPr lang="en-GB" dirty="0" err="1" smtClean="0"/>
              <a:t>minier</a:t>
            </a:r>
            <a:r>
              <a:rPr lang="en-GB" dirty="0" smtClean="0"/>
              <a:t> (suite 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Pratiques</a:t>
            </a:r>
            <a:r>
              <a:rPr lang="en-GB" dirty="0" smtClean="0"/>
              <a:t> : </a:t>
            </a:r>
            <a:r>
              <a:rPr lang="en-GB" dirty="0" err="1" smtClean="0"/>
              <a:t>contrats</a:t>
            </a:r>
            <a:r>
              <a:rPr lang="en-GB" dirty="0" smtClean="0"/>
              <a:t> </a:t>
            </a:r>
            <a:r>
              <a:rPr lang="en-GB" dirty="0" err="1" smtClean="0"/>
              <a:t>frauduleux</a:t>
            </a:r>
            <a:r>
              <a:rPr lang="en-GB" dirty="0" smtClean="0"/>
              <a:t> et </a:t>
            </a:r>
            <a:r>
              <a:rPr lang="en-GB" dirty="0" err="1" smtClean="0"/>
              <a:t>léonins</a:t>
            </a:r>
            <a:r>
              <a:rPr lang="en-GB" dirty="0" smtClean="0"/>
              <a:t>, </a:t>
            </a:r>
            <a:r>
              <a:rPr lang="en-GB" dirty="0" err="1" smtClean="0"/>
              <a:t>comptabilité</a:t>
            </a:r>
            <a:r>
              <a:rPr lang="en-GB" dirty="0" smtClean="0"/>
              <a:t> </a:t>
            </a:r>
            <a:r>
              <a:rPr lang="en-GB" dirty="0" err="1" smtClean="0"/>
              <a:t>inexacte</a:t>
            </a:r>
            <a:r>
              <a:rPr lang="en-GB" dirty="0" smtClean="0"/>
              <a:t>, </a:t>
            </a:r>
            <a:r>
              <a:rPr lang="en-GB" dirty="0" err="1" smtClean="0"/>
              <a:t>évasion</a:t>
            </a:r>
            <a:r>
              <a:rPr lang="en-GB" dirty="0" smtClean="0"/>
              <a:t> </a:t>
            </a:r>
            <a:r>
              <a:rPr lang="en-GB" dirty="0" err="1" smtClean="0"/>
              <a:t>fiscale</a:t>
            </a:r>
            <a:r>
              <a:rPr lang="en-GB" dirty="0" smtClean="0"/>
              <a:t>, </a:t>
            </a:r>
            <a:r>
              <a:rPr lang="en-GB" dirty="0" err="1" smtClean="0"/>
              <a:t>contrebande</a:t>
            </a:r>
            <a:r>
              <a:rPr lang="en-GB" dirty="0" smtClean="0"/>
              <a:t> et </a:t>
            </a:r>
            <a:r>
              <a:rPr lang="en-GB" dirty="0" err="1" smtClean="0"/>
              <a:t>sous-facturation</a:t>
            </a:r>
            <a:r>
              <a:rPr lang="en-GB" dirty="0" smtClean="0"/>
              <a:t>.</a:t>
            </a:r>
          </a:p>
          <a:p>
            <a:r>
              <a:rPr lang="en-GB" dirty="0" smtClean="0"/>
              <a:t>Militarisation des zones </a:t>
            </a:r>
            <a:r>
              <a:rPr lang="en-GB" dirty="0" err="1" smtClean="0"/>
              <a:t>minières</a:t>
            </a:r>
            <a:r>
              <a:rPr lang="en-GB" dirty="0" smtClean="0"/>
              <a:t> à </a:t>
            </a:r>
            <a:r>
              <a:rPr lang="en-GB" dirty="0" err="1" smtClean="0"/>
              <a:t>l’Est</a:t>
            </a:r>
            <a:r>
              <a:rPr lang="en-GB" dirty="0" smtClean="0"/>
              <a:t> du pays, “</a:t>
            </a:r>
            <a:r>
              <a:rPr lang="en-GB" dirty="0" err="1" smtClean="0"/>
              <a:t>tracasseries</a:t>
            </a:r>
            <a:r>
              <a:rPr lang="en-GB" dirty="0" smtClean="0"/>
              <a:t>”.</a:t>
            </a:r>
          </a:p>
          <a:p>
            <a:r>
              <a:rPr lang="en-GB" dirty="0" smtClean="0"/>
              <a:t>Concessions et joint-ventures : </a:t>
            </a:r>
            <a:r>
              <a:rPr lang="en-GB" dirty="0" err="1" smtClean="0"/>
              <a:t>contrats</a:t>
            </a:r>
            <a:r>
              <a:rPr lang="en-GB" dirty="0" smtClean="0"/>
              <a:t> </a:t>
            </a:r>
            <a:r>
              <a:rPr lang="en-GB" dirty="0" err="1" smtClean="0"/>
              <a:t>octroyés</a:t>
            </a:r>
            <a:r>
              <a:rPr lang="en-GB" dirty="0" smtClean="0"/>
              <a:t> sans </a:t>
            </a:r>
            <a:r>
              <a:rPr lang="en-GB" dirty="0" err="1" smtClean="0"/>
              <a:t>appels</a:t>
            </a:r>
            <a:r>
              <a:rPr lang="en-GB" dirty="0" smtClean="0"/>
              <a:t> </a:t>
            </a:r>
            <a:r>
              <a:rPr lang="en-GB" dirty="0" err="1" smtClean="0"/>
              <a:t>d’offres</a:t>
            </a:r>
            <a:r>
              <a:rPr lang="en-GB" dirty="0" smtClean="0"/>
              <a:t> et </a:t>
            </a:r>
            <a:r>
              <a:rPr lang="en-GB" dirty="0" err="1" smtClean="0"/>
              <a:t>n’étaient</a:t>
            </a:r>
            <a:r>
              <a:rPr lang="en-GB" dirty="0" smtClean="0"/>
              <a:t> pas </a:t>
            </a:r>
            <a:r>
              <a:rPr lang="en-GB" dirty="0" err="1" smtClean="0"/>
              <a:t>publiés</a:t>
            </a:r>
            <a:r>
              <a:rPr lang="en-GB" dirty="0" smtClean="0"/>
              <a:t> </a:t>
            </a:r>
            <a:r>
              <a:rPr lang="en-GB" dirty="0" err="1" smtClean="0"/>
              <a:t>jusque</a:t>
            </a:r>
            <a:r>
              <a:rPr lang="en-GB" dirty="0" smtClean="0"/>
              <a:t> </a:t>
            </a:r>
            <a:r>
              <a:rPr lang="en-GB" dirty="0" err="1" smtClean="0"/>
              <a:t>récemment</a:t>
            </a:r>
            <a:r>
              <a:rPr lang="en-GB" dirty="0" smtClean="0"/>
              <a:t>.</a:t>
            </a:r>
          </a:p>
          <a:p>
            <a:r>
              <a:rPr lang="en-GB" dirty="0" smtClean="0"/>
              <a:t>Effort de </a:t>
            </a:r>
            <a:r>
              <a:rPr lang="en-GB" dirty="0" err="1" smtClean="0"/>
              <a:t>transparence</a:t>
            </a:r>
            <a:r>
              <a:rPr lang="en-GB" dirty="0" smtClean="0"/>
              <a:t> en </a:t>
            </a:r>
            <a:r>
              <a:rPr lang="en-GB" dirty="0" err="1" smtClean="0"/>
              <a:t>réaction</a:t>
            </a:r>
            <a:r>
              <a:rPr lang="en-GB" dirty="0" smtClean="0"/>
              <a:t> </a:t>
            </a:r>
            <a:r>
              <a:rPr lang="en-GB" dirty="0" smtClean="0"/>
              <a:t>à des critiques: les </a:t>
            </a:r>
            <a:r>
              <a:rPr lang="en-GB" dirty="0" err="1" smtClean="0"/>
              <a:t>contrats</a:t>
            </a:r>
            <a:r>
              <a:rPr lang="en-GB" dirty="0" smtClean="0"/>
              <a:t> </a:t>
            </a:r>
            <a:r>
              <a:rPr lang="en-GB" dirty="0" err="1" smtClean="0"/>
              <a:t>revisités</a:t>
            </a:r>
            <a:r>
              <a:rPr lang="en-GB" dirty="0" smtClean="0"/>
              <a:t> </a:t>
            </a:r>
            <a:r>
              <a:rPr lang="en-GB" dirty="0" err="1" smtClean="0"/>
              <a:t>publiés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le site du </a:t>
            </a:r>
            <a:r>
              <a:rPr lang="en-GB" dirty="0" err="1" smtClean="0"/>
              <a:t>Ministère</a:t>
            </a:r>
            <a:r>
              <a:rPr lang="en-GB" dirty="0" smtClean="0"/>
              <a:t> des Mines.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8E653-AB14-4334-9F53-BDA58A4B878A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">
      <a:dk1>
        <a:srgbClr val="B2B2B2"/>
      </a:dk1>
      <a:lt1>
        <a:srgbClr val="FFFFFF"/>
      </a:lt1>
      <a:dk2>
        <a:srgbClr val="0099CC"/>
      </a:dk2>
      <a:lt2>
        <a:srgbClr val="FFFFFF"/>
      </a:lt2>
      <a:accent1>
        <a:srgbClr val="C0C0C0"/>
      </a:accent1>
      <a:accent2>
        <a:srgbClr val="DDDDDD"/>
      </a:accent2>
      <a:accent3>
        <a:srgbClr val="AACAE2"/>
      </a:accent3>
      <a:accent4>
        <a:srgbClr val="DADADA"/>
      </a:accent4>
      <a:accent5>
        <a:srgbClr val="DCDCDC"/>
      </a:accent5>
      <a:accent6>
        <a:srgbClr val="C8C8C8"/>
      </a:accent6>
      <a:hlink>
        <a:srgbClr val="808080"/>
      </a:hlink>
      <a:folHlink>
        <a:srgbClr val="969696"/>
      </a:folHlink>
    </a:clrScheme>
    <a:fontScheme name="Office Them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80808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2C2C42"/>
        </a:dk1>
        <a:lt1>
          <a:srgbClr val="FFFFCC"/>
        </a:lt1>
        <a:dk2>
          <a:srgbClr val="666699"/>
        </a:dk2>
        <a:lt2>
          <a:srgbClr val="FFCC00"/>
        </a:lt2>
        <a:accent1>
          <a:srgbClr val="FF9933"/>
        </a:accent1>
        <a:accent2>
          <a:srgbClr val="808000"/>
        </a:accent2>
        <a:accent3>
          <a:srgbClr val="B8B8CA"/>
        </a:accent3>
        <a:accent4>
          <a:srgbClr val="DADAAE"/>
        </a:accent4>
        <a:accent5>
          <a:srgbClr val="FFCAAD"/>
        </a:accent5>
        <a:accent6>
          <a:srgbClr val="737300"/>
        </a:accent6>
        <a:hlink>
          <a:srgbClr val="CC6600"/>
        </a:hlink>
        <a:folHlink>
          <a:srgbClr val="33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50000F"/>
        </a:dk1>
        <a:lt1>
          <a:srgbClr val="FFCC00"/>
        </a:lt1>
        <a:dk2>
          <a:srgbClr val="800000"/>
        </a:dk2>
        <a:lt2>
          <a:srgbClr val="FFFFCC"/>
        </a:lt2>
        <a:accent1>
          <a:srgbClr val="808000"/>
        </a:accent1>
        <a:accent2>
          <a:srgbClr val="993366"/>
        </a:accent2>
        <a:accent3>
          <a:srgbClr val="C0AAAA"/>
        </a:accent3>
        <a:accent4>
          <a:srgbClr val="DAAE00"/>
        </a:accent4>
        <a:accent5>
          <a:srgbClr val="C0C0AA"/>
        </a:accent5>
        <a:accent6>
          <a:srgbClr val="8A2D5C"/>
        </a:accent6>
        <a:hlink>
          <a:srgbClr val="FF505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00"/>
        </a:dk1>
        <a:lt1>
          <a:srgbClr val="FFCC00"/>
        </a:lt1>
        <a:dk2>
          <a:srgbClr val="666633"/>
        </a:dk2>
        <a:lt2>
          <a:srgbClr val="FFFFCC"/>
        </a:lt2>
        <a:accent1>
          <a:srgbClr val="8F7401"/>
        </a:accent1>
        <a:accent2>
          <a:srgbClr val="CC6600"/>
        </a:accent2>
        <a:accent3>
          <a:srgbClr val="B8B8AD"/>
        </a:accent3>
        <a:accent4>
          <a:srgbClr val="DAAE00"/>
        </a:accent4>
        <a:accent5>
          <a:srgbClr val="C6BCAA"/>
        </a:accent5>
        <a:accent6>
          <a:srgbClr val="B95C00"/>
        </a:accent6>
        <a:hlink>
          <a:srgbClr val="666699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</TotalTime>
  <Words>1219</Words>
  <Application>Microsoft Office PowerPoint</Application>
  <PresentationFormat>On-screen Show (4:3)</PresentationFormat>
  <Paragraphs>174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LA PROBLEMATIQUE DE LA CORRUPTION  LIEE A LA GESTION DES RESSOURCES NATURELLES EN RDC</vt:lpstr>
      <vt:lpstr>INTRODUCTION</vt:lpstr>
      <vt:lpstr> Etat actuel de la corruption </vt:lpstr>
      <vt:lpstr>Etat actuel de la corruption (suite 1) </vt:lpstr>
      <vt:lpstr>Etat actuel de la corruption (suite 2) </vt:lpstr>
      <vt:lpstr>Etat actuel de la corruption (suite 3) </vt:lpstr>
      <vt:lpstr>Corruption dans l’administration publique</vt:lpstr>
      <vt:lpstr>Corruption dans le secteur minier</vt:lpstr>
      <vt:lpstr>Corruption dans le secteur minier (suite 1)</vt:lpstr>
      <vt:lpstr>Corruption dans le secteur forestier</vt:lpstr>
      <vt:lpstr>Corruption dans les finances publiques </vt:lpstr>
      <vt:lpstr>Corruption dans les finances publiques (suite 1)</vt:lpstr>
      <vt:lpstr>Corruption dans les entreprises publiques</vt:lpstr>
      <vt:lpstr>Initiatives de lutte contre la corruption</vt:lpstr>
      <vt:lpstr>Initiatives de lutte contre la corruption (suite)</vt:lpstr>
      <vt:lpstr>Initiatives de lutte contre la corruption (suite)</vt:lpstr>
      <vt:lpstr>Programme d’action et feuille de route du Gouvernement Matata</vt:lpstr>
      <vt:lpstr>Programme d’action et feuille de route du Gouvernement Matata (suite)</vt:lpstr>
      <vt:lpstr>Conclusion</vt:lpstr>
      <vt:lpstr>JE VOUS REMERCIE.</vt:lpstr>
    </vt:vector>
  </TitlesOfParts>
  <Company>riia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 Programme Name or Title Here</dc:title>
  <dc:creator>mat l</dc:creator>
  <cp:lastModifiedBy>Muzong Wanda Kodi</cp:lastModifiedBy>
  <cp:revision>95</cp:revision>
  <cp:lastPrinted>2009-04-22T19:24:48Z</cp:lastPrinted>
  <dcterms:created xsi:type="dcterms:W3CDTF">2004-09-01T10:39:39Z</dcterms:created>
  <dcterms:modified xsi:type="dcterms:W3CDTF">2012-10-29T19:49:00Z</dcterms:modified>
</cp:coreProperties>
</file>