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0" r:id="rId3"/>
    <p:sldId id="297" r:id="rId4"/>
    <p:sldId id="298" r:id="rId5"/>
    <p:sldId id="266" r:id="rId6"/>
    <p:sldId id="264" r:id="rId7"/>
    <p:sldId id="296" r:id="rId8"/>
    <p:sldId id="270" r:id="rId9"/>
    <p:sldId id="272" r:id="rId10"/>
    <p:sldId id="273" r:id="rId11"/>
    <p:sldId id="274" r:id="rId12"/>
    <p:sldId id="295"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D4F414"/>
    <a:srgbClr val="D17801"/>
    <a:srgbClr val="F9D7A5"/>
    <a:srgbClr val="003366"/>
    <a:srgbClr val="00759A"/>
    <a:srgbClr val="B1CE02"/>
    <a:srgbClr val="A0DD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72" autoAdjust="0"/>
    <p:restoredTop sz="96980" autoAdjust="0"/>
  </p:normalViewPr>
  <p:slideViewPr>
    <p:cSldViewPr>
      <p:cViewPr>
        <p:scale>
          <a:sx n="65" d="100"/>
          <a:sy n="65" d="100"/>
        </p:scale>
        <p:origin x="-1524" y="-2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6C728D-19F0-45B1-86C5-8F5183C06D2B}" type="doc">
      <dgm:prSet loTypeId="urn:microsoft.com/office/officeart/2005/8/layout/arrow5" loCatId="process" qsTypeId="urn:microsoft.com/office/officeart/2005/8/quickstyle/simple1" qsCatId="simple" csTypeId="urn:microsoft.com/office/officeart/2005/8/colors/accent6_2" csCatId="accent6" phldr="1"/>
      <dgm:spPr/>
      <dgm:t>
        <a:bodyPr/>
        <a:lstStyle/>
        <a:p>
          <a:endParaRPr lang="en-US"/>
        </a:p>
      </dgm:t>
    </dgm:pt>
    <dgm:pt modelId="{36161B83-37C3-4654-9F22-40DC251D90D1}">
      <dgm:prSet phldrT="[Text]" custT="1"/>
      <dgm:spPr>
        <a:solidFill>
          <a:srgbClr val="669900"/>
        </a:solidFill>
      </dgm:spPr>
      <dgm:t>
        <a:bodyPr/>
        <a:lstStyle/>
        <a:p>
          <a:r>
            <a:rPr lang="en-US" sz="1400" dirty="0" smtClean="0"/>
            <a:t>Critical accountability mechanism (demand side)</a:t>
          </a:r>
          <a:endParaRPr lang="en-US" sz="1400" dirty="0"/>
        </a:p>
      </dgm:t>
    </dgm:pt>
    <dgm:pt modelId="{430E4E79-A082-4299-B523-3EC05BB1947E}" type="parTrans" cxnId="{AFA28A80-5DA7-4E4A-B5ED-F4712E5DAB83}">
      <dgm:prSet/>
      <dgm:spPr/>
      <dgm:t>
        <a:bodyPr/>
        <a:lstStyle/>
        <a:p>
          <a:endParaRPr lang="en-US"/>
        </a:p>
      </dgm:t>
    </dgm:pt>
    <dgm:pt modelId="{DF560E69-AAC5-4F1C-B072-04FEDB0CB508}" type="sibTrans" cxnId="{AFA28A80-5DA7-4E4A-B5ED-F4712E5DAB83}">
      <dgm:prSet/>
      <dgm:spPr/>
      <dgm:t>
        <a:bodyPr/>
        <a:lstStyle/>
        <a:p>
          <a:endParaRPr lang="en-US"/>
        </a:p>
      </dgm:t>
    </dgm:pt>
    <dgm:pt modelId="{A7B1F526-F019-4432-8498-9F71D4EAB0D1}">
      <dgm:prSet phldrT="[Text]" custT="1"/>
      <dgm:spPr>
        <a:solidFill>
          <a:srgbClr val="669900"/>
        </a:solidFill>
      </dgm:spPr>
      <dgm:t>
        <a:bodyPr/>
        <a:lstStyle/>
        <a:p>
          <a:r>
            <a:rPr lang="en-US" sz="1400" dirty="0" smtClean="0"/>
            <a:t>Offers evidence base for national decision making (supply side) – country </a:t>
          </a:r>
          <a:r>
            <a:rPr lang="en-US" sz="1400" dirty="0" err="1" smtClean="0"/>
            <a:t>contextualised</a:t>
          </a:r>
          <a:r>
            <a:rPr lang="en-US" sz="1400" dirty="0" smtClean="0"/>
            <a:t> and actionable indicators</a:t>
          </a:r>
          <a:endParaRPr lang="en-US" sz="1400" dirty="0"/>
        </a:p>
      </dgm:t>
    </dgm:pt>
    <dgm:pt modelId="{F0BCE083-4FC5-4C0D-84FB-1FB8F10C9230}" type="parTrans" cxnId="{C421AB08-2B5A-4B76-8E81-895BDA291C8A}">
      <dgm:prSet/>
      <dgm:spPr/>
      <dgm:t>
        <a:bodyPr/>
        <a:lstStyle/>
        <a:p>
          <a:endParaRPr lang="en-US"/>
        </a:p>
      </dgm:t>
    </dgm:pt>
    <dgm:pt modelId="{5F452D74-C125-44BA-B69B-561586DC0B71}" type="sibTrans" cxnId="{C421AB08-2B5A-4B76-8E81-895BDA291C8A}">
      <dgm:prSet/>
      <dgm:spPr/>
      <dgm:t>
        <a:bodyPr/>
        <a:lstStyle/>
        <a:p>
          <a:endParaRPr lang="en-US"/>
        </a:p>
      </dgm:t>
    </dgm:pt>
    <dgm:pt modelId="{DEF06343-84EC-4776-AE13-1F8B2320A6BE}" type="pres">
      <dgm:prSet presAssocID="{106C728D-19F0-45B1-86C5-8F5183C06D2B}" presName="diagram" presStyleCnt="0">
        <dgm:presLayoutVars>
          <dgm:dir/>
          <dgm:resizeHandles val="exact"/>
        </dgm:presLayoutVars>
      </dgm:prSet>
      <dgm:spPr/>
      <dgm:t>
        <a:bodyPr/>
        <a:lstStyle/>
        <a:p>
          <a:endParaRPr lang="en-US"/>
        </a:p>
      </dgm:t>
    </dgm:pt>
    <dgm:pt modelId="{A0A7A4A0-70B0-4EF1-85E9-25E67D660E6B}" type="pres">
      <dgm:prSet presAssocID="{36161B83-37C3-4654-9F22-40DC251D90D1}" presName="arrow" presStyleLbl="node1" presStyleIdx="0" presStyleCnt="2" custScaleY="100200">
        <dgm:presLayoutVars>
          <dgm:bulletEnabled val="1"/>
        </dgm:presLayoutVars>
      </dgm:prSet>
      <dgm:spPr/>
      <dgm:t>
        <a:bodyPr/>
        <a:lstStyle/>
        <a:p>
          <a:endParaRPr lang="en-US"/>
        </a:p>
      </dgm:t>
    </dgm:pt>
    <dgm:pt modelId="{D1619066-7006-4682-AF24-242CCBF4F7E4}" type="pres">
      <dgm:prSet presAssocID="{A7B1F526-F019-4432-8498-9F71D4EAB0D1}" presName="arrow" presStyleLbl="node1" presStyleIdx="1" presStyleCnt="2" custScaleY="100200" custRadScaleRad="118964" custRadScaleInc="-14">
        <dgm:presLayoutVars>
          <dgm:bulletEnabled val="1"/>
        </dgm:presLayoutVars>
      </dgm:prSet>
      <dgm:spPr/>
      <dgm:t>
        <a:bodyPr/>
        <a:lstStyle/>
        <a:p>
          <a:endParaRPr lang="en-US"/>
        </a:p>
      </dgm:t>
    </dgm:pt>
  </dgm:ptLst>
  <dgm:cxnLst>
    <dgm:cxn modelId="{5F6789A6-09D2-45FA-B474-2208BF98BEBD}" type="presOf" srcId="{36161B83-37C3-4654-9F22-40DC251D90D1}" destId="{A0A7A4A0-70B0-4EF1-85E9-25E67D660E6B}" srcOrd="0" destOrd="0" presId="urn:microsoft.com/office/officeart/2005/8/layout/arrow5"/>
    <dgm:cxn modelId="{C421AB08-2B5A-4B76-8E81-895BDA291C8A}" srcId="{106C728D-19F0-45B1-86C5-8F5183C06D2B}" destId="{A7B1F526-F019-4432-8498-9F71D4EAB0D1}" srcOrd="1" destOrd="0" parTransId="{F0BCE083-4FC5-4C0D-84FB-1FB8F10C9230}" sibTransId="{5F452D74-C125-44BA-B69B-561586DC0B71}"/>
    <dgm:cxn modelId="{5748E160-94FB-40EC-9075-08954838A91A}" type="presOf" srcId="{A7B1F526-F019-4432-8498-9F71D4EAB0D1}" destId="{D1619066-7006-4682-AF24-242CCBF4F7E4}" srcOrd="0" destOrd="0" presId="urn:microsoft.com/office/officeart/2005/8/layout/arrow5"/>
    <dgm:cxn modelId="{AFA28A80-5DA7-4E4A-B5ED-F4712E5DAB83}" srcId="{106C728D-19F0-45B1-86C5-8F5183C06D2B}" destId="{36161B83-37C3-4654-9F22-40DC251D90D1}" srcOrd="0" destOrd="0" parTransId="{430E4E79-A082-4299-B523-3EC05BB1947E}" sibTransId="{DF560E69-AAC5-4F1C-B072-04FEDB0CB508}"/>
    <dgm:cxn modelId="{92425C86-6BB2-4487-A1D7-F1838035DC7A}" type="presOf" srcId="{106C728D-19F0-45B1-86C5-8F5183C06D2B}" destId="{DEF06343-84EC-4776-AE13-1F8B2320A6BE}" srcOrd="0" destOrd="0" presId="urn:microsoft.com/office/officeart/2005/8/layout/arrow5"/>
    <dgm:cxn modelId="{E02EB72F-FD61-47DB-B4BE-3661626F4F31}" type="presParOf" srcId="{DEF06343-84EC-4776-AE13-1F8B2320A6BE}" destId="{A0A7A4A0-70B0-4EF1-85E9-25E67D660E6B}" srcOrd="0" destOrd="0" presId="urn:microsoft.com/office/officeart/2005/8/layout/arrow5"/>
    <dgm:cxn modelId="{C45625E2-2FEE-41EA-8F8B-5EB449A0E5F2}" type="presParOf" srcId="{DEF06343-84EC-4776-AE13-1F8B2320A6BE}" destId="{D1619066-7006-4682-AF24-242CCBF4F7E4}"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64BD67-4420-4C5D-B6E2-3D94EF8DB274}" type="doc">
      <dgm:prSet loTypeId="urn:microsoft.com/office/officeart/2005/8/layout/hProcess9" loCatId="process" qsTypeId="urn:microsoft.com/office/officeart/2005/8/quickstyle/simple1" qsCatId="simple" csTypeId="urn:microsoft.com/office/officeart/2005/8/colors/accent1_2" csCatId="accent1" phldr="1"/>
      <dgm:spPr/>
    </dgm:pt>
    <dgm:pt modelId="{8E4497C8-1449-453D-88CC-2B2E16F1D6AF}">
      <dgm:prSet phldrT="[Text]" custT="1"/>
      <dgm:spPr>
        <a:solidFill>
          <a:srgbClr val="669900"/>
        </a:solidFill>
      </dgm:spPr>
      <dgm:t>
        <a:bodyPr/>
        <a:lstStyle/>
        <a:p>
          <a:r>
            <a:rPr lang="en-US" sz="1400" dirty="0" smtClean="0"/>
            <a:t>Identify stakeholders (research group and advisory group</a:t>
          </a:r>
          <a:r>
            <a:rPr lang="en-US" sz="1100" dirty="0" smtClean="0"/>
            <a:t>)</a:t>
          </a:r>
          <a:endParaRPr lang="en-US" sz="1100" dirty="0"/>
        </a:p>
      </dgm:t>
    </dgm:pt>
    <dgm:pt modelId="{53A9B057-1C5F-460A-A9AD-C190571C193B}" type="parTrans" cxnId="{C8A307C3-502B-4768-A850-96F7B59146B2}">
      <dgm:prSet/>
      <dgm:spPr/>
      <dgm:t>
        <a:bodyPr/>
        <a:lstStyle/>
        <a:p>
          <a:endParaRPr lang="en-US"/>
        </a:p>
      </dgm:t>
    </dgm:pt>
    <dgm:pt modelId="{FF632D97-B4AE-4921-A8FE-EED5FA6EF61A}" type="sibTrans" cxnId="{C8A307C3-502B-4768-A850-96F7B59146B2}">
      <dgm:prSet/>
      <dgm:spPr/>
      <dgm:t>
        <a:bodyPr/>
        <a:lstStyle/>
        <a:p>
          <a:endParaRPr lang="en-US"/>
        </a:p>
      </dgm:t>
    </dgm:pt>
    <dgm:pt modelId="{254D5AEF-C4EC-477E-B8CC-A68C565A2343}">
      <dgm:prSet phldrT="[Text]" custT="1"/>
      <dgm:spPr>
        <a:solidFill>
          <a:srgbClr val="669900"/>
        </a:solidFill>
      </dgm:spPr>
      <dgm:t>
        <a:bodyPr/>
        <a:lstStyle/>
        <a:p>
          <a:r>
            <a:rPr lang="en-US" sz="1400" dirty="0" smtClean="0"/>
            <a:t>Articulate purpose and objective of assessment </a:t>
          </a:r>
          <a:endParaRPr lang="en-US" sz="1400" dirty="0"/>
        </a:p>
      </dgm:t>
    </dgm:pt>
    <dgm:pt modelId="{6F9D0B3B-7105-4377-A466-2E1FB25A9966}" type="parTrans" cxnId="{CF3045CD-35B3-48E2-83A0-9207AD96A4A0}">
      <dgm:prSet/>
      <dgm:spPr/>
      <dgm:t>
        <a:bodyPr/>
        <a:lstStyle/>
        <a:p>
          <a:endParaRPr lang="en-US"/>
        </a:p>
      </dgm:t>
    </dgm:pt>
    <dgm:pt modelId="{B963A6C6-F668-478D-A813-577E5A9F5897}" type="sibTrans" cxnId="{CF3045CD-35B3-48E2-83A0-9207AD96A4A0}">
      <dgm:prSet/>
      <dgm:spPr/>
      <dgm:t>
        <a:bodyPr/>
        <a:lstStyle/>
        <a:p>
          <a:endParaRPr lang="en-US"/>
        </a:p>
      </dgm:t>
    </dgm:pt>
    <dgm:pt modelId="{57DD695B-80BC-4C58-83AF-55AF33C155A4}">
      <dgm:prSet phldrT="[Text]" custT="1"/>
      <dgm:spPr>
        <a:solidFill>
          <a:srgbClr val="669900"/>
        </a:solidFill>
      </dgm:spPr>
      <dgm:t>
        <a:bodyPr/>
        <a:lstStyle/>
        <a:p>
          <a:r>
            <a:rPr lang="en-US" sz="1400" dirty="0" smtClean="0"/>
            <a:t>Agree on framework of key components that will be assessed</a:t>
          </a:r>
          <a:endParaRPr lang="en-US" sz="1400" dirty="0"/>
        </a:p>
      </dgm:t>
    </dgm:pt>
    <dgm:pt modelId="{35104D55-7BCB-4ADB-8A05-D55C7784F353}" type="parTrans" cxnId="{5F4FE0DE-E206-4688-8F08-971473A08A1C}">
      <dgm:prSet/>
      <dgm:spPr/>
      <dgm:t>
        <a:bodyPr/>
        <a:lstStyle/>
        <a:p>
          <a:endParaRPr lang="en-US"/>
        </a:p>
      </dgm:t>
    </dgm:pt>
    <dgm:pt modelId="{A7C527A0-EB2F-46AE-BDFF-E8C777A57A89}" type="sibTrans" cxnId="{5F4FE0DE-E206-4688-8F08-971473A08A1C}">
      <dgm:prSet/>
      <dgm:spPr/>
      <dgm:t>
        <a:bodyPr/>
        <a:lstStyle/>
        <a:p>
          <a:endParaRPr lang="en-US"/>
        </a:p>
      </dgm:t>
    </dgm:pt>
    <dgm:pt modelId="{5A757771-78E2-40D1-9DFE-26CAFBDD4910}">
      <dgm:prSet phldrT="[Text]" custT="1"/>
      <dgm:spPr>
        <a:solidFill>
          <a:srgbClr val="669900"/>
        </a:solidFill>
      </dgm:spPr>
      <dgm:t>
        <a:bodyPr/>
        <a:lstStyle/>
        <a:p>
          <a:r>
            <a:rPr lang="en-US" sz="1400" dirty="0" smtClean="0"/>
            <a:t>Define the scope (coverage) and methodologies</a:t>
          </a:r>
          <a:endParaRPr lang="en-US" sz="1400" dirty="0"/>
        </a:p>
      </dgm:t>
    </dgm:pt>
    <dgm:pt modelId="{FCEA85AA-7994-4315-9784-196258DFEA15}" type="parTrans" cxnId="{F890C1D7-278F-408A-81DA-466C2DCE2F0E}">
      <dgm:prSet/>
      <dgm:spPr/>
      <dgm:t>
        <a:bodyPr/>
        <a:lstStyle/>
        <a:p>
          <a:endParaRPr lang="en-US"/>
        </a:p>
      </dgm:t>
    </dgm:pt>
    <dgm:pt modelId="{FE9ADD79-033D-4797-B431-6C4C6BA63746}" type="sibTrans" cxnId="{F890C1D7-278F-408A-81DA-466C2DCE2F0E}">
      <dgm:prSet/>
      <dgm:spPr/>
      <dgm:t>
        <a:bodyPr/>
        <a:lstStyle/>
        <a:p>
          <a:endParaRPr lang="en-US"/>
        </a:p>
      </dgm:t>
    </dgm:pt>
    <dgm:pt modelId="{10387503-0481-451E-9CEA-E4B7FC7CA5BC}">
      <dgm:prSet phldrT="[Text]"/>
      <dgm:spPr>
        <a:solidFill>
          <a:srgbClr val="669900"/>
        </a:solidFill>
      </dgm:spPr>
      <dgm:t>
        <a:bodyPr/>
        <a:lstStyle/>
        <a:p>
          <a:r>
            <a:rPr lang="en-US" dirty="0" smtClean="0"/>
            <a:t>Agree on data type and collection</a:t>
          </a:r>
          <a:endParaRPr lang="en-US" dirty="0"/>
        </a:p>
      </dgm:t>
    </dgm:pt>
    <dgm:pt modelId="{8AB507EF-CC57-45DF-B02B-32DC9C95AB31}" type="parTrans" cxnId="{A5F613A4-834A-41DD-BF4E-11DD4C99530A}">
      <dgm:prSet/>
      <dgm:spPr/>
      <dgm:t>
        <a:bodyPr/>
        <a:lstStyle/>
        <a:p>
          <a:endParaRPr lang="en-US"/>
        </a:p>
      </dgm:t>
    </dgm:pt>
    <dgm:pt modelId="{CD882C21-43CE-4907-BC88-E713EADAAFF3}" type="sibTrans" cxnId="{A5F613A4-834A-41DD-BF4E-11DD4C99530A}">
      <dgm:prSet/>
      <dgm:spPr/>
      <dgm:t>
        <a:bodyPr/>
        <a:lstStyle/>
        <a:p>
          <a:endParaRPr lang="en-US"/>
        </a:p>
      </dgm:t>
    </dgm:pt>
    <dgm:pt modelId="{7C2F2908-ACF9-449F-8EAF-6F53A59A632C}">
      <dgm:prSet phldrT="[Text]"/>
      <dgm:spPr>
        <a:solidFill>
          <a:srgbClr val="669900"/>
        </a:solidFill>
      </dgm:spPr>
      <dgm:t>
        <a:bodyPr/>
        <a:lstStyle/>
        <a:p>
          <a:r>
            <a:rPr lang="en-US" dirty="0" err="1" smtClean="0"/>
            <a:t>Analyse</a:t>
          </a:r>
          <a:r>
            <a:rPr lang="en-US" dirty="0" smtClean="0"/>
            <a:t> the data</a:t>
          </a:r>
          <a:endParaRPr lang="en-US" dirty="0"/>
        </a:p>
      </dgm:t>
    </dgm:pt>
    <dgm:pt modelId="{5C1791D4-1C14-484B-9B4E-37B4A2BE9458}" type="parTrans" cxnId="{622F3825-0F28-4C36-B6E5-A91DE597CFF1}">
      <dgm:prSet/>
      <dgm:spPr/>
      <dgm:t>
        <a:bodyPr/>
        <a:lstStyle/>
        <a:p>
          <a:endParaRPr lang="en-US"/>
        </a:p>
      </dgm:t>
    </dgm:pt>
    <dgm:pt modelId="{1B70B261-043D-4504-B273-D9661A4A519F}" type="sibTrans" cxnId="{622F3825-0F28-4C36-B6E5-A91DE597CFF1}">
      <dgm:prSet/>
      <dgm:spPr/>
      <dgm:t>
        <a:bodyPr/>
        <a:lstStyle/>
        <a:p>
          <a:endParaRPr lang="en-US"/>
        </a:p>
      </dgm:t>
    </dgm:pt>
    <dgm:pt modelId="{DCAE32B0-8745-42D5-9316-D6DF153460CC}">
      <dgm:prSet phldrT="[Text]"/>
      <dgm:spPr>
        <a:solidFill>
          <a:srgbClr val="669900"/>
        </a:solidFill>
      </dgm:spPr>
      <dgm:t>
        <a:bodyPr/>
        <a:lstStyle/>
        <a:p>
          <a:r>
            <a:rPr lang="en-US" dirty="0" smtClean="0"/>
            <a:t>Present and disseminate findings , after validation </a:t>
          </a:r>
        </a:p>
        <a:p>
          <a:endParaRPr lang="en-US" dirty="0"/>
        </a:p>
      </dgm:t>
    </dgm:pt>
    <dgm:pt modelId="{13BA280F-2577-4C4B-A033-18DCB2E53E1E}" type="parTrans" cxnId="{BCD92653-786C-4331-ACBC-B89FCB368596}">
      <dgm:prSet/>
      <dgm:spPr/>
      <dgm:t>
        <a:bodyPr/>
        <a:lstStyle/>
        <a:p>
          <a:endParaRPr lang="en-US"/>
        </a:p>
      </dgm:t>
    </dgm:pt>
    <dgm:pt modelId="{AAA08278-68AF-41A6-9C3F-0376AA90E146}" type="sibTrans" cxnId="{BCD92653-786C-4331-ACBC-B89FCB368596}">
      <dgm:prSet/>
      <dgm:spPr/>
      <dgm:t>
        <a:bodyPr/>
        <a:lstStyle/>
        <a:p>
          <a:endParaRPr lang="en-US"/>
        </a:p>
      </dgm:t>
    </dgm:pt>
    <dgm:pt modelId="{865BDA48-538F-46EF-9209-6FD2EA0D403F}" type="pres">
      <dgm:prSet presAssocID="{DE64BD67-4420-4C5D-B6E2-3D94EF8DB274}" presName="CompostProcess" presStyleCnt="0">
        <dgm:presLayoutVars>
          <dgm:dir/>
          <dgm:resizeHandles val="exact"/>
        </dgm:presLayoutVars>
      </dgm:prSet>
      <dgm:spPr/>
    </dgm:pt>
    <dgm:pt modelId="{1E4125C5-D845-4392-A52E-C8B814AE3E2D}" type="pres">
      <dgm:prSet presAssocID="{DE64BD67-4420-4C5D-B6E2-3D94EF8DB274}" presName="arrow" presStyleLbl="bgShp" presStyleIdx="0" presStyleCnt="1"/>
      <dgm:spPr/>
    </dgm:pt>
    <dgm:pt modelId="{0FDAC8AE-5B7C-4A16-B8AA-CB6E9B054EF3}" type="pres">
      <dgm:prSet presAssocID="{DE64BD67-4420-4C5D-B6E2-3D94EF8DB274}" presName="linearProcess" presStyleCnt="0"/>
      <dgm:spPr/>
    </dgm:pt>
    <dgm:pt modelId="{074F586E-0A38-436B-BC8D-65659855B058}" type="pres">
      <dgm:prSet presAssocID="{8E4497C8-1449-453D-88CC-2B2E16F1D6AF}" presName="textNode" presStyleLbl="node1" presStyleIdx="0" presStyleCnt="7">
        <dgm:presLayoutVars>
          <dgm:bulletEnabled val="1"/>
        </dgm:presLayoutVars>
      </dgm:prSet>
      <dgm:spPr/>
      <dgm:t>
        <a:bodyPr/>
        <a:lstStyle/>
        <a:p>
          <a:endParaRPr lang="en-US"/>
        </a:p>
      </dgm:t>
    </dgm:pt>
    <dgm:pt modelId="{2BAB218A-2AA0-461D-BAD3-DA737564CC02}" type="pres">
      <dgm:prSet presAssocID="{FF632D97-B4AE-4921-A8FE-EED5FA6EF61A}" presName="sibTrans" presStyleCnt="0"/>
      <dgm:spPr/>
    </dgm:pt>
    <dgm:pt modelId="{93314E52-A347-4456-990D-A13D8E985EF9}" type="pres">
      <dgm:prSet presAssocID="{254D5AEF-C4EC-477E-B8CC-A68C565A2343}" presName="textNode" presStyleLbl="node1" presStyleIdx="1" presStyleCnt="7">
        <dgm:presLayoutVars>
          <dgm:bulletEnabled val="1"/>
        </dgm:presLayoutVars>
      </dgm:prSet>
      <dgm:spPr/>
      <dgm:t>
        <a:bodyPr/>
        <a:lstStyle/>
        <a:p>
          <a:endParaRPr lang="en-US"/>
        </a:p>
      </dgm:t>
    </dgm:pt>
    <dgm:pt modelId="{87E8E72B-3295-475B-BF21-A3BFE510AB6B}" type="pres">
      <dgm:prSet presAssocID="{B963A6C6-F668-478D-A813-577E5A9F5897}" presName="sibTrans" presStyleCnt="0"/>
      <dgm:spPr/>
    </dgm:pt>
    <dgm:pt modelId="{4F01E1FF-8C02-40D2-AF86-A3B011C29EB7}" type="pres">
      <dgm:prSet presAssocID="{57DD695B-80BC-4C58-83AF-55AF33C155A4}" presName="textNode" presStyleLbl="node1" presStyleIdx="2" presStyleCnt="7">
        <dgm:presLayoutVars>
          <dgm:bulletEnabled val="1"/>
        </dgm:presLayoutVars>
      </dgm:prSet>
      <dgm:spPr/>
      <dgm:t>
        <a:bodyPr/>
        <a:lstStyle/>
        <a:p>
          <a:endParaRPr lang="en-US"/>
        </a:p>
      </dgm:t>
    </dgm:pt>
    <dgm:pt modelId="{8CD6FCC7-B1E2-4F1A-B3B0-674F445FE42D}" type="pres">
      <dgm:prSet presAssocID="{A7C527A0-EB2F-46AE-BDFF-E8C777A57A89}" presName="sibTrans" presStyleCnt="0"/>
      <dgm:spPr/>
    </dgm:pt>
    <dgm:pt modelId="{168FA302-6712-4B98-A668-8924A1CD6D8B}" type="pres">
      <dgm:prSet presAssocID="{5A757771-78E2-40D1-9DFE-26CAFBDD4910}" presName="textNode" presStyleLbl="node1" presStyleIdx="3" presStyleCnt="7">
        <dgm:presLayoutVars>
          <dgm:bulletEnabled val="1"/>
        </dgm:presLayoutVars>
      </dgm:prSet>
      <dgm:spPr/>
      <dgm:t>
        <a:bodyPr/>
        <a:lstStyle/>
        <a:p>
          <a:endParaRPr lang="en-US"/>
        </a:p>
      </dgm:t>
    </dgm:pt>
    <dgm:pt modelId="{07E67860-2460-4771-B13F-BE778A7C2119}" type="pres">
      <dgm:prSet presAssocID="{FE9ADD79-033D-4797-B431-6C4C6BA63746}" presName="sibTrans" presStyleCnt="0"/>
      <dgm:spPr/>
    </dgm:pt>
    <dgm:pt modelId="{83D6409C-5DF1-438F-A73F-B0DE8923EE12}" type="pres">
      <dgm:prSet presAssocID="{10387503-0481-451E-9CEA-E4B7FC7CA5BC}" presName="textNode" presStyleLbl="node1" presStyleIdx="4" presStyleCnt="7">
        <dgm:presLayoutVars>
          <dgm:bulletEnabled val="1"/>
        </dgm:presLayoutVars>
      </dgm:prSet>
      <dgm:spPr/>
      <dgm:t>
        <a:bodyPr/>
        <a:lstStyle/>
        <a:p>
          <a:endParaRPr lang="en-US"/>
        </a:p>
      </dgm:t>
    </dgm:pt>
    <dgm:pt modelId="{BDD46153-FEAD-49EC-8A5F-22830D75A31C}" type="pres">
      <dgm:prSet presAssocID="{CD882C21-43CE-4907-BC88-E713EADAAFF3}" presName="sibTrans" presStyleCnt="0"/>
      <dgm:spPr/>
    </dgm:pt>
    <dgm:pt modelId="{84443823-4F8D-48FC-A839-9A9D38BF7321}" type="pres">
      <dgm:prSet presAssocID="{7C2F2908-ACF9-449F-8EAF-6F53A59A632C}" presName="textNode" presStyleLbl="node1" presStyleIdx="5" presStyleCnt="7">
        <dgm:presLayoutVars>
          <dgm:bulletEnabled val="1"/>
        </dgm:presLayoutVars>
      </dgm:prSet>
      <dgm:spPr/>
      <dgm:t>
        <a:bodyPr/>
        <a:lstStyle/>
        <a:p>
          <a:endParaRPr lang="en-US"/>
        </a:p>
      </dgm:t>
    </dgm:pt>
    <dgm:pt modelId="{2FB132A5-FBE9-409B-ABC8-A861ACB0152E}" type="pres">
      <dgm:prSet presAssocID="{1B70B261-043D-4504-B273-D9661A4A519F}" presName="sibTrans" presStyleCnt="0"/>
      <dgm:spPr/>
    </dgm:pt>
    <dgm:pt modelId="{8AB779BE-15ED-4A68-84A2-C8CC3573B80C}" type="pres">
      <dgm:prSet presAssocID="{DCAE32B0-8745-42D5-9316-D6DF153460CC}" presName="textNode" presStyleLbl="node1" presStyleIdx="6" presStyleCnt="7">
        <dgm:presLayoutVars>
          <dgm:bulletEnabled val="1"/>
        </dgm:presLayoutVars>
      </dgm:prSet>
      <dgm:spPr/>
      <dgm:t>
        <a:bodyPr/>
        <a:lstStyle/>
        <a:p>
          <a:endParaRPr lang="en-US"/>
        </a:p>
      </dgm:t>
    </dgm:pt>
  </dgm:ptLst>
  <dgm:cxnLst>
    <dgm:cxn modelId="{0AE82A0A-6A99-4C3E-9231-BB2385CB978B}" type="presOf" srcId="{DCAE32B0-8745-42D5-9316-D6DF153460CC}" destId="{8AB779BE-15ED-4A68-84A2-C8CC3573B80C}" srcOrd="0" destOrd="0" presId="urn:microsoft.com/office/officeart/2005/8/layout/hProcess9"/>
    <dgm:cxn modelId="{A5F613A4-834A-41DD-BF4E-11DD4C99530A}" srcId="{DE64BD67-4420-4C5D-B6E2-3D94EF8DB274}" destId="{10387503-0481-451E-9CEA-E4B7FC7CA5BC}" srcOrd="4" destOrd="0" parTransId="{8AB507EF-CC57-45DF-B02B-32DC9C95AB31}" sibTransId="{CD882C21-43CE-4907-BC88-E713EADAAFF3}"/>
    <dgm:cxn modelId="{D51D336A-F721-4AD8-BDBC-66A2F12D8AD3}" type="presOf" srcId="{DE64BD67-4420-4C5D-B6E2-3D94EF8DB274}" destId="{865BDA48-538F-46EF-9209-6FD2EA0D403F}" srcOrd="0" destOrd="0" presId="urn:microsoft.com/office/officeart/2005/8/layout/hProcess9"/>
    <dgm:cxn modelId="{C8A307C3-502B-4768-A850-96F7B59146B2}" srcId="{DE64BD67-4420-4C5D-B6E2-3D94EF8DB274}" destId="{8E4497C8-1449-453D-88CC-2B2E16F1D6AF}" srcOrd="0" destOrd="0" parTransId="{53A9B057-1C5F-460A-A9AD-C190571C193B}" sibTransId="{FF632D97-B4AE-4921-A8FE-EED5FA6EF61A}"/>
    <dgm:cxn modelId="{FA2ED797-785F-402E-ACEB-52605B4E2F97}" type="presOf" srcId="{10387503-0481-451E-9CEA-E4B7FC7CA5BC}" destId="{83D6409C-5DF1-438F-A73F-B0DE8923EE12}" srcOrd="0" destOrd="0" presId="urn:microsoft.com/office/officeart/2005/8/layout/hProcess9"/>
    <dgm:cxn modelId="{F890C1D7-278F-408A-81DA-466C2DCE2F0E}" srcId="{DE64BD67-4420-4C5D-B6E2-3D94EF8DB274}" destId="{5A757771-78E2-40D1-9DFE-26CAFBDD4910}" srcOrd="3" destOrd="0" parTransId="{FCEA85AA-7994-4315-9784-196258DFEA15}" sibTransId="{FE9ADD79-033D-4797-B431-6C4C6BA63746}"/>
    <dgm:cxn modelId="{BCD92653-786C-4331-ACBC-B89FCB368596}" srcId="{DE64BD67-4420-4C5D-B6E2-3D94EF8DB274}" destId="{DCAE32B0-8745-42D5-9316-D6DF153460CC}" srcOrd="6" destOrd="0" parTransId="{13BA280F-2577-4C4B-A033-18DCB2E53E1E}" sibTransId="{AAA08278-68AF-41A6-9C3F-0376AA90E146}"/>
    <dgm:cxn modelId="{622F3825-0F28-4C36-B6E5-A91DE597CFF1}" srcId="{DE64BD67-4420-4C5D-B6E2-3D94EF8DB274}" destId="{7C2F2908-ACF9-449F-8EAF-6F53A59A632C}" srcOrd="5" destOrd="0" parTransId="{5C1791D4-1C14-484B-9B4E-37B4A2BE9458}" sibTransId="{1B70B261-043D-4504-B273-D9661A4A519F}"/>
    <dgm:cxn modelId="{5F4FE0DE-E206-4688-8F08-971473A08A1C}" srcId="{DE64BD67-4420-4C5D-B6E2-3D94EF8DB274}" destId="{57DD695B-80BC-4C58-83AF-55AF33C155A4}" srcOrd="2" destOrd="0" parTransId="{35104D55-7BCB-4ADB-8A05-D55C7784F353}" sibTransId="{A7C527A0-EB2F-46AE-BDFF-E8C777A57A89}"/>
    <dgm:cxn modelId="{DF973EF9-6790-4A82-BDC2-CC76D504C731}" type="presOf" srcId="{8E4497C8-1449-453D-88CC-2B2E16F1D6AF}" destId="{074F586E-0A38-436B-BC8D-65659855B058}" srcOrd="0" destOrd="0" presId="urn:microsoft.com/office/officeart/2005/8/layout/hProcess9"/>
    <dgm:cxn modelId="{CF3045CD-35B3-48E2-83A0-9207AD96A4A0}" srcId="{DE64BD67-4420-4C5D-B6E2-3D94EF8DB274}" destId="{254D5AEF-C4EC-477E-B8CC-A68C565A2343}" srcOrd="1" destOrd="0" parTransId="{6F9D0B3B-7105-4377-A466-2E1FB25A9966}" sibTransId="{B963A6C6-F668-478D-A813-577E5A9F5897}"/>
    <dgm:cxn modelId="{8C2F6A60-2E75-4502-969D-DAF796205AB4}" type="presOf" srcId="{254D5AEF-C4EC-477E-B8CC-A68C565A2343}" destId="{93314E52-A347-4456-990D-A13D8E985EF9}" srcOrd="0" destOrd="0" presId="urn:microsoft.com/office/officeart/2005/8/layout/hProcess9"/>
    <dgm:cxn modelId="{70BE0AE6-C8E5-408E-A6D9-9C0C4EAB7CB2}" type="presOf" srcId="{7C2F2908-ACF9-449F-8EAF-6F53A59A632C}" destId="{84443823-4F8D-48FC-A839-9A9D38BF7321}" srcOrd="0" destOrd="0" presId="urn:microsoft.com/office/officeart/2005/8/layout/hProcess9"/>
    <dgm:cxn modelId="{9A51383E-3840-4AB9-BFA8-7C76ABB5F766}" type="presOf" srcId="{57DD695B-80BC-4C58-83AF-55AF33C155A4}" destId="{4F01E1FF-8C02-40D2-AF86-A3B011C29EB7}" srcOrd="0" destOrd="0" presId="urn:microsoft.com/office/officeart/2005/8/layout/hProcess9"/>
    <dgm:cxn modelId="{79D740BE-52FA-4832-9FC3-E28B8837428E}" type="presOf" srcId="{5A757771-78E2-40D1-9DFE-26CAFBDD4910}" destId="{168FA302-6712-4B98-A668-8924A1CD6D8B}" srcOrd="0" destOrd="0" presId="urn:microsoft.com/office/officeart/2005/8/layout/hProcess9"/>
    <dgm:cxn modelId="{9B50D16B-2995-40C1-80EA-4F395474025F}" type="presParOf" srcId="{865BDA48-538F-46EF-9209-6FD2EA0D403F}" destId="{1E4125C5-D845-4392-A52E-C8B814AE3E2D}" srcOrd="0" destOrd="0" presId="urn:microsoft.com/office/officeart/2005/8/layout/hProcess9"/>
    <dgm:cxn modelId="{87AD7DB3-2E02-4A9C-B878-422D46FEE7C7}" type="presParOf" srcId="{865BDA48-538F-46EF-9209-6FD2EA0D403F}" destId="{0FDAC8AE-5B7C-4A16-B8AA-CB6E9B054EF3}" srcOrd="1" destOrd="0" presId="urn:microsoft.com/office/officeart/2005/8/layout/hProcess9"/>
    <dgm:cxn modelId="{9CC10850-7771-43AF-8BE9-CA588731D38A}" type="presParOf" srcId="{0FDAC8AE-5B7C-4A16-B8AA-CB6E9B054EF3}" destId="{074F586E-0A38-436B-BC8D-65659855B058}" srcOrd="0" destOrd="0" presId="urn:microsoft.com/office/officeart/2005/8/layout/hProcess9"/>
    <dgm:cxn modelId="{F3471C99-60F1-439D-9686-D04B8B29D2D9}" type="presParOf" srcId="{0FDAC8AE-5B7C-4A16-B8AA-CB6E9B054EF3}" destId="{2BAB218A-2AA0-461D-BAD3-DA737564CC02}" srcOrd="1" destOrd="0" presId="urn:microsoft.com/office/officeart/2005/8/layout/hProcess9"/>
    <dgm:cxn modelId="{588237ED-99D7-4F59-A7E1-9A31B34C45CD}" type="presParOf" srcId="{0FDAC8AE-5B7C-4A16-B8AA-CB6E9B054EF3}" destId="{93314E52-A347-4456-990D-A13D8E985EF9}" srcOrd="2" destOrd="0" presId="urn:microsoft.com/office/officeart/2005/8/layout/hProcess9"/>
    <dgm:cxn modelId="{EE643BCE-E6E0-47E2-B1A2-27BB8A843F28}" type="presParOf" srcId="{0FDAC8AE-5B7C-4A16-B8AA-CB6E9B054EF3}" destId="{87E8E72B-3295-475B-BF21-A3BFE510AB6B}" srcOrd="3" destOrd="0" presId="urn:microsoft.com/office/officeart/2005/8/layout/hProcess9"/>
    <dgm:cxn modelId="{1FBBE971-CC88-4A34-B58F-6EFD6797867D}" type="presParOf" srcId="{0FDAC8AE-5B7C-4A16-B8AA-CB6E9B054EF3}" destId="{4F01E1FF-8C02-40D2-AF86-A3B011C29EB7}" srcOrd="4" destOrd="0" presId="urn:microsoft.com/office/officeart/2005/8/layout/hProcess9"/>
    <dgm:cxn modelId="{60B42543-DE33-4D8E-86B4-0D27D59BD74C}" type="presParOf" srcId="{0FDAC8AE-5B7C-4A16-B8AA-CB6E9B054EF3}" destId="{8CD6FCC7-B1E2-4F1A-B3B0-674F445FE42D}" srcOrd="5" destOrd="0" presId="urn:microsoft.com/office/officeart/2005/8/layout/hProcess9"/>
    <dgm:cxn modelId="{09CB54C0-DA8F-4548-A28E-E6C38C8B7161}" type="presParOf" srcId="{0FDAC8AE-5B7C-4A16-B8AA-CB6E9B054EF3}" destId="{168FA302-6712-4B98-A668-8924A1CD6D8B}" srcOrd="6" destOrd="0" presId="urn:microsoft.com/office/officeart/2005/8/layout/hProcess9"/>
    <dgm:cxn modelId="{D1D6D9DF-C7E9-492B-BF6D-6C5D603AD895}" type="presParOf" srcId="{0FDAC8AE-5B7C-4A16-B8AA-CB6E9B054EF3}" destId="{07E67860-2460-4771-B13F-BE778A7C2119}" srcOrd="7" destOrd="0" presId="urn:microsoft.com/office/officeart/2005/8/layout/hProcess9"/>
    <dgm:cxn modelId="{C6470945-1343-487E-8E0C-29A239861BF6}" type="presParOf" srcId="{0FDAC8AE-5B7C-4A16-B8AA-CB6E9B054EF3}" destId="{83D6409C-5DF1-438F-A73F-B0DE8923EE12}" srcOrd="8" destOrd="0" presId="urn:microsoft.com/office/officeart/2005/8/layout/hProcess9"/>
    <dgm:cxn modelId="{6A4EE0AB-4F3B-4510-8F97-76816DE64936}" type="presParOf" srcId="{0FDAC8AE-5B7C-4A16-B8AA-CB6E9B054EF3}" destId="{BDD46153-FEAD-49EC-8A5F-22830D75A31C}" srcOrd="9" destOrd="0" presId="urn:microsoft.com/office/officeart/2005/8/layout/hProcess9"/>
    <dgm:cxn modelId="{43A25BD9-5A9B-44DA-8018-38B3B7FE98C5}" type="presParOf" srcId="{0FDAC8AE-5B7C-4A16-B8AA-CB6E9B054EF3}" destId="{84443823-4F8D-48FC-A839-9A9D38BF7321}" srcOrd="10" destOrd="0" presId="urn:microsoft.com/office/officeart/2005/8/layout/hProcess9"/>
    <dgm:cxn modelId="{70EB8168-97E3-4AD3-8FCE-ECAF2A7B74A1}" type="presParOf" srcId="{0FDAC8AE-5B7C-4A16-B8AA-CB6E9B054EF3}" destId="{2FB132A5-FBE9-409B-ABC8-A861ACB0152E}" srcOrd="11" destOrd="0" presId="urn:microsoft.com/office/officeart/2005/8/layout/hProcess9"/>
    <dgm:cxn modelId="{A2AE7AE5-9532-4463-98CC-4084FAE632C9}" type="presParOf" srcId="{0FDAC8AE-5B7C-4A16-B8AA-CB6E9B054EF3}" destId="{8AB779BE-15ED-4A68-84A2-C8CC3573B80C}"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A7A4A0-70B0-4EF1-85E9-25E67D660E6B}">
      <dsp:nvSpPr>
        <dsp:cNvPr id="0" name=""/>
        <dsp:cNvSpPr/>
      </dsp:nvSpPr>
      <dsp:spPr>
        <a:xfrm rot="16200000">
          <a:off x="840" y="205"/>
          <a:ext cx="2730432" cy="2735893"/>
        </a:xfrm>
        <a:prstGeom prst="downArrow">
          <a:avLst>
            <a:gd name="adj1" fmla="val 50000"/>
            <a:gd name="adj2" fmla="val 35000"/>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Critical accountability mechanism (demand side)</a:t>
          </a:r>
          <a:endParaRPr lang="en-US" sz="1400" kern="1200" dirty="0"/>
        </a:p>
      </dsp:txBody>
      <dsp:txXfrm rot="5400000">
        <a:off x="-1890" y="685543"/>
        <a:ext cx="2258067" cy="1365216"/>
      </dsp:txXfrm>
    </dsp:sp>
    <dsp:sp modelId="{D1619066-7006-4682-AF24-242CCBF4F7E4}">
      <dsp:nvSpPr>
        <dsp:cNvPr id="0" name=""/>
        <dsp:cNvSpPr/>
      </dsp:nvSpPr>
      <dsp:spPr>
        <a:xfrm rot="5400000">
          <a:off x="2957359" y="-568"/>
          <a:ext cx="2730432" cy="2735893"/>
        </a:xfrm>
        <a:prstGeom prst="downArrow">
          <a:avLst>
            <a:gd name="adj1" fmla="val 50000"/>
            <a:gd name="adj2" fmla="val 35000"/>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Offers evidence base for national decision making (supply side) – country </a:t>
          </a:r>
          <a:r>
            <a:rPr lang="en-US" sz="1400" kern="1200" dirty="0" err="1" smtClean="0"/>
            <a:t>contextualised</a:t>
          </a:r>
          <a:r>
            <a:rPr lang="en-US" sz="1400" kern="1200" dirty="0" smtClean="0"/>
            <a:t> and actionable indicators</a:t>
          </a:r>
          <a:endParaRPr lang="en-US" sz="1400" kern="1200" dirty="0"/>
        </a:p>
      </dsp:txBody>
      <dsp:txXfrm rot="-5400000">
        <a:off x="3432455" y="684770"/>
        <a:ext cx="2258067" cy="13652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4125C5-D845-4392-A52E-C8B814AE3E2D}">
      <dsp:nvSpPr>
        <dsp:cNvPr id="0" name=""/>
        <dsp:cNvSpPr/>
      </dsp:nvSpPr>
      <dsp:spPr>
        <a:xfrm>
          <a:off x="642671" y="0"/>
          <a:ext cx="7283609" cy="4064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4F586E-0A38-436B-BC8D-65659855B058}">
      <dsp:nvSpPr>
        <dsp:cNvPr id="0" name=""/>
        <dsp:cNvSpPr/>
      </dsp:nvSpPr>
      <dsp:spPr>
        <a:xfrm>
          <a:off x="732"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Identify stakeholders (research group and advisory group</a:t>
          </a:r>
          <a:r>
            <a:rPr lang="en-US" sz="1100" kern="1200" dirty="0" smtClean="0"/>
            <a:t>)</a:t>
          </a:r>
          <a:endParaRPr lang="en-US" sz="1100" kern="1200" dirty="0"/>
        </a:p>
      </dsp:txBody>
      <dsp:txXfrm>
        <a:off x="58024" y="1276491"/>
        <a:ext cx="1059044" cy="1511016"/>
      </dsp:txXfrm>
    </dsp:sp>
    <dsp:sp modelId="{93314E52-A347-4456-990D-A13D8E985EF9}">
      <dsp:nvSpPr>
        <dsp:cNvPr id="0" name=""/>
        <dsp:cNvSpPr/>
      </dsp:nvSpPr>
      <dsp:spPr>
        <a:xfrm>
          <a:off x="1233042"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Articulate purpose and objective of assessment </a:t>
          </a:r>
          <a:endParaRPr lang="en-US" sz="1400" kern="1200" dirty="0"/>
        </a:p>
      </dsp:txBody>
      <dsp:txXfrm>
        <a:off x="1290334" y="1276491"/>
        <a:ext cx="1059044" cy="1511016"/>
      </dsp:txXfrm>
    </dsp:sp>
    <dsp:sp modelId="{4F01E1FF-8C02-40D2-AF86-A3B011C29EB7}">
      <dsp:nvSpPr>
        <dsp:cNvPr id="0" name=""/>
        <dsp:cNvSpPr/>
      </dsp:nvSpPr>
      <dsp:spPr>
        <a:xfrm>
          <a:off x="2465351"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Agree on framework of key components that will be assessed</a:t>
          </a:r>
          <a:endParaRPr lang="en-US" sz="1400" kern="1200" dirty="0"/>
        </a:p>
      </dsp:txBody>
      <dsp:txXfrm>
        <a:off x="2522643" y="1276491"/>
        <a:ext cx="1059044" cy="1511016"/>
      </dsp:txXfrm>
    </dsp:sp>
    <dsp:sp modelId="{168FA302-6712-4B98-A668-8924A1CD6D8B}">
      <dsp:nvSpPr>
        <dsp:cNvPr id="0" name=""/>
        <dsp:cNvSpPr/>
      </dsp:nvSpPr>
      <dsp:spPr>
        <a:xfrm>
          <a:off x="3697661"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Define the scope (coverage) and methodologies</a:t>
          </a:r>
          <a:endParaRPr lang="en-US" sz="1400" kern="1200" dirty="0"/>
        </a:p>
      </dsp:txBody>
      <dsp:txXfrm>
        <a:off x="3754953" y="1276491"/>
        <a:ext cx="1059044" cy="1511016"/>
      </dsp:txXfrm>
    </dsp:sp>
    <dsp:sp modelId="{83D6409C-5DF1-438F-A73F-B0DE8923EE12}">
      <dsp:nvSpPr>
        <dsp:cNvPr id="0" name=""/>
        <dsp:cNvSpPr/>
      </dsp:nvSpPr>
      <dsp:spPr>
        <a:xfrm>
          <a:off x="4929971"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Agree on data type and collection</a:t>
          </a:r>
          <a:endParaRPr lang="en-US" sz="1400" kern="1200" dirty="0"/>
        </a:p>
      </dsp:txBody>
      <dsp:txXfrm>
        <a:off x="4987263" y="1276491"/>
        <a:ext cx="1059044" cy="1511016"/>
      </dsp:txXfrm>
    </dsp:sp>
    <dsp:sp modelId="{84443823-4F8D-48FC-A839-9A9D38BF7321}">
      <dsp:nvSpPr>
        <dsp:cNvPr id="0" name=""/>
        <dsp:cNvSpPr/>
      </dsp:nvSpPr>
      <dsp:spPr>
        <a:xfrm>
          <a:off x="6162281"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Analyse</a:t>
          </a:r>
          <a:r>
            <a:rPr lang="en-US" sz="1400" kern="1200" dirty="0" smtClean="0"/>
            <a:t> the data</a:t>
          </a:r>
          <a:endParaRPr lang="en-US" sz="1400" kern="1200" dirty="0"/>
        </a:p>
      </dsp:txBody>
      <dsp:txXfrm>
        <a:off x="6219573" y="1276491"/>
        <a:ext cx="1059044" cy="1511016"/>
      </dsp:txXfrm>
    </dsp:sp>
    <dsp:sp modelId="{8AB779BE-15ED-4A68-84A2-C8CC3573B80C}">
      <dsp:nvSpPr>
        <dsp:cNvPr id="0" name=""/>
        <dsp:cNvSpPr/>
      </dsp:nvSpPr>
      <dsp:spPr>
        <a:xfrm>
          <a:off x="7394591" y="1219199"/>
          <a:ext cx="1173628" cy="1625600"/>
        </a:xfrm>
        <a:prstGeom prst="roundRect">
          <a:avLst/>
        </a:prstGeom>
        <a:solidFill>
          <a:srgbClr val="66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Present and disseminate findings , after validation </a:t>
          </a:r>
        </a:p>
        <a:p>
          <a:pPr lvl="0" algn="ctr" defTabSz="622300">
            <a:lnSpc>
              <a:spcPct val="90000"/>
            </a:lnSpc>
            <a:spcBef>
              <a:spcPct val="0"/>
            </a:spcBef>
            <a:spcAft>
              <a:spcPct val="35000"/>
            </a:spcAft>
          </a:pPr>
          <a:endParaRPr lang="en-US" sz="1400" kern="1200" dirty="0"/>
        </a:p>
      </dsp:txBody>
      <dsp:txXfrm>
        <a:off x="7451883" y="1276491"/>
        <a:ext cx="1059044" cy="1511016"/>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F9E1E69-78F6-44CC-AD1B-946D51EE75B6}" type="slidenum">
              <a:rPr lang="en-GB"/>
              <a:pPr>
                <a:defRPr/>
              </a:pPr>
              <a:t>‹#›</a:t>
            </a:fld>
            <a:endParaRPr lang="en-GB"/>
          </a:p>
        </p:txBody>
      </p:sp>
    </p:spTree>
    <p:extLst>
      <p:ext uri="{BB962C8B-B14F-4D97-AF65-F5344CB8AC3E}">
        <p14:creationId xmlns:p14="http://schemas.microsoft.com/office/powerpoint/2010/main" val="2049607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one word, it is about the development of governance data that is measurable over a period of time with two purposes: to enhance and influence public policy processes, and enhance social accountability between state and citizens</a:t>
            </a:r>
          </a:p>
          <a:p>
            <a:r>
              <a:rPr lang="en-US" dirty="0" smtClean="0"/>
              <a:t>But the process in achieving this is just as important</a:t>
            </a:r>
          </a:p>
          <a:p>
            <a:r>
              <a:rPr lang="en-US" dirty="0" smtClean="0"/>
              <a:t>The manner in which a country is engaged in the identification of what to measure, the way in which data is collected, the analysis of the results and findings, regular monitoring add value to the overall governance process  - it’s not just about the assessment or the findings, but what you do with it. It’s like phase 0 before embarking on implementation and reforms – the better information you have, the better you will know what to target and focus your efforts on.  </a:t>
            </a:r>
          </a:p>
          <a:p>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3</a:t>
            </a:fld>
            <a:endParaRPr lang="en-GB"/>
          </a:p>
        </p:txBody>
      </p:sp>
    </p:spTree>
    <p:extLst>
      <p:ext uri="{BB962C8B-B14F-4D97-AF65-F5344CB8AC3E}">
        <p14:creationId xmlns:p14="http://schemas.microsoft.com/office/powerpoint/2010/main" val="20765981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FE40C7-731B-44A6-9159-43C829E1640C}" type="slidenum">
              <a:rPr lang="en-GB"/>
              <a:pPr eaLnBrk="1" hangingPunct="1"/>
              <a:t>12</a:t>
            </a:fld>
            <a:endParaRPr lang="en-GB"/>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r>
              <a:rPr lang="en-US" sz="1000" dirty="0" smtClean="0"/>
              <a:t>Accountability and transparency are major objectives of the PGA</a:t>
            </a:r>
          </a:p>
          <a:p>
            <a:r>
              <a:rPr lang="en-US" sz="1000" dirty="0" smtClean="0"/>
              <a:t>Anti-corruption measures are </a:t>
            </a:r>
            <a:r>
              <a:rPr lang="en-US" sz="1000" dirty="0" err="1" smtClean="0"/>
              <a:t>essentiual</a:t>
            </a:r>
            <a:r>
              <a:rPr lang="en-US" sz="1000" dirty="0" smtClean="0"/>
              <a:t> to promote accountability and transparency </a:t>
            </a:r>
          </a:p>
          <a:p>
            <a:r>
              <a:rPr lang="en-US" sz="1000" dirty="0" smtClean="0"/>
              <a:t>It is also useful to thinking about corruption not only in terms of misuse of funds, but also in terms of </a:t>
            </a:r>
            <a:r>
              <a:rPr lang="en-US" sz="1000" dirty="0" err="1" smtClean="0"/>
              <a:t>eliminiating</a:t>
            </a:r>
            <a:r>
              <a:rPr lang="en-US" sz="1000" dirty="0" smtClean="0"/>
              <a:t> biases in decision-making processes, in partial sharing of information, and citizen-state accountability (which includes how public funds are used) </a:t>
            </a:r>
          </a:p>
          <a:p>
            <a:r>
              <a:rPr lang="en-US" sz="1000" dirty="0" smtClean="0"/>
              <a:t>A PGA offers the opportunity to take a holistic approach – and in some countries, it is easier to address issues of accountability rather than corruption, which can be more sensitive.  </a:t>
            </a:r>
          </a:p>
          <a:p>
            <a:pPr eaLnBrk="1" hangingPunct="1">
              <a:lnSpc>
                <a:spcPct val="90000"/>
              </a:lnSpc>
            </a:pPr>
            <a:endParaRPr lang="en-GB" sz="10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Arial" pitchFamily="34" charset="0"/>
              <a:buChar char="•"/>
            </a:pPr>
            <a:r>
              <a:rPr lang="en-US" dirty="0" smtClean="0"/>
              <a:t>It is fully nationally owned and led </a:t>
            </a:r>
          </a:p>
          <a:p>
            <a:pPr lvl="1">
              <a:buFont typeface="Arial" pitchFamily="34" charset="0"/>
              <a:buChar char="•"/>
            </a:pPr>
            <a:r>
              <a:rPr lang="en-US" dirty="0" err="1" smtClean="0"/>
              <a:t>Emphasises</a:t>
            </a:r>
            <a:r>
              <a:rPr lang="en-US" dirty="0" smtClean="0"/>
              <a:t> an inclusive participatory process </a:t>
            </a:r>
          </a:p>
          <a:p>
            <a:pPr lvl="1">
              <a:buFont typeface="Arial" pitchFamily="34" charset="0"/>
              <a:buChar char="•"/>
            </a:pPr>
            <a:r>
              <a:rPr lang="en-US" dirty="0" smtClean="0"/>
              <a:t>In doing so, it identifies things to be measured that are of importance and relevance to affected stakeholders  (for instance, the rights of IPs)</a:t>
            </a:r>
          </a:p>
          <a:p>
            <a:pPr lvl="1">
              <a:buFont typeface="Arial" pitchFamily="34" charset="0"/>
              <a:buChar char="•"/>
            </a:pPr>
            <a:r>
              <a:rPr lang="en-US" dirty="0" smtClean="0"/>
              <a:t>By having a baseline, it enables monitoring, thereby enabling to see whether there has been progress or not, and by making the information </a:t>
            </a:r>
            <a:r>
              <a:rPr lang="en-US" dirty="0" err="1" smtClean="0"/>
              <a:t>pubicly</a:t>
            </a:r>
            <a:r>
              <a:rPr lang="en-US" dirty="0" smtClean="0"/>
              <a:t> available it can enhance transparency and accountability among rights bearers and duty holders. </a:t>
            </a:r>
          </a:p>
          <a:p>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4</a:t>
            </a:fld>
            <a:endParaRPr lang="en-GB"/>
          </a:p>
        </p:txBody>
      </p:sp>
    </p:spTree>
    <p:extLst>
      <p:ext uri="{BB962C8B-B14F-4D97-AF65-F5344CB8AC3E}">
        <p14:creationId xmlns:p14="http://schemas.microsoft.com/office/powerpoint/2010/main" val="582217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7B1035-DC98-4516-856B-589AE746E7F3}" type="slidenum">
              <a:rPr lang="en-GB"/>
              <a:pPr eaLnBrk="1" hangingPunct="1"/>
              <a:t>5</a:t>
            </a:fld>
            <a:endParaRPr lang="en-GB"/>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marL="457200" indent="-457200">
              <a:buFont typeface="+mj-lt"/>
              <a:buAutoNum type="arabicPeriod"/>
              <a:defRPr/>
            </a:pPr>
            <a:r>
              <a:rPr lang="en-GB" b="1" dirty="0" smtClean="0"/>
              <a:t>Design of the framework: </a:t>
            </a:r>
            <a:r>
              <a:rPr lang="en-GB" dirty="0" smtClean="0"/>
              <a:t>working group (with Panel of Experts) identify key areas to be assessed</a:t>
            </a:r>
          </a:p>
          <a:p>
            <a:pPr marL="457200" indent="-457200">
              <a:buFont typeface="+mj-lt"/>
              <a:buAutoNum type="arabicPeriod"/>
              <a:defRPr/>
            </a:pPr>
            <a:endParaRPr lang="en-GB" b="1" dirty="0" smtClean="0"/>
          </a:p>
          <a:p>
            <a:pPr marL="457200" indent="-457200">
              <a:buFont typeface="+mj-lt"/>
              <a:buAutoNum type="arabicPeriod"/>
              <a:defRPr/>
            </a:pPr>
            <a:r>
              <a:rPr lang="en-GB" b="1" dirty="0" smtClean="0"/>
              <a:t>Design of data collection tools </a:t>
            </a:r>
            <a:r>
              <a:rPr lang="en-GB" dirty="0" smtClean="0"/>
              <a:t>– by Panel of Experts, using the following methods: </a:t>
            </a:r>
          </a:p>
          <a:p>
            <a:pPr lvl="1">
              <a:defRPr/>
            </a:pPr>
            <a:r>
              <a:rPr lang="en-GB" dirty="0" smtClean="0"/>
              <a:t>Document review</a:t>
            </a:r>
          </a:p>
          <a:p>
            <a:pPr lvl="1">
              <a:defRPr/>
            </a:pPr>
            <a:r>
              <a:rPr lang="en-GB" dirty="0" smtClean="0"/>
              <a:t>Stakeholder opinion survey</a:t>
            </a:r>
          </a:p>
          <a:p>
            <a:pPr lvl="1">
              <a:defRPr/>
            </a:pPr>
            <a:r>
              <a:rPr lang="en-GB" dirty="0" smtClean="0"/>
              <a:t>In-depth interview</a:t>
            </a:r>
          </a:p>
          <a:p>
            <a:pPr lvl="1">
              <a:defRPr/>
            </a:pPr>
            <a:r>
              <a:rPr lang="en-GB" dirty="0" smtClean="0"/>
              <a:t>Focused group discussion</a:t>
            </a:r>
            <a:endParaRPr lang="en-GB" b="1" dirty="0" smtClean="0"/>
          </a:p>
          <a:p>
            <a:pPr lvl="0"/>
            <a:endParaRPr lang="en-US" sz="1200" dirty="0" smtClean="0"/>
          </a:p>
          <a:p>
            <a:pPr>
              <a:buNone/>
              <a:defRPr/>
            </a:pPr>
            <a:r>
              <a:rPr lang="en-GB" b="1" dirty="0" smtClean="0"/>
              <a:t>Data collection</a:t>
            </a:r>
          </a:p>
          <a:p>
            <a:pPr lvl="1">
              <a:defRPr/>
            </a:pPr>
            <a:r>
              <a:rPr lang="en-GB" u="sng" dirty="0" smtClean="0"/>
              <a:t>First trip</a:t>
            </a:r>
            <a:r>
              <a:rPr lang="en-GB" dirty="0" smtClean="0"/>
              <a:t>: admin data / doc review / survey </a:t>
            </a:r>
            <a:r>
              <a:rPr lang="en-GB" dirty="0" smtClean="0">
                <a:sym typeface="Wingdings" pitchFamily="2" charset="2"/>
              </a:rPr>
              <a:t> </a:t>
            </a:r>
            <a:r>
              <a:rPr lang="en-GB" b="1" i="1" dirty="0" smtClean="0">
                <a:sym typeface="Wingdings" pitchFamily="2" charset="2"/>
              </a:rPr>
              <a:t>Report on initial pointers emerging from quantitative data </a:t>
            </a:r>
            <a:endParaRPr lang="en-GB" b="1" i="1" dirty="0" smtClean="0"/>
          </a:p>
          <a:p>
            <a:pPr lvl="1">
              <a:defRPr/>
            </a:pPr>
            <a:endParaRPr lang="en-GB" dirty="0" smtClean="0"/>
          </a:p>
          <a:p>
            <a:pPr lvl="1">
              <a:defRPr/>
            </a:pPr>
            <a:r>
              <a:rPr lang="en-GB" u="sng" dirty="0" smtClean="0"/>
              <a:t>Second trip</a:t>
            </a:r>
            <a:r>
              <a:rPr lang="en-GB" dirty="0" smtClean="0"/>
              <a:t>: FGDs / interviews </a:t>
            </a:r>
            <a:r>
              <a:rPr lang="en-GB" dirty="0" smtClean="0">
                <a:sym typeface="Wingdings" pitchFamily="2" charset="2"/>
              </a:rPr>
              <a:t> </a:t>
            </a:r>
            <a:r>
              <a:rPr lang="en-GB" b="1" i="1" dirty="0" smtClean="0">
                <a:sym typeface="Wingdings" pitchFamily="2" charset="2"/>
              </a:rPr>
              <a:t>More in-depth research (using qualitative methods) to investigate initial pointers </a:t>
            </a:r>
            <a:endParaRPr lang="en-GB" b="1" i="1" dirty="0" smtClean="0"/>
          </a:p>
          <a:p>
            <a:pPr marL="457200" indent="-457200">
              <a:buAutoNum type="arabicPeriod" startAt="4"/>
            </a:pPr>
            <a:r>
              <a:rPr lang="en-US" b="1" dirty="0" smtClean="0"/>
              <a:t>Data processing / report writing </a:t>
            </a:r>
          </a:p>
          <a:p>
            <a:pPr marL="457200" indent="-457200">
              <a:buAutoNum type="arabicPeriod" startAt="4"/>
            </a:pPr>
            <a:r>
              <a:rPr lang="en-US" b="1" dirty="0" smtClean="0"/>
              <a:t>Validation with National Working Group &amp; Provincial Working Groups</a:t>
            </a:r>
          </a:p>
          <a:p>
            <a:pPr marL="457200" indent="-457200">
              <a:buAutoNum type="arabicPeriod" startAt="4"/>
            </a:pPr>
            <a:r>
              <a:rPr lang="en-US" b="1" dirty="0" smtClean="0"/>
              <a:t>National launch</a:t>
            </a:r>
            <a:endParaRPr lang="en-US" sz="12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130701-BE30-48A1-955A-43B178460BCC}" type="slidenum">
              <a:rPr lang="en-GB"/>
              <a:pPr eaLnBrk="1" hangingPunct="1"/>
              <a:t>6</a:t>
            </a:fld>
            <a:endParaRPr lang="en-GB"/>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en-GB" dirty="0" smtClean="0"/>
              <a:t>When conducted successfully, a nationally owned governance</a:t>
            </a:r>
          </a:p>
          <a:p>
            <a:pPr eaLnBrk="1" hangingPunct="1"/>
            <a:r>
              <a:rPr lang="en-GB" dirty="0" smtClean="0"/>
              <a:t>assessment serves to strengthen democratic governance at the</a:t>
            </a:r>
          </a:p>
          <a:p>
            <a:pPr eaLnBrk="1" hangingPunct="1"/>
            <a:r>
              <a:rPr lang="en-GB" dirty="0" smtClean="0"/>
              <a:t>country level.</a:t>
            </a:r>
          </a:p>
          <a:p>
            <a:pPr eaLnBrk="1" hangingPunct="1"/>
            <a:r>
              <a:rPr lang="en-GB" dirty="0" smtClean="0"/>
              <a:t>A democratic governance assessment provides a critical</a:t>
            </a:r>
          </a:p>
          <a:p>
            <a:pPr eaLnBrk="1" hangingPunct="1"/>
            <a:r>
              <a:rPr lang="en-GB" dirty="0" smtClean="0"/>
              <a:t>accountability mechanism for government and for citizens to</a:t>
            </a:r>
          </a:p>
          <a:p>
            <a:pPr eaLnBrk="1" hangingPunct="1"/>
            <a:r>
              <a:rPr lang="en-GB" dirty="0" smtClean="0"/>
              <a:t>engage on governance issues and voice their opinions. Data</a:t>
            </a:r>
          </a:p>
          <a:p>
            <a:pPr eaLnBrk="1" hangingPunct="1"/>
            <a:r>
              <a:rPr lang="en-GB" dirty="0" smtClean="0"/>
              <a:t>produced by the assessment </a:t>
            </a:r>
            <a:r>
              <a:rPr lang="en-GB" dirty="0" err="1" smtClean="0"/>
              <a:t>refl</a:t>
            </a:r>
            <a:r>
              <a:rPr lang="en-GB" dirty="0" smtClean="0"/>
              <a:t> </a:t>
            </a:r>
            <a:r>
              <a:rPr lang="en-GB" dirty="0" err="1" smtClean="0"/>
              <a:t>ect</a:t>
            </a:r>
            <a:r>
              <a:rPr lang="en-GB" dirty="0" smtClean="0"/>
              <a:t> and address citizens’ concerns.</a:t>
            </a:r>
          </a:p>
          <a:p>
            <a:pPr eaLnBrk="1" hangingPunct="1"/>
            <a:r>
              <a:rPr lang="en-GB" dirty="0" smtClean="0"/>
              <a:t>Democratic governance assessments may also offer a superior</a:t>
            </a:r>
          </a:p>
          <a:p>
            <a:pPr eaLnBrk="1" hangingPunct="1"/>
            <a:r>
              <a:rPr lang="en-GB" dirty="0" smtClean="0"/>
              <a:t>evidence base for national decision making. Benchmarking</a:t>
            </a:r>
          </a:p>
          <a:p>
            <a:pPr eaLnBrk="1" hangingPunct="1"/>
            <a:r>
              <a:rPr lang="en-GB" dirty="0" smtClean="0"/>
              <a:t>progress provides a record of reference for planning, monitoring</a:t>
            </a:r>
          </a:p>
          <a:p>
            <a:pPr eaLnBrk="1" hangingPunct="1"/>
            <a:r>
              <a:rPr lang="en-GB" dirty="0" smtClean="0"/>
              <a:t>and evaluation.</a:t>
            </a:r>
          </a:p>
          <a:p>
            <a:pPr eaLnBrk="1" hangingPunct="1"/>
            <a:endParaRPr lang="en-GB" dirty="0" smtClean="0"/>
          </a:p>
          <a:p>
            <a:pPr lvl="1"/>
            <a:r>
              <a:rPr lang="en-US" dirty="0" smtClean="0"/>
              <a:t>We have used and applied this approach, at the demand of countries in the context of governance: China (assessment framework); Indonesia (democracy index at provincial levels); Mongolia (setting the base line for MDG 9 on HR, democracy and GG); Viet Nam, on public admin performance; and Bhutan on GNH</a:t>
            </a:r>
          </a:p>
          <a:p>
            <a:r>
              <a:rPr lang="en-US" dirty="0" smtClean="0"/>
              <a:t>It is a tool for domestic accountability, not external accountability – vertical and horizontal accountability </a:t>
            </a:r>
          </a:p>
          <a:p>
            <a:pPr eaLnBrk="1" hangingPunct="1"/>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China</a:t>
            </a:r>
            <a:r>
              <a:rPr lang="en-US" baseline="0" dirty="0" smtClean="0"/>
              <a:t> will use the assessment framework for </a:t>
            </a:r>
            <a:r>
              <a:rPr lang="en-US" baseline="0" dirty="0" err="1" smtClean="0"/>
              <a:t>centre</a:t>
            </a:r>
            <a:r>
              <a:rPr lang="en-US" baseline="0" dirty="0" smtClean="0"/>
              <a:t> party school; </a:t>
            </a:r>
          </a:p>
          <a:p>
            <a:r>
              <a:rPr lang="en-US" baseline="0" dirty="0" smtClean="0"/>
              <a:t>Indonesia – BAPPENAS, the national planning body will use the data in its planning in all areas related to governance</a:t>
            </a:r>
          </a:p>
          <a:p>
            <a:r>
              <a:rPr lang="en-US" baseline="0" dirty="0" smtClean="0"/>
              <a:t>Bhutan uses the tool in all policy and planning divisions of each ministry to ensure it is GNH compliant </a:t>
            </a:r>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7</a:t>
            </a:fld>
            <a:endParaRPr lang="en-GB"/>
          </a:p>
        </p:txBody>
      </p:sp>
    </p:spTree>
    <p:extLst>
      <p:ext uri="{BB962C8B-B14F-4D97-AF65-F5344CB8AC3E}">
        <p14:creationId xmlns:p14="http://schemas.microsoft.com/office/powerpoint/2010/main" val="2296299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F353E1A-1077-44C5-921B-CE3FB7BD8D9C}" type="slidenum">
              <a:rPr lang="en-GB"/>
              <a:pPr eaLnBrk="1" hangingPunct="1"/>
              <a:t>8</a:t>
            </a:fld>
            <a:endParaRPr lang="en-GB"/>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r>
              <a:rPr lang="en-US" dirty="0" smtClean="0"/>
              <a:t>By making information available, stakeholders have access to reliable, relevant and timely data which will help increase transparency</a:t>
            </a:r>
          </a:p>
          <a:p>
            <a:r>
              <a:rPr lang="en-US" dirty="0" smtClean="0"/>
              <a:t>In the REDD+ it is particularly important due to the high volume of aid coming into the countries, but also in how the benefits are being distributed. While the principle of national </a:t>
            </a:r>
            <a:r>
              <a:rPr lang="en-US" dirty="0" err="1" smtClean="0"/>
              <a:t>accoubntability</a:t>
            </a:r>
            <a:r>
              <a:rPr lang="en-US" dirty="0" smtClean="0"/>
              <a:t> is paramount, in doing this, countries will also respond to the Social and Environmental Principles and Criteria developed by the REDD </a:t>
            </a:r>
            <a:r>
              <a:rPr lang="en-US" dirty="0" err="1" smtClean="0"/>
              <a:t>programme</a:t>
            </a:r>
            <a:r>
              <a:rPr lang="en-US" dirty="0" smtClean="0"/>
              <a:t>, and </a:t>
            </a:r>
            <a:r>
              <a:rPr lang="en-US" dirty="0" err="1" smtClean="0"/>
              <a:t>ulitmately</a:t>
            </a:r>
            <a:r>
              <a:rPr lang="en-US" dirty="0" smtClean="0"/>
              <a:t>, get the money. </a:t>
            </a:r>
          </a:p>
          <a:p>
            <a:r>
              <a:rPr lang="en-US" dirty="0" smtClean="0"/>
              <a:t>The information enables to illustrate with evidence how governance and social safeguards are promoted </a:t>
            </a:r>
          </a:p>
          <a:p>
            <a:r>
              <a:rPr lang="en-US" dirty="0" smtClean="0"/>
              <a:t>We have had two pilots so far – Indonesia and Nigeria, both of which have started the process. </a:t>
            </a:r>
          </a:p>
          <a:p>
            <a:r>
              <a:rPr lang="en-US" dirty="0" smtClean="0"/>
              <a:t>It is applying the GAP in a specific sector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socio-economic drivers of deforestation and forest degradation are addressed and current forest resource users have sufficient confidence in the REDD+ mechanism to change the way they use forest resources. In other words, if the allocation of carbon rights is opaque and uncertain, if the distribution of benefits is unpredictable, untimely or captured by a few, if lack of enforcement allows free riders to exploit the system, or if perceived or experienced corruption is high, stakeholders will not take the risk of foregoing the income they derive from their current uses of forest resources – </a:t>
            </a:r>
            <a:r>
              <a:rPr lang="en-GB" sz="1200" i="1" kern="1200" dirty="0" smtClean="0">
                <a:solidFill>
                  <a:schemeClr val="tx1"/>
                </a:solidFill>
                <a:effectLst/>
                <a:latin typeface="Arial" charset="0"/>
                <a:ea typeface="+mn-ea"/>
                <a:cs typeface="+mn-cs"/>
              </a:rPr>
              <a:t>and REDD+ will not work. </a:t>
            </a:r>
            <a:r>
              <a:rPr lang="en-GB" sz="1200" kern="1200" dirty="0" smtClean="0">
                <a:solidFill>
                  <a:schemeClr val="tx1"/>
                </a:solidFill>
                <a:effectLst/>
                <a:latin typeface="Arial" charset="0"/>
                <a:ea typeface="+mn-ea"/>
                <a:cs typeface="+mn-cs"/>
              </a:rPr>
              <a:t>Both potential donors and beneficiaries need to have sufficient confidence in the REDD+ mechanism to make it function.</a:t>
            </a:r>
            <a:r>
              <a:rPr lang="en-GB" sz="1200" i="1" kern="1200" dirty="0" smtClean="0">
                <a:solidFill>
                  <a:schemeClr val="tx1"/>
                </a:solidFill>
                <a:effectLst/>
                <a:latin typeface="Arial" charset="0"/>
                <a:ea typeface="+mn-ea"/>
                <a:cs typeface="+mn-cs"/>
              </a:rPr>
              <a:t> </a:t>
            </a:r>
            <a:endParaRPr lang="en-US" sz="1200" kern="1200" dirty="0" smtClean="0">
              <a:solidFill>
                <a:schemeClr val="tx1"/>
              </a:solidFill>
              <a:effectLst/>
              <a:latin typeface="Arial" charset="0"/>
              <a:ea typeface="+mn-ea"/>
              <a:cs typeface="+mn-cs"/>
            </a:endParaRPr>
          </a:p>
          <a:p>
            <a:endParaRPr lang="en-US" dirty="0" smtClean="0"/>
          </a:p>
          <a:p>
            <a:pPr eaLnBrk="1" hangingPunct="1"/>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Process is being designed, but the road-map (objectives) is clear</a:t>
            </a:r>
          </a:p>
          <a:p>
            <a:r>
              <a:rPr lang="en-US" dirty="0" smtClean="0"/>
              <a:t>Three major outputs:</a:t>
            </a:r>
          </a:p>
          <a:p>
            <a:pPr lvl="1"/>
            <a:r>
              <a:rPr lang="en-US" dirty="0" smtClean="0"/>
              <a:t>Existence of policies and enabling legal framework </a:t>
            </a:r>
          </a:p>
          <a:p>
            <a:pPr lvl="1"/>
            <a:r>
              <a:rPr lang="en-US" dirty="0" smtClean="0"/>
              <a:t>Application of policies and regulations </a:t>
            </a:r>
          </a:p>
          <a:p>
            <a:pPr lvl="1"/>
            <a:r>
              <a:rPr lang="en-US" dirty="0" smtClean="0"/>
              <a:t>Capacity of all relevant institutions to implement REDD +</a:t>
            </a:r>
          </a:p>
          <a:p>
            <a:endParaRPr lang="en-US" dirty="0" smtClean="0"/>
          </a:p>
          <a:p>
            <a:pPr marL="171450" indent="-171450">
              <a:buFontTx/>
              <a:buChar char="-"/>
            </a:pPr>
            <a:r>
              <a:rPr lang="en-US" dirty="0" smtClean="0"/>
              <a:t>Look at what policies</a:t>
            </a:r>
            <a:r>
              <a:rPr lang="en-US" baseline="0" dirty="0" smtClean="0"/>
              <a:t> exist, where are the gaps – what kind of indicators would you have for this?</a:t>
            </a:r>
          </a:p>
          <a:p>
            <a:pPr marL="171450" indent="-171450">
              <a:buFontTx/>
              <a:buChar char="-"/>
            </a:pPr>
            <a:r>
              <a:rPr lang="en-US" baseline="0" dirty="0" smtClean="0"/>
              <a:t>Where the information exists, how have they been applied? What is the perception of </a:t>
            </a:r>
            <a:r>
              <a:rPr lang="en-US" baseline="0" dirty="0" err="1" smtClean="0"/>
              <a:t>citiznes</a:t>
            </a:r>
            <a:r>
              <a:rPr lang="en-US" baseline="0" dirty="0" smtClean="0"/>
              <a:t> in the application of those policies or the </a:t>
            </a:r>
            <a:r>
              <a:rPr lang="en-US" baseline="0" dirty="0" err="1" smtClean="0"/>
              <a:t>expriences</a:t>
            </a:r>
            <a:r>
              <a:rPr lang="en-US" baseline="0" dirty="0" smtClean="0"/>
              <a:t> they have had</a:t>
            </a:r>
          </a:p>
          <a:p>
            <a:pPr marL="171450" indent="-171450">
              <a:buFontTx/>
              <a:buChar char="-"/>
            </a:pPr>
            <a:r>
              <a:rPr lang="en-US" baseline="0" dirty="0" smtClean="0"/>
              <a:t>What is the capacity of institutions to apply these – can they meet 50% of the objectives? Or how many districts have they gone and implemented issues that are included in the acts, for </a:t>
            </a:r>
            <a:r>
              <a:rPr lang="en-US" baseline="0" dirty="0" err="1" smtClean="0"/>
              <a:t>instnace</a:t>
            </a:r>
            <a:r>
              <a:rPr lang="en-US" baseline="0" dirty="0" smtClean="0"/>
              <a:t> </a:t>
            </a:r>
          </a:p>
          <a:p>
            <a:pPr marL="171450" indent="-171450">
              <a:buFontTx/>
              <a:buChar char="-"/>
            </a:pPr>
            <a:endParaRPr lang="en-US" baseline="0" dirty="0" smtClean="0"/>
          </a:p>
          <a:p>
            <a:r>
              <a:rPr lang="en-US" dirty="0" smtClean="0"/>
              <a:t>Initial consultations have taken place, and consensus on the road ahead agreed upon </a:t>
            </a:r>
          </a:p>
          <a:p>
            <a:r>
              <a:rPr lang="en-US" dirty="0" smtClean="0"/>
              <a:t>UNDP is implementing due to its neutrality – ministries and stakeholders involved have many competing interests </a:t>
            </a:r>
          </a:p>
          <a:p>
            <a:r>
              <a:rPr lang="en-US" dirty="0" smtClean="0"/>
              <a:t>Expert panel designs the method for assessment, data collection, and evaluation of the data </a:t>
            </a:r>
          </a:p>
          <a:p>
            <a:r>
              <a:rPr lang="en-US" dirty="0" smtClean="0"/>
              <a:t>Recommendations and reports to be launched in 2012 </a:t>
            </a:r>
          </a:p>
          <a:p>
            <a:pPr marL="171450" indent="-171450">
              <a:buFontTx/>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9</a:t>
            </a:fld>
            <a:endParaRPr lang="en-GB"/>
          </a:p>
        </p:txBody>
      </p:sp>
    </p:spTree>
    <p:extLst>
      <p:ext uri="{BB962C8B-B14F-4D97-AF65-F5344CB8AC3E}">
        <p14:creationId xmlns:p14="http://schemas.microsoft.com/office/powerpoint/2010/main" val="3368996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Phase 1 – agree on the </a:t>
            </a:r>
            <a:r>
              <a:rPr lang="en-US" dirty="0" err="1" smtClean="0"/>
              <a:t>parametres</a:t>
            </a:r>
            <a:r>
              <a:rPr lang="en-US" dirty="0" smtClean="0"/>
              <a:t> of the PGA and how it will be undertaken </a:t>
            </a:r>
          </a:p>
          <a:p>
            <a:r>
              <a:rPr lang="en-US" dirty="0" smtClean="0"/>
              <a:t>Phase 2 – pilot the approach and methodology will be rolled out in Cross River State </a:t>
            </a:r>
          </a:p>
          <a:p>
            <a:r>
              <a:rPr lang="en-US" dirty="0" smtClean="0"/>
              <a:t>As a diagnostic tool, the PGA will:  </a:t>
            </a:r>
          </a:p>
          <a:p>
            <a:r>
              <a:rPr lang="en-US" dirty="0" smtClean="0"/>
              <a:t>Assess the </a:t>
            </a:r>
            <a:r>
              <a:rPr lang="en-US" dirty="0" err="1" smtClean="0"/>
              <a:t>existnece</a:t>
            </a:r>
            <a:r>
              <a:rPr lang="en-US" dirty="0" smtClean="0"/>
              <a:t> of and implementation of adequate policies and legislation (baseline) for effective management of REDD but also, sustainable management of forests</a:t>
            </a:r>
          </a:p>
          <a:p>
            <a:r>
              <a:rPr lang="en-US" dirty="0" smtClean="0"/>
              <a:t>Assess the institutional capacity of government agencies at different levels to implement REDD+ and sustainable forest management policies</a:t>
            </a:r>
          </a:p>
          <a:p>
            <a:r>
              <a:rPr lang="en-US" dirty="0" smtClean="0"/>
              <a:t>Assess the existence and effectiveness of anti-corruption strategy designed for REDD+</a:t>
            </a:r>
          </a:p>
          <a:p>
            <a:r>
              <a:rPr lang="en-US" dirty="0" smtClean="0"/>
              <a:t>Assess the existence and </a:t>
            </a:r>
            <a:r>
              <a:rPr lang="en-US" dirty="0" err="1" smtClean="0"/>
              <a:t>effectivness</a:t>
            </a:r>
            <a:r>
              <a:rPr lang="en-US" dirty="0" smtClean="0"/>
              <a:t> of mechanisms </a:t>
            </a:r>
            <a:r>
              <a:rPr lang="en-US" dirty="0" err="1" smtClean="0"/>
              <a:t>estbalished</a:t>
            </a:r>
            <a:r>
              <a:rPr lang="en-US" dirty="0" smtClean="0"/>
              <a:t> for meaningful participation by forest </a:t>
            </a:r>
            <a:r>
              <a:rPr lang="en-US" dirty="0" err="1" smtClean="0"/>
              <a:t>dependeint</a:t>
            </a:r>
            <a:r>
              <a:rPr lang="en-US" dirty="0" smtClean="0"/>
              <a:t> </a:t>
            </a:r>
            <a:r>
              <a:rPr lang="en-US" dirty="0" err="1" smtClean="0"/>
              <a:t>commujnities</a:t>
            </a:r>
            <a:endParaRPr lang="en-US" dirty="0" smtClean="0"/>
          </a:p>
          <a:p>
            <a:r>
              <a:rPr lang="en-US" dirty="0" smtClean="0"/>
              <a:t>Assess the </a:t>
            </a:r>
            <a:r>
              <a:rPr lang="en-US" dirty="0" err="1" smtClean="0"/>
              <a:t>existance</a:t>
            </a:r>
            <a:r>
              <a:rPr lang="en-US" dirty="0" smtClean="0"/>
              <a:t> and implementation of the BDS for REDF in terms of transparency and fairness in distribution of benefits to the concerned stakeholders </a:t>
            </a:r>
          </a:p>
          <a:p>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10</a:t>
            </a:fld>
            <a:endParaRPr lang="en-GB"/>
          </a:p>
        </p:txBody>
      </p:sp>
    </p:spTree>
    <p:extLst>
      <p:ext uri="{BB962C8B-B14F-4D97-AF65-F5344CB8AC3E}">
        <p14:creationId xmlns:p14="http://schemas.microsoft.com/office/powerpoint/2010/main" val="110331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about to embark on the process in Viet Nam</a:t>
            </a:r>
          </a:p>
          <a:p>
            <a:r>
              <a:rPr lang="en-US" dirty="0" smtClean="0"/>
              <a:t>Mapping of existing forestry governance monitoring </a:t>
            </a:r>
            <a:r>
              <a:rPr lang="en-US" dirty="0" err="1" smtClean="0"/>
              <a:t>intiatives</a:t>
            </a:r>
            <a:r>
              <a:rPr lang="en-US" dirty="0" smtClean="0"/>
              <a:t> in place, and where we would best fit in (</a:t>
            </a:r>
            <a:r>
              <a:rPr lang="en-US" dirty="0" err="1" smtClean="0"/>
              <a:t>alignement</a:t>
            </a:r>
            <a:r>
              <a:rPr lang="en-US" dirty="0" smtClean="0"/>
              <a:t> and complementarity, rather than duplication)</a:t>
            </a:r>
          </a:p>
          <a:p>
            <a:r>
              <a:rPr lang="en-US" dirty="0" smtClean="0"/>
              <a:t>Present the broad framework of the PGA and based on mapping, propose some options that could be entry points to embark on but this will be decided by the stakeholder – Forestry department, reps from 6 provinces, national CSO involved in forestry, international NGOs involved, and other concerned departments, national REDD </a:t>
            </a:r>
            <a:r>
              <a:rPr lang="en-US" dirty="0" err="1" smtClean="0"/>
              <a:t>programme</a:t>
            </a:r>
            <a:r>
              <a:rPr lang="en-US" dirty="0" smtClean="0"/>
              <a:t> office rep)</a:t>
            </a:r>
          </a:p>
          <a:p>
            <a:endParaRPr lang="en-US" dirty="0"/>
          </a:p>
        </p:txBody>
      </p:sp>
      <p:sp>
        <p:nvSpPr>
          <p:cNvPr id="4" name="Slide Number Placeholder 3"/>
          <p:cNvSpPr>
            <a:spLocks noGrp="1"/>
          </p:cNvSpPr>
          <p:nvPr>
            <p:ph type="sldNum" sz="quarter" idx="10"/>
          </p:nvPr>
        </p:nvSpPr>
        <p:spPr/>
        <p:txBody>
          <a:bodyPr/>
          <a:lstStyle/>
          <a:p>
            <a:pPr>
              <a:defRPr/>
            </a:pPr>
            <a:fld id="{8F9E1E69-78F6-44CC-AD1B-946D51EE75B6}" type="slidenum">
              <a:rPr lang="en-GB" smtClean="0"/>
              <a:pPr>
                <a:defRPr/>
              </a:pPr>
              <a:t>11</a:t>
            </a:fld>
            <a:endParaRPr lang="en-GB"/>
          </a:p>
        </p:txBody>
      </p:sp>
    </p:spTree>
    <p:extLst>
      <p:ext uri="{BB962C8B-B14F-4D97-AF65-F5344CB8AC3E}">
        <p14:creationId xmlns:p14="http://schemas.microsoft.com/office/powerpoint/2010/main" val="2340331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33F8B8B-317B-4B9F-B5AD-BC5633738DEF}" type="slidenum">
              <a:rPr lang="en-GB"/>
              <a:pPr>
                <a:defRPr/>
              </a:pPr>
              <a:t>‹#›</a:t>
            </a:fld>
            <a:endParaRPr lang="en-GB"/>
          </a:p>
        </p:txBody>
      </p:sp>
    </p:spTree>
    <p:extLst>
      <p:ext uri="{BB962C8B-B14F-4D97-AF65-F5344CB8AC3E}">
        <p14:creationId xmlns:p14="http://schemas.microsoft.com/office/powerpoint/2010/main" val="204761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06C7247-5E68-4658-9034-0F387E8F0974}" type="slidenum">
              <a:rPr lang="en-GB"/>
              <a:pPr>
                <a:defRPr/>
              </a:pPr>
              <a:t>‹#›</a:t>
            </a:fld>
            <a:endParaRPr lang="en-GB"/>
          </a:p>
        </p:txBody>
      </p:sp>
    </p:spTree>
    <p:extLst>
      <p:ext uri="{BB962C8B-B14F-4D97-AF65-F5344CB8AC3E}">
        <p14:creationId xmlns:p14="http://schemas.microsoft.com/office/powerpoint/2010/main" val="499091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115888"/>
            <a:ext cx="2108200" cy="6010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0825" y="115888"/>
            <a:ext cx="6175375" cy="6010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BD72F2A-9C77-4AF6-A7A4-25F73E7F4722}" type="slidenum">
              <a:rPr lang="en-GB"/>
              <a:pPr>
                <a:defRPr/>
              </a:pPr>
              <a:t>‹#›</a:t>
            </a:fld>
            <a:endParaRPr lang="en-GB"/>
          </a:p>
        </p:txBody>
      </p:sp>
    </p:spTree>
    <p:extLst>
      <p:ext uri="{BB962C8B-B14F-4D97-AF65-F5344CB8AC3E}">
        <p14:creationId xmlns:p14="http://schemas.microsoft.com/office/powerpoint/2010/main" val="199404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50825" y="115888"/>
            <a:ext cx="8435975" cy="6010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F1403FE-3CBC-4827-95BC-B5E43E73DA7B}" type="slidenum">
              <a:rPr lang="en-GB"/>
              <a:pPr>
                <a:defRPr/>
              </a:pPr>
              <a:t>‹#›</a:t>
            </a:fld>
            <a:endParaRPr lang="en-GB"/>
          </a:p>
        </p:txBody>
      </p:sp>
    </p:spTree>
    <p:extLst>
      <p:ext uri="{BB962C8B-B14F-4D97-AF65-F5344CB8AC3E}">
        <p14:creationId xmlns:p14="http://schemas.microsoft.com/office/powerpoint/2010/main" val="2398975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50825" y="115888"/>
            <a:ext cx="641985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DD6FD89-A59E-478B-BA52-C5779EC8CA12}" type="slidenum">
              <a:rPr lang="en-GB"/>
              <a:pPr>
                <a:defRPr/>
              </a:pPr>
              <a:t>‹#›</a:t>
            </a:fld>
            <a:endParaRPr lang="en-GB"/>
          </a:p>
        </p:txBody>
      </p:sp>
    </p:spTree>
    <p:extLst>
      <p:ext uri="{BB962C8B-B14F-4D97-AF65-F5344CB8AC3E}">
        <p14:creationId xmlns:p14="http://schemas.microsoft.com/office/powerpoint/2010/main" val="3296146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A9E548B-2906-4FC4-86AF-03628B7113AB}" type="slidenum">
              <a:rPr lang="en-GB"/>
              <a:pPr>
                <a:defRPr/>
              </a:pPr>
              <a:t>‹#›</a:t>
            </a:fld>
            <a:endParaRPr lang="en-GB"/>
          </a:p>
        </p:txBody>
      </p:sp>
    </p:spTree>
    <p:extLst>
      <p:ext uri="{BB962C8B-B14F-4D97-AF65-F5344CB8AC3E}">
        <p14:creationId xmlns:p14="http://schemas.microsoft.com/office/powerpoint/2010/main" val="3645129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75EE0AC-4B67-4645-8EA1-86A3C58D7073}" type="slidenum">
              <a:rPr lang="en-GB"/>
              <a:pPr>
                <a:defRPr/>
              </a:pPr>
              <a:t>‹#›</a:t>
            </a:fld>
            <a:endParaRPr lang="en-GB"/>
          </a:p>
        </p:txBody>
      </p:sp>
    </p:spTree>
    <p:extLst>
      <p:ext uri="{BB962C8B-B14F-4D97-AF65-F5344CB8AC3E}">
        <p14:creationId xmlns:p14="http://schemas.microsoft.com/office/powerpoint/2010/main" val="328186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0A8ED53-280C-4C34-93E8-9065C0AAE4EF}" type="slidenum">
              <a:rPr lang="en-GB"/>
              <a:pPr>
                <a:defRPr/>
              </a:pPr>
              <a:t>‹#›</a:t>
            </a:fld>
            <a:endParaRPr lang="en-GB"/>
          </a:p>
        </p:txBody>
      </p:sp>
    </p:spTree>
    <p:extLst>
      <p:ext uri="{BB962C8B-B14F-4D97-AF65-F5344CB8AC3E}">
        <p14:creationId xmlns:p14="http://schemas.microsoft.com/office/powerpoint/2010/main" val="4062046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7FEDD714-A454-4B3E-A202-790B0188008C}" type="slidenum">
              <a:rPr lang="en-GB"/>
              <a:pPr>
                <a:defRPr/>
              </a:pPr>
              <a:t>‹#›</a:t>
            </a:fld>
            <a:endParaRPr lang="en-GB"/>
          </a:p>
        </p:txBody>
      </p:sp>
    </p:spTree>
    <p:extLst>
      <p:ext uri="{BB962C8B-B14F-4D97-AF65-F5344CB8AC3E}">
        <p14:creationId xmlns:p14="http://schemas.microsoft.com/office/powerpoint/2010/main" val="2764975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2305BFA-A3A4-465D-8360-FF2456577BC8}" type="slidenum">
              <a:rPr lang="en-GB"/>
              <a:pPr>
                <a:defRPr/>
              </a:pPr>
              <a:t>‹#›</a:t>
            </a:fld>
            <a:endParaRPr lang="en-GB"/>
          </a:p>
        </p:txBody>
      </p:sp>
    </p:spTree>
    <p:extLst>
      <p:ext uri="{BB962C8B-B14F-4D97-AF65-F5344CB8AC3E}">
        <p14:creationId xmlns:p14="http://schemas.microsoft.com/office/powerpoint/2010/main" val="334352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49606099-E4E5-4770-8986-48C0538AF82F}" type="slidenum">
              <a:rPr lang="en-GB"/>
              <a:pPr>
                <a:defRPr/>
              </a:pPr>
              <a:t>‹#›</a:t>
            </a:fld>
            <a:endParaRPr lang="en-GB"/>
          </a:p>
        </p:txBody>
      </p:sp>
    </p:spTree>
    <p:extLst>
      <p:ext uri="{BB962C8B-B14F-4D97-AF65-F5344CB8AC3E}">
        <p14:creationId xmlns:p14="http://schemas.microsoft.com/office/powerpoint/2010/main" val="550655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78A41BB-CB5D-4B39-991A-1C1BF51EBDAD}" type="slidenum">
              <a:rPr lang="en-GB"/>
              <a:pPr>
                <a:defRPr/>
              </a:pPr>
              <a:t>‹#›</a:t>
            </a:fld>
            <a:endParaRPr lang="en-GB"/>
          </a:p>
        </p:txBody>
      </p:sp>
    </p:spTree>
    <p:extLst>
      <p:ext uri="{BB962C8B-B14F-4D97-AF65-F5344CB8AC3E}">
        <p14:creationId xmlns:p14="http://schemas.microsoft.com/office/powerpoint/2010/main" val="3012592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C5EF140-EAFE-438A-A20D-2E59FDD6C982}" type="slidenum">
              <a:rPr lang="en-GB"/>
              <a:pPr>
                <a:defRPr/>
              </a:pPr>
              <a:t>‹#›</a:t>
            </a:fld>
            <a:endParaRPr lang="en-GB"/>
          </a:p>
        </p:txBody>
      </p:sp>
    </p:spTree>
    <p:extLst>
      <p:ext uri="{BB962C8B-B14F-4D97-AF65-F5344CB8AC3E}">
        <p14:creationId xmlns:p14="http://schemas.microsoft.com/office/powerpoint/2010/main" val="3874533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wmf"/><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3"/>
          <p:cNvSpPr>
            <a:spLocks noChangeArrowheads="1"/>
          </p:cNvSpPr>
          <p:nvPr userDrawn="1"/>
        </p:nvSpPr>
        <p:spPr bwMode="auto">
          <a:xfrm>
            <a:off x="0" y="0"/>
            <a:ext cx="7019925" cy="1341438"/>
          </a:xfrm>
          <a:prstGeom prst="rect">
            <a:avLst/>
          </a:prstGeom>
          <a:solidFill>
            <a:srgbClr val="00759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2"/>
          <p:cNvSpPr>
            <a:spLocks noGrp="1" noChangeArrowheads="1"/>
          </p:cNvSpPr>
          <p:nvPr>
            <p:ph type="title"/>
          </p:nvPr>
        </p:nvSpPr>
        <p:spPr bwMode="auto">
          <a:xfrm>
            <a:off x="250825" y="115888"/>
            <a:ext cx="64198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D2A0548-DE2E-4185-A577-B6BD7BCE0E86}" type="slidenum">
              <a:rPr lang="en-GB"/>
              <a:pPr>
                <a:defRPr/>
              </a:pPr>
              <a:t>‹#›</a:t>
            </a:fld>
            <a:endParaRPr lang="en-GB"/>
          </a:p>
        </p:txBody>
      </p:sp>
      <p:pic>
        <p:nvPicPr>
          <p:cNvPr id="1032" name="Picture 15"/>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86550"/>
            <a:ext cx="9180513" cy="17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16" descr="undp_logo"/>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8532813" y="5697538"/>
            <a:ext cx="48577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7"/>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6877050" y="-42863"/>
            <a:ext cx="2303463" cy="1384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eaLnBrk="0" fontAlgn="base" hangingPunct="0">
        <a:spcBef>
          <a:spcPct val="0"/>
        </a:spcBef>
        <a:spcAft>
          <a:spcPct val="0"/>
        </a:spcAft>
        <a:defRPr sz="4400">
          <a:solidFill>
            <a:schemeClr val="bg1"/>
          </a:solidFill>
          <a:latin typeface="+mj-lt"/>
          <a:ea typeface="+mj-ea"/>
          <a:cs typeface="+mj-cs"/>
        </a:defRPr>
      </a:lvl1pPr>
      <a:lvl2pPr algn="l" rtl="0" eaLnBrk="0" fontAlgn="base" hangingPunct="0">
        <a:spcBef>
          <a:spcPct val="0"/>
        </a:spcBef>
        <a:spcAft>
          <a:spcPct val="0"/>
        </a:spcAft>
        <a:defRPr sz="4400">
          <a:solidFill>
            <a:schemeClr val="bg1"/>
          </a:solidFill>
          <a:latin typeface="Arial" charset="0"/>
        </a:defRPr>
      </a:lvl2pPr>
      <a:lvl3pPr algn="l" rtl="0" eaLnBrk="0" fontAlgn="base" hangingPunct="0">
        <a:spcBef>
          <a:spcPct val="0"/>
        </a:spcBef>
        <a:spcAft>
          <a:spcPct val="0"/>
        </a:spcAft>
        <a:defRPr sz="4400">
          <a:solidFill>
            <a:schemeClr val="bg1"/>
          </a:solidFill>
          <a:latin typeface="Arial" charset="0"/>
        </a:defRPr>
      </a:lvl3pPr>
      <a:lvl4pPr algn="l" rtl="0" eaLnBrk="0" fontAlgn="base" hangingPunct="0">
        <a:spcBef>
          <a:spcPct val="0"/>
        </a:spcBef>
        <a:spcAft>
          <a:spcPct val="0"/>
        </a:spcAft>
        <a:defRPr sz="4400">
          <a:solidFill>
            <a:schemeClr val="bg1"/>
          </a:solidFill>
          <a:latin typeface="Arial" charset="0"/>
        </a:defRPr>
      </a:lvl4pPr>
      <a:lvl5pPr algn="l" rtl="0" eaLnBrk="0" fontAlgn="base" hangingPunct="0">
        <a:spcBef>
          <a:spcPct val="0"/>
        </a:spcBef>
        <a:spcAft>
          <a:spcPct val="0"/>
        </a:spcAft>
        <a:defRPr sz="4400">
          <a:solidFill>
            <a:schemeClr val="bg1"/>
          </a:solidFill>
          <a:latin typeface="Arial" charset="0"/>
        </a:defRPr>
      </a:lvl5pPr>
      <a:lvl6pPr marL="457200" algn="l" rtl="0" fontAlgn="base">
        <a:spcBef>
          <a:spcPct val="0"/>
        </a:spcBef>
        <a:spcAft>
          <a:spcPct val="0"/>
        </a:spcAft>
        <a:defRPr sz="4400">
          <a:solidFill>
            <a:schemeClr val="bg1"/>
          </a:solidFill>
          <a:latin typeface="Arial" charset="0"/>
        </a:defRPr>
      </a:lvl6pPr>
      <a:lvl7pPr marL="914400" algn="l" rtl="0" fontAlgn="base">
        <a:spcBef>
          <a:spcPct val="0"/>
        </a:spcBef>
        <a:spcAft>
          <a:spcPct val="0"/>
        </a:spcAft>
        <a:defRPr sz="4400">
          <a:solidFill>
            <a:schemeClr val="bg1"/>
          </a:solidFill>
          <a:latin typeface="Arial" charset="0"/>
        </a:defRPr>
      </a:lvl7pPr>
      <a:lvl8pPr marL="1371600" algn="l" rtl="0" fontAlgn="base">
        <a:spcBef>
          <a:spcPct val="0"/>
        </a:spcBef>
        <a:spcAft>
          <a:spcPct val="0"/>
        </a:spcAft>
        <a:defRPr sz="4400">
          <a:solidFill>
            <a:schemeClr val="bg1"/>
          </a:solidFill>
          <a:latin typeface="Arial" charset="0"/>
        </a:defRPr>
      </a:lvl8pPr>
      <a:lvl9pPr marL="1828800" algn="l"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lr>
          <a:srgbClr val="003366"/>
        </a:buClr>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3366"/>
        </a:buClr>
        <a:buChar char="–"/>
        <a:defRPr sz="2800">
          <a:solidFill>
            <a:schemeClr val="tx1"/>
          </a:solidFill>
          <a:latin typeface="+mn-lt"/>
        </a:defRPr>
      </a:lvl2pPr>
      <a:lvl3pPr marL="1143000" indent="-228600" algn="l" rtl="0" eaLnBrk="0" fontAlgn="base" hangingPunct="0">
        <a:spcBef>
          <a:spcPct val="20000"/>
        </a:spcBef>
        <a:spcAft>
          <a:spcPct val="0"/>
        </a:spcAft>
        <a:buClr>
          <a:srgbClr val="003366"/>
        </a:buClr>
        <a:buChar char="•"/>
        <a:defRPr sz="2400">
          <a:solidFill>
            <a:schemeClr val="tx1"/>
          </a:solidFill>
          <a:latin typeface="+mn-lt"/>
        </a:defRPr>
      </a:lvl3pPr>
      <a:lvl4pPr marL="1600200" indent="-228600" algn="l" rtl="0" eaLnBrk="0" fontAlgn="base" hangingPunct="0">
        <a:spcBef>
          <a:spcPct val="20000"/>
        </a:spcBef>
        <a:spcAft>
          <a:spcPct val="0"/>
        </a:spcAft>
        <a:buClr>
          <a:srgbClr val="003366"/>
        </a:buClr>
        <a:buChar char="–"/>
        <a:defRPr sz="2000">
          <a:solidFill>
            <a:schemeClr val="tx1"/>
          </a:solidFill>
          <a:latin typeface="+mn-lt"/>
        </a:defRPr>
      </a:lvl4pPr>
      <a:lvl5pPr marL="2057400" indent="-228600" algn="l" rtl="0" eaLnBrk="0" fontAlgn="base" hangingPunct="0">
        <a:spcBef>
          <a:spcPct val="20000"/>
        </a:spcBef>
        <a:spcAft>
          <a:spcPct val="0"/>
        </a:spcAft>
        <a:buClr>
          <a:srgbClr val="003366"/>
        </a:buClr>
        <a:buChar char="»"/>
        <a:defRPr sz="2000">
          <a:solidFill>
            <a:schemeClr val="tx1"/>
          </a:solidFill>
          <a:latin typeface="+mn-lt"/>
        </a:defRPr>
      </a:lvl5pPr>
      <a:lvl6pPr marL="2514600" indent="-228600" algn="l" rtl="0" fontAlgn="base">
        <a:spcBef>
          <a:spcPct val="20000"/>
        </a:spcBef>
        <a:spcAft>
          <a:spcPct val="0"/>
        </a:spcAft>
        <a:buClr>
          <a:srgbClr val="003366"/>
        </a:buClr>
        <a:buChar char="»"/>
        <a:defRPr sz="2000">
          <a:solidFill>
            <a:schemeClr val="tx1"/>
          </a:solidFill>
          <a:latin typeface="+mn-lt"/>
        </a:defRPr>
      </a:lvl6pPr>
      <a:lvl7pPr marL="2971800" indent="-228600" algn="l" rtl="0" fontAlgn="base">
        <a:spcBef>
          <a:spcPct val="20000"/>
        </a:spcBef>
        <a:spcAft>
          <a:spcPct val="0"/>
        </a:spcAft>
        <a:buClr>
          <a:srgbClr val="003366"/>
        </a:buClr>
        <a:buChar char="»"/>
        <a:defRPr sz="2000">
          <a:solidFill>
            <a:schemeClr val="tx1"/>
          </a:solidFill>
          <a:latin typeface="+mn-lt"/>
        </a:defRPr>
      </a:lvl7pPr>
      <a:lvl8pPr marL="3429000" indent="-228600" algn="l" rtl="0" fontAlgn="base">
        <a:spcBef>
          <a:spcPct val="20000"/>
        </a:spcBef>
        <a:spcAft>
          <a:spcPct val="0"/>
        </a:spcAft>
        <a:buClr>
          <a:srgbClr val="003366"/>
        </a:buClr>
        <a:buChar char="»"/>
        <a:defRPr sz="2000">
          <a:solidFill>
            <a:schemeClr val="tx1"/>
          </a:solidFill>
          <a:latin typeface="+mn-lt"/>
        </a:defRPr>
      </a:lvl8pPr>
      <a:lvl9pPr marL="3886200" indent="-228600" algn="l" rtl="0" fontAlgn="base">
        <a:spcBef>
          <a:spcPct val="20000"/>
        </a:spcBef>
        <a:spcAft>
          <a:spcPct val="0"/>
        </a:spcAft>
        <a:buClr>
          <a:srgbClr val="003366"/>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844825"/>
            <a:ext cx="7772400" cy="1755626"/>
          </a:xfrm>
        </p:spPr>
        <p:txBody>
          <a:bodyPr/>
          <a:lstStyle/>
          <a:p>
            <a:pPr algn="ctr" eaLnBrk="1" hangingPunct="1"/>
            <a:r>
              <a:rPr lang="en-GB" sz="4000" b="1" dirty="0" smtClean="0">
                <a:solidFill>
                  <a:srgbClr val="669900"/>
                </a:solidFill>
              </a:rPr>
              <a:t>Participatory Governance Assessments in REDD +</a:t>
            </a:r>
          </a:p>
        </p:txBody>
      </p:sp>
      <p:sp>
        <p:nvSpPr>
          <p:cNvPr id="2051" name="Rectangle 3"/>
          <p:cNvSpPr>
            <a:spLocks noGrp="1" noChangeArrowheads="1"/>
          </p:cNvSpPr>
          <p:nvPr>
            <p:ph type="subTitle" idx="1"/>
          </p:nvPr>
        </p:nvSpPr>
        <p:spPr>
          <a:xfrm>
            <a:off x="1371600" y="3933056"/>
            <a:ext cx="6400800" cy="2520280"/>
          </a:xfrm>
        </p:spPr>
        <p:txBody>
          <a:bodyPr/>
          <a:lstStyle/>
          <a:p>
            <a:pPr eaLnBrk="1" hangingPunct="1"/>
            <a:endParaRPr lang="en-GB" sz="2400" dirty="0" smtClean="0">
              <a:solidFill>
                <a:srgbClr val="669900"/>
              </a:solidFill>
            </a:endParaRPr>
          </a:p>
          <a:p>
            <a:pPr eaLnBrk="1" hangingPunct="1"/>
            <a:endParaRPr lang="en-GB" sz="2400" b="1" dirty="0">
              <a:solidFill>
                <a:srgbClr val="669900"/>
              </a:solidFill>
            </a:endParaRPr>
          </a:p>
          <a:p>
            <a:pPr eaLnBrk="1" hangingPunct="1"/>
            <a:r>
              <a:rPr lang="en-GB" sz="2400" b="1" dirty="0" smtClean="0">
                <a:solidFill>
                  <a:srgbClr val="669900"/>
                </a:solidFill>
              </a:rPr>
              <a:t>Kathmandu, October 2011 </a:t>
            </a:r>
            <a:endParaRPr lang="en-GB" sz="2000" b="1" dirty="0" smtClean="0"/>
          </a:p>
          <a:p>
            <a:pPr algn="r" eaLnBrk="1" hangingPunct="1">
              <a:spcBef>
                <a:spcPts val="0"/>
              </a:spcBef>
            </a:pPr>
            <a:endParaRPr lang="en-GB" sz="2000" dirty="0" smtClean="0"/>
          </a:p>
          <a:p>
            <a:pPr algn="r" eaLnBrk="1" hangingPunct="1">
              <a:spcBef>
                <a:spcPts val="0"/>
              </a:spcBef>
            </a:pPr>
            <a:endParaRPr lang="en-GB" sz="2000" dirty="0" smtClean="0"/>
          </a:p>
          <a:p>
            <a:pPr algn="r" eaLnBrk="1" hangingPunct="1">
              <a:spcBef>
                <a:spcPts val="0"/>
              </a:spcBef>
            </a:pPr>
            <a:r>
              <a:rPr lang="en-GB" sz="2000" dirty="0" smtClean="0">
                <a:solidFill>
                  <a:srgbClr val="669900"/>
                </a:solidFill>
              </a:rPr>
              <a:t>Sujala Pant</a:t>
            </a:r>
          </a:p>
          <a:p>
            <a:pPr algn="r" eaLnBrk="1" hangingPunct="1">
              <a:spcBef>
                <a:spcPts val="0"/>
              </a:spcBef>
            </a:pPr>
            <a:r>
              <a:rPr lang="en-GB" sz="2000" dirty="0" smtClean="0">
                <a:solidFill>
                  <a:srgbClr val="669900"/>
                </a:solidFill>
              </a:rPr>
              <a:t>Asia-Pacific Regional Centre</a:t>
            </a:r>
            <a:r>
              <a:rPr lang="en-GB" sz="2000"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50825" y="115888"/>
            <a:ext cx="6626225" cy="1143000"/>
          </a:xfrm>
        </p:spPr>
        <p:txBody>
          <a:bodyPr/>
          <a:lstStyle/>
          <a:p>
            <a:pPr eaLnBrk="1" hangingPunct="1"/>
            <a:r>
              <a:rPr lang="en-GB" sz="3200" dirty="0" smtClean="0"/>
              <a:t>The case of Nigeria </a:t>
            </a:r>
          </a:p>
        </p:txBody>
      </p:sp>
      <p:sp>
        <p:nvSpPr>
          <p:cNvPr id="18435" name="Rectangle 3"/>
          <p:cNvSpPr>
            <a:spLocks noGrp="1" noChangeArrowheads="1"/>
          </p:cNvSpPr>
          <p:nvPr>
            <p:ph type="body" idx="1"/>
          </p:nvPr>
        </p:nvSpPr>
        <p:spPr>
          <a:xfrm>
            <a:off x="457200" y="1340768"/>
            <a:ext cx="8229600" cy="5184576"/>
          </a:xfrm>
        </p:spPr>
        <p:txBody>
          <a:bodyPr/>
          <a:lstStyle/>
          <a:p>
            <a:pPr eaLnBrk="1" hangingPunct="1">
              <a:lnSpc>
                <a:spcPct val="80000"/>
              </a:lnSpc>
            </a:pPr>
            <a:r>
              <a:rPr lang="en-GB" sz="2400" b="1" dirty="0" smtClean="0"/>
              <a:t>Two stages identified:</a:t>
            </a:r>
          </a:p>
          <a:p>
            <a:pPr lvl="1" eaLnBrk="1" hangingPunct="1">
              <a:lnSpc>
                <a:spcPct val="80000"/>
              </a:lnSpc>
            </a:pPr>
            <a:r>
              <a:rPr lang="en-GB" sz="2400" dirty="0" smtClean="0"/>
              <a:t>First phase: agree on the </a:t>
            </a:r>
            <a:r>
              <a:rPr lang="en-GB" sz="2400" dirty="0" err="1" smtClean="0"/>
              <a:t>parametres</a:t>
            </a:r>
            <a:r>
              <a:rPr lang="en-GB" sz="2400" dirty="0" smtClean="0"/>
              <a:t> of the PGA and how it will be undertaken </a:t>
            </a:r>
          </a:p>
          <a:p>
            <a:pPr lvl="1" eaLnBrk="1" hangingPunct="1">
              <a:lnSpc>
                <a:spcPct val="80000"/>
              </a:lnSpc>
            </a:pPr>
            <a:r>
              <a:rPr lang="en-GB" sz="2400" dirty="0" smtClean="0"/>
              <a:t>Second phase: roll out of the methodology in Cross River State </a:t>
            </a:r>
          </a:p>
          <a:p>
            <a:pPr eaLnBrk="1" hangingPunct="1">
              <a:lnSpc>
                <a:spcPct val="80000"/>
              </a:lnSpc>
            </a:pPr>
            <a:r>
              <a:rPr lang="en-GB" sz="2400" b="1" dirty="0" smtClean="0"/>
              <a:t>As a diagnostic tool, the PGA will assess:</a:t>
            </a:r>
          </a:p>
          <a:p>
            <a:pPr lvl="1" eaLnBrk="1" hangingPunct="1">
              <a:lnSpc>
                <a:spcPct val="80000"/>
              </a:lnSpc>
            </a:pPr>
            <a:r>
              <a:rPr lang="en-GB" sz="2400" dirty="0" smtClean="0"/>
              <a:t>The existence of and implementation of policies and legislation </a:t>
            </a:r>
          </a:p>
          <a:p>
            <a:pPr lvl="1" eaLnBrk="1" hangingPunct="1">
              <a:lnSpc>
                <a:spcPct val="80000"/>
              </a:lnSpc>
            </a:pPr>
            <a:r>
              <a:rPr lang="en-GB" sz="2400" dirty="0" smtClean="0"/>
              <a:t>The institutional capacity of relevant agencies to implement REDD +</a:t>
            </a:r>
          </a:p>
          <a:p>
            <a:pPr lvl="1" eaLnBrk="1" hangingPunct="1">
              <a:lnSpc>
                <a:spcPct val="80000"/>
              </a:lnSpc>
            </a:pPr>
            <a:r>
              <a:rPr lang="en-GB" sz="2400" dirty="0" smtClean="0"/>
              <a:t>The existence and effectiveness of mechanisms for participation of forest dependent communities </a:t>
            </a:r>
          </a:p>
          <a:p>
            <a:pPr lvl="1" eaLnBrk="1" hangingPunct="1">
              <a:lnSpc>
                <a:spcPct val="80000"/>
              </a:lnSpc>
            </a:pPr>
            <a:r>
              <a:rPr lang="en-GB" sz="2400" dirty="0" smtClean="0"/>
              <a:t>The existence and effectiveness of anti-corruption strategy </a:t>
            </a:r>
          </a:p>
          <a:p>
            <a:pPr lvl="1" eaLnBrk="1" hangingPunct="1">
              <a:lnSpc>
                <a:spcPct val="80000"/>
              </a:lnSpc>
            </a:pPr>
            <a:r>
              <a:rPr lang="en-GB" sz="2400" dirty="0" smtClean="0"/>
              <a:t>The existence and implementation of the BDS</a:t>
            </a:r>
          </a:p>
          <a:p>
            <a:pPr lvl="1" eaLnBrk="1" hangingPunct="1">
              <a:lnSpc>
                <a:spcPct val="80000"/>
              </a:lnSpc>
            </a:pPr>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4000" dirty="0" smtClean="0"/>
              <a:t>The case of Viet Nam </a:t>
            </a:r>
          </a:p>
        </p:txBody>
      </p:sp>
      <p:sp>
        <p:nvSpPr>
          <p:cNvPr id="19459" name="Rectangle 3"/>
          <p:cNvSpPr>
            <a:spLocks noGrp="1" noChangeArrowheads="1"/>
          </p:cNvSpPr>
          <p:nvPr>
            <p:ph type="body" idx="1"/>
          </p:nvPr>
        </p:nvSpPr>
        <p:spPr/>
        <p:txBody>
          <a:bodyPr/>
          <a:lstStyle/>
          <a:p>
            <a:pPr eaLnBrk="1" hangingPunct="1"/>
            <a:r>
              <a:rPr lang="en-GB" dirty="0" smtClean="0"/>
              <a:t>Map existing forestry governance monitoring initiatives </a:t>
            </a:r>
          </a:p>
          <a:p>
            <a:pPr eaLnBrk="1" hangingPunct="1"/>
            <a:r>
              <a:rPr lang="en-GB" dirty="0" smtClean="0"/>
              <a:t>Present the broad framework of the PGA (with inputs from mapping) to key stakeholders with a number of options for entry points</a:t>
            </a:r>
          </a:p>
          <a:p>
            <a:pPr marL="457200" lvl="1" indent="0" eaLnBrk="1" hangingPunct="1">
              <a:buNone/>
            </a:pPr>
            <a:endParaRPr lang="en-GB" dirty="0" smtClean="0"/>
          </a:p>
          <a:p>
            <a:pPr marL="457200" lvl="1" indent="0" eaLnBrk="1" hangingPunct="1">
              <a:buNone/>
            </a:pPr>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6513" y="115888"/>
            <a:ext cx="6985001" cy="1143000"/>
          </a:xfrm>
        </p:spPr>
        <p:txBody>
          <a:bodyPr/>
          <a:lstStyle/>
          <a:p>
            <a:pPr eaLnBrk="1" hangingPunct="1"/>
            <a:r>
              <a:rPr lang="en-GB" sz="4000" dirty="0" smtClean="0"/>
              <a:t>Complementarity between PGA and Anti-Corruption  </a:t>
            </a:r>
          </a:p>
        </p:txBody>
      </p:sp>
      <p:sp>
        <p:nvSpPr>
          <p:cNvPr id="20483" name="Rectangle 3"/>
          <p:cNvSpPr>
            <a:spLocks noGrp="1" noChangeArrowheads="1"/>
          </p:cNvSpPr>
          <p:nvPr>
            <p:ph type="body" idx="1"/>
          </p:nvPr>
        </p:nvSpPr>
        <p:spPr>
          <a:xfrm>
            <a:off x="457200" y="1412776"/>
            <a:ext cx="8229600" cy="5040412"/>
          </a:xfrm>
        </p:spPr>
        <p:txBody>
          <a:bodyPr/>
          <a:lstStyle/>
          <a:p>
            <a:r>
              <a:rPr lang="en-US" dirty="0"/>
              <a:t>Accountability and transparency are major objectives of the </a:t>
            </a:r>
            <a:r>
              <a:rPr lang="en-US" dirty="0" smtClean="0"/>
              <a:t>PGA, and AC measures are important to ensure this</a:t>
            </a:r>
            <a:endParaRPr lang="en-US" dirty="0"/>
          </a:p>
          <a:p>
            <a:r>
              <a:rPr lang="en-US" dirty="0" smtClean="0"/>
              <a:t>Going beyond misuse of funds to address issues such as: </a:t>
            </a:r>
          </a:p>
          <a:p>
            <a:pPr lvl="1"/>
            <a:r>
              <a:rPr lang="en-US" sz="2400" dirty="0" smtClean="0"/>
              <a:t>Biases in decision-making</a:t>
            </a:r>
          </a:p>
          <a:p>
            <a:pPr lvl="1"/>
            <a:r>
              <a:rPr lang="en-US" sz="2400" dirty="0" smtClean="0"/>
              <a:t>Ensuring access to information on all stages and facets of the REDD+ implementation to all concerned stakeholders</a:t>
            </a:r>
            <a:endParaRPr lang="en-US" sz="2400" dirty="0"/>
          </a:p>
          <a:p>
            <a:pPr eaLnBrk="1" hangingPunct="1">
              <a:lnSpc>
                <a:spcPct val="90000"/>
              </a:lnSpc>
            </a:pPr>
            <a:r>
              <a:rPr lang="en-GB" dirty="0" smtClean="0"/>
              <a:t>PGA can be </a:t>
            </a:r>
            <a:r>
              <a:rPr lang="en-GB" dirty="0" smtClean="0"/>
              <a:t>another entry point to address issues of corruption in sensitive contexts</a:t>
            </a:r>
            <a:endParaRPr lang="en-GB" dirty="0" smtClean="0"/>
          </a:p>
          <a:p>
            <a:pPr eaLnBrk="1" hangingPunct="1">
              <a:lnSpc>
                <a:spcPct val="90000"/>
              </a:lnSpc>
            </a:pPr>
            <a:endParaRPr lang="en-GB"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dirty="0" smtClean="0"/>
              <a:t>Outline</a:t>
            </a:r>
          </a:p>
        </p:txBody>
      </p:sp>
      <p:sp>
        <p:nvSpPr>
          <p:cNvPr id="3075" name="Rectangle 3"/>
          <p:cNvSpPr>
            <a:spLocks noGrp="1" noChangeArrowheads="1"/>
          </p:cNvSpPr>
          <p:nvPr>
            <p:ph type="body" idx="1"/>
          </p:nvPr>
        </p:nvSpPr>
        <p:spPr/>
        <p:txBody>
          <a:bodyPr/>
          <a:lstStyle/>
          <a:p>
            <a:pPr eaLnBrk="1" hangingPunct="1">
              <a:lnSpc>
                <a:spcPct val="80000"/>
              </a:lnSpc>
            </a:pPr>
            <a:endParaRPr lang="en-GB" sz="2400" dirty="0" smtClean="0"/>
          </a:p>
          <a:p>
            <a:pPr eaLnBrk="1" hangingPunct="1">
              <a:lnSpc>
                <a:spcPct val="80000"/>
              </a:lnSpc>
            </a:pPr>
            <a:endParaRPr lang="en-GB" sz="2400" dirty="0" smtClean="0"/>
          </a:p>
          <a:p>
            <a:pPr eaLnBrk="1" hangingPunct="1">
              <a:lnSpc>
                <a:spcPct val="80000"/>
              </a:lnSpc>
            </a:pPr>
            <a:r>
              <a:rPr lang="en-GB" dirty="0" smtClean="0"/>
              <a:t>What is the PGA?</a:t>
            </a:r>
          </a:p>
          <a:p>
            <a:pPr eaLnBrk="1" hangingPunct="1">
              <a:lnSpc>
                <a:spcPct val="80000"/>
              </a:lnSpc>
            </a:pPr>
            <a:r>
              <a:rPr lang="en-GB" dirty="0" smtClean="0"/>
              <a:t>What is the value-added?</a:t>
            </a:r>
          </a:p>
          <a:p>
            <a:pPr eaLnBrk="1" hangingPunct="1">
              <a:lnSpc>
                <a:spcPct val="80000"/>
              </a:lnSpc>
            </a:pPr>
            <a:r>
              <a:rPr lang="en-GB" dirty="0" smtClean="0"/>
              <a:t>How has it been it been applied to REDD+? </a:t>
            </a:r>
          </a:p>
          <a:p>
            <a:pPr eaLnBrk="1" hangingPunct="1">
              <a:lnSpc>
                <a:spcPct val="80000"/>
              </a:lnSpc>
            </a:pPr>
            <a:r>
              <a:rPr lang="en-GB" dirty="0" smtClean="0"/>
              <a:t>Examples of Indonesia, Nigeria, and Viet Nam </a:t>
            </a:r>
          </a:p>
          <a:p>
            <a:pPr eaLnBrk="1" hangingPunct="1">
              <a:lnSpc>
                <a:spcPct val="80000"/>
              </a:lnSpc>
            </a:pPr>
            <a:r>
              <a:rPr lang="en-GB" dirty="0" smtClean="0"/>
              <a:t>Where does Anti-Corruption fit in the context of PGA?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z="3600" dirty="0" smtClean="0"/>
              <a:t>What is the objective? </a:t>
            </a:r>
          </a:p>
        </p:txBody>
      </p:sp>
      <p:sp>
        <p:nvSpPr>
          <p:cNvPr id="10243" name="Rectangle 3"/>
          <p:cNvSpPr>
            <a:spLocks noGrp="1" noChangeArrowheads="1"/>
          </p:cNvSpPr>
          <p:nvPr>
            <p:ph type="body" idx="1"/>
          </p:nvPr>
        </p:nvSpPr>
        <p:spPr/>
        <p:txBody>
          <a:bodyPr/>
          <a:lstStyle/>
          <a:p>
            <a:pPr eaLnBrk="1" hangingPunct="1">
              <a:lnSpc>
                <a:spcPct val="80000"/>
              </a:lnSpc>
              <a:buSzPct val="110000"/>
            </a:pPr>
            <a:r>
              <a:rPr lang="en-GB" dirty="0" smtClean="0"/>
              <a:t>Develop governance data that is measurable over time  for internal accountability – horizontal and vertical </a:t>
            </a:r>
          </a:p>
          <a:p>
            <a:pPr eaLnBrk="1" hangingPunct="1">
              <a:lnSpc>
                <a:spcPct val="80000"/>
              </a:lnSpc>
              <a:buSzPct val="110000"/>
            </a:pPr>
            <a:r>
              <a:rPr lang="en-GB" dirty="0" smtClean="0"/>
              <a:t>Process (inclusive and participatory)  is as important as the outcome (data and baseline) </a:t>
            </a:r>
          </a:p>
          <a:p>
            <a:endParaRPr lang="en-US" dirty="0"/>
          </a:p>
          <a:p>
            <a:pPr marL="0" indent="0" eaLnBrk="1" hangingPunct="1">
              <a:lnSpc>
                <a:spcPct val="80000"/>
              </a:lnSpc>
              <a:buSzPct val="110000"/>
              <a:buNone/>
            </a:pPr>
            <a:endParaRPr lang="en-GB" dirty="0" smtClean="0"/>
          </a:p>
          <a:p>
            <a:pPr eaLnBrk="1" hangingPunct="1">
              <a:lnSpc>
                <a:spcPct val="80000"/>
              </a:lnSpc>
              <a:buSzPct val="110000"/>
            </a:pPr>
            <a:endParaRPr lang="en-GB" dirty="0" smtClean="0"/>
          </a:p>
        </p:txBody>
      </p:sp>
      <p:graphicFrame>
        <p:nvGraphicFramePr>
          <p:cNvPr id="4" name="Diagram 3"/>
          <p:cNvGraphicFramePr/>
          <p:nvPr>
            <p:extLst>
              <p:ext uri="{D42A27DB-BD31-4B8C-83A1-F6EECF244321}">
                <p14:modId xmlns:p14="http://schemas.microsoft.com/office/powerpoint/2010/main" val="1821958960"/>
              </p:ext>
            </p:extLst>
          </p:nvPr>
        </p:nvGraphicFramePr>
        <p:xfrm>
          <a:off x="1619672" y="3717032"/>
          <a:ext cx="5688632" cy="273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5105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dirty="0" smtClean="0"/>
              <a:t>What is the value added of a PGA? </a:t>
            </a:r>
          </a:p>
        </p:txBody>
      </p:sp>
      <p:sp>
        <p:nvSpPr>
          <p:cNvPr id="14339" name="Rectangle 3"/>
          <p:cNvSpPr>
            <a:spLocks noGrp="1" noChangeArrowheads="1"/>
          </p:cNvSpPr>
          <p:nvPr>
            <p:ph type="body" idx="1"/>
          </p:nvPr>
        </p:nvSpPr>
        <p:spPr/>
        <p:txBody>
          <a:bodyPr/>
          <a:lstStyle/>
          <a:p>
            <a:pPr>
              <a:buFont typeface="Arial" pitchFamily="34" charset="0"/>
              <a:buChar char="•"/>
            </a:pPr>
            <a:r>
              <a:rPr lang="en-US" dirty="0" smtClean="0"/>
              <a:t>Baseline and indicators on issues that are of importance to all stakeholders, as identified by those concerned </a:t>
            </a:r>
          </a:p>
          <a:p>
            <a:pPr>
              <a:buFont typeface="Arial" pitchFamily="34" charset="0"/>
              <a:buChar char="•"/>
            </a:pPr>
            <a:r>
              <a:rPr lang="en-US" dirty="0" smtClean="0"/>
              <a:t>Enables monitoring over time to measure progress, identify gaps, and improve policy making </a:t>
            </a:r>
          </a:p>
          <a:p>
            <a:pPr>
              <a:buFont typeface="Arial" pitchFamily="34" charset="0"/>
              <a:buChar char="•"/>
            </a:pPr>
            <a:r>
              <a:rPr lang="en-US" dirty="0" smtClean="0"/>
              <a:t>Availability of information enhances transparency and accountability</a:t>
            </a:r>
            <a:endParaRPr lang="en-GB" dirty="0" smtClean="0"/>
          </a:p>
        </p:txBody>
      </p:sp>
    </p:spTree>
    <p:extLst>
      <p:ext uri="{BB962C8B-B14F-4D97-AF65-F5344CB8AC3E}">
        <p14:creationId xmlns:p14="http://schemas.microsoft.com/office/powerpoint/2010/main" val="3268726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dirty="0" smtClean="0"/>
              <a:t>What is a typical  process?</a:t>
            </a:r>
          </a:p>
        </p:txBody>
      </p:sp>
      <p:sp>
        <p:nvSpPr>
          <p:cNvPr id="12291" name="Rectangle 3"/>
          <p:cNvSpPr>
            <a:spLocks noGrp="1" noChangeArrowheads="1"/>
          </p:cNvSpPr>
          <p:nvPr>
            <p:ph type="body" idx="1"/>
          </p:nvPr>
        </p:nvSpPr>
        <p:spPr/>
        <p:txBody>
          <a:bodyPr/>
          <a:lstStyle/>
          <a:p>
            <a:pPr eaLnBrk="1" hangingPunct="1"/>
            <a:endParaRPr lang="en-GB" dirty="0" smtClean="0"/>
          </a:p>
        </p:txBody>
      </p:sp>
      <p:graphicFrame>
        <p:nvGraphicFramePr>
          <p:cNvPr id="2" name="Diagram 1"/>
          <p:cNvGraphicFramePr/>
          <p:nvPr>
            <p:extLst>
              <p:ext uri="{D42A27DB-BD31-4B8C-83A1-F6EECF244321}">
                <p14:modId xmlns:p14="http://schemas.microsoft.com/office/powerpoint/2010/main" val="410659338"/>
              </p:ext>
            </p:extLst>
          </p:nvPr>
        </p:nvGraphicFramePr>
        <p:xfrm>
          <a:off x="395536" y="1397000"/>
          <a:ext cx="856895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4000" dirty="0" smtClean="0"/>
              <a:t>Building on what we know </a:t>
            </a:r>
          </a:p>
        </p:txBody>
      </p:sp>
      <p:sp>
        <p:nvSpPr>
          <p:cNvPr id="9219" name="Rectangle 3"/>
          <p:cNvSpPr>
            <a:spLocks noGrp="1" noChangeArrowheads="1"/>
          </p:cNvSpPr>
          <p:nvPr>
            <p:ph type="body" idx="1"/>
          </p:nvPr>
        </p:nvSpPr>
        <p:spPr>
          <a:xfrm>
            <a:off x="457200" y="1412776"/>
            <a:ext cx="8229600" cy="4713387"/>
          </a:xfrm>
        </p:spPr>
        <p:txBody>
          <a:bodyPr/>
          <a:lstStyle/>
          <a:p>
            <a:r>
              <a:rPr lang="en-US" dirty="0" smtClean="0"/>
              <a:t>Global Democratic Governance Assessment </a:t>
            </a:r>
            <a:r>
              <a:rPr lang="en-US" dirty="0" err="1" smtClean="0"/>
              <a:t>Programme</a:t>
            </a:r>
            <a:r>
              <a:rPr lang="en-US" dirty="0" smtClean="0"/>
              <a:t> (GAP) </a:t>
            </a:r>
          </a:p>
          <a:p>
            <a:r>
              <a:rPr lang="en-US" dirty="0" smtClean="0"/>
              <a:t>Examples from Bhutan, China, Indonesia, Mongolia, and Viet Nam (in Asia-Pacific)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07950" y="115888"/>
            <a:ext cx="6913563" cy="1143000"/>
          </a:xfrm>
        </p:spPr>
        <p:txBody>
          <a:bodyPr/>
          <a:lstStyle/>
          <a:p>
            <a:pPr eaLnBrk="1" hangingPunct="1"/>
            <a:r>
              <a:rPr lang="en-US" sz="3600" dirty="0" smtClean="0"/>
              <a:t>Aligning governance indicators to other processes </a:t>
            </a:r>
            <a:endParaRPr lang="en-GB" sz="3600" dirty="0" smtClean="0"/>
          </a:p>
        </p:txBody>
      </p:sp>
      <p:sp>
        <p:nvSpPr>
          <p:cNvPr id="27651" name="Oval 4"/>
          <p:cNvSpPr>
            <a:spLocks noChangeArrowheads="1"/>
          </p:cNvSpPr>
          <p:nvPr/>
        </p:nvSpPr>
        <p:spPr bwMode="auto">
          <a:xfrm>
            <a:off x="795338" y="1960563"/>
            <a:ext cx="1300162" cy="6985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Impact</a:t>
            </a:r>
          </a:p>
        </p:txBody>
      </p:sp>
      <p:sp>
        <p:nvSpPr>
          <p:cNvPr id="27652" name="Oval 5"/>
          <p:cNvSpPr>
            <a:spLocks noChangeArrowheads="1"/>
          </p:cNvSpPr>
          <p:nvPr/>
        </p:nvSpPr>
        <p:spPr bwMode="auto">
          <a:xfrm>
            <a:off x="793750" y="3141663"/>
            <a:ext cx="1300163" cy="6985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Outcomes</a:t>
            </a:r>
          </a:p>
        </p:txBody>
      </p:sp>
      <p:sp>
        <p:nvSpPr>
          <p:cNvPr id="27653" name="Oval 6"/>
          <p:cNvSpPr>
            <a:spLocks noChangeArrowheads="1"/>
          </p:cNvSpPr>
          <p:nvPr/>
        </p:nvSpPr>
        <p:spPr bwMode="auto">
          <a:xfrm>
            <a:off x="795338" y="4324350"/>
            <a:ext cx="1300162" cy="6985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Outputs/</a:t>
            </a:r>
          </a:p>
          <a:p>
            <a:pPr algn="ctr"/>
            <a:r>
              <a:rPr lang="en-US"/>
              <a:t>Activities</a:t>
            </a:r>
          </a:p>
        </p:txBody>
      </p:sp>
      <p:sp>
        <p:nvSpPr>
          <p:cNvPr id="27654" name="Oval 7"/>
          <p:cNvSpPr>
            <a:spLocks noChangeArrowheads="1"/>
          </p:cNvSpPr>
          <p:nvPr/>
        </p:nvSpPr>
        <p:spPr bwMode="auto">
          <a:xfrm>
            <a:off x="795338" y="5507038"/>
            <a:ext cx="1300162" cy="6985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Inputs/</a:t>
            </a:r>
          </a:p>
          <a:p>
            <a:pPr algn="ctr"/>
            <a:r>
              <a:rPr lang="en-US"/>
              <a:t>Funds</a:t>
            </a:r>
          </a:p>
        </p:txBody>
      </p:sp>
      <p:sp>
        <p:nvSpPr>
          <p:cNvPr id="27655" name="Line 8"/>
          <p:cNvSpPr>
            <a:spLocks noChangeShapeType="1"/>
          </p:cNvSpPr>
          <p:nvPr/>
        </p:nvSpPr>
        <p:spPr bwMode="auto">
          <a:xfrm>
            <a:off x="2619375" y="5630863"/>
            <a:ext cx="0" cy="34925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6" name="Line 9"/>
          <p:cNvSpPr>
            <a:spLocks noChangeShapeType="1"/>
          </p:cNvSpPr>
          <p:nvPr/>
        </p:nvSpPr>
        <p:spPr bwMode="auto">
          <a:xfrm flipV="1">
            <a:off x="2609850" y="4857750"/>
            <a:ext cx="0"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10"/>
          <p:cNvSpPr>
            <a:spLocks noChangeShapeType="1"/>
          </p:cNvSpPr>
          <p:nvPr/>
        </p:nvSpPr>
        <p:spPr bwMode="auto">
          <a:xfrm flipV="1">
            <a:off x="6065838" y="3324225"/>
            <a:ext cx="14287" cy="873125"/>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8" name="Line 11"/>
          <p:cNvSpPr>
            <a:spLocks noChangeShapeType="1"/>
          </p:cNvSpPr>
          <p:nvPr/>
        </p:nvSpPr>
        <p:spPr bwMode="auto">
          <a:xfrm flipV="1">
            <a:off x="7099300" y="2259013"/>
            <a:ext cx="0" cy="9017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9" name="Line 12"/>
          <p:cNvSpPr>
            <a:spLocks noChangeShapeType="1"/>
          </p:cNvSpPr>
          <p:nvPr/>
        </p:nvSpPr>
        <p:spPr bwMode="auto">
          <a:xfrm>
            <a:off x="7089775" y="3940175"/>
            <a:ext cx="14288" cy="9064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0" name="Line 13"/>
          <p:cNvSpPr>
            <a:spLocks noChangeShapeType="1"/>
          </p:cNvSpPr>
          <p:nvPr/>
        </p:nvSpPr>
        <p:spPr bwMode="auto">
          <a:xfrm flipV="1">
            <a:off x="7608888" y="4589463"/>
            <a:ext cx="0" cy="66198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1" name="Line 14"/>
          <p:cNvSpPr>
            <a:spLocks noChangeShapeType="1"/>
          </p:cNvSpPr>
          <p:nvPr/>
        </p:nvSpPr>
        <p:spPr bwMode="auto">
          <a:xfrm>
            <a:off x="7599363" y="5732463"/>
            <a:ext cx="0" cy="6477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2" name="Text Box 15"/>
          <p:cNvSpPr txBox="1">
            <a:spLocks noChangeArrowheads="1"/>
          </p:cNvSpPr>
          <p:nvPr/>
        </p:nvSpPr>
        <p:spPr bwMode="auto">
          <a:xfrm>
            <a:off x="2154238" y="5114925"/>
            <a:ext cx="8953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a:t>Grants </a:t>
            </a:r>
          </a:p>
          <a:p>
            <a:pPr eaLnBrk="1" hangingPunct="1"/>
            <a:r>
              <a:rPr lang="en-US" sz="1600"/>
              <a:t>Reports</a:t>
            </a:r>
          </a:p>
        </p:txBody>
      </p:sp>
      <p:sp>
        <p:nvSpPr>
          <p:cNvPr id="27663" name="Line 16"/>
          <p:cNvSpPr>
            <a:spLocks noChangeShapeType="1"/>
          </p:cNvSpPr>
          <p:nvPr/>
        </p:nvSpPr>
        <p:spPr bwMode="auto">
          <a:xfrm>
            <a:off x="2193925" y="5365750"/>
            <a:ext cx="6373813"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4" name="Line 17"/>
          <p:cNvSpPr>
            <a:spLocks noChangeShapeType="1"/>
          </p:cNvSpPr>
          <p:nvPr/>
        </p:nvSpPr>
        <p:spPr bwMode="auto">
          <a:xfrm>
            <a:off x="2170113" y="2936875"/>
            <a:ext cx="63738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5" name="Line 18"/>
          <p:cNvSpPr>
            <a:spLocks noChangeShapeType="1"/>
          </p:cNvSpPr>
          <p:nvPr/>
        </p:nvSpPr>
        <p:spPr bwMode="auto">
          <a:xfrm>
            <a:off x="2162175" y="1816100"/>
            <a:ext cx="6373813"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6" name="Line 19"/>
          <p:cNvSpPr>
            <a:spLocks noChangeShapeType="1"/>
          </p:cNvSpPr>
          <p:nvPr/>
        </p:nvSpPr>
        <p:spPr bwMode="auto">
          <a:xfrm>
            <a:off x="2170113" y="4098925"/>
            <a:ext cx="63738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7" name="Line 20"/>
          <p:cNvSpPr>
            <a:spLocks noChangeShapeType="1"/>
          </p:cNvSpPr>
          <p:nvPr/>
        </p:nvSpPr>
        <p:spPr bwMode="auto">
          <a:xfrm>
            <a:off x="3392488" y="6175375"/>
            <a:ext cx="0" cy="263525"/>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8" name="Line 21"/>
          <p:cNvSpPr>
            <a:spLocks noChangeShapeType="1"/>
          </p:cNvSpPr>
          <p:nvPr/>
        </p:nvSpPr>
        <p:spPr bwMode="auto">
          <a:xfrm flipV="1">
            <a:off x="3382963" y="5487988"/>
            <a:ext cx="0" cy="2492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9" name="Text Box 22"/>
          <p:cNvSpPr txBox="1">
            <a:spLocks noChangeArrowheads="1"/>
          </p:cNvSpPr>
          <p:nvPr/>
        </p:nvSpPr>
        <p:spPr bwMode="auto">
          <a:xfrm>
            <a:off x="2520950" y="5659438"/>
            <a:ext cx="207962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Local Governance </a:t>
            </a:r>
          </a:p>
          <a:p>
            <a:pPr algn="ctr" eaLnBrk="1" hangingPunct="1"/>
            <a:r>
              <a:rPr lang="en-US" sz="1600"/>
              <a:t>Financial Statements</a:t>
            </a:r>
          </a:p>
        </p:txBody>
      </p:sp>
      <p:sp>
        <p:nvSpPr>
          <p:cNvPr id="27670" name="Text Box 23"/>
          <p:cNvSpPr txBox="1">
            <a:spLocks noChangeArrowheads="1"/>
          </p:cNvSpPr>
          <p:nvPr/>
        </p:nvSpPr>
        <p:spPr bwMode="auto">
          <a:xfrm>
            <a:off x="4532313" y="4471988"/>
            <a:ext cx="124777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Sector MIS </a:t>
            </a:r>
          </a:p>
          <a:p>
            <a:pPr algn="ctr" eaLnBrk="1" hangingPunct="1"/>
            <a:r>
              <a:rPr lang="en-US" sz="1600"/>
              <a:t>Reports</a:t>
            </a:r>
          </a:p>
        </p:txBody>
      </p:sp>
      <p:sp>
        <p:nvSpPr>
          <p:cNvPr id="27671" name="Line 24"/>
          <p:cNvSpPr>
            <a:spLocks noChangeShapeType="1"/>
          </p:cNvSpPr>
          <p:nvPr/>
        </p:nvSpPr>
        <p:spPr bwMode="auto">
          <a:xfrm>
            <a:off x="5194300" y="5076825"/>
            <a:ext cx="0" cy="263525"/>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2" name="Line 25"/>
          <p:cNvSpPr>
            <a:spLocks noChangeShapeType="1"/>
          </p:cNvSpPr>
          <p:nvPr/>
        </p:nvSpPr>
        <p:spPr bwMode="auto">
          <a:xfrm flipV="1">
            <a:off x="5184775" y="4232275"/>
            <a:ext cx="0" cy="2492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3" name="Text Box 26"/>
          <p:cNvSpPr txBox="1">
            <a:spLocks noChangeArrowheads="1"/>
          </p:cNvSpPr>
          <p:nvPr/>
        </p:nvSpPr>
        <p:spPr bwMode="auto">
          <a:xfrm>
            <a:off x="3609975" y="5087938"/>
            <a:ext cx="18097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Ministerial </a:t>
            </a:r>
          </a:p>
          <a:p>
            <a:pPr algn="ctr" eaLnBrk="1" hangingPunct="1"/>
            <a:r>
              <a:rPr lang="en-US" sz="1600"/>
              <a:t>Policy Statements</a:t>
            </a:r>
          </a:p>
        </p:txBody>
      </p:sp>
      <p:sp>
        <p:nvSpPr>
          <p:cNvPr id="27674" name="Line 27"/>
          <p:cNvSpPr>
            <a:spLocks noChangeShapeType="1"/>
          </p:cNvSpPr>
          <p:nvPr/>
        </p:nvSpPr>
        <p:spPr bwMode="auto">
          <a:xfrm>
            <a:off x="4467225" y="5665788"/>
            <a:ext cx="0" cy="685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5" name="Line 28"/>
          <p:cNvSpPr>
            <a:spLocks noChangeShapeType="1"/>
          </p:cNvSpPr>
          <p:nvPr/>
        </p:nvSpPr>
        <p:spPr bwMode="auto">
          <a:xfrm flipV="1">
            <a:off x="4471988" y="4443413"/>
            <a:ext cx="0" cy="74295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6" name="Line 29"/>
          <p:cNvSpPr>
            <a:spLocks noChangeShapeType="1"/>
          </p:cNvSpPr>
          <p:nvPr/>
        </p:nvSpPr>
        <p:spPr bwMode="auto">
          <a:xfrm flipV="1">
            <a:off x="4464050" y="3333750"/>
            <a:ext cx="0" cy="1111250"/>
          </a:xfrm>
          <a:prstGeom prst="line">
            <a:avLst/>
          </a:prstGeom>
          <a:noFill/>
          <a:ln w="5715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7" name="Text Box 30"/>
          <p:cNvSpPr txBox="1">
            <a:spLocks noChangeArrowheads="1"/>
          </p:cNvSpPr>
          <p:nvPr/>
        </p:nvSpPr>
        <p:spPr bwMode="auto">
          <a:xfrm>
            <a:off x="5326063" y="4095750"/>
            <a:ext cx="1516062"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Annual Sector </a:t>
            </a:r>
          </a:p>
          <a:p>
            <a:pPr algn="ctr" eaLnBrk="1" hangingPunct="1"/>
            <a:r>
              <a:rPr lang="en-US" sz="1600"/>
              <a:t>Reports</a:t>
            </a:r>
          </a:p>
        </p:txBody>
      </p:sp>
      <p:sp>
        <p:nvSpPr>
          <p:cNvPr id="27678" name="Line 31"/>
          <p:cNvSpPr>
            <a:spLocks noChangeShapeType="1"/>
          </p:cNvSpPr>
          <p:nvPr/>
        </p:nvSpPr>
        <p:spPr bwMode="auto">
          <a:xfrm>
            <a:off x="6056313" y="4657725"/>
            <a:ext cx="0" cy="558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9" name="Line 32"/>
          <p:cNvSpPr>
            <a:spLocks noChangeShapeType="1"/>
          </p:cNvSpPr>
          <p:nvPr/>
        </p:nvSpPr>
        <p:spPr bwMode="auto">
          <a:xfrm>
            <a:off x="6062663" y="5232400"/>
            <a:ext cx="0" cy="1139825"/>
          </a:xfrm>
          <a:prstGeom prst="line">
            <a:avLst/>
          </a:prstGeom>
          <a:noFill/>
          <a:ln w="57150">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0" name="Text Box 33"/>
          <p:cNvSpPr txBox="1">
            <a:spLocks noChangeArrowheads="1"/>
          </p:cNvSpPr>
          <p:nvPr/>
        </p:nvSpPr>
        <p:spPr bwMode="auto">
          <a:xfrm>
            <a:off x="7140575" y="5175250"/>
            <a:ext cx="8953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Budget</a:t>
            </a:r>
          </a:p>
          <a:p>
            <a:pPr algn="ctr" eaLnBrk="1" hangingPunct="1"/>
            <a:r>
              <a:rPr lang="en-US" sz="1600"/>
              <a:t>Reports</a:t>
            </a:r>
          </a:p>
        </p:txBody>
      </p:sp>
      <p:sp>
        <p:nvSpPr>
          <p:cNvPr id="27681" name="Text Box 34"/>
          <p:cNvSpPr txBox="1">
            <a:spLocks noChangeArrowheads="1"/>
          </p:cNvSpPr>
          <p:nvPr/>
        </p:nvSpPr>
        <p:spPr bwMode="auto">
          <a:xfrm>
            <a:off x="6630988" y="3238500"/>
            <a:ext cx="8953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MDG</a:t>
            </a:r>
          </a:p>
          <a:p>
            <a:pPr algn="ctr" eaLnBrk="1" hangingPunct="1"/>
            <a:r>
              <a:rPr lang="en-US" sz="1600"/>
              <a:t>Reports</a:t>
            </a:r>
          </a:p>
        </p:txBody>
      </p:sp>
      <p:sp>
        <p:nvSpPr>
          <p:cNvPr id="27682" name="Line 35"/>
          <p:cNvSpPr>
            <a:spLocks noChangeShapeType="1"/>
          </p:cNvSpPr>
          <p:nvPr/>
        </p:nvSpPr>
        <p:spPr bwMode="auto">
          <a:xfrm flipV="1">
            <a:off x="8201025" y="2260600"/>
            <a:ext cx="0" cy="9017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3" name="Line 36"/>
          <p:cNvSpPr>
            <a:spLocks noChangeShapeType="1"/>
          </p:cNvSpPr>
          <p:nvPr/>
        </p:nvSpPr>
        <p:spPr bwMode="auto">
          <a:xfrm>
            <a:off x="8191500" y="3941763"/>
            <a:ext cx="14288" cy="90646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4" name="Text Box 37"/>
          <p:cNvSpPr txBox="1">
            <a:spLocks noChangeArrowheads="1"/>
          </p:cNvSpPr>
          <p:nvPr/>
        </p:nvSpPr>
        <p:spPr bwMode="auto">
          <a:xfrm>
            <a:off x="7639050" y="3240088"/>
            <a:ext cx="108426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600"/>
              <a:t>PRS/NDP</a:t>
            </a:r>
          </a:p>
          <a:p>
            <a:pPr algn="ctr" eaLnBrk="1" hangingPunct="1"/>
            <a:r>
              <a:rPr lang="en-US" sz="1600"/>
              <a:t>Reports</a:t>
            </a:r>
          </a:p>
        </p:txBody>
      </p:sp>
      <p:sp>
        <p:nvSpPr>
          <p:cNvPr id="27685" name="Line 38"/>
          <p:cNvSpPr>
            <a:spLocks noChangeShapeType="1"/>
          </p:cNvSpPr>
          <p:nvPr/>
        </p:nvSpPr>
        <p:spPr bwMode="auto">
          <a:xfrm>
            <a:off x="6654800" y="1814513"/>
            <a:ext cx="0" cy="4543425"/>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6" name="Line 39"/>
          <p:cNvSpPr>
            <a:spLocks noChangeShapeType="1"/>
          </p:cNvSpPr>
          <p:nvPr/>
        </p:nvSpPr>
        <p:spPr bwMode="auto">
          <a:xfrm>
            <a:off x="4797425" y="1828800"/>
            <a:ext cx="0" cy="4586288"/>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7" name="Text Box 40"/>
          <p:cNvSpPr txBox="1">
            <a:spLocks noChangeArrowheads="1"/>
          </p:cNvSpPr>
          <p:nvPr/>
        </p:nvSpPr>
        <p:spPr bwMode="auto">
          <a:xfrm>
            <a:off x="2095500" y="1728788"/>
            <a:ext cx="2263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t>Local Governance &amp; Ministries</a:t>
            </a:r>
            <a:r>
              <a:rPr lang="en-US"/>
              <a:t> </a:t>
            </a:r>
          </a:p>
        </p:txBody>
      </p:sp>
      <p:sp>
        <p:nvSpPr>
          <p:cNvPr id="27688" name="Text Box 41"/>
          <p:cNvSpPr txBox="1">
            <a:spLocks noChangeArrowheads="1"/>
          </p:cNvSpPr>
          <p:nvPr/>
        </p:nvSpPr>
        <p:spPr bwMode="auto">
          <a:xfrm>
            <a:off x="4792663" y="1738313"/>
            <a:ext cx="163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t>Sectors</a:t>
            </a:r>
            <a:r>
              <a:rPr lang="en-US"/>
              <a:t> </a:t>
            </a:r>
          </a:p>
        </p:txBody>
      </p:sp>
      <p:sp>
        <p:nvSpPr>
          <p:cNvPr id="27689" name="Text Box 42"/>
          <p:cNvSpPr txBox="1">
            <a:spLocks noChangeArrowheads="1"/>
          </p:cNvSpPr>
          <p:nvPr/>
        </p:nvSpPr>
        <p:spPr bwMode="auto">
          <a:xfrm>
            <a:off x="6710363" y="1800225"/>
            <a:ext cx="163036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t>National</a:t>
            </a:r>
            <a:endParaRPr lang="en-US"/>
          </a:p>
        </p:txBody>
      </p:sp>
    </p:spTree>
    <p:extLst>
      <p:ext uri="{BB962C8B-B14F-4D97-AF65-F5344CB8AC3E}">
        <p14:creationId xmlns:p14="http://schemas.microsoft.com/office/powerpoint/2010/main" val="3617835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dirty="0" smtClean="0"/>
              <a:t>Why is a PGA relevant in REDD+ </a:t>
            </a:r>
          </a:p>
        </p:txBody>
      </p:sp>
      <p:sp>
        <p:nvSpPr>
          <p:cNvPr id="16387" name="Rectangle 3"/>
          <p:cNvSpPr>
            <a:spLocks noGrp="1" noChangeArrowheads="1"/>
          </p:cNvSpPr>
          <p:nvPr>
            <p:ph type="body" idx="1"/>
          </p:nvPr>
        </p:nvSpPr>
        <p:spPr>
          <a:xfrm>
            <a:off x="457200" y="1600200"/>
            <a:ext cx="8229600" cy="4781128"/>
          </a:xfrm>
        </p:spPr>
        <p:txBody>
          <a:bodyPr/>
          <a:lstStyle/>
          <a:p>
            <a:pPr eaLnBrk="1" hangingPunct="1"/>
            <a:r>
              <a:rPr lang="en-GB" dirty="0" smtClean="0"/>
              <a:t>Address socio-economic drivers</a:t>
            </a:r>
          </a:p>
          <a:p>
            <a:pPr eaLnBrk="1" hangingPunct="1"/>
            <a:r>
              <a:rPr lang="en-GB" dirty="0" smtClean="0"/>
              <a:t>Enhance confidence in the REDD+ mechanism by making all relevant  information available to all concerned stakeholders </a:t>
            </a:r>
          </a:p>
          <a:p>
            <a:pPr eaLnBrk="1" hangingPunct="1"/>
            <a:r>
              <a:rPr lang="en-GB" dirty="0" smtClean="0"/>
              <a:t>Experiences so far include:</a:t>
            </a:r>
          </a:p>
          <a:p>
            <a:pPr lvl="1" eaLnBrk="1" hangingPunct="1"/>
            <a:r>
              <a:rPr lang="en-GB" dirty="0" smtClean="0"/>
              <a:t>Indonesia</a:t>
            </a:r>
          </a:p>
          <a:p>
            <a:pPr lvl="1" eaLnBrk="1" hangingPunct="1"/>
            <a:r>
              <a:rPr lang="en-GB" dirty="0" smtClean="0"/>
              <a:t>Nigeria</a:t>
            </a:r>
          </a:p>
          <a:p>
            <a:pPr lvl="1" eaLnBrk="1" hangingPunct="1"/>
            <a:r>
              <a:rPr lang="en-GB" dirty="0" smtClean="0"/>
              <a:t>Viet Nam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sz="4000" dirty="0" smtClean="0"/>
              <a:t>The case of Indonesia</a:t>
            </a:r>
          </a:p>
        </p:txBody>
      </p:sp>
      <p:sp>
        <p:nvSpPr>
          <p:cNvPr id="17411" name="Rectangle 3"/>
          <p:cNvSpPr>
            <a:spLocks noGrp="1" noChangeArrowheads="1"/>
          </p:cNvSpPr>
          <p:nvPr>
            <p:ph type="body" idx="1"/>
          </p:nvPr>
        </p:nvSpPr>
        <p:spPr>
          <a:xfrm>
            <a:off x="457200" y="1340768"/>
            <a:ext cx="8229600" cy="5328592"/>
          </a:xfrm>
        </p:spPr>
        <p:txBody>
          <a:bodyPr/>
          <a:lstStyle/>
          <a:p>
            <a:r>
              <a:rPr lang="en-US" sz="2800" b="1" dirty="0" smtClean="0"/>
              <a:t>Major objectives:</a:t>
            </a:r>
          </a:p>
          <a:p>
            <a:pPr lvl="1"/>
            <a:r>
              <a:rPr lang="en-US" dirty="0" smtClean="0"/>
              <a:t>Assess the existence of policies and enabling legal framework </a:t>
            </a:r>
          </a:p>
          <a:p>
            <a:pPr lvl="1"/>
            <a:r>
              <a:rPr lang="en-US" dirty="0" smtClean="0"/>
              <a:t>Assess the application of policies and regulations </a:t>
            </a:r>
          </a:p>
          <a:p>
            <a:pPr lvl="1"/>
            <a:r>
              <a:rPr lang="en-US" dirty="0" smtClean="0"/>
              <a:t>Assess capacity of all relevant institutions to implement and participate in REDD+, including the opportunities and challenges of forest dependent communities </a:t>
            </a:r>
          </a:p>
          <a:p>
            <a:r>
              <a:rPr lang="en-US" sz="2800" dirty="0" smtClean="0"/>
              <a:t>Examine governance structure at national and local levels</a:t>
            </a:r>
          </a:p>
          <a:p>
            <a:pPr marL="0" indent="0" eaLnBrk="1" hangingPunct="1">
              <a:lnSpc>
                <a:spcPct val="80000"/>
              </a:lnSpc>
              <a:buNone/>
            </a:pPr>
            <a:r>
              <a:rPr lang="en-GB" sz="1800"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1425</TotalTime>
  <Words>1894</Words>
  <Application>Microsoft Office PowerPoint</Application>
  <PresentationFormat>On-screen Show (4:3)</PresentationFormat>
  <Paragraphs>181</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Participatory Governance Assessments in REDD +</vt:lpstr>
      <vt:lpstr>Outline</vt:lpstr>
      <vt:lpstr>What is the objective? </vt:lpstr>
      <vt:lpstr>What is the value added of a PGA? </vt:lpstr>
      <vt:lpstr>What is a typical  process?</vt:lpstr>
      <vt:lpstr>Building on what we know </vt:lpstr>
      <vt:lpstr>Aligning governance indicators to other processes </vt:lpstr>
      <vt:lpstr>Why is a PGA relevant in REDD+ </vt:lpstr>
      <vt:lpstr>The case of Indonesia</vt:lpstr>
      <vt:lpstr>The case of Nigeria </vt:lpstr>
      <vt:lpstr>The case of Viet Nam </vt:lpstr>
      <vt:lpstr>Complementarity between PGA and Anti-Corruption  </vt:lpstr>
    </vt:vector>
  </TitlesOfParts>
  <Company>UNDP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Ingvild Oia</dc:creator>
  <cp:lastModifiedBy>Sujala Pant</cp:lastModifiedBy>
  <cp:revision>19</cp:revision>
  <dcterms:created xsi:type="dcterms:W3CDTF">2009-02-12T14:37:27Z</dcterms:created>
  <dcterms:modified xsi:type="dcterms:W3CDTF">2011-10-10T04:19:53Z</dcterms:modified>
</cp:coreProperties>
</file>