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7"/>
  </p:notesMasterIdLst>
  <p:sldIdLst>
    <p:sldId id="258" r:id="rId2"/>
    <p:sldId id="392" r:id="rId3"/>
    <p:sldId id="362" r:id="rId4"/>
    <p:sldId id="394" r:id="rId5"/>
    <p:sldId id="395" r:id="rId6"/>
    <p:sldId id="393" r:id="rId7"/>
    <p:sldId id="358" r:id="rId8"/>
    <p:sldId id="360" r:id="rId9"/>
    <p:sldId id="376" r:id="rId10"/>
    <p:sldId id="332" r:id="rId11"/>
    <p:sldId id="349" r:id="rId12"/>
    <p:sldId id="344" r:id="rId13"/>
    <p:sldId id="370" r:id="rId14"/>
    <p:sldId id="345" r:id="rId15"/>
    <p:sldId id="346" r:id="rId16"/>
    <p:sldId id="350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CC"/>
    <a:srgbClr val="FF9900"/>
    <a:srgbClr val="99CCFF"/>
    <a:srgbClr val="0099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04" autoAdjust="0"/>
    <p:restoredTop sz="96000" autoAdjust="0"/>
  </p:normalViewPr>
  <p:slideViewPr>
    <p:cSldViewPr snapToGrid="0">
      <p:cViewPr>
        <p:scale>
          <a:sx n="80" d="100"/>
          <a:sy n="80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36"/>
    </p:cViewPr>
  </p:sorterViewPr>
  <p:notesViewPr>
    <p:cSldViewPr snapToGrid="0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EF5FE-3D9E-43D9-A248-8136B17CE19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F10C901-1CCD-4F77-A607-F54570B65099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1800" dirty="0" smtClean="0"/>
            <a:t>Step 1: Write the Roadmap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800" dirty="0" smtClean="0"/>
            <a:t>&lt;2010&gt;</a:t>
          </a:r>
          <a:endParaRPr lang="en-GB" sz="1800" dirty="0"/>
        </a:p>
      </dgm:t>
    </dgm:pt>
    <dgm:pt modelId="{BE8F43CF-563E-4F77-946C-61EC1AD7B286}" type="parTrans" cxnId="{DE8813D2-8B9B-4C7E-99AB-1012E6C8E0E8}">
      <dgm:prSet/>
      <dgm:spPr/>
      <dgm:t>
        <a:bodyPr/>
        <a:lstStyle/>
        <a:p>
          <a:endParaRPr lang="en-GB" sz="2400"/>
        </a:p>
      </dgm:t>
    </dgm:pt>
    <dgm:pt modelId="{8A5F7D89-31A3-44D8-8B63-54A087FC1B8F}" type="sibTrans" cxnId="{DE8813D2-8B9B-4C7E-99AB-1012E6C8E0E8}">
      <dgm:prSet/>
      <dgm:spPr/>
      <dgm:t>
        <a:bodyPr/>
        <a:lstStyle/>
        <a:p>
          <a:endParaRPr lang="en-GB" sz="2400"/>
        </a:p>
      </dgm:t>
    </dgm:pt>
    <dgm:pt modelId="{3B10274F-5CB5-427E-AA07-255317EE2369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1800" dirty="0" smtClean="0"/>
            <a:t>Step 2: Implement the Roadmap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800" dirty="0" smtClean="0"/>
            <a:t>&lt;2010 – 2015?&gt;</a:t>
          </a:r>
          <a:endParaRPr lang="en-GB" sz="1800" dirty="0"/>
        </a:p>
      </dgm:t>
    </dgm:pt>
    <dgm:pt modelId="{2BDC9FE5-3B07-4DD7-81BC-F523D69A2644}" type="parTrans" cxnId="{7867DC80-58E0-4761-A79B-947645CE8D27}">
      <dgm:prSet/>
      <dgm:spPr/>
      <dgm:t>
        <a:bodyPr/>
        <a:lstStyle/>
        <a:p>
          <a:endParaRPr lang="en-GB" sz="2400"/>
        </a:p>
      </dgm:t>
    </dgm:pt>
    <dgm:pt modelId="{212A36C3-60D9-480A-B1D8-C3451B15A5B6}" type="sibTrans" cxnId="{7867DC80-58E0-4761-A79B-947645CE8D27}">
      <dgm:prSet/>
      <dgm:spPr/>
      <dgm:t>
        <a:bodyPr/>
        <a:lstStyle/>
        <a:p>
          <a:endParaRPr lang="en-GB" sz="2400"/>
        </a:p>
      </dgm:t>
    </dgm:pt>
    <dgm:pt modelId="{87EE2C61-4B48-4F2B-A5E2-2276DDA7C16E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1800" dirty="0" smtClean="0"/>
            <a:t>Step 3: Participate in REDD+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800" dirty="0" smtClean="0"/>
            <a:t>&lt;2015? onwards&gt;</a:t>
          </a:r>
          <a:endParaRPr lang="en-GB" sz="1800" dirty="0"/>
        </a:p>
      </dgm:t>
    </dgm:pt>
    <dgm:pt modelId="{820F9B05-27BA-46F5-A3CC-32A4A1F6EA4E}" type="parTrans" cxnId="{786A9E87-14EA-49E7-8650-050B24643BB0}">
      <dgm:prSet/>
      <dgm:spPr/>
      <dgm:t>
        <a:bodyPr/>
        <a:lstStyle/>
        <a:p>
          <a:endParaRPr lang="en-GB" sz="2400"/>
        </a:p>
      </dgm:t>
    </dgm:pt>
    <dgm:pt modelId="{9574A5A7-FF5E-4AD4-A718-23A02F2C72F5}" type="sibTrans" cxnId="{786A9E87-14EA-49E7-8650-050B24643BB0}">
      <dgm:prSet/>
      <dgm:spPr/>
      <dgm:t>
        <a:bodyPr/>
        <a:lstStyle/>
        <a:p>
          <a:endParaRPr lang="en-GB" sz="2400"/>
        </a:p>
      </dgm:t>
    </dgm:pt>
    <dgm:pt modelId="{F48E32A8-9583-4144-A119-26A2EB2B83B4}" type="pres">
      <dgm:prSet presAssocID="{5DCEF5FE-3D9E-43D9-A248-8136B17CE190}" presName="CompostProcess" presStyleCnt="0">
        <dgm:presLayoutVars>
          <dgm:dir/>
          <dgm:resizeHandles val="exact"/>
        </dgm:presLayoutVars>
      </dgm:prSet>
      <dgm:spPr/>
    </dgm:pt>
    <dgm:pt modelId="{030FA444-4F97-4BC7-BF66-2465A29DB756}" type="pres">
      <dgm:prSet presAssocID="{5DCEF5FE-3D9E-43D9-A248-8136B17CE190}" presName="arrow" presStyleLbl="bgShp" presStyleIdx="0" presStyleCnt="1"/>
      <dgm:spPr/>
    </dgm:pt>
    <dgm:pt modelId="{B631D018-3BE1-4287-BF22-0DEA769C2A3D}" type="pres">
      <dgm:prSet presAssocID="{5DCEF5FE-3D9E-43D9-A248-8136B17CE190}" presName="linearProcess" presStyleCnt="0"/>
      <dgm:spPr/>
    </dgm:pt>
    <dgm:pt modelId="{C1D8B486-E660-496D-9D33-0B3D1BE049C0}" type="pres">
      <dgm:prSet presAssocID="{FF10C901-1CCD-4F77-A607-F54570B65099}" presName="textNode" presStyleLbl="node1" presStyleIdx="0" presStyleCnt="3" custScaleY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2A778-C7E2-498C-8A97-289B53B2B475}" type="pres">
      <dgm:prSet presAssocID="{8A5F7D89-31A3-44D8-8B63-54A087FC1B8F}" presName="sibTrans" presStyleCnt="0"/>
      <dgm:spPr/>
    </dgm:pt>
    <dgm:pt modelId="{C2443DB3-2374-4284-B7A1-6CC466A5B512}" type="pres">
      <dgm:prSet presAssocID="{3B10274F-5CB5-427E-AA07-255317EE2369}" presName="textNode" presStyleLbl="node1" presStyleIdx="1" presStyleCnt="3" custScaleY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8A712-EF3B-4748-A719-6267DB5F5159}" type="pres">
      <dgm:prSet presAssocID="{212A36C3-60D9-480A-B1D8-C3451B15A5B6}" presName="sibTrans" presStyleCnt="0"/>
      <dgm:spPr/>
    </dgm:pt>
    <dgm:pt modelId="{EBA17FBE-EE7B-409C-92C0-BACB912FC03B}" type="pres">
      <dgm:prSet presAssocID="{87EE2C61-4B48-4F2B-A5E2-2276DDA7C16E}" presName="textNode" presStyleLbl="node1" presStyleIdx="2" presStyleCnt="3" custScaleY="15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E07808-14A0-4DB2-8803-B044E1BE0906}" type="presOf" srcId="{FF10C901-1CCD-4F77-A607-F54570B65099}" destId="{C1D8B486-E660-496D-9D33-0B3D1BE049C0}" srcOrd="0" destOrd="0" presId="urn:microsoft.com/office/officeart/2005/8/layout/hProcess9"/>
    <dgm:cxn modelId="{EE96FC61-E8AD-4A19-82B5-EFC16C82CF09}" type="presOf" srcId="{87EE2C61-4B48-4F2B-A5E2-2276DDA7C16E}" destId="{EBA17FBE-EE7B-409C-92C0-BACB912FC03B}" srcOrd="0" destOrd="0" presId="urn:microsoft.com/office/officeart/2005/8/layout/hProcess9"/>
    <dgm:cxn modelId="{C01A8D93-FA4B-4E43-8514-7AE528335BEA}" type="presOf" srcId="{5DCEF5FE-3D9E-43D9-A248-8136B17CE190}" destId="{F48E32A8-9583-4144-A119-26A2EB2B83B4}" srcOrd="0" destOrd="0" presId="urn:microsoft.com/office/officeart/2005/8/layout/hProcess9"/>
    <dgm:cxn modelId="{DE8813D2-8B9B-4C7E-99AB-1012E6C8E0E8}" srcId="{5DCEF5FE-3D9E-43D9-A248-8136B17CE190}" destId="{FF10C901-1CCD-4F77-A607-F54570B65099}" srcOrd="0" destOrd="0" parTransId="{BE8F43CF-563E-4F77-946C-61EC1AD7B286}" sibTransId="{8A5F7D89-31A3-44D8-8B63-54A087FC1B8F}"/>
    <dgm:cxn modelId="{7867DC80-58E0-4761-A79B-947645CE8D27}" srcId="{5DCEF5FE-3D9E-43D9-A248-8136B17CE190}" destId="{3B10274F-5CB5-427E-AA07-255317EE2369}" srcOrd="1" destOrd="0" parTransId="{2BDC9FE5-3B07-4DD7-81BC-F523D69A2644}" sibTransId="{212A36C3-60D9-480A-B1D8-C3451B15A5B6}"/>
    <dgm:cxn modelId="{786A9E87-14EA-49E7-8650-050B24643BB0}" srcId="{5DCEF5FE-3D9E-43D9-A248-8136B17CE190}" destId="{87EE2C61-4B48-4F2B-A5E2-2276DDA7C16E}" srcOrd="2" destOrd="0" parTransId="{820F9B05-27BA-46F5-A3CC-32A4A1F6EA4E}" sibTransId="{9574A5A7-FF5E-4AD4-A718-23A02F2C72F5}"/>
    <dgm:cxn modelId="{81F11399-1236-4893-BC59-01981C31BBDD}" type="presOf" srcId="{3B10274F-5CB5-427E-AA07-255317EE2369}" destId="{C2443DB3-2374-4284-B7A1-6CC466A5B512}" srcOrd="0" destOrd="0" presId="urn:microsoft.com/office/officeart/2005/8/layout/hProcess9"/>
    <dgm:cxn modelId="{4A5045E8-6C3D-4E19-B7DD-D74577766AFB}" type="presParOf" srcId="{F48E32A8-9583-4144-A119-26A2EB2B83B4}" destId="{030FA444-4F97-4BC7-BF66-2465A29DB756}" srcOrd="0" destOrd="0" presId="urn:microsoft.com/office/officeart/2005/8/layout/hProcess9"/>
    <dgm:cxn modelId="{80E9E6BB-C958-4A33-B4CD-EF3FB2CAF732}" type="presParOf" srcId="{F48E32A8-9583-4144-A119-26A2EB2B83B4}" destId="{B631D018-3BE1-4287-BF22-0DEA769C2A3D}" srcOrd="1" destOrd="0" presId="urn:microsoft.com/office/officeart/2005/8/layout/hProcess9"/>
    <dgm:cxn modelId="{C0754A47-181E-4818-B82F-848ED91E1241}" type="presParOf" srcId="{B631D018-3BE1-4287-BF22-0DEA769C2A3D}" destId="{C1D8B486-E660-496D-9D33-0B3D1BE049C0}" srcOrd="0" destOrd="0" presId="urn:microsoft.com/office/officeart/2005/8/layout/hProcess9"/>
    <dgm:cxn modelId="{FFE6A2DD-9AEC-4263-A728-D1A6799038F5}" type="presParOf" srcId="{B631D018-3BE1-4287-BF22-0DEA769C2A3D}" destId="{9D42A778-C7E2-498C-8A97-289B53B2B475}" srcOrd="1" destOrd="0" presId="urn:microsoft.com/office/officeart/2005/8/layout/hProcess9"/>
    <dgm:cxn modelId="{2C1C1D1C-2F9A-4C25-908A-18BA5749647F}" type="presParOf" srcId="{B631D018-3BE1-4287-BF22-0DEA769C2A3D}" destId="{C2443DB3-2374-4284-B7A1-6CC466A5B512}" srcOrd="2" destOrd="0" presId="urn:microsoft.com/office/officeart/2005/8/layout/hProcess9"/>
    <dgm:cxn modelId="{9C1807FA-3058-42A5-8412-4C48D9222974}" type="presParOf" srcId="{B631D018-3BE1-4287-BF22-0DEA769C2A3D}" destId="{6AB8A712-EF3B-4748-A719-6267DB5F5159}" srcOrd="3" destOrd="0" presId="urn:microsoft.com/office/officeart/2005/8/layout/hProcess9"/>
    <dgm:cxn modelId="{3F587B0C-F92D-440D-BB4A-29B0F6D8AD27}" type="presParOf" srcId="{B631D018-3BE1-4287-BF22-0DEA769C2A3D}" destId="{EBA17FBE-EE7B-409C-92C0-BACB912FC03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0FA444-4F97-4BC7-BF66-2465A29DB756}">
      <dsp:nvSpPr>
        <dsp:cNvPr id="0" name=""/>
        <dsp:cNvSpPr/>
      </dsp:nvSpPr>
      <dsp:spPr>
        <a:xfrm>
          <a:off x="576071" y="0"/>
          <a:ext cx="6528805" cy="14456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B486-E660-496D-9D33-0B3D1BE049C0}">
      <dsp:nvSpPr>
        <dsp:cNvPr id="0" name=""/>
        <dsp:cNvSpPr/>
      </dsp:nvSpPr>
      <dsp:spPr>
        <a:xfrm>
          <a:off x="2932" y="289127"/>
          <a:ext cx="2372337" cy="867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Step 1: Write the Roadmap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&lt;2010&gt;</a:t>
          </a:r>
          <a:endParaRPr lang="en-GB" sz="1800" kern="1200" dirty="0"/>
        </a:p>
      </dsp:txBody>
      <dsp:txXfrm>
        <a:off x="2932" y="289127"/>
        <a:ext cx="2372337" cy="867381"/>
      </dsp:txXfrm>
    </dsp:sp>
    <dsp:sp modelId="{C2443DB3-2374-4284-B7A1-6CC466A5B512}">
      <dsp:nvSpPr>
        <dsp:cNvPr id="0" name=""/>
        <dsp:cNvSpPr/>
      </dsp:nvSpPr>
      <dsp:spPr>
        <a:xfrm>
          <a:off x="2654305" y="289127"/>
          <a:ext cx="2372337" cy="867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Step 2: Implement the Roadmap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&lt;2010 – 2015?&gt;</a:t>
          </a:r>
          <a:endParaRPr lang="en-GB" sz="1800" kern="1200" dirty="0"/>
        </a:p>
      </dsp:txBody>
      <dsp:txXfrm>
        <a:off x="2654305" y="289127"/>
        <a:ext cx="2372337" cy="867381"/>
      </dsp:txXfrm>
    </dsp:sp>
    <dsp:sp modelId="{EBA17FBE-EE7B-409C-92C0-BACB912FC03B}">
      <dsp:nvSpPr>
        <dsp:cNvPr id="0" name=""/>
        <dsp:cNvSpPr/>
      </dsp:nvSpPr>
      <dsp:spPr>
        <a:xfrm>
          <a:off x="5305677" y="289127"/>
          <a:ext cx="2372337" cy="867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Step 3: Participate in REDD+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&lt;2015? onwards&gt;</a:t>
          </a:r>
          <a:endParaRPr lang="en-GB" sz="1800" kern="1200" dirty="0"/>
        </a:p>
      </dsp:txBody>
      <dsp:txXfrm>
        <a:off x="5305677" y="289127"/>
        <a:ext cx="2372337" cy="867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DFFE1A-E5D4-4E0B-B894-F97910426E3E}" type="datetimeFigureOut">
              <a:rPr lang="en-US"/>
              <a:pPr>
                <a:defRPr/>
              </a:pPr>
              <a:t>10/10/2011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un-redd@un-redd.or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12" name="Freeform 11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8" name="Freeform 7"/>
          <p:cNvSpPr/>
          <p:nvPr userDrawn="1"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1913" y="246063"/>
            <a:ext cx="2360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25635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9" name="Freeform 8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539009" y="3798935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28875" y="1785938"/>
            <a:ext cx="6643688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643688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896" y="1857709"/>
            <a:ext cx="6313384" cy="457614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9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135" y="2541319"/>
            <a:ext cx="4351662" cy="4178970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93" y="1821226"/>
            <a:ext cx="4464407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4" y="2541320"/>
            <a:ext cx="4441372" cy="4178111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60" y="1813389"/>
            <a:ext cx="4351662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7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975" y="1809163"/>
            <a:ext cx="6585698" cy="492300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17" y="1806766"/>
            <a:ext cx="2269476" cy="491352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1785938"/>
            <a:ext cx="6572250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422525" y="71438"/>
            <a:ext cx="657860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5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4728" y="1813295"/>
            <a:ext cx="6527190" cy="488495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77117" y="1781300"/>
            <a:ext cx="2269476" cy="500545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7" name="Freeform 6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179888" y="3871913"/>
            <a:ext cx="4014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4400" b="1" cap="none" baseline="0"/>
            </a:lvl1pPr>
          </a:lstStyle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	</a:t>
            </a:r>
            <a:r>
              <a:rPr lang="en-US" sz="2400" dirty="0" smtClean="0">
                <a:solidFill>
                  <a:srgbClr val="0099CC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www.un-redd.org</a:t>
            </a:r>
            <a:endParaRPr lang="en-US" sz="2400" dirty="0" smtClean="0">
              <a:solidFill>
                <a:srgbClr val="0099CC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4"/>
              </a:rPr>
              <a:t>un-redd@un-redd.org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8800" y="2767013"/>
            <a:ext cx="5567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For more information…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428875" y="1785938"/>
            <a:ext cx="6643688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428875" y="71438"/>
            <a:ext cx="6643688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558800" y="2767013"/>
            <a:ext cx="5567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Thank you for listening!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28875" y="1785938"/>
            <a:ext cx="6572250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422525" y="71438"/>
            <a:ext cx="657860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" name="Picture 5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6957-FC61-4417-A4E2-1BA43011238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9D6A-5CAB-4F7D-805F-EA648986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47" r:id="rId13"/>
    <p:sldLayoutId id="2147483849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70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22538" y="1418253"/>
            <a:ext cx="6621462" cy="200439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Experiences with Stakeholder Engagement and Benefit Distribution in the UN-REDD Programme</a:t>
            </a:r>
            <a:endParaRPr lang="en-GB" sz="3200" dirty="0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3813" y="3786187"/>
            <a:ext cx="5272087" cy="13745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Tim Boyle; UN-REDD/UNDP Regional Coordinator</a:t>
            </a:r>
          </a:p>
          <a:p>
            <a:pPr>
              <a:defRPr/>
            </a:pPr>
            <a:r>
              <a:rPr lang="en-GB" dirty="0" smtClean="0"/>
              <a:t>timothy.boyle@undp.org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3472" y="223935"/>
            <a:ext cx="6035040" cy="1156996"/>
          </a:xfrm>
          <a:solidFill>
            <a:srgbClr val="99CCFF"/>
          </a:solidFill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0" dirty="0" smtClean="0"/>
              <a:t>Development of Communication Materials</a:t>
            </a:r>
            <a:endParaRPr lang="en-US" sz="800" b="0" dirty="0"/>
          </a:p>
        </p:txBody>
      </p:sp>
      <p:pic>
        <p:nvPicPr>
          <p:cNvPr id="6" name="Picture 5" descr="Dal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0850" cy="17160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898" y="1698171"/>
            <a:ext cx="7408507" cy="515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4564" y="2146040"/>
            <a:ext cx="36202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Posters designed and tested with villagers – their comments used to refine and improve designs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3472" y="223935"/>
            <a:ext cx="6035040" cy="1156996"/>
          </a:xfrm>
          <a:solidFill>
            <a:srgbClr val="99CCFF"/>
          </a:solidFill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Viet Nam FPIC: Awareness Raising Events </a:t>
            </a:r>
            <a:endParaRPr lang="en-US" sz="3200" dirty="0"/>
          </a:p>
        </p:txBody>
      </p:sp>
      <p:pic>
        <p:nvPicPr>
          <p:cNvPr id="6" name="Picture 5" descr="Dal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0850" cy="171606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27" y="1748129"/>
            <a:ext cx="38385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471" y="3491496"/>
            <a:ext cx="40481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393" y="2052734"/>
            <a:ext cx="2912286" cy="212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174" y="6083559"/>
            <a:ext cx="623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Awareness raising: central, provincial, district, commune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3472" y="512064"/>
            <a:ext cx="6035040" cy="64262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UN-REDD/Viet Nam FPIC </a:t>
            </a:r>
            <a:endParaRPr lang="en-US" sz="3200" dirty="0"/>
          </a:p>
        </p:txBody>
      </p:sp>
      <p:pic>
        <p:nvPicPr>
          <p:cNvPr id="6" name="Picture 5" descr="Dal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0850" cy="1716066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633472" y="223935"/>
            <a:ext cx="6035040" cy="1156996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Development of Communication Materials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8485" y="2375064"/>
            <a:ext cx="5529801" cy="4239491"/>
            <a:chOff x="533400" y="381000"/>
            <a:chExt cx="8077200" cy="60198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3562350" y="1466850"/>
              <a:ext cx="5915025" cy="389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648200" y="381000"/>
              <a:ext cx="3962400" cy="6019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457199" y="1447799"/>
              <a:ext cx="5867401" cy="388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33400" y="381000"/>
              <a:ext cx="3962400" cy="6019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82363" y="1481023"/>
            <a:ext cx="362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Brochures (left) and Video (right) also used; produced in 2 languages</a:t>
            </a:r>
            <a:endParaRPr lang="en-US" dirty="0"/>
          </a:p>
        </p:txBody>
      </p:sp>
      <p:pic>
        <p:nvPicPr>
          <p:cNvPr id="13" name="Picture 12" descr="Vide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1920" y="4057634"/>
            <a:ext cx="3439576" cy="261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1857375"/>
            <a:ext cx="8715375" cy="46434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nl-NL" dirty="0" smtClean="0"/>
              <a:t>Engagement with ethnic groups in the villages was done by people from those same ethnic groups</a:t>
            </a:r>
          </a:p>
          <a:p>
            <a:pPr lvl="1">
              <a:defRPr/>
            </a:pPr>
            <a:r>
              <a:rPr lang="nl-NL" dirty="0" smtClean="0"/>
              <a:t>Language proficiency</a:t>
            </a:r>
          </a:p>
          <a:p>
            <a:pPr lvl="1">
              <a:defRPr/>
            </a:pPr>
            <a:r>
              <a:rPr lang="nl-NL" dirty="0" smtClean="0"/>
              <a:t>Cultural sensitivity</a:t>
            </a:r>
          </a:p>
          <a:p>
            <a:pPr lvl="1">
              <a:defRPr/>
            </a:pPr>
            <a:r>
              <a:rPr lang="nl-NL" dirty="0" smtClean="0"/>
              <a:t>Knowledge of protocols and customs</a:t>
            </a:r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r>
              <a:rPr lang="nl-NL" dirty="0" smtClean="0"/>
              <a:t>Interlocutors were mostly young people with knowledge of environmental issues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2565091" y="261257"/>
            <a:ext cx="5842639" cy="1366817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smtClean="0"/>
              <a:t>Interlocutors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4811" y="362774"/>
            <a:ext cx="6035040" cy="646629"/>
          </a:xfrm>
          <a:solidFill>
            <a:srgbClr val="99CCFF"/>
          </a:solidFill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0" dirty="0" smtClean="0"/>
              <a:t>Interlocutors recruited, trained</a:t>
            </a:r>
            <a:endParaRPr lang="en-US" sz="3200" b="0" dirty="0"/>
          </a:p>
        </p:txBody>
      </p:sp>
      <p:pic>
        <p:nvPicPr>
          <p:cNvPr id="6" name="Picture 5" descr="Dal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0850" cy="17160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478" y="4370552"/>
            <a:ext cx="5491454" cy="2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065" y="3033377"/>
            <a:ext cx="31242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5452" y="1818621"/>
            <a:ext cx="431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recruited: 11 women; 8 IPs; mainly from local university and National Park Service</a:t>
            </a: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690" y="1551543"/>
            <a:ext cx="4456927" cy="277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3472" y="512064"/>
            <a:ext cx="6035040" cy="642620"/>
          </a:xfrm>
          <a:solidFill>
            <a:srgbClr val="99CCFF"/>
          </a:solidFill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Viet Nam FPIC: Implementation </a:t>
            </a:r>
            <a:endParaRPr lang="en-US" sz="3200" dirty="0"/>
          </a:p>
        </p:txBody>
      </p:sp>
      <p:pic>
        <p:nvPicPr>
          <p:cNvPr id="6" name="Picture 5" descr="Dal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0850" cy="171606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1267" y="2936376"/>
            <a:ext cx="5438685" cy="3611937"/>
          </a:xfrm>
        </p:spPr>
      </p:pic>
      <p:pic>
        <p:nvPicPr>
          <p:cNvPr id="5" name="Picture 4" descr="DSC_03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3870" y="1387716"/>
            <a:ext cx="4517714" cy="300057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1261" y="1900747"/>
            <a:ext cx="3716977" cy="24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3472" y="512064"/>
            <a:ext cx="6035040" cy="642620"/>
          </a:xfrm>
          <a:solidFill>
            <a:srgbClr val="99CCFF"/>
          </a:solidFill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Viet Nam FPIC: Decision Making </a:t>
            </a:r>
            <a:endParaRPr lang="en-US" sz="3200" dirty="0"/>
          </a:p>
        </p:txBody>
      </p:sp>
      <p:pic>
        <p:nvPicPr>
          <p:cNvPr id="6" name="Picture 5" descr="Dal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0850" cy="1716066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90" y="2870234"/>
            <a:ext cx="4495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64" y="1946599"/>
            <a:ext cx="4048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7159" y="4795935"/>
            <a:ext cx="3508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In Phase 1, villagers preferred a show of hands (do not like to sign names on paper).  However, in later phases secret balloting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5486400" cy="1143000"/>
          </a:xfrm>
          <a:solidFill>
            <a:srgbClr val="FF9999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/>
              <a:t>Benefit Distribution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229600" cy="3429000"/>
          </a:xfrm>
        </p:spPr>
        <p:txBody>
          <a:bodyPr/>
          <a:lstStyle/>
          <a:p>
            <a:r>
              <a:rPr lang="en-US" sz="2400" dirty="0" smtClean="0"/>
              <a:t>Team of 7 experts hired through UN-REDD funds </a:t>
            </a:r>
          </a:p>
          <a:p>
            <a:r>
              <a:rPr lang="en-US" sz="2400" dirty="0" smtClean="0"/>
              <a:t>Additional 3 experts hired with GTZ co-financing</a:t>
            </a:r>
          </a:p>
          <a:p>
            <a:r>
              <a:rPr lang="en-US" sz="2400" dirty="0" smtClean="0"/>
              <a:t>IUCN contracted to manage process</a:t>
            </a:r>
          </a:p>
          <a:p>
            <a:r>
              <a:rPr lang="en-US" sz="2400" dirty="0" smtClean="0"/>
              <a:t>Total 4 national, 6 international</a:t>
            </a:r>
          </a:p>
          <a:p>
            <a:r>
              <a:rPr lang="en-US" sz="2400" dirty="0" smtClean="0"/>
              <a:t>Sub-teams working on legal issues, governance, payment structuring, monitoring</a:t>
            </a:r>
          </a:p>
          <a:p>
            <a:r>
              <a:rPr lang="en-US" sz="2400" dirty="0" smtClean="0"/>
              <a:t>Work started October, finished November; cost: $70k</a:t>
            </a:r>
            <a:endParaRPr lang="en-US" sz="2400" dirty="0"/>
          </a:p>
        </p:txBody>
      </p:sp>
      <p:pic>
        <p:nvPicPr>
          <p:cNvPr id="4" name="Picture 3" descr="IMG_3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3056" cy="1664208"/>
          </a:xfrm>
          <a:prstGeom prst="rect">
            <a:avLst/>
          </a:prstGeom>
        </p:spPr>
      </p:pic>
      <p:pic>
        <p:nvPicPr>
          <p:cNvPr id="5" name="Picture 4" descr="UN-RE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826" y="5474957"/>
            <a:ext cx="1391021" cy="116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04800"/>
            <a:ext cx="4572000" cy="1143000"/>
          </a:xfrm>
          <a:solidFill>
            <a:srgbClr val="FF9999"/>
          </a:solidFill>
          <a:ln w="38100"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BDS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7620000" cy="2286000"/>
          </a:xfrm>
        </p:spPr>
        <p:txBody>
          <a:bodyPr/>
          <a:lstStyle/>
          <a:p>
            <a:r>
              <a:rPr lang="en-US" sz="2400" dirty="0" smtClean="0"/>
              <a:t>Initial set of 17 Policy Recommendations</a:t>
            </a:r>
          </a:p>
          <a:p>
            <a:r>
              <a:rPr lang="en-US" sz="2400" dirty="0" smtClean="0"/>
              <a:t>Further analyses on specific policy issues</a:t>
            </a:r>
          </a:p>
          <a:p>
            <a:r>
              <a:rPr lang="en-US" sz="2400" dirty="0" smtClean="0"/>
              <a:t>Stakeholder consultations at national and local level</a:t>
            </a:r>
          </a:p>
          <a:p>
            <a:r>
              <a:rPr lang="en-US" sz="2400" dirty="0" smtClean="0"/>
              <a:t>Revised set of 17 Policy Issues (not all the same – some merged, some added)</a:t>
            </a:r>
            <a:endParaRPr lang="en-US" sz="2400" dirty="0"/>
          </a:p>
        </p:txBody>
      </p:sp>
      <p:pic>
        <p:nvPicPr>
          <p:cNvPr id="4" name="Picture 3" descr="IMG_3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3056" cy="1664208"/>
          </a:xfrm>
          <a:prstGeom prst="rect">
            <a:avLst/>
          </a:prstGeom>
        </p:spPr>
      </p:pic>
      <p:pic>
        <p:nvPicPr>
          <p:cNvPr id="5" name="Picture 4" descr="UN-RE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826" y="5474957"/>
            <a:ext cx="1391021" cy="116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4874" y="763419"/>
            <a:ext cx="4490752" cy="63994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Performance payments from international sources (fund or market)</a:t>
            </a:r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3433751" y="1478530"/>
            <a:ext cx="643659" cy="500762"/>
          </a:xfrm>
          <a:prstGeom prst="striped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20491" y="2050738"/>
            <a:ext cx="2484246" cy="64633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dirty="0" smtClean="0"/>
              <a:t>Central Government: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Revenues received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 rot="5400000">
            <a:off x="1985363" y="2774702"/>
            <a:ext cx="652449" cy="573288"/>
          </a:xfrm>
          <a:prstGeom prst="striped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5400000">
            <a:off x="4099191" y="2762925"/>
            <a:ext cx="628899" cy="573288"/>
          </a:xfrm>
          <a:prstGeom prst="striped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2683" y="3040983"/>
            <a:ext cx="1617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Disbursements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8368" y="3387569"/>
            <a:ext cx="2082947" cy="83192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Revenues retained by Central Government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5970" y="3387569"/>
            <a:ext cx="2102054" cy="58477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Disbursements to sub-national bodies</a:t>
            </a:r>
          </a:p>
        </p:txBody>
      </p:sp>
      <p:sp>
        <p:nvSpPr>
          <p:cNvPr id="13" name="Striped Right Arrow 12"/>
          <p:cNvSpPr/>
          <p:nvPr/>
        </p:nvSpPr>
        <p:spPr>
          <a:xfrm rot="5400000">
            <a:off x="4622135" y="4140865"/>
            <a:ext cx="682270" cy="477740"/>
          </a:xfrm>
          <a:prstGeom prst="striped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 rot="5400000">
            <a:off x="2971940" y="4142633"/>
            <a:ext cx="685801" cy="477740"/>
          </a:xfrm>
          <a:prstGeom prst="striped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93002" y="4335319"/>
            <a:ext cx="161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Disbursements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51656" y="4724399"/>
            <a:ext cx="2000137" cy="83099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Revenues retained by sub-national bodies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3710" y="4724399"/>
            <a:ext cx="2197602" cy="83099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Disbursements to local bodies and beneficiaries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3387569"/>
            <a:ext cx="2197602" cy="83099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Sub-national assessment of 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9052" y="2050738"/>
            <a:ext cx="2197602" cy="58477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National assessment of performance</a:t>
            </a:r>
          </a:p>
        </p:txBody>
      </p:sp>
      <p:sp>
        <p:nvSpPr>
          <p:cNvPr id="21" name="Striped Right Arrow 20"/>
          <p:cNvSpPr/>
          <p:nvPr/>
        </p:nvSpPr>
        <p:spPr>
          <a:xfrm rot="16200000">
            <a:off x="6640796" y="1436404"/>
            <a:ext cx="643659" cy="514052"/>
          </a:xfrm>
          <a:prstGeom prst="striped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16200000">
            <a:off x="6701914" y="2746886"/>
            <a:ext cx="693172" cy="533400"/>
          </a:xfrm>
          <a:prstGeom prst="striped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 rot="16200000">
            <a:off x="6786839" y="4185961"/>
            <a:ext cx="541481" cy="551558"/>
          </a:xfrm>
          <a:prstGeom prst="striped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rved Up Arrow 23"/>
          <p:cNvSpPr/>
          <p:nvPr/>
        </p:nvSpPr>
        <p:spPr>
          <a:xfrm>
            <a:off x="5142216" y="5530045"/>
            <a:ext cx="1530525" cy="540622"/>
          </a:xfrm>
          <a:prstGeom prst="curvedUp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5178025" y="3684643"/>
            <a:ext cx="1146575" cy="148537"/>
          </a:xfrm>
          <a:prstGeom prst="left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9120" y="3684643"/>
            <a:ext cx="95548" cy="14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92066" y="3684643"/>
            <a:ext cx="95548" cy="14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15012" y="3684643"/>
            <a:ext cx="95548" cy="14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37956" y="3684643"/>
            <a:ext cx="95548" cy="14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>
            <a:off x="4604737" y="2347811"/>
            <a:ext cx="1624315" cy="148537"/>
          </a:xfrm>
          <a:prstGeom prst="left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75457" y="2347811"/>
            <a:ext cx="135360" cy="14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191295" y="2347811"/>
            <a:ext cx="135360" cy="14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07135" y="2347811"/>
            <a:ext cx="135360" cy="14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22974" y="2347811"/>
            <a:ext cx="135360" cy="14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4800" y="381000"/>
            <a:ext cx="2362200" cy="1077218"/>
          </a:xfrm>
          <a:prstGeom prst="rect">
            <a:avLst/>
          </a:prstGeom>
          <a:solidFill>
            <a:srgbClr val="FF9999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Basic BDS System</a:t>
            </a:r>
            <a:endParaRPr lang="en-US" sz="3200" dirty="0"/>
          </a:p>
        </p:txBody>
      </p:sp>
      <p:pic>
        <p:nvPicPr>
          <p:cNvPr id="36" name="Picture 35" descr="UN-RE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205" y="5561921"/>
            <a:ext cx="1414772" cy="11862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24600" y="4724400"/>
            <a:ext cx="2197602" cy="83099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Local (and participatory) assessment of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305" y="556590"/>
            <a:ext cx="5572539" cy="74598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Outline of Presentation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745328" y="4240017"/>
            <a:ext cx="5831129" cy="10772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Experiences with Benefit Distribution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1577" y="2518959"/>
            <a:ext cx="5843005" cy="1077218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Experiences with Stakeholder Engagement, especially FPIC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2667000" y="228600"/>
            <a:ext cx="6248400" cy="1143000"/>
          </a:xfrm>
          <a:solidFill>
            <a:srgbClr val="FF9999"/>
          </a:solidFill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17 POLICY DECISIONS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543800" cy="35814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sz="2800" dirty="0" smtClean="0"/>
              <a:t>Covering …</a:t>
            </a:r>
          </a:p>
          <a:p>
            <a:pPr eaLnBrk="1" hangingPunct="1"/>
            <a:r>
              <a:rPr lang="en-US" sz="2800" dirty="0" smtClean="0"/>
              <a:t>Design and governance of Fund</a:t>
            </a:r>
          </a:p>
          <a:p>
            <a:pPr eaLnBrk="1" hangingPunct="1"/>
            <a:r>
              <a:rPr lang="en-US" sz="2800" dirty="0" smtClean="0"/>
              <a:t>Eligibility of beneficiaries</a:t>
            </a:r>
          </a:p>
          <a:p>
            <a:pPr eaLnBrk="1" hangingPunct="1"/>
            <a:r>
              <a:rPr lang="en-US" sz="2800" dirty="0" smtClean="0"/>
              <a:t>Multi-level management of revenues</a:t>
            </a:r>
          </a:p>
          <a:p>
            <a:pPr eaLnBrk="1" hangingPunct="1"/>
            <a:r>
              <a:rPr lang="en-US" sz="2800" dirty="0" smtClean="0"/>
              <a:t>Payment structuring and timing</a:t>
            </a:r>
          </a:p>
          <a:p>
            <a:pPr eaLnBrk="1" hangingPunct="1"/>
            <a:r>
              <a:rPr lang="en-US" sz="2800" dirty="0" smtClean="0"/>
              <a:t>Monitoring (4 types)</a:t>
            </a:r>
          </a:p>
          <a:p>
            <a:pPr eaLnBrk="1" hangingPunct="1"/>
            <a:r>
              <a:rPr lang="en-US" sz="2800" dirty="0" smtClean="0"/>
              <a:t>Recourse mechanism</a:t>
            </a:r>
          </a:p>
        </p:txBody>
      </p:sp>
      <p:pic>
        <p:nvPicPr>
          <p:cNvPr id="4" name="Picture 3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pic>
        <p:nvPicPr>
          <p:cNvPr id="5" name="Picture 4" descr="UN-RE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826" y="5474957"/>
            <a:ext cx="1391021" cy="116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553200" cy="1143000"/>
          </a:xfrm>
          <a:solidFill>
            <a:srgbClr val="FF9999"/>
          </a:solidFill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/>
              <a:t>POLICY DECISION #1:</a:t>
            </a:r>
            <a:br>
              <a:rPr lang="en-US" sz="3200" dirty="0" smtClean="0"/>
            </a:br>
            <a:r>
              <a:rPr lang="en-US" sz="3200" dirty="0" smtClean="0"/>
              <a:t>LEGAL FRAMEWORK FOR REDD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/>
            <a:r>
              <a:rPr lang="en-US" u="sng" smtClean="0"/>
              <a:t>Recommendation</a:t>
            </a:r>
            <a:r>
              <a:rPr lang="en-US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Pilot REDD in a number of provinces for 2-3 years</a:t>
            </a:r>
          </a:p>
          <a:p>
            <a:pPr lvl="1" eaLnBrk="1" hangingPunct="1"/>
            <a:r>
              <a:rPr lang="en-US" smtClean="0"/>
              <a:t>Prepare REDD-specific decree covering rights, and revenue management, etc. and incorporating lessons from pilots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3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pic>
        <p:nvPicPr>
          <p:cNvPr id="5" name="Picture 4" descr="UN-RE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826" y="5474957"/>
            <a:ext cx="1391021" cy="116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172200" cy="1143000"/>
          </a:xfrm>
          <a:solidFill>
            <a:srgbClr val="FF9999"/>
          </a:solidFill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/>
              <a:t>POLICY DECISION #2:</a:t>
            </a:r>
            <a:br>
              <a:rPr lang="en-US" sz="3200" dirty="0" smtClean="0"/>
            </a:br>
            <a:r>
              <a:rPr lang="en-US" sz="3200" dirty="0" smtClean="0"/>
              <a:t>REVENUE MANAGEMENT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/>
            <a:r>
              <a:rPr lang="en-US" u="sng" dirty="0" smtClean="0"/>
              <a:t>Recommendation</a:t>
            </a:r>
            <a:r>
              <a:rPr lang="en-US" dirty="0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u="sng" dirty="0" smtClean="0"/>
              <a:t> </a:t>
            </a:r>
          </a:p>
          <a:p>
            <a:pPr lvl="1" eaLnBrk="1" hangingPunct="1">
              <a:buFont typeface="Arial" charset="0"/>
              <a:buNone/>
            </a:pPr>
            <a:r>
              <a:rPr lang="en-US" b="1" dirty="0" smtClean="0"/>
              <a:t>A) </a:t>
            </a:r>
            <a:r>
              <a:rPr lang="en-US" dirty="0" smtClean="0"/>
              <a:t>Establish sub-fund of existing </a:t>
            </a:r>
            <a:r>
              <a:rPr lang="en-US" b="1" dirty="0" smtClean="0"/>
              <a:t>FPDF Fund, </a:t>
            </a:r>
            <a:r>
              <a:rPr lang="en-US" dirty="0" smtClean="0"/>
              <a:t>if legal basis can be modified to allow participatory governance</a:t>
            </a:r>
          </a:p>
          <a:p>
            <a:pPr lvl="1" eaLnBrk="1" hangingPunct="1">
              <a:buFont typeface="Arial" charset="0"/>
              <a:buNone/>
            </a:pPr>
            <a:r>
              <a:rPr lang="en-US" b="1" dirty="0" smtClean="0"/>
              <a:t>B) </a:t>
            </a:r>
            <a:r>
              <a:rPr lang="en-US" dirty="0" smtClean="0"/>
              <a:t>If (A) is not possible</a:t>
            </a:r>
            <a:r>
              <a:rPr lang="en-US" b="1" dirty="0" smtClean="0"/>
              <a:t>, a new REDD Fund </a:t>
            </a:r>
            <a:r>
              <a:rPr lang="en-US" dirty="0" smtClean="0"/>
              <a:t>with participatory governance structures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pic>
        <p:nvPicPr>
          <p:cNvPr id="5" name="Picture 4" descr="UN-RE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826" y="5474957"/>
            <a:ext cx="1391021" cy="116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2667000" y="381000"/>
            <a:ext cx="5943600" cy="1143000"/>
          </a:xfrm>
          <a:solidFill>
            <a:srgbClr val="FF9999"/>
          </a:solidFill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/>
              <a:t>POLICY DECISION #6:</a:t>
            </a:r>
            <a:br>
              <a:rPr lang="en-US" sz="3200" dirty="0" smtClean="0"/>
            </a:br>
            <a:r>
              <a:rPr lang="en-US" sz="3200" dirty="0" smtClean="0"/>
              <a:t> PAYMENT STRUCTURING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52801"/>
          </a:xfrm>
        </p:spPr>
        <p:txBody>
          <a:bodyPr/>
          <a:lstStyle/>
          <a:p>
            <a:pPr eaLnBrk="1" hangingPunct="1"/>
            <a:r>
              <a:rPr lang="en-US" u="sng" dirty="0" smtClean="0"/>
              <a:t>Recommendation</a:t>
            </a:r>
            <a:r>
              <a:rPr lang="en-US" dirty="0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Devolve decision making to local authorities, but with strong checks and balances</a:t>
            </a:r>
          </a:p>
          <a:p>
            <a:pPr lvl="1" eaLnBrk="1" hangingPunct="1"/>
            <a:r>
              <a:rPr lang="en-US" dirty="0" smtClean="0"/>
              <a:t>Design “R-coefficients” to account for local circumstances  during piloting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6683" cy="172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UN-RE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826" y="5474957"/>
            <a:ext cx="1391021" cy="116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400800" cy="1600200"/>
          </a:xfrm>
          <a:solidFill>
            <a:srgbClr val="FF9999"/>
          </a:solidFill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/>
              <a:t>POLICY DECISION #8:</a:t>
            </a:r>
            <a:br>
              <a:rPr lang="en-US" sz="3200" dirty="0" smtClean="0"/>
            </a:br>
            <a:r>
              <a:rPr lang="en-US" sz="2800" dirty="0" smtClean="0"/>
              <a:t>LAW ENFORCEMENT AND BENEFIT DISTRIBUTION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657600"/>
          </a:xfrm>
        </p:spPr>
        <p:txBody>
          <a:bodyPr/>
          <a:lstStyle/>
          <a:p>
            <a:pPr eaLnBrk="1" hangingPunct="1">
              <a:buNone/>
            </a:pPr>
            <a:r>
              <a:rPr lang="en-US" u="sng" dirty="0" smtClean="0"/>
              <a:t>Recommendation</a:t>
            </a:r>
            <a:r>
              <a:rPr lang="en-US" dirty="0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Assess experiences with community-based law enforcement and translate into national regulations</a:t>
            </a:r>
          </a:p>
          <a:p>
            <a:pPr lvl="1" eaLnBrk="1" hangingPunct="1"/>
            <a:r>
              <a:rPr lang="en-US" dirty="0" smtClean="0"/>
              <a:t>Strengthen law enforcement, with a focus on compliance, a key component REDD+ pilots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4" name="Picture 3" descr="IMG_3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3056" cy="1664208"/>
          </a:xfrm>
          <a:prstGeom prst="rect">
            <a:avLst/>
          </a:prstGeom>
        </p:spPr>
      </p:pic>
      <p:pic>
        <p:nvPicPr>
          <p:cNvPr id="5" name="Picture 4" descr="UN-RE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826" y="5474957"/>
            <a:ext cx="1391021" cy="116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1517650"/>
          </a:xfrm>
          <a:solidFill>
            <a:srgbClr val="FF9999"/>
          </a:solidFill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/>
              <a:t>POLICY DECISION #10:</a:t>
            </a:r>
            <a:br>
              <a:rPr lang="en-US" sz="3200" dirty="0" smtClean="0"/>
            </a:br>
            <a:r>
              <a:rPr lang="en-US" sz="3200" dirty="0" smtClean="0"/>
              <a:t> CREDIBLE RECOURSE MECHANISM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657601"/>
          </a:xfrm>
        </p:spPr>
        <p:txBody>
          <a:bodyPr/>
          <a:lstStyle/>
          <a:p>
            <a:pPr eaLnBrk="1" hangingPunct="1">
              <a:buNone/>
            </a:pPr>
            <a:r>
              <a:rPr lang="en-US" u="sng" dirty="0" smtClean="0"/>
              <a:t>Recommendation</a:t>
            </a:r>
            <a:r>
              <a:rPr lang="en-US" dirty="0" smtClean="0"/>
              <a:t>: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Commit to establishing an effective recourse mechanism</a:t>
            </a:r>
          </a:p>
          <a:p>
            <a:pPr lvl="1" eaLnBrk="1" hangingPunct="1"/>
            <a:r>
              <a:rPr lang="en-US" dirty="0" smtClean="0"/>
              <a:t>Undertake an analysis of the institutional structure for a participatory recourse mechanism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IMG_3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3056" cy="1664208"/>
          </a:xfrm>
          <a:prstGeom prst="rect">
            <a:avLst/>
          </a:prstGeom>
        </p:spPr>
      </p:pic>
      <p:pic>
        <p:nvPicPr>
          <p:cNvPr id="5" name="Picture 4" descr="UN-RE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826" y="5474957"/>
            <a:ext cx="1391021" cy="116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2588842" y="249383"/>
            <a:ext cx="5902015" cy="1343066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dirty="0" smtClean="0"/>
              <a:t>Roadmap preparation in Cambodia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47750" y="2018805"/>
            <a:ext cx="8215313" cy="4132614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A plan for how the Cambodian Government wants to move ahead with REDD+ Readiness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sz="2600" dirty="0" smtClean="0"/>
              <a:t>The Roadmap is linked to a UN-REDD National Programme Document (NPD), for $4.4 million and the basis for a </a:t>
            </a:r>
            <a:r>
              <a:rPr lang="en-GB" sz="2600" dirty="0" err="1" smtClean="0"/>
              <a:t>prposal</a:t>
            </a:r>
            <a:r>
              <a:rPr lang="en-GB" sz="2600" dirty="0" smtClean="0"/>
              <a:t> to the World Bank Forest Carbon Partnership Facility for $3.6 million</a:t>
            </a:r>
          </a:p>
          <a:p>
            <a:r>
              <a:rPr lang="en-GB" sz="2600" dirty="0" smtClean="0"/>
              <a:t>Intended to provide a harmonized framework for action</a:t>
            </a:r>
          </a:p>
        </p:txBody>
      </p:sp>
      <p:graphicFrame>
        <p:nvGraphicFramePr>
          <p:cNvPr id="27" name="Content Placeholder 3"/>
          <p:cNvGraphicFramePr>
            <a:graphicFrameLocks/>
          </p:cNvGraphicFramePr>
          <p:nvPr/>
        </p:nvGraphicFramePr>
        <p:xfrm>
          <a:off x="774282" y="2707573"/>
          <a:ext cx="7680948" cy="144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2588842" y="249383"/>
            <a:ext cx="5902015" cy="1343066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dirty="0" smtClean="0"/>
              <a:t>Roadmap preparation in Cambodia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27988" y="2458192"/>
            <a:ext cx="783503" cy="428392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GB" sz="2000" dirty="0"/>
              <a:t>Stakeholders are engaged in the REDD+ Readiness process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49487" y="2288701"/>
            <a:ext cx="3990378" cy="4735554"/>
          </a:xfrm>
          <a:prstGeom prst="rightArrow">
            <a:avLst>
              <a:gd name="adj1" fmla="val 88023"/>
              <a:gd name="adj2" fmla="val 785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/>
              <a:t>- Stakeholder input through REDD+ Advisory Group and Technical Units</a:t>
            </a:r>
          </a:p>
          <a:p>
            <a:pPr>
              <a:buFontTx/>
              <a:buChar char="-"/>
              <a:defRPr/>
            </a:pPr>
            <a:r>
              <a:rPr lang="en-GB" dirty="0"/>
              <a:t> Activities undertaken throughout programme implementation  include consultation with relevant stakeholder groups and follow principles listed in Roadmap</a:t>
            </a:r>
          </a:p>
          <a:p>
            <a:pPr>
              <a:buFontTx/>
              <a:buChar char="-"/>
              <a:defRPr/>
            </a:pPr>
            <a:r>
              <a:rPr lang="en-GB" dirty="0"/>
              <a:t> Development of comprehensive national validation process for REDD+ Strategy</a:t>
            </a:r>
          </a:p>
          <a:p>
            <a:pPr>
              <a:buFontTx/>
              <a:buChar char="-"/>
              <a:defRPr/>
            </a:pPr>
            <a:r>
              <a:rPr lang="en-GB" dirty="0"/>
              <a:t> Training and capacity-building events</a:t>
            </a:r>
          </a:p>
          <a:p>
            <a:pPr>
              <a:buFontTx/>
              <a:buChar char="-"/>
              <a:defRPr/>
            </a:pPr>
            <a:r>
              <a:rPr lang="en-GB" dirty="0"/>
              <a:t> Knowledge-sharing mechanisms (e.g. websites) established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95513" y="2434442"/>
            <a:ext cx="1770845" cy="43076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en-GB" dirty="0">
                <a:solidFill>
                  <a:schemeClr val="tx1"/>
                </a:solidFill>
              </a:rPr>
              <a:t> How will non-Government stakeholders provide be consulted on the REDD+ Readiness process?</a:t>
            </a:r>
          </a:p>
          <a:p>
            <a:pPr>
              <a:buFontTx/>
              <a:buChar char="-"/>
              <a:defRPr/>
            </a:pPr>
            <a:r>
              <a:rPr lang="en-GB" dirty="0">
                <a:solidFill>
                  <a:schemeClr val="tx1"/>
                </a:solidFill>
              </a:rPr>
              <a:t> Overall understanding and capacity is low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7951" y="2434442"/>
            <a:ext cx="1993981" cy="4307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en-GB" dirty="0">
                <a:solidFill>
                  <a:schemeClr val="tx1"/>
                </a:solidFill>
              </a:rPr>
              <a:t> Initial Stakeholder mapping completed</a:t>
            </a:r>
          </a:p>
          <a:p>
            <a:pPr>
              <a:buFontTx/>
              <a:buChar char="-"/>
              <a:defRPr/>
            </a:pPr>
            <a:r>
              <a:rPr lang="en-GB" dirty="0">
                <a:solidFill>
                  <a:schemeClr val="tx1"/>
                </a:solidFill>
              </a:rPr>
              <a:t> Stakeholder coordination mechanisms identified</a:t>
            </a:r>
          </a:p>
          <a:p>
            <a:pPr>
              <a:buFontTx/>
              <a:buChar char="-"/>
              <a:defRPr/>
            </a:pPr>
            <a:r>
              <a:rPr lang="en-GB" dirty="0">
                <a:solidFill>
                  <a:schemeClr val="tx1"/>
                </a:solidFill>
              </a:rPr>
              <a:t> Principles for stakeholder consultation established</a:t>
            </a: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2135950" y="1777691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Myriad Pro" pitchFamily="34" charset="0"/>
              </a:rPr>
              <a:t>What are the key issues?</a:t>
            </a:r>
          </a:p>
        </p:txBody>
      </p:sp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5011573" y="1777691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Myriad Pro" pitchFamily="34" charset="0"/>
              </a:rPr>
              <a:t>Roadmap activities</a:t>
            </a: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7404223" y="1916597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Myriad Pro" pitchFamily="34" charset="0"/>
              </a:rPr>
              <a:t>Goal</a:t>
            </a: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236599" y="1777691"/>
            <a:ext cx="1943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Myriad Pro" pitchFamily="34" charset="0"/>
              </a:rPr>
              <a:t>Where are we 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2588842" y="249383"/>
            <a:ext cx="5902015" cy="1343066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dirty="0" smtClean="0"/>
              <a:t>Religious Leaders’ Consultation in Indonesia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767" y="2173185"/>
            <a:ext cx="752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UN Agencies, and their partners can raise awareness of hundreds, or thousands of people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767" y="3335532"/>
            <a:ext cx="752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Religious leaders communicate with tens of millions 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767" y="4128547"/>
            <a:ext cx="752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Roundtable involving ~70 leaders of Islam, Christianity (Catholic/Protestant), Buddhism, Hinduism, Confucianism</a:t>
            </a:r>
            <a:endParaRPr lang="en-US" sz="24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3767" y="5290894"/>
            <a:ext cx="7736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Declaration signed “to join hands  with the government for making REDD+ a success in Indonesia.”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0503" y="1774249"/>
            <a:ext cx="6183497" cy="253649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nl-NL" sz="2400" dirty="0" smtClean="0"/>
              <a:t>Piloting district-level REDD implementation in two districts of Lam Dong province, south central Viet Nam</a:t>
            </a:r>
          </a:p>
          <a:p>
            <a:pPr>
              <a:spcBef>
                <a:spcPts val="0"/>
              </a:spcBef>
              <a:defRPr/>
            </a:pPr>
            <a:endParaRPr lang="nl-NL" sz="2400" dirty="0" smtClean="0"/>
          </a:p>
          <a:p>
            <a:pPr>
              <a:spcBef>
                <a:spcPts val="0"/>
              </a:spcBef>
              <a:defRPr/>
            </a:pPr>
            <a:r>
              <a:rPr lang="nl-NL" sz="2400" dirty="0" smtClean="0"/>
              <a:t>About 30 ethnic minorities live in the two districts of which 6 are native</a:t>
            </a:r>
          </a:p>
          <a:p>
            <a:pPr>
              <a:spcBef>
                <a:spcPts val="0"/>
              </a:spcBef>
              <a:defRPr/>
            </a:pPr>
            <a:endParaRPr lang="nl-NL" sz="2400" dirty="0" smtClean="0"/>
          </a:p>
          <a:p>
            <a:pPr>
              <a:spcBef>
                <a:spcPts val="0"/>
              </a:spcBef>
              <a:defRPr/>
            </a:pPr>
            <a:r>
              <a:rPr lang="nl-NL" sz="2400" dirty="0" smtClean="0"/>
              <a:t>FPIC </a:t>
            </a:r>
            <a:r>
              <a:rPr lang="nl-NL" sz="2400" dirty="0"/>
              <a:t>is conducted in about 80 </a:t>
            </a:r>
            <a:r>
              <a:rPr lang="nl-NL" sz="2400" dirty="0" smtClean="0"/>
              <a:t>villages which have scope for REDD interventions</a:t>
            </a:r>
            <a:endParaRPr lang="en-GB" sz="2400" dirty="0"/>
          </a:p>
          <a:p>
            <a:pPr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2588842" y="249383"/>
            <a:ext cx="5902015" cy="1343066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FPIC in Viet Nam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0538"/>
            <a:ext cx="2925763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/>
          <p:nvPr/>
        </p:nvGrpSpPr>
        <p:grpSpPr>
          <a:xfrm>
            <a:off x="3040083" y="4221970"/>
            <a:ext cx="4978584" cy="2636031"/>
            <a:chOff x="609600" y="2057400"/>
            <a:chExt cx="7450460" cy="4114800"/>
          </a:xfrm>
        </p:grpSpPr>
        <p:pic>
          <p:nvPicPr>
            <p:cNvPr id="6" name="Picture 5" descr="LamDong 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2227343"/>
              <a:ext cx="5427269" cy="375701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85800" y="2133600"/>
              <a:ext cx="24384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4953000"/>
              <a:ext cx="1828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2438400"/>
              <a:ext cx="457200" cy="350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2057400"/>
              <a:ext cx="2895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8800" y="2362200"/>
              <a:ext cx="381000" cy="2590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791200"/>
              <a:ext cx="3810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31260" y="2580617"/>
              <a:ext cx="1828800" cy="81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ook Antiqua" pitchFamily="18" charset="0"/>
                </a:rPr>
                <a:t>Lam Ha District</a:t>
              </a:r>
              <a:endParaRPr lang="en-US" sz="1400" dirty="0">
                <a:latin typeface="Book Antiqu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87720" y="3760695"/>
              <a:ext cx="2113399" cy="480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ook Antiqua" pitchFamily="18" charset="0"/>
                </a:rPr>
                <a:t>Di </a:t>
              </a:r>
              <a:r>
                <a:rPr lang="en-US" sz="1400" dirty="0" err="1" smtClean="0">
                  <a:latin typeface="Book Antiqua" pitchFamily="18" charset="0"/>
                </a:rPr>
                <a:t>LinhDistrict</a:t>
              </a:r>
              <a:endParaRPr lang="en-US" sz="1400" dirty="0">
                <a:latin typeface="Book Antiqua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rot="10800000" flipV="1">
              <a:off x="3886200" y="2988985"/>
              <a:ext cx="2345060" cy="8972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1"/>
            </p:cNvCxnSpPr>
            <p:nvPr/>
          </p:nvCxnSpPr>
          <p:spPr>
            <a:xfrm rot="10800000" flipV="1">
              <a:off x="3657600" y="4000911"/>
              <a:ext cx="2230120" cy="9520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2303813" y="5902036"/>
            <a:ext cx="2671948" cy="68876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505694" y="4429496"/>
            <a:ext cx="3752602" cy="112815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910" y="441084"/>
            <a:ext cx="6051326" cy="1188720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Law on “Grass-roots Democracy”</a:t>
            </a:r>
            <a:endParaRPr lang="en-US" sz="360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5447" y="2073697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Ensure public order and social stability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 the RIGHTS of people to know, comment, decide, implement and monitor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 lawful interests of the State, organizations and individuals.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Promote transparency and information disclosure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Ensure the leadership of the Party and management role of the State.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539" y="329033"/>
            <a:ext cx="5747657" cy="1162050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+mn-lt"/>
              </a:rPr>
              <a:t>The RIGHT to decide or to comment</a:t>
            </a:r>
            <a:endParaRPr lang="en-US" sz="360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5528" y="2276670"/>
            <a:ext cx="7941783" cy="3788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Construction, investment</a:t>
            </a:r>
            <a:r>
              <a:rPr lang="en-US" sz="3200" dirty="0" smtClean="0">
                <a:latin typeface="+mn-lt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etc.: DECIDE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of SEDP, land use plans, development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etc.: COMMENT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 comment on the draft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approval by authorities  people know the final plans.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844" y="274638"/>
            <a:ext cx="5868955" cy="1143000"/>
          </a:xfrm>
          <a:solidFill>
            <a:srgbClr val="99CCFF"/>
          </a:solidFill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Applying UN-REDD Guidelines</a:t>
            </a:r>
            <a:endParaRPr lang="en-US" sz="360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61755" y="2127381"/>
            <a:ext cx="8302752" cy="505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 steps: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0416" y="2849599"/>
            <a:ext cx="8471698" cy="328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Legal/policy review and preparation of materials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Awareness raising at all levels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Recruitment of interlocutors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Training of interlocutors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Organization of village events by interlocutors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Implementation of village events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Recording of results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Independent verification (and evaluation in the case of UN-REDD)</a:t>
            </a:r>
          </a:p>
        </p:txBody>
      </p:sp>
      <p:pic>
        <p:nvPicPr>
          <p:cNvPr id="9" name="Picture 8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77440" cy="178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4530</TotalTime>
  <Words>1009</Words>
  <Application>Microsoft Office PowerPoint</Application>
  <PresentationFormat>On-screen Show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Experiences with Stakeholder Engagement and Benefit Distribution in the UN-REDD Programme</vt:lpstr>
      <vt:lpstr>Outline of Presentation</vt:lpstr>
      <vt:lpstr>Roadmap preparation in Cambodia</vt:lpstr>
      <vt:lpstr>Roadmap preparation in Cambodia</vt:lpstr>
      <vt:lpstr>Religious Leaders’ Consultation in Indonesia</vt:lpstr>
      <vt:lpstr>FPIC in Viet Nam</vt:lpstr>
      <vt:lpstr>   Law on “Grass-roots Democracy”</vt:lpstr>
      <vt:lpstr>The RIGHT to decide or to comment</vt:lpstr>
      <vt:lpstr>Applying UN-REDD Guidelines</vt:lpstr>
      <vt:lpstr>Development of Communication Materials</vt:lpstr>
      <vt:lpstr>Viet Nam FPIC: Awareness Raising Events </vt:lpstr>
      <vt:lpstr>UN-REDD/Viet Nam FPIC </vt:lpstr>
      <vt:lpstr>Interlocutors</vt:lpstr>
      <vt:lpstr>Interlocutors recruited, trained</vt:lpstr>
      <vt:lpstr>Viet Nam FPIC: Implementation </vt:lpstr>
      <vt:lpstr>Viet Nam FPIC: Decision Making </vt:lpstr>
      <vt:lpstr>Benefit Distribution Analysis</vt:lpstr>
      <vt:lpstr>BDS Outputs</vt:lpstr>
      <vt:lpstr>Slide 19</vt:lpstr>
      <vt:lpstr>17 POLICY DECISIONS</vt:lpstr>
      <vt:lpstr>POLICY DECISION #1: LEGAL FRAMEWORK FOR REDD</vt:lpstr>
      <vt:lpstr>POLICY DECISION #2: REVENUE MANAGEMENT</vt:lpstr>
      <vt:lpstr>POLICY DECISION #6:  PAYMENT STRUCTURING</vt:lpstr>
      <vt:lpstr>POLICY DECISION #8: LAW ENFORCEMENT AND BENEFIT DISTRIBUTION</vt:lpstr>
      <vt:lpstr>POLICY DECISION #10:  CREDIBLE RECOURSE MECHANISM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Clairs</dc:creator>
  <cp:lastModifiedBy>timothy.boyle</cp:lastModifiedBy>
  <cp:revision>256</cp:revision>
  <dcterms:created xsi:type="dcterms:W3CDTF">2009-10-22T20:25:45Z</dcterms:created>
  <dcterms:modified xsi:type="dcterms:W3CDTF">2011-10-10T00:28:14Z</dcterms:modified>
</cp:coreProperties>
</file>