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sldIdLst>
    <p:sldId id="321" r:id="rId4"/>
    <p:sldId id="322" r:id="rId5"/>
    <p:sldId id="330" r:id="rId6"/>
    <p:sldId id="323" r:id="rId7"/>
    <p:sldId id="324" r:id="rId8"/>
    <p:sldId id="329" r:id="rId9"/>
    <p:sldId id="331" r:id="rId10"/>
    <p:sldId id="334" r:id="rId11"/>
    <p:sldId id="328" r:id="rId12"/>
    <p:sldId id="337" r:id="rId13"/>
    <p:sldId id="371" r:id="rId14"/>
    <p:sldId id="327" r:id="rId15"/>
    <p:sldId id="369" r:id="rId16"/>
    <p:sldId id="368" r:id="rId17"/>
    <p:sldId id="363" r:id="rId18"/>
    <p:sldId id="370" r:id="rId19"/>
    <p:sldId id="29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NU-REDD" initials="ONU-REDD" lastIdx="0" clrIdx="0"/>
  <p:cmAuthor id="1" name="Serena Fortuna (FAO)" initials="FAO" lastIdx="1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26" autoAdjust="0"/>
    <p:restoredTop sz="96803" autoAdjust="0"/>
  </p:normalViewPr>
  <p:slideViewPr>
    <p:cSldViewPr>
      <p:cViewPr>
        <p:scale>
          <a:sx n="75" d="100"/>
          <a:sy n="75" d="100"/>
        </p:scale>
        <p:origin x="-121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C60FCF-8F59-4157-8841-0924BA214975}" type="doc">
      <dgm:prSet loTypeId="urn:microsoft.com/office/officeart/2005/8/layout/matrix3" loCatId="matrix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58B0C72-30D4-40AF-809C-0EE9F5F01012}">
      <dgm:prSet phldrT="[Text]"/>
      <dgm:spPr/>
      <dgm:t>
        <a:bodyPr/>
        <a:lstStyle/>
        <a:p>
          <a:r>
            <a:rPr lang="en-US" dirty="0" err="1" smtClean="0"/>
            <a:t>Estrategia</a:t>
          </a:r>
          <a:r>
            <a:rPr lang="en-US" dirty="0" smtClean="0"/>
            <a:t> </a:t>
          </a:r>
          <a:r>
            <a:rPr lang="en-US" dirty="0" err="1" smtClean="0"/>
            <a:t>nacional</a:t>
          </a:r>
          <a:r>
            <a:rPr lang="en-US" dirty="0" smtClean="0"/>
            <a:t> o plan de </a:t>
          </a:r>
          <a:r>
            <a:rPr lang="en-US" dirty="0" err="1" smtClean="0"/>
            <a:t>acción</a:t>
          </a:r>
          <a:endParaRPr lang="en-GB" dirty="0"/>
        </a:p>
      </dgm:t>
    </dgm:pt>
    <dgm:pt modelId="{70DDE5C0-9249-4168-B97E-8483F495F6E5}" type="parTrans" cxnId="{17EEF213-E0FA-4824-A626-98A352D28ACA}">
      <dgm:prSet/>
      <dgm:spPr/>
      <dgm:t>
        <a:bodyPr/>
        <a:lstStyle/>
        <a:p>
          <a:endParaRPr lang="en-GB"/>
        </a:p>
      </dgm:t>
    </dgm:pt>
    <dgm:pt modelId="{DEBDBC7F-644D-4AA7-B8B0-3B287A1F26F0}" type="sibTrans" cxnId="{17EEF213-E0FA-4824-A626-98A352D28ACA}">
      <dgm:prSet/>
      <dgm:spPr/>
      <dgm:t>
        <a:bodyPr/>
        <a:lstStyle/>
        <a:p>
          <a:endParaRPr lang="en-GB"/>
        </a:p>
      </dgm:t>
    </dgm:pt>
    <dgm:pt modelId="{18EAD853-81D0-4FF3-819F-08072C48242D}">
      <dgm:prSet phldrT="[Text]"/>
      <dgm:spPr/>
      <dgm:t>
        <a:bodyPr/>
        <a:lstStyle/>
        <a:p>
          <a:r>
            <a:rPr lang="en-US" dirty="0" smtClean="0"/>
            <a:t>SNMB</a:t>
          </a:r>
          <a:endParaRPr lang="en-GB" dirty="0"/>
        </a:p>
      </dgm:t>
    </dgm:pt>
    <dgm:pt modelId="{608BAAA3-66BF-4455-9532-54A8C779E6DA}" type="parTrans" cxnId="{0690F9D8-5E3E-4A3C-97B6-4DCC8B868153}">
      <dgm:prSet/>
      <dgm:spPr/>
      <dgm:t>
        <a:bodyPr/>
        <a:lstStyle/>
        <a:p>
          <a:endParaRPr lang="en-GB"/>
        </a:p>
      </dgm:t>
    </dgm:pt>
    <dgm:pt modelId="{1592CFE0-3DF5-4712-9906-3DF57D91AF6D}" type="sibTrans" cxnId="{0690F9D8-5E3E-4A3C-97B6-4DCC8B868153}">
      <dgm:prSet/>
      <dgm:spPr/>
      <dgm:t>
        <a:bodyPr/>
        <a:lstStyle/>
        <a:p>
          <a:endParaRPr lang="en-GB"/>
        </a:p>
      </dgm:t>
    </dgm:pt>
    <dgm:pt modelId="{54486DA5-3B4B-44C3-B32A-464B5B3F3F13}">
      <dgm:prSet phldrT="[Text]"/>
      <dgm:spPr/>
      <dgm:t>
        <a:bodyPr/>
        <a:lstStyle/>
        <a:p>
          <a:r>
            <a:rPr lang="en-US" dirty="0" smtClean="0"/>
            <a:t>SIS</a:t>
          </a:r>
        </a:p>
        <a:p>
          <a:r>
            <a:rPr lang="en-US" dirty="0" smtClean="0"/>
            <a:t>(</a:t>
          </a:r>
          <a:r>
            <a:rPr lang="en-US" dirty="0" err="1" smtClean="0"/>
            <a:t>salvaguardas</a:t>
          </a:r>
          <a:r>
            <a:rPr lang="en-US" dirty="0" smtClean="0"/>
            <a:t>)</a:t>
          </a:r>
          <a:endParaRPr lang="en-GB" dirty="0"/>
        </a:p>
      </dgm:t>
    </dgm:pt>
    <dgm:pt modelId="{8CC2A387-A409-45A8-8E3F-1742A83803A0}" type="parTrans" cxnId="{EE3AA3F7-FC6F-44AE-991A-2600E4D261F4}">
      <dgm:prSet/>
      <dgm:spPr/>
      <dgm:t>
        <a:bodyPr/>
        <a:lstStyle/>
        <a:p>
          <a:endParaRPr lang="en-GB"/>
        </a:p>
      </dgm:t>
    </dgm:pt>
    <dgm:pt modelId="{A2C0BC9F-5384-460E-890A-67E5CD2B4713}" type="sibTrans" cxnId="{EE3AA3F7-FC6F-44AE-991A-2600E4D261F4}">
      <dgm:prSet/>
      <dgm:spPr/>
      <dgm:t>
        <a:bodyPr/>
        <a:lstStyle/>
        <a:p>
          <a:endParaRPr lang="en-GB"/>
        </a:p>
      </dgm:t>
    </dgm:pt>
    <dgm:pt modelId="{9BA4EDBA-35A3-44DC-BF2A-496C76B1E84E}">
      <dgm:prSet phldrT="[Text]"/>
      <dgm:spPr/>
      <dgm:t>
        <a:bodyPr/>
        <a:lstStyle/>
        <a:p>
          <a:r>
            <a:rPr lang="en-US" dirty="0" err="1" smtClean="0"/>
            <a:t>Niveles</a:t>
          </a:r>
          <a:r>
            <a:rPr lang="en-US" dirty="0" smtClean="0"/>
            <a:t> de </a:t>
          </a:r>
          <a:r>
            <a:rPr lang="en-US" dirty="0" err="1" smtClean="0"/>
            <a:t>referencia</a:t>
          </a:r>
          <a:endParaRPr lang="en-GB" dirty="0"/>
        </a:p>
      </dgm:t>
    </dgm:pt>
    <dgm:pt modelId="{2AE64A8D-C359-4A01-978B-D8E4E2F51777}" type="parTrans" cxnId="{A1BC666E-59CD-445B-9AE0-DC3C1DAC9D5B}">
      <dgm:prSet/>
      <dgm:spPr/>
      <dgm:t>
        <a:bodyPr/>
        <a:lstStyle/>
        <a:p>
          <a:endParaRPr lang="en-GB"/>
        </a:p>
      </dgm:t>
    </dgm:pt>
    <dgm:pt modelId="{D9EF4FEF-BFAE-4229-95EF-7F5ABB5D97F6}" type="sibTrans" cxnId="{A1BC666E-59CD-445B-9AE0-DC3C1DAC9D5B}">
      <dgm:prSet/>
      <dgm:spPr/>
      <dgm:t>
        <a:bodyPr/>
        <a:lstStyle/>
        <a:p>
          <a:endParaRPr lang="en-GB"/>
        </a:p>
      </dgm:t>
    </dgm:pt>
    <dgm:pt modelId="{7C23C3BC-A253-4A35-85E1-F6A3460BDF40}" type="pres">
      <dgm:prSet presAssocID="{7CC60FCF-8F59-4157-8841-0924BA21497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7DC126F-A7A1-49C4-9D79-4196DD43A569}" type="pres">
      <dgm:prSet presAssocID="{7CC60FCF-8F59-4157-8841-0924BA214975}" presName="diamond" presStyleLbl="bgShp" presStyleIdx="0" presStyleCnt="1"/>
      <dgm:spPr/>
    </dgm:pt>
    <dgm:pt modelId="{9D5859B1-4B32-4118-A13D-5696A7CF31B4}" type="pres">
      <dgm:prSet presAssocID="{7CC60FCF-8F59-4157-8841-0924BA21497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353C95-5F04-4725-A4E2-B8A521A865CD}" type="pres">
      <dgm:prSet presAssocID="{7CC60FCF-8F59-4157-8841-0924BA21497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B56A9E-6905-4154-9C28-52DB788F2DE4}" type="pres">
      <dgm:prSet presAssocID="{7CC60FCF-8F59-4157-8841-0924BA21497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4A234E-A221-479A-9021-5133D3481F1B}" type="pres">
      <dgm:prSet presAssocID="{7CC60FCF-8F59-4157-8841-0924BA21497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46BA74F-A7FD-4E34-9EF0-0C6E19F92F62}" type="presOf" srcId="{9BA4EDBA-35A3-44DC-BF2A-496C76B1E84E}" destId="{874A234E-A221-479A-9021-5133D3481F1B}" srcOrd="0" destOrd="0" presId="urn:microsoft.com/office/officeart/2005/8/layout/matrix3"/>
    <dgm:cxn modelId="{A1BC666E-59CD-445B-9AE0-DC3C1DAC9D5B}" srcId="{7CC60FCF-8F59-4157-8841-0924BA214975}" destId="{9BA4EDBA-35A3-44DC-BF2A-496C76B1E84E}" srcOrd="3" destOrd="0" parTransId="{2AE64A8D-C359-4A01-978B-D8E4E2F51777}" sibTransId="{D9EF4FEF-BFAE-4229-95EF-7F5ABB5D97F6}"/>
    <dgm:cxn modelId="{5720DCE1-9F37-4055-89C9-B2C519C4D07B}" type="presOf" srcId="{758B0C72-30D4-40AF-809C-0EE9F5F01012}" destId="{9D5859B1-4B32-4118-A13D-5696A7CF31B4}" srcOrd="0" destOrd="0" presId="urn:microsoft.com/office/officeart/2005/8/layout/matrix3"/>
    <dgm:cxn modelId="{29ED691D-FDA8-43D8-A327-EC25C60E44C1}" type="presOf" srcId="{7CC60FCF-8F59-4157-8841-0924BA214975}" destId="{7C23C3BC-A253-4A35-85E1-F6A3460BDF40}" srcOrd="0" destOrd="0" presId="urn:microsoft.com/office/officeart/2005/8/layout/matrix3"/>
    <dgm:cxn modelId="{EE3AA3F7-FC6F-44AE-991A-2600E4D261F4}" srcId="{7CC60FCF-8F59-4157-8841-0924BA214975}" destId="{54486DA5-3B4B-44C3-B32A-464B5B3F3F13}" srcOrd="2" destOrd="0" parTransId="{8CC2A387-A409-45A8-8E3F-1742A83803A0}" sibTransId="{A2C0BC9F-5384-460E-890A-67E5CD2B4713}"/>
    <dgm:cxn modelId="{0690F9D8-5E3E-4A3C-97B6-4DCC8B868153}" srcId="{7CC60FCF-8F59-4157-8841-0924BA214975}" destId="{18EAD853-81D0-4FF3-819F-08072C48242D}" srcOrd="1" destOrd="0" parTransId="{608BAAA3-66BF-4455-9532-54A8C779E6DA}" sibTransId="{1592CFE0-3DF5-4712-9906-3DF57D91AF6D}"/>
    <dgm:cxn modelId="{84B45496-3D7B-4297-AF56-1878A61BFB9B}" type="presOf" srcId="{54486DA5-3B4B-44C3-B32A-464B5B3F3F13}" destId="{7DB56A9E-6905-4154-9C28-52DB788F2DE4}" srcOrd="0" destOrd="0" presId="urn:microsoft.com/office/officeart/2005/8/layout/matrix3"/>
    <dgm:cxn modelId="{8B3965D5-56A8-4E67-ACE7-8B8E6DB75E38}" type="presOf" srcId="{18EAD853-81D0-4FF3-819F-08072C48242D}" destId="{67353C95-5F04-4725-A4E2-B8A521A865CD}" srcOrd="0" destOrd="0" presId="urn:microsoft.com/office/officeart/2005/8/layout/matrix3"/>
    <dgm:cxn modelId="{17EEF213-E0FA-4824-A626-98A352D28ACA}" srcId="{7CC60FCF-8F59-4157-8841-0924BA214975}" destId="{758B0C72-30D4-40AF-809C-0EE9F5F01012}" srcOrd="0" destOrd="0" parTransId="{70DDE5C0-9249-4168-B97E-8483F495F6E5}" sibTransId="{DEBDBC7F-644D-4AA7-B8B0-3B287A1F26F0}"/>
    <dgm:cxn modelId="{AE0047D5-B875-49A4-B337-1B45A25A37C5}" type="presParOf" srcId="{7C23C3BC-A253-4A35-85E1-F6A3460BDF40}" destId="{87DC126F-A7A1-49C4-9D79-4196DD43A569}" srcOrd="0" destOrd="0" presId="urn:microsoft.com/office/officeart/2005/8/layout/matrix3"/>
    <dgm:cxn modelId="{35A75C2F-BA9C-45B7-BF51-D6F64CDA0288}" type="presParOf" srcId="{7C23C3BC-A253-4A35-85E1-F6A3460BDF40}" destId="{9D5859B1-4B32-4118-A13D-5696A7CF31B4}" srcOrd="1" destOrd="0" presId="urn:microsoft.com/office/officeart/2005/8/layout/matrix3"/>
    <dgm:cxn modelId="{4621C85D-5493-467F-B3F6-BBC7015CD0EB}" type="presParOf" srcId="{7C23C3BC-A253-4A35-85E1-F6A3460BDF40}" destId="{67353C95-5F04-4725-A4E2-B8A521A865CD}" srcOrd="2" destOrd="0" presId="urn:microsoft.com/office/officeart/2005/8/layout/matrix3"/>
    <dgm:cxn modelId="{5D98E465-27BD-4EBB-A4AD-857CF8DF20AC}" type="presParOf" srcId="{7C23C3BC-A253-4A35-85E1-F6A3460BDF40}" destId="{7DB56A9E-6905-4154-9C28-52DB788F2DE4}" srcOrd="3" destOrd="0" presId="urn:microsoft.com/office/officeart/2005/8/layout/matrix3"/>
    <dgm:cxn modelId="{FDC49314-046C-41C1-B91F-512631F4A32E}" type="presParOf" srcId="{7C23C3BC-A253-4A35-85E1-F6A3460BDF40}" destId="{874A234E-A221-479A-9021-5133D3481F1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7FBA3B-6819-471B-8B6C-5A4B99242B8C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1E6EF3-39D5-4DD6-8F3D-8183FE9DD313}">
      <dgm:prSet phldrT="[Text]"/>
      <dgm:spPr>
        <a:solidFill>
          <a:schemeClr val="bg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dirty="0" err="1" smtClean="0">
              <a:solidFill>
                <a:schemeClr val="bg1">
                  <a:lumMod val="65000"/>
                </a:schemeClr>
              </a:solidFill>
            </a:rPr>
            <a:t>Estr</a:t>
          </a:r>
          <a:r>
            <a:rPr lang="en-US" dirty="0" smtClean="0">
              <a:solidFill>
                <a:schemeClr val="bg1">
                  <a:lumMod val="65000"/>
                </a:schemeClr>
              </a:solidFill>
            </a:rPr>
            <a:t>. </a:t>
          </a:r>
          <a:r>
            <a:rPr lang="en-US" dirty="0" err="1" smtClean="0">
              <a:solidFill>
                <a:schemeClr val="bg1">
                  <a:lumMod val="65000"/>
                </a:schemeClr>
              </a:solidFill>
            </a:rPr>
            <a:t>Nac</a:t>
          </a:r>
          <a:r>
            <a:rPr lang="en-US" dirty="0" smtClean="0">
              <a:solidFill>
                <a:schemeClr val="bg1">
                  <a:lumMod val="65000"/>
                </a:schemeClr>
              </a:solidFill>
            </a:rPr>
            <a:t>/Plan de </a:t>
          </a:r>
          <a:r>
            <a:rPr lang="en-US" dirty="0" err="1" smtClean="0">
              <a:solidFill>
                <a:schemeClr val="bg1">
                  <a:lumMod val="65000"/>
                </a:schemeClr>
              </a:solidFill>
            </a:rPr>
            <a:t>Acción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615CCC51-CB56-4555-B4DB-449CEFE707FF}" type="parTrans" cxnId="{A2BC4475-09F5-4767-B6F4-C4A261E24AD1}">
      <dgm:prSet/>
      <dgm:spPr/>
      <dgm:t>
        <a:bodyPr/>
        <a:lstStyle/>
        <a:p>
          <a:endParaRPr lang="en-US"/>
        </a:p>
      </dgm:t>
    </dgm:pt>
    <dgm:pt modelId="{367DCEB7-824D-463D-B15C-7A08095C2635}" type="sibTrans" cxnId="{A2BC4475-09F5-4767-B6F4-C4A261E24AD1}">
      <dgm:prSet/>
      <dgm:spPr/>
      <dgm:t>
        <a:bodyPr/>
        <a:lstStyle/>
        <a:p>
          <a:endParaRPr lang="en-US"/>
        </a:p>
      </dgm:t>
    </dgm:pt>
    <dgm:pt modelId="{133A9B0A-B9D4-4038-A012-36C279757488}">
      <dgm:prSet phldrT="[Text]"/>
      <dgm:spPr>
        <a:solidFill>
          <a:schemeClr val="bg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SNMB</a:t>
          </a:r>
          <a:endParaRPr lang="en-US" dirty="0"/>
        </a:p>
      </dgm:t>
    </dgm:pt>
    <dgm:pt modelId="{23321A02-CE43-4F46-A2C5-AAE135DB7E22}" type="parTrans" cxnId="{735C38BD-C6C4-4365-A0D8-CD023F09F746}">
      <dgm:prSet/>
      <dgm:spPr/>
      <dgm:t>
        <a:bodyPr/>
        <a:lstStyle/>
        <a:p>
          <a:endParaRPr lang="en-US"/>
        </a:p>
      </dgm:t>
    </dgm:pt>
    <dgm:pt modelId="{FD8005B7-B1FC-4C0A-B897-1E66BBF8E180}" type="sibTrans" cxnId="{735C38BD-C6C4-4365-A0D8-CD023F09F746}">
      <dgm:prSet/>
      <dgm:spPr/>
      <dgm:t>
        <a:bodyPr/>
        <a:lstStyle/>
        <a:p>
          <a:endParaRPr lang="en-US"/>
        </a:p>
      </dgm:t>
    </dgm:pt>
    <dgm:pt modelId="{ED6C7B87-0FE8-49C6-B121-C4F3BD94745D}">
      <dgm:prSet phldrT="[Text]"/>
      <dgm:spPr>
        <a:solidFill>
          <a:schemeClr val="bg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bg1">
                  <a:lumMod val="65000"/>
                </a:schemeClr>
              </a:solidFill>
            </a:rPr>
            <a:t>SIS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1B738104-08AF-453F-AFB8-45DD7988D50C}" type="parTrans" cxnId="{5D2F8533-FBB3-42C4-9C39-4FA9AF034481}">
      <dgm:prSet/>
      <dgm:spPr/>
      <dgm:t>
        <a:bodyPr/>
        <a:lstStyle/>
        <a:p>
          <a:endParaRPr lang="en-US"/>
        </a:p>
      </dgm:t>
    </dgm:pt>
    <dgm:pt modelId="{6A0275E7-467C-4A7A-A542-BD24ACD8968E}" type="sibTrans" cxnId="{5D2F8533-FBB3-42C4-9C39-4FA9AF034481}">
      <dgm:prSet/>
      <dgm:spPr/>
      <dgm:t>
        <a:bodyPr/>
        <a:lstStyle/>
        <a:p>
          <a:endParaRPr lang="en-US"/>
        </a:p>
      </dgm:t>
    </dgm:pt>
    <dgm:pt modelId="{A8620077-F836-40DA-AA15-3F9F2748965B}">
      <dgm:prSet phldrT="[Text]"/>
      <dgm:spPr>
        <a:solidFill>
          <a:schemeClr val="bg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bg1">
                  <a:lumMod val="65000"/>
                </a:schemeClr>
              </a:solidFill>
            </a:rPr>
            <a:t>NRE/NR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D39E9DFB-04FB-4007-AABB-C593230FD630}" type="parTrans" cxnId="{9456412A-14DC-4E81-802E-34148C74F795}">
      <dgm:prSet/>
      <dgm:spPr/>
      <dgm:t>
        <a:bodyPr/>
        <a:lstStyle/>
        <a:p>
          <a:endParaRPr lang="en-US"/>
        </a:p>
      </dgm:t>
    </dgm:pt>
    <dgm:pt modelId="{ABB9A411-D60F-4032-A89F-8B5CFD98CB2A}" type="sibTrans" cxnId="{9456412A-14DC-4E81-802E-34148C74F795}">
      <dgm:prSet/>
      <dgm:spPr/>
      <dgm:t>
        <a:bodyPr/>
        <a:lstStyle/>
        <a:p>
          <a:endParaRPr lang="en-US"/>
        </a:p>
      </dgm:t>
    </dgm:pt>
    <dgm:pt modelId="{4D7C38D8-0CC1-42CC-9B50-C0AE121FE191}" type="pres">
      <dgm:prSet presAssocID="{537FBA3B-6819-471B-8B6C-5A4B99242B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9C1059-F7DF-40EF-8A4A-9FE6B128B5B4}" type="pres">
      <dgm:prSet presAssocID="{901E6EF3-39D5-4DD6-8F3D-8183FE9DD313}" presName="Name5" presStyleLbl="vennNode1" presStyleIdx="0" presStyleCnt="4" custScaleY="62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79590-7EEF-4AC4-AA91-433CA1EA3C50}" type="pres">
      <dgm:prSet presAssocID="{367DCEB7-824D-463D-B15C-7A08095C2635}" presName="space" presStyleCnt="0"/>
      <dgm:spPr/>
    </dgm:pt>
    <dgm:pt modelId="{94D02C7F-1746-497D-9B7F-95AF3AC4597F}" type="pres">
      <dgm:prSet presAssocID="{133A9B0A-B9D4-4038-A012-36C279757488}" presName="Name5" presStyleLbl="vennNode1" presStyleIdx="1" presStyleCnt="4" custScaleY="62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8857D-07F4-4AC5-901F-689761E828AA}" type="pres">
      <dgm:prSet presAssocID="{FD8005B7-B1FC-4C0A-B897-1E66BBF8E180}" presName="space" presStyleCnt="0"/>
      <dgm:spPr/>
    </dgm:pt>
    <dgm:pt modelId="{37AF7AA9-7533-4353-9CE3-E053B85A6E72}" type="pres">
      <dgm:prSet presAssocID="{ED6C7B87-0FE8-49C6-B121-C4F3BD94745D}" presName="Name5" presStyleLbl="vennNode1" presStyleIdx="2" presStyleCnt="4" custScaleY="62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0EB48-A584-4C0C-90EA-C55281F9C6A1}" type="pres">
      <dgm:prSet presAssocID="{6A0275E7-467C-4A7A-A542-BD24ACD8968E}" presName="space" presStyleCnt="0"/>
      <dgm:spPr/>
    </dgm:pt>
    <dgm:pt modelId="{E0336C22-2E01-4CE6-A826-9CB59E32FD8E}" type="pres">
      <dgm:prSet presAssocID="{A8620077-F836-40DA-AA15-3F9F2748965B}" presName="Name5" presStyleLbl="vennNode1" presStyleIdx="3" presStyleCnt="4" custScaleY="62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BC4475-09F5-4767-B6F4-C4A261E24AD1}" srcId="{537FBA3B-6819-471B-8B6C-5A4B99242B8C}" destId="{901E6EF3-39D5-4DD6-8F3D-8183FE9DD313}" srcOrd="0" destOrd="0" parTransId="{615CCC51-CB56-4555-B4DB-449CEFE707FF}" sibTransId="{367DCEB7-824D-463D-B15C-7A08095C2635}"/>
    <dgm:cxn modelId="{4242968A-E34A-4132-940B-E7E5D4E69B8E}" type="presOf" srcId="{A8620077-F836-40DA-AA15-3F9F2748965B}" destId="{E0336C22-2E01-4CE6-A826-9CB59E32FD8E}" srcOrd="0" destOrd="0" presId="urn:microsoft.com/office/officeart/2005/8/layout/venn3"/>
    <dgm:cxn modelId="{9456412A-14DC-4E81-802E-34148C74F795}" srcId="{537FBA3B-6819-471B-8B6C-5A4B99242B8C}" destId="{A8620077-F836-40DA-AA15-3F9F2748965B}" srcOrd="3" destOrd="0" parTransId="{D39E9DFB-04FB-4007-AABB-C593230FD630}" sibTransId="{ABB9A411-D60F-4032-A89F-8B5CFD98CB2A}"/>
    <dgm:cxn modelId="{5D2F8533-FBB3-42C4-9C39-4FA9AF034481}" srcId="{537FBA3B-6819-471B-8B6C-5A4B99242B8C}" destId="{ED6C7B87-0FE8-49C6-B121-C4F3BD94745D}" srcOrd="2" destOrd="0" parTransId="{1B738104-08AF-453F-AFB8-45DD7988D50C}" sibTransId="{6A0275E7-467C-4A7A-A542-BD24ACD8968E}"/>
    <dgm:cxn modelId="{735C38BD-C6C4-4365-A0D8-CD023F09F746}" srcId="{537FBA3B-6819-471B-8B6C-5A4B99242B8C}" destId="{133A9B0A-B9D4-4038-A012-36C279757488}" srcOrd="1" destOrd="0" parTransId="{23321A02-CE43-4F46-A2C5-AAE135DB7E22}" sibTransId="{FD8005B7-B1FC-4C0A-B897-1E66BBF8E180}"/>
    <dgm:cxn modelId="{32B0304B-CB3A-429B-9697-F3B061E1CEF4}" type="presOf" srcId="{ED6C7B87-0FE8-49C6-B121-C4F3BD94745D}" destId="{37AF7AA9-7533-4353-9CE3-E053B85A6E72}" srcOrd="0" destOrd="0" presId="urn:microsoft.com/office/officeart/2005/8/layout/venn3"/>
    <dgm:cxn modelId="{2CC324F0-141E-4FC2-8621-C170C32AAC90}" type="presOf" srcId="{537FBA3B-6819-471B-8B6C-5A4B99242B8C}" destId="{4D7C38D8-0CC1-42CC-9B50-C0AE121FE191}" srcOrd="0" destOrd="0" presId="urn:microsoft.com/office/officeart/2005/8/layout/venn3"/>
    <dgm:cxn modelId="{086EC5D3-B694-4E7A-BCD8-8EA8FF237BF4}" type="presOf" srcId="{133A9B0A-B9D4-4038-A012-36C279757488}" destId="{94D02C7F-1746-497D-9B7F-95AF3AC4597F}" srcOrd="0" destOrd="0" presId="urn:microsoft.com/office/officeart/2005/8/layout/venn3"/>
    <dgm:cxn modelId="{2A1D85A3-990F-41E3-9F25-6376AAFCB3CA}" type="presOf" srcId="{901E6EF3-39D5-4DD6-8F3D-8183FE9DD313}" destId="{669C1059-F7DF-40EF-8A4A-9FE6B128B5B4}" srcOrd="0" destOrd="0" presId="urn:microsoft.com/office/officeart/2005/8/layout/venn3"/>
    <dgm:cxn modelId="{F87A2CF5-FC9A-4A94-BB58-EB8906FF832D}" type="presParOf" srcId="{4D7C38D8-0CC1-42CC-9B50-C0AE121FE191}" destId="{669C1059-F7DF-40EF-8A4A-9FE6B128B5B4}" srcOrd="0" destOrd="0" presId="urn:microsoft.com/office/officeart/2005/8/layout/venn3"/>
    <dgm:cxn modelId="{350A5066-6F78-43BC-A4E8-4D93F3D3FB52}" type="presParOf" srcId="{4D7C38D8-0CC1-42CC-9B50-C0AE121FE191}" destId="{AC379590-7EEF-4AC4-AA91-433CA1EA3C50}" srcOrd="1" destOrd="0" presId="urn:microsoft.com/office/officeart/2005/8/layout/venn3"/>
    <dgm:cxn modelId="{10824FC0-CFEF-41C0-8706-2A0FFD90D9B9}" type="presParOf" srcId="{4D7C38D8-0CC1-42CC-9B50-C0AE121FE191}" destId="{94D02C7F-1746-497D-9B7F-95AF3AC4597F}" srcOrd="2" destOrd="0" presId="urn:microsoft.com/office/officeart/2005/8/layout/venn3"/>
    <dgm:cxn modelId="{387E18E5-C1E0-4239-A659-810041799FC8}" type="presParOf" srcId="{4D7C38D8-0CC1-42CC-9B50-C0AE121FE191}" destId="{7B98857D-07F4-4AC5-901F-689761E828AA}" srcOrd="3" destOrd="0" presId="urn:microsoft.com/office/officeart/2005/8/layout/venn3"/>
    <dgm:cxn modelId="{61FB80A5-8465-4D86-A62E-F55EFA28F5F5}" type="presParOf" srcId="{4D7C38D8-0CC1-42CC-9B50-C0AE121FE191}" destId="{37AF7AA9-7533-4353-9CE3-E053B85A6E72}" srcOrd="4" destOrd="0" presId="urn:microsoft.com/office/officeart/2005/8/layout/venn3"/>
    <dgm:cxn modelId="{043F2B26-EF3C-4FE2-B2BE-A9D5E80F98A6}" type="presParOf" srcId="{4D7C38D8-0CC1-42CC-9B50-C0AE121FE191}" destId="{1960EB48-A584-4C0C-90EA-C55281F9C6A1}" srcOrd="5" destOrd="0" presId="urn:microsoft.com/office/officeart/2005/8/layout/venn3"/>
    <dgm:cxn modelId="{94342D31-CE43-4904-8D40-5BB5AE119CAF}" type="presParOf" srcId="{4D7C38D8-0CC1-42CC-9B50-C0AE121FE191}" destId="{E0336C22-2E01-4CE6-A826-9CB59E32FD8E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7FBA3B-6819-471B-8B6C-5A4B99242B8C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1E6EF3-39D5-4DD6-8F3D-8183FE9DD313}">
      <dgm:prSet phldrT="[Text]"/>
      <dgm:spPr>
        <a:solidFill>
          <a:schemeClr val="bg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dirty="0" err="1" smtClean="0">
              <a:solidFill>
                <a:schemeClr val="bg1">
                  <a:lumMod val="65000"/>
                </a:schemeClr>
              </a:solidFill>
            </a:rPr>
            <a:t>Estr</a:t>
          </a:r>
          <a:r>
            <a:rPr lang="en-US" dirty="0" smtClean="0">
              <a:solidFill>
                <a:schemeClr val="bg1">
                  <a:lumMod val="65000"/>
                </a:schemeClr>
              </a:solidFill>
            </a:rPr>
            <a:t>. </a:t>
          </a:r>
          <a:r>
            <a:rPr lang="en-US" dirty="0" err="1" smtClean="0">
              <a:solidFill>
                <a:schemeClr val="bg1">
                  <a:lumMod val="65000"/>
                </a:schemeClr>
              </a:solidFill>
            </a:rPr>
            <a:t>Nac</a:t>
          </a:r>
          <a:r>
            <a:rPr lang="en-US" dirty="0" smtClean="0">
              <a:solidFill>
                <a:schemeClr val="bg1">
                  <a:lumMod val="65000"/>
                </a:schemeClr>
              </a:solidFill>
            </a:rPr>
            <a:t>/Plan de </a:t>
          </a:r>
          <a:r>
            <a:rPr lang="en-US" dirty="0" err="1" smtClean="0">
              <a:solidFill>
                <a:schemeClr val="bg1">
                  <a:lumMod val="65000"/>
                </a:schemeClr>
              </a:solidFill>
            </a:rPr>
            <a:t>Acción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615CCC51-CB56-4555-B4DB-449CEFE707FF}" type="parTrans" cxnId="{A2BC4475-09F5-4767-B6F4-C4A261E24AD1}">
      <dgm:prSet/>
      <dgm:spPr/>
      <dgm:t>
        <a:bodyPr/>
        <a:lstStyle/>
        <a:p>
          <a:endParaRPr lang="en-US"/>
        </a:p>
      </dgm:t>
    </dgm:pt>
    <dgm:pt modelId="{367DCEB7-824D-463D-B15C-7A08095C2635}" type="sibTrans" cxnId="{A2BC4475-09F5-4767-B6F4-C4A261E24AD1}">
      <dgm:prSet/>
      <dgm:spPr/>
      <dgm:t>
        <a:bodyPr/>
        <a:lstStyle/>
        <a:p>
          <a:endParaRPr lang="en-US"/>
        </a:p>
      </dgm:t>
    </dgm:pt>
    <dgm:pt modelId="{133A9B0A-B9D4-4038-A012-36C279757488}">
      <dgm:prSet phldrT="[Text]"/>
      <dgm:spPr>
        <a:solidFill>
          <a:schemeClr val="bg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SNMB</a:t>
          </a:r>
          <a:endParaRPr lang="en-US" dirty="0"/>
        </a:p>
      </dgm:t>
    </dgm:pt>
    <dgm:pt modelId="{23321A02-CE43-4F46-A2C5-AAE135DB7E22}" type="parTrans" cxnId="{735C38BD-C6C4-4365-A0D8-CD023F09F746}">
      <dgm:prSet/>
      <dgm:spPr/>
      <dgm:t>
        <a:bodyPr/>
        <a:lstStyle/>
        <a:p>
          <a:endParaRPr lang="en-US"/>
        </a:p>
      </dgm:t>
    </dgm:pt>
    <dgm:pt modelId="{FD8005B7-B1FC-4C0A-B897-1E66BBF8E180}" type="sibTrans" cxnId="{735C38BD-C6C4-4365-A0D8-CD023F09F746}">
      <dgm:prSet/>
      <dgm:spPr/>
      <dgm:t>
        <a:bodyPr/>
        <a:lstStyle/>
        <a:p>
          <a:endParaRPr lang="en-US"/>
        </a:p>
      </dgm:t>
    </dgm:pt>
    <dgm:pt modelId="{ED6C7B87-0FE8-49C6-B121-C4F3BD94745D}">
      <dgm:prSet phldrT="[Text]"/>
      <dgm:spPr>
        <a:solidFill>
          <a:schemeClr val="bg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bg1">
                  <a:lumMod val="65000"/>
                </a:schemeClr>
              </a:solidFill>
            </a:rPr>
            <a:t>SIS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1B738104-08AF-453F-AFB8-45DD7988D50C}" type="parTrans" cxnId="{5D2F8533-FBB3-42C4-9C39-4FA9AF034481}">
      <dgm:prSet/>
      <dgm:spPr/>
      <dgm:t>
        <a:bodyPr/>
        <a:lstStyle/>
        <a:p>
          <a:endParaRPr lang="en-US"/>
        </a:p>
      </dgm:t>
    </dgm:pt>
    <dgm:pt modelId="{6A0275E7-467C-4A7A-A542-BD24ACD8968E}" type="sibTrans" cxnId="{5D2F8533-FBB3-42C4-9C39-4FA9AF034481}">
      <dgm:prSet/>
      <dgm:spPr/>
      <dgm:t>
        <a:bodyPr/>
        <a:lstStyle/>
        <a:p>
          <a:endParaRPr lang="en-US"/>
        </a:p>
      </dgm:t>
    </dgm:pt>
    <dgm:pt modelId="{A8620077-F836-40DA-AA15-3F9F2748965B}">
      <dgm:prSet phldrT="[Text]"/>
      <dgm:spPr>
        <a:solidFill>
          <a:schemeClr val="bg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bg1">
                  <a:lumMod val="65000"/>
                </a:schemeClr>
              </a:solidFill>
            </a:rPr>
            <a:t>NRE/NR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D39E9DFB-04FB-4007-AABB-C593230FD630}" type="parTrans" cxnId="{9456412A-14DC-4E81-802E-34148C74F795}">
      <dgm:prSet/>
      <dgm:spPr/>
      <dgm:t>
        <a:bodyPr/>
        <a:lstStyle/>
        <a:p>
          <a:endParaRPr lang="en-US"/>
        </a:p>
      </dgm:t>
    </dgm:pt>
    <dgm:pt modelId="{ABB9A411-D60F-4032-A89F-8B5CFD98CB2A}" type="sibTrans" cxnId="{9456412A-14DC-4E81-802E-34148C74F795}">
      <dgm:prSet/>
      <dgm:spPr/>
      <dgm:t>
        <a:bodyPr/>
        <a:lstStyle/>
        <a:p>
          <a:endParaRPr lang="en-US"/>
        </a:p>
      </dgm:t>
    </dgm:pt>
    <dgm:pt modelId="{4D7C38D8-0CC1-42CC-9B50-C0AE121FE191}" type="pres">
      <dgm:prSet presAssocID="{537FBA3B-6819-471B-8B6C-5A4B99242B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9C1059-F7DF-40EF-8A4A-9FE6B128B5B4}" type="pres">
      <dgm:prSet presAssocID="{901E6EF3-39D5-4DD6-8F3D-8183FE9DD313}" presName="Name5" presStyleLbl="vennNode1" presStyleIdx="0" presStyleCnt="4" custScaleY="62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79590-7EEF-4AC4-AA91-433CA1EA3C50}" type="pres">
      <dgm:prSet presAssocID="{367DCEB7-824D-463D-B15C-7A08095C2635}" presName="space" presStyleCnt="0"/>
      <dgm:spPr/>
    </dgm:pt>
    <dgm:pt modelId="{94D02C7F-1746-497D-9B7F-95AF3AC4597F}" type="pres">
      <dgm:prSet presAssocID="{133A9B0A-B9D4-4038-A012-36C279757488}" presName="Name5" presStyleLbl="vennNode1" presStyleIdx="1" presStyleCnt="4" custScaleY="62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8857D-07F4-4AC5-901F-689761E828AA}" type="pres">
      <dgm:prSet presAssocID="{FD8005B7-B1FC-4C0A-B897-1E66BBF8E180}" presName="space" presStyleCnt="0"/>
      <dgm:spPr/>
    </dgm:pt>
    <dgm:pt modelId="{37AF7AA9-7533-4353-9CE3-E053B85A6E72}" type="pres">
      <dgm:prSet presAssocID="{ED6C7B87-0FE8-49C6-B121-C4F3BD94745D}" presName="Name5" presStyleLbl="vennNode1" presStyleIdx="2" presStyleCnt="4" custScaleY="62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0EB48-A584-4C0C-90EA-C55281F9C6A1}" type="pres">
      <dgm:prSet presAssocID="{6A0275E7-467C-4A7A-A542-BD24ACD8968E}" presName="space" presStyleCnt="0"/>
      <dgm:spPr/>
    </dgm:pt>
    <dgm:pt modelId="{E0336C22-2E01-4CE6-A826-9CB59E32FD8E}" type="pres">
      <dgm:prSet presAssocID="{A8620077-F836-40DA-AA15-3F9F2748965B}" presName="Name5" presStyleLbl="vennNode1" presStyleIdx="3" presStyleCnt="4" custScaleY="62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04C55B-0B93-45E2-9E1E-9E4F4B7F7CA9}" type="presOf" srcId="{ED6C7B87-0FE8-49C6-B121-C4F3BD94745D}" destId="{37AF7AA9-7533-4353-9CE3-E053B85A6E72}" srcOrd="0" destOrd="0" presId="urn:microsoft.com/office/officeart/2005/8/layout/venn3"/>
    <dgm:cxn modelId="{C6CE5893-2617-4396-AC87-EF354C79795F}" type="presOf" srcId="{133A9B0A-B9D4-4038-A012-36C279757488}" destId="{94D02C7F-1746-497D-9B7F-95AF3AC4597F}" srcOrd="0" destOrd="0" presId="urn:microsoft.com/office/officeart/2005/8/layout/venn3"/>
    <dgm:cxn modelId="{A2BC4475-09F5-4767-B6F4-C4A261E24AD1}" srcId="{537FBA3B-6819-471B-8B6C-5A4B99242B8C}" destId="{901E6EF3-39D5-4DD6-8F3D-8183FE9DD313}" srcOrd="0" destOrd="0" parTransId="{615CCC51-CB56-4555-B4DB-449CEFE707FF}" sibTransId="{367DCEB7-824D-463D-B15C-7A08095C2635}"/>
    <dgm:cxn modelId="{719630B3-D68C-45AF-B633-E8E05F78CE75}" type="presOf" srcId="{901E6EF3-39D5-4DD6-8F3D-8183FE9DD313}" destId="{669C1059-F7DF-40EF-8A4A-9FE6B128B5B4}" srcOrd="0" destOrd="0" presId="urn:microsoft.com/office/officeart/2005/8/layout/venn3"/>
    <dgm:cxn modelId="{6A7CDCCD-D242-4FC2-8CD5-D4A9537EEFA2}" type="presOf" srcId="{A8620077-F836-40DA-AA15-3F9F2748965B}" destId="{E0336C22-2E01-4CE6-A826-9CB59E32FD8E}" srcOrd="0" destOrd="0" presId="urn:microsoft.com/office/officeart/2005/8/layout/venn3"/>
    <dgm:cxn modelId="{9456412A-14DC-4E81-802E-34148C74F795}" srcId="{537FBA3B-6819-471B-8B6C-5A4B99242B8C}" destId="{A8620077-F836-40DA-AA15-3F9F2748965B}" srcOrd="3" destOrd="0" parTransId="{D39E9DFB-04FB-4007-AABB-C593230FD630}" sibTransId="{ABB9A411-D60F-4032-A89F-8B5CFD98CB2A}"/>
    <dgm:cxn modelId="{5D2F8533-FBB3-42C4-9C39-4FA9AF034481}" srcId="{537FBA3B-6819-471B-8B6C-5A4B99242B8C}" destId="{ED6C7B87-0FE8-49C6-B121-C4F3BD94745D}" srcOrd="2" destOrd="0" parTransId="{1B738104-08AF-453F-AFB8-45DD7988D50C}" sibTransId="{6A0275E7-467C-4A7A-A542-BD24ACD8968E}"/>
    <dgm:cxn modelId="{735C38BD-C6C4-4365-A0D8-CD023F09F746}" srcId="{537FBA3B-6819-471B-8B6C-5A4B99242B8C}" destId="{133A9B0A-B9D4-4038-A012-36C279757488}" srcOrd="1" destOrd="0" parTransId="{23321A02-CE43-4F46-A2C5-AAE135DB7E22}" sibTransId="{FD8005B7-B1FC-4C0A-B897-1E66BBF8E180}"/>
    <dgm:cxn modelId="{17D14667-FFED-4E9E-890A-471D7B30E0C6}" type="presOf" srcId="{537FBA3B-6819-471B-8B6C-5A4B99242B8C}" destId="{4D7C38D8-0CC1-42CC-9B50-C0AE121FE191}" srcOrd="0" destOrd="0" presId="urn:microsoft.com/office/officeart/2005/8/layout/venn3"/>
    <dgm:cxn modelId="{DD9AAB39-0C11-486C-92EE-E48B12C9E092}" type="presParOf" srcId="{4D7C38D8-0CC1-42CC-9B50-C0AE121FE191}" destId="{669C1059-F7DF-40EF-8A4A-9FE6B128B5B4}" srcOrd="0" destOrd="0" presId="urn:microsoft.com/office/officeart/2005/8/layout/venn3"/>
    <dgm:cxn modelId="{224F5E80-231F-4DC7-8D38-72E8BDD2F80C}" type="presParOf" srcId="{4D7C38D8-0CC1-42CC-9B50-C0AE121FE191}" destId="{AC379590-7EEF-4AC4-AA91-433CA1EA3C50}" srcOrd="1" destOrd="0" presId="urn:microsoft.com/office/officeart/2005/8/layout/venn3"/>
    <dgm:cxn modelId="{B9947556-9FDA-4D92-9C30-C70FE91A2FD3}" type="presParOf" srcId="{4D7C38D8-0CC1-42CC-9B50-C0AE121FE191}" destId="{94D02C7F-1746-497D-9B7F-95AF3AC4597F}" srcOrd="2" destOrd="0" presId="urn:microsoft.com/office/officeart/2005/8/layout/venn3"/>
    <dgm:cxn modelId="{208D71AB-F51C-4524-9B4D-6A023F4C5B5D}" type="presParOf" srcId="{4D7C38D8-0CC1-42CC-9B50-C0AE121FE191}" destId="{7B98857D-07F4-4AC5-901F-689761E828AA}" srcOrd="3" destOrd="0" presId="urn:microsoft.com/office/officeart/2005/8/layout/venn3"/>
    <dgm:cxn modelId="{65CAB9E2-99A0-4374-B2C9-BD79DA3B0B50}" type="presParOf" srcId="{4D7C38D8-0CC1-42CC-9B50-C0AE121FE191}" destId="{37AF7AA9-7533-4353-9CE3-E053B85A6E72}" srcOrd="4" destOrd="0" presId="urn:microsoft.com/office/officeart/2005/8/layout/venn3"/>
    <dgm:cxn modelId="{2F28B0B8-CA05-41CA-87D8-D6D00EF34770}" type="presParOf" srcId="{4D7C38D8-0CC1-42CC-9B50-C0AE121FE191}" destId="{1960EB48-A584-4C0C-90EA-C55281F9C6A1}" srcOrd="5" destOrd="0" presId="urn:microsoft.com/office/officeart/2005/8/layout/venn3"/>
    <dgm:cxn modelId="{4CE83D71-D1B1-451E-90EB-E90D3999F755}" type="presParOf" srcId="{4D7C38D8-0CC1-42CC-9B50-C0AE121FE191}" destId="{E0336C22-2E01-4CE6-A826-9CB59E32FD8E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C126F-A7A1-49C4-9D79-4196DD43A569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859B1-4B32-4118-A13D-5696A7CF31B4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Estrategia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nacional</a:t>
          </a:r>
          <a:r>
            <a:rPr lang="en-US" sz="1700" kern="1200" dirty="0" smtClean="0"/>
            <a:t> o plan de </a:t>
          </a:r>
          <a:r>
            <a:rPr lang="en-US" sz="1700" kern="1200" dirty="0" err="1" smtClean="0"/>
            <a:t>acción</a:t>
          </a:r>
          <a:endParaRPr lang="en-GB" sz="1700" kern="1200" dirty="0"/>
        </a:p>
      </dsp:txBody>
      <dsp:txXfrm>
        <a:off x="1479451" y="463451"/>
        <a:ext cx="1430218" cy="1430218"/>
      </dsp:txXfrm>
    </dsp:sp>
    <dsp:sp modelId="{67353C95-5F04-4725-A4E2-B8A521A865CD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SNMB</a:t>
          </a:r>
          <a:endParaRPr lang="en-GB" sz="1700" kern="1200" dirty="0"/>
        </a:p>
      </dsp:txBody>
      <dsp:txXfrm>
        <a:off x="3186331" y="463451"/>
        <a:ext cx="1430218" cy="1430218"/>
      </dsp:txXfrm>
    </dsp:sp>
    <dsp:sp modelId="{7DB56A9E-6905-4154-9C28-52DB788F2DE4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SIS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</a:t>
          </a:r>
          <a:r>
            <a:rPr lang="en-US" sz="1700" kern="1200" dirty="0" err="1" smtClean="0"/>
            <a:t>salvaguardas</a:t>
          </a:r>
          <a:r>
            <a:rPr lang="en-US" sz="1700" kern="1200" dirty="0" smtClean="0"/>
            <a:t>)</a:t>
          </a:r>
          <a:endParaRPr lang="en-GB" sz="1700" kern="1200" dirty="0"/>
        </a:p>
      </dsp:txBody>
      <dsp:txXfrm>
        <a:off x="1479451" y="2170331"/>
        <a:ext cx="1430218" cy="1430218"/>
      </dsp:txXfrm>
    </dsp:sp>
    <dsp:sp modelId="{874A234E-A221-479A-9021-5133D3481F1B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Niveles</a:t>
          </a:r>
          <a:r>
            <a:rPr lang="en-US" sz="1700" kern="1200" dirty="0" smtClean="0"/>
            <a:t> de </a:t>
          </a:r>
          <a:r>
            <a:rPr lang="en-US" sz="1700" kern="1200" dirty="0" err="1" smtClean="0"/>
            <a:t>referencia</a:t>
          </a:r>
          <a:endParaRPr lang="en-GB" sz="1700" kern="1200" dirty="0"/>
        </a:p>
      </dsp:txBody>
      <dsp:txXfrm>
        <a:off x="3186331" y="2170331"/>
        <a:ext cx="1430218" cy="1430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C1059-F7DF-40EF-8A4A-9FE6B128B5B4}">
      <dsp:nvSpPr>
        <dsp:cNvPr id="0" name=""/>
        <dsp:cNvSpPr/>
      </dsp:nvSpPr>
      <dsp:spPr>
        <a:xfrm>
          <a:off x="1785" y="1473198"/>
          <a:ext cx="1791890" cy="11176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21590" rIns="9861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chemeClr val="bg1">
                  <a:lumMod val="65000"/>
                </a:schemeClr>
              </a:solidFill>
            </a:rPr>
            <a:t>Estr</a:t>
          </a:r>
          <a:r>
            <a:rPr lang="en-US" sz="1700" kern="1200" dirty="0" smtClean="0">
              <a:solidFill>
                <a:schemeClr val="bg1">
                  <a:lumMod val="65000"/>
                </a:schemeClr>
              </a:solidFill>
            </a:rPr>
            <a:t>. </a:t>
          </a:r>
          <a:r>
            <a:rPr lang="en-US" sz="1700" kern="1200" dirty="0" err="1" smtClean="0">
              <a:solidFill>
                <a:schemeClr val="bg1">
                  <a:lumMod val="65000"/>
                </a:schemeClr>
              </a:solidFill>
            </a:rPr>
            <a:t>Nac</a:t>
          </a:r>
          <a:r>
            <a:rPr lang="en-US" sz="1700" kern="1200" dirty="0" smtClean="0">
              <a:solidFill>
                <a:schemeClr val="bg1">
                  <a:lumMod val="65000"/>
                </a:schemeClr>
              </a:solidFill>
            </a:rPr>
            <a:t>/Plan de </a:t>
          </a:r>
          <a:r>
            <a:rPr lang="en-US" sz="1700" kern="1200" dirty="0" err="1" smtClean="0">
              <a:solidFill>
                <a:schemeClr val="bg1">
                  <a:lumMod val="65000"/>
                </a:schemeClr>
              </a:solidFill>
            </a:rPr>
            <a:t>Acción</a:t>
          </a:r>
          <a:endParaRPr lang="en-US" sz="17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264201" y="1636867"/>
        <a:ext cx="1267058" cy="790264"/>
      </dsp:txXfrm>
    </dsp:sp>
    <dsp:sp modelId="{94D02C7F-1746-497D-9B7F-95AF3AC4597F}">
      <dsp:nvSpPr>
        <dsp:cNvPr id="0" name=""/>
        <dsp:cNvSpPr/>
      </dsp:nvSpPr>
      <dsp:spPr>
        <a:xfrm>
          <a:off x="1435298" y="1473198"/>
          <a:ext cx="1791890" cy="11176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21590" rIns="9861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SNMB</a:t>
          </a:r>
          <a:endParaRPr lang="en-US" sz="1700" kern="1200" dirty="0"/>
        </a:p>
      </dsp:txBody>
      <dsp:txXfrm>
        <a:off x="1697714" y="1636867"/>
        <a:ext cx="1267058" cy="790264"/>
      </dsp:txXfrm>
    </dsp:sp>
    <dsp:sp modelId="{37AF7AA9-7533-4353-9CE3-E053B85A6E72}">
      <dsp:nvSpPr>
        <dsp:cNvPr id="0" name=""/>
        <dsp:cNvSpPr/>
      </dsp:nvSpPr>
      <dsp:spPr>
        <a:xfrm>
          <a:off x="2868810" y="1473198"/>
          <a:ext cx="1791890" cy="11176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21590" rIns="9861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>
                  <a:lumMod val="65000"/>
                </a:schemeClr>
              </a:solidFill>
            </a:rPr>
            <a:t>SIS</a:t>
          </a:r>
          <a:endParaRPr lang="en-US" sz="17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3131226" y="1636867"/>
        <a:ext cx="1267058" cy="790264"/>
      </dsp:txXfrm>
    </dsp:sp>
    <dsp:sp modelId="{E0336C22-2E01-4CE6-A826-9CB59E32FD8E}">
      <dsp:nvSpPr>
        <dsp:cNvPr id="0" name=""/>
        <dsp:cNvSpPr/>
      </dsp:nvSpPr>
      <dsp:spPr>
        <a:xfrm>
          <a:off x="4302323" y="1473198"/>
          <a:ext cx="1791890" cy="11176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21590" rIns="9861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>
                  <a:lumMod val="65000"/>
                </a:schemeClr>
              </a:solidFill>
            </a:rPr>
            <a:t>NRE/NR</a:t>
          </a:r>
          <a:endParaRPr lang="en-US" sz="17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564739" y="1636867"/>
        <a:ext cx="1267058" cy="7902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C1059-F7DF-40EF-8A4A-9FE6B128B5B4}">
      <dsp:nvSpPr>
        <dsp:cNvPr id="0" name=""/>
        <dsp:cNvSpPr/>
      </dsp:nvSpPr>
      <dsp:spPr>
        <a:xfrm>
          <a:off x="1785" y="1473198"/>
          <a:ext cx="1791890" cy="11176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21590" rIns="9861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chemeClr val="bg1">
                  <a:lumMod val="65000"/>
                </a:schemeClr>
              </a:solidFill>
            </a:rPr>
            <a:t>Estr</a:t>
          </a:r>
          <a:r>
            <a:rPr lang="en-US" sz="1700" kern="1200" dirty="0" smtClean="0">
              <a:solidFill>
                <a:schemeClr val="bg1">
                  <a:lumMod val="65000"/>
                </a:schemeClr>
              </a:solidFill>
            </a:rPr>
            <a:t>. </a:t>
          </a:r>
          <a:r>
            <a:rPr lang="en-US" sz="1700" kern="1200" dirty="0" err="1" smtClean="0">
              <a:solidFill>
                <a:schemeClr val="bg1">
                  <a:lumMod val="65000"/>
                </a:schemeClr>
              </a:solidFill>
            </a:rPr>
            <a:t>Nac</a:t>
          </a:r>
          <a:r>
            <a:rPr lang="en-US" sz="1700" kern="1200" dirty="0" smtClean="0">
              <a:solidFill>
                <a:schemeClr val="bg1">
                  <a:lumMod val="65000"/>
                </a:schemeClr>
              </a:solidFill>
            </a:rPr>
            <a:t>/Plan de </a:t>
          </a:r>
          <a:r>
            <a:rPr lang="en-US" sz="1700" kern="1200" dirty="0" err="1" smtClean="0">
              <a:solidFill>
                <a:schemeClr val="bg1">
                  <a:lumMod val="65000"/>
                </a:schemeClr>
              </a:solidFill>
            </a:rPr>
            <a:t>Acción</a:t>
          </a:r>
          <a:endParaRPr lang="en-US" sz="17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264201" y="1636867"/>
        <a:ext cx="1267058" cy="790264"/>
      </dsp:txXfrm>
    </dsp:sp>
    <dsp:sp modelId="{94D02C7F-1746-497D-9B7F-95AF3AC4597F}">
      <dsp:nvSpPr>
        <dsp:cNvPr id="0" name=""/>
        <dsp:cNvSpPr/>
      </dsp:nvSpPr>
      <dsp:spPr>
        <a:xfrm>
          <a:off x="1435298" y="1473198"/>
          <a:ext cx="1791890" cy="11176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21590" rIns="9861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SNMB</a:t>
          </a:r>
          <a:endParaRPr lang="en-US" sz="1700" kern="1200" dirty="0"/>
        </a:p>
      </dsp:txBody>
      <dsp:txXfrm>
        <a:off x="1697714" y="1636867"/>
        <a:ext cx="1267058" cy="790264"/>
      </dsp:txXfrm>
    </dsp:sp>
    <dsp:sp modelId="{37AF7AA9-7533-4353-9CE3-E053B85A6E72}">
      <dsp:nvSpPr>
        <dsp:cNvPr id="0" name=""/>
        <dsp:cNvSpPr/>
      </dsp:nvSpPr>
      <dsp:spPr>
        <a:xfrm>
          <a:off x="2868810" y="1473198"/>
          <a:ext cx="1791890" cy="11176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21590" rIns="9861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>
                  <a:lumMod val="65000"/>
                </a:schemeClr>
              </a:solidFill>
            </a:rPr>
            <a:t>SIS</a:t>
          </a:r>
          <a:endParaRPr lang="en-US" sz="17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3131226" y="1636867"/>
        <a:ext cx="1267058" cy="790264"/>
      </dsp:txXfrm>
    </dsp:sp>
    <dsp:sp modelId="{E0336C22-2E01-4CE6-A826-9CB59E32FD8E}">
      <dsp:nvSpPr>
        <dsp:cNvPr id="0" name=""/>
        <dsp:cNvSpPr/>
      </dsp:nvSpPr>
      <dsp:spPr>
        <a:xfrm>
          <a:off x="4302323" y="1473198"/>
          <a:ext cx="1791890" cy="11176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21590" rIns="9861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>
                  <a:lumMod val="65000"/>
                </a:schemeClr>
              </a:solidFill>
            </a:rPr>
            <a:t>NRE/NR</a:t>
          </a:r>
          <a:endParaRPr lang="en-US" sz="17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564739" y="1636867"/>
        <a:ext cx="1267058" cy="790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77147-BD43-4763-9CE2-7249CF2C7766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CFA83-C229-4B82-9DAC-DB884F37EF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7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-redd.org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unredd.net/index.php?option=com_docman&amp;task=doc_download&amp;gid=11053&amp;Itemid=53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Mismo</a:t>
            </a:r>
            <a:r>
              <a:rPr lang="en-US" dirty="0" smtClean="0"/>
              <a:t>: NRE/NR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9EDF-F9A4-4682-8D5E-A5A821EF26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20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Plataforma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diseminación</a:t>
            </a:r>
            <a:r>
              <a:rPr lang="en-GB" baseline="0" dirty="0" smtClean="0"/>
              <a:t> web: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ü"/>
              <a:tabLst/>
              <a:defRPr/>
            </a:pPr>
            <a:r>
              <a:rPr kumimoji="0" lang="es-PY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Herramienta de difusión de la información </a:t>
            </a:r>
            <a:r>
              <a:rPr lang="es-PY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PY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kumimoji="0" lang="es-PY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(M&amp;MRV</a:t>
            </a:r>
            <a:r>
              <a:rPr kumimoji="0" lang="es-PY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Y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el contexto de las actividades REDD+)</a:t>
            </a:r>
            <a:r>
              <a:rPr kumimoji="0" lang="es-PY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PY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ü"/>
              <a:tabLst/>
              <a:defRPr/>
            </a:pPr>
            <a:r>
              <a:rPr lang="es-PY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gratuito y de acceso libre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s-PY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Desarrollado por equipos de programación en FAO </a:t>
            </a:r>
            <a:r>
              <a:rPr kumimoji="0" lang="es-PY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(con el</a:t>
            </a:r>
            <a:r>
              <a:rPr kumimoji="0" lang="es-PY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Y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apoyo de </a:t>
            </a:r>
            <a:r>
              <a:rPr kumimoji="0" lang="es-PY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GeoSolutions</a:t>
            </a:r>
            <a:r>
              <a:rPr kumimoji="0" lang="es-PY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s-PY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Implementación y capacitación para mantenimiento en el país</a:t>
            </a:r>
            <a:endParaRPr kumimoji="0" lang="es-PY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FA83-C229-4B82-9DAC-DB884F37EF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76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5B7740-A00B-4037-A17B-1504017DB84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/>
              <a:t>(“No </a:t>
            </a:r>
            <a:r>
              <a:rPr lang="en-GB" sz="1200" i="1" dirty="0" err="1" smtClean="0"/>
              <a:t>podemos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hablar</a:t>
            </a:r>
            <a:r>
              <a:rPr lang="en-GB" sz="1200" i="1" dirty="0" smtClean="0"/>
              <a:t> de </a:t>
            </a:r>
            <a:r>
              <a:rPr lang="en-GB" sz="1200" i="1" dirty="0" err="1" smtClean="0"/>
              <a:t>mitigación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si</a:t>
            </a:r>
            <a:r>
              <a:rPr lang="en-GB" sz="1200" i="1" dirty="0" smtClean="0"/>
              <a:t> no </a:t>
            </a:r>
            <a:r>
              <a:rPr lang="en-GB" sz="1200" i="1" dirty="0" err="1" smtClean="0"/>
              <a:t>tenemos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una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metrica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adecuada</a:t>
            </a:r>
            <a:r>
              <a:rPr lang="en-GB" sz="1200" i="1" dirty="0" smtClean="0"/>
              <a:t>”</a:t>
            </a:r>
            <a:r>
              <a:rPr lang="en-GB" sz="1200" dirty="0" smtClean="0"/>
              <a:t>, L.F. </a:t>
            </a:r>
            <a:r>
              <a:rPr lang="en-GB" sz="1200" dirty="0" err="1" smtClean="0"/>
              <a:t>Arauz</a:t>
            </a:r>
            <a:r>
              <a:rPr lang="en-GB" sz="1200" dirty="0" smtClean="0"/>
              <a:t> </a:t>
            </a:r>
            <a:r>
              <a:rPr lang="en-GB" sz="1200" dirty="0" err="1" smtClean="0"/>
              <a:t>Cavallini</a:t>
            </a:r>
            <a:r>
              <a:rPr lang="en-GB" sz="1200" dirty="0" smtClean="0"/>
              <a:t>, Min. de Ag. y </a:t>
            </a:r>
            <a:r>
              <a:rPr lang="en-GB" sz="1200" dirty="0" err="1" smtClean="0"/>
              <a:t>Gan</a:t>
            </a:r>
            <a:r>
              <a:rPr lang="en-GB" sz="1200" dirty="0" smtClean="0"/>
              <a:t>., Costa Rica, 21 </a:t>
            </a:r>
            <a:r>
              <a:rPr lang="en-GB" sz="1200" dirty="0" err="1" smtClean="0"/>
              <a:t>julio</a:t>
            </a:r>
            <a:r>
              <a:rPr lang="en-GB" sz="1200" dirty="0" smtClean="0"/>
              <a:t> 2014)</a:t>
            </a:r>
          </a:p>
          <a:p>
            <a:endParaRPr lang="en-GB" dirty="0" smtClean="0"/>
          </a:p>
          <a:p>
            <a:pPr marL="342900" indent="-342900" algn="just">
              <a:buFontTx/>
              <a:buChar char="-"/>
            </a:pPr>
            <a:r>
              <a:rPr lang="en-GB" sz="1200" dirty="0" err="1" smtClean="0"/>
              <a:t>Identificación</a:t>
            </a:r>
            <a:r>
              <a:rPr lang="en-GB" sz="1200" dirty="0" smtClean="0"/>
              <a:t> de </a:t>
            </a:r>
            <a:r>
              <a:rPr lang="en-GB" sz="1200" b="1" i="1" dirty="0" err="1" smtClean="0"/>
              <a:t>donde</a:t>
            </a:r>
            <a:r>
              <a:rPr lang="en-GB" sz="1200" b="1" i="1" dirty="0" smtClean="0"/>
              <a:t> </a:t>
            </a:r>
            <a:r>
              <a:rPr lang="en-GB" sz="1200" dirty="0" err="1" smtClean="0"/>
              <a:t>están</a:t>
            </a:r>
            <a:r>
              <a:rPr lang="en-GB" sz="1200" dirty="0" smtClean="0"/>
              <a:t> </a:t>
            </a:r>
            <a:r>
              <a:rPr lang="en-GB" sz="1200" dirty="0" err="1" smtClean="0"/>
              <a:t>ocurriendo</a:t>
            </a:r>
            <a:r>
              <a:rPr lang="en-GB" sz="1200" dirty="0" smtClean="0"/>
              <a:t> los </a:t>
            </a:r>
            <a:r>
              <a:rPr lang="en-GB" sz="1200" dirty="0" err="1" smtClean="0"/>
              <a:t>cambios</a:t>
            </a:r>
            <a:r>
              <a:rPr lang="en-GB" sz="1200" dirty="0" smtClean="0"/>
              <a:t> y </a:t>
            </a:r>
            <a:r>
              <a:rPr lang="en-GB" sz="1200" dirty="0" err="1" smtClean="0"/>
              <a:t>relativa</a:t>
            </a:r>
            <a:r>
              <a:rPr lang="en-GB" sz="1200" dirty="0" smtClean="0"/>
              <a:t> </a:t>
            </a:r>
            <a:r>
              <a:rPr lang="en-GB" sz="1200" dirty="0" err="1" smtClean="0"/>
              <a:t>cuantificación</a:t>
            </a:r>
            <a:r>
              <a:rPr lang="en-GB" sz="1200" dirty="0" smtClean="0"/>
              <a:t> (</a:t>
            </a:r>
            <a:r>
              <a:rPr lang="en-GB" sz="1200" dirty="0" err="1" smtClean="0"/>
              <a:t>deforestación</a:t>
            </a:r>
            <a:r>
              <a:rPr lang="en-GB" sz="1200" dirty="0" smtClean="0"/>
              <a:t>)</a:t>
            </a:r>
          </a:p>
          <a:p>
            <a:pPr marL="342900" indent="-342900" algn="just">
              <a:buFontTx/>
              <a:buChar char="-"/>
            </a:pPr>
            <a:r>
              <a:rPr lang="en-GB" sz="1200" dirty="0" err="1" smtClean="0"/>
              <a:t>Degradación</a:t>
            </a:r>
            <a:r>
              <a:rPr lang="en-GB" sz="1200" dirty="0" smtClean="0"/>
              <a:t>: </a:t>
            </a:r>
            <a:r>
              <a:rPr lang="en-GB" sz="1200" dirty="0" err="1" smtClean="0"/>
              <a:t>muestreos</a:t>
            </a:r>
            <a:r>
              <a:rPr lang="en-GB" sz="1200" dirty="0" smtClean="0"/>
              <a:t> de campo, proxies, </a:t>
            </a:r>
            <a:r>
              <a:rPr lang="en-GB" sz="1200" dirty="0" err="1" smtClean="0"/>
              <a:t>sistema</a:t>
            </a:r>
            <a:r>
              <a:rPr lang="en-GB" sz="1200" dirty="0" smtClean="0"/>
              <a:t> </a:t>
            </a:r>
            <a:r>
              <a:rPr lang="en-GB" sz="1200" dirty="0" err="1" smtClean="0"/>
              <a:t>satelital</a:t>
            </a:r>
            <a:r>
              <a:rPr lang="en-GB" sz="1200" dirty="0" smtClean="0"/>
              <a:t> (</a:t>
            </a:r>
            <a:r>
              <a:rPr lang="en-GB" sz="1200" dirty="0" err="1" smtClean="0"/>
              <a:t>metodos</a:t>
            </a:r>
            <a:r>
              <a:rPr lang="en-GB" sz="1200" dirty="0" smtClean="0"/>
              <a:t> </a:t>
            </a:r>
            <a:r>
              <a:rPr lang="en-GB" sz="1200" dirty="0" err="1" smtClean="0"/>
              <a:t>en</a:t>
            </a:r>
            <a:r>
              <a:rPr lang="en-GB" sz="1200" dirty="0" smtClean="0"/>
              <a:t> </a:t>
            </a:r>
            <a:r>
              <a:rPr lang="en-GB" sz="1200" dirty="0" err="1" smtClean="0"/>
              <a:t>evaluación</a:t>
            </a:r>
            <a:r>
              <a:rPr lang="en-GB" sz="1200" dirty="0" smtClean="0"/>
              <a:t>)</a:t>
            </a:r>
          </a:p>
          <a:p>
            <a:pPr marL="342900" indent="-342900" algn="just">
              <a:buFontTx/>
              <a:buChar char="-"/>
            </a:pPr>
            <a:r>
              <a:rPr lang="en-GB" sz="1200" dirty="0" err="1" smtClean="0"/>
              <a:t>Contribución</a:t>
            </a:r>
            <a:r>
              <a:rPr lang="en-GB" sz="1200" dirty="0" smtClean="0"/>
              <a:t> a </a:t>
            </a:r>
            <a:r>
              <a:rPr lang="en-GB" sz="1200" dirty="0" err="1" smtClean="0"/>
              <a:t>identificación</a:t>
            </a:r>
            <a:r>
              <a:rPr lang="en-GB" sz="1200" dirty="0" smtClean="0"/>
              <a:t> de </a:t>
            </a:r>
            <a:r>
              <a:rPr lang="en-GB" sz="1200" b="1" i="1" dirty="0" err="1" smtClean="0"/>
              <a:t>por</a:t>
            </a:r>
            <a:r>
              <a:rPr lang="en-GB" sz="1200" b="1" i="1" dirty="0" smtClean="0"/>
              <a:t> </a:t>
            </a:r>
            <a:r>
              <a:rPr lang="en-GB" sz="1200" b="1" i="1" dirty="0" err="1" smtClean="0"/>
              <a:t>qué</a:t>
            </a:r>
            <a:r>
              <a:rPr lang="en-GB" sz="1200" b="1" i="1" dirty="0" smtClean="0"/>
              <a:t> </a:t>
            </a:r>
            <a:r>
              <a:rPr lang="en-GB" sz="1200" dirty="0" err="1" smtClean="0"/>
              <a:t>están</a:t>
            </a:r>
            <a:r>
              <a:rPr lang="en-GB" sz="1200" dirty="0" smtClean="0"/>
              <a:t> </a:t>
            </a:r>
            <a:r>
              <a:rPr lang="en-GB" sz="1200" dirty="0" err="1" smtClean="0"/>
              <a:t>ocurriendo</a:t>
            </a:r>
            <a:r>
              <a:rPr lang="en-GB" sz="1200" dirty="0" smtClean="0"/>
              <a:t> los </a:t>
            </a:r>
            <a:r>
              <a:rPr lang="en-GB" sz="1200" dirty="0" err="1" smtClean="0"/>
              <a:t>cambios</a:t>
            </a:r>
            <a:r>
              <a:rPr lang="en-GB" sz="1200" dirty="0" smtClean="0"/>
              <a:t> (</a:t>
            </a:r>
            <a:r>
              <a:rPr lang="en-GB" sz="1200" dirty="0" err="1" smtClean="0"/>
              <a:t>sobre</a:t>
            </a:r>
            <a:r>
              <a:rPr lang="en-GB" sz="1200" dirty="0" smtClean="0"/>
              <a:t> </a:t>
            </a:r>
            <a:r>
              <a:rPr lang="en-GB" sz="1200" dirty="0" err="1" smtClean="0"/>
              <a:t>todo</a:t>
            </a:r>
            <a:r>
              <a:rPr lang="en-GB" sz="1200" dirty="0" smtClean="0"/>
              <a:t> </a:t>
            </a:r>
            <a:r>
              <a:rPr lang="en-GB" sz="1200" dirty="0" err="1" smtClean="0"/>
              <a:t>deforestación</a:t>
            </a:r>
            <a:r>
              <a:rPr lang="en-GB" sz="1200" dirty="0" smtClean="0"/>
              <a:t>)</a:t>
            </a:r>
          </a:p>
          <a:p>
            <a:endParaRPr lang="en-GB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FA83-C229-4B82-9DAC-DB884F37EF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83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/>
              <a:t>(“No </a:t>
            </a:r>
            <a:r>
              <a:rPr lang="en-GB" sz="1200" i="1" dirty="0" err="1" smtClean="0"/>
              <a:t>podemos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hablar</a:t>
            </a:r>
            <a:r>
              <a:rPr lang="en-GB" sz="1200" i="1" dirty="0" smtClean="0"/>
              <a:t> de </a:t>
            </a:r>
            <a:r>
              <a:rPr lang="en-GB" sz="1200" i="1" dirty="0" err="1" smtClean="0"/>
              <a:t>mitigación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si</a:t>
            </a:r>
            <a:r>
              <a:rPr lang="en-GB" sz="1200" i="1" dirty="0" smtClean="0"/>
              <a:t> no </a:t>
            </a:r>
            <a:r>
              <a:rPr lang="en-GB" sz="1200" i="1" dirty="0" err="1" smtClean="0"/>
              <a:t>tenemos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una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metrica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adecuada</a:t>
            </a:r>
            <a:r>
              <a:rPr lang="en-GB" sz="1200" i="1" dirty="0" smtClean="0"/>
              <a:t>”</a:t>
            </a:r>
            <a:r>
              <a:rPr lang="en-GB" sz="1200" dirty="0" smtClean="0"/>
              <a:t>, L.F. </a:t>
            </a:r>
            <a:r>
              <a:rPr lang="en-GB" sz="1200" dirty="0" err="1" smtClean="0"/>
              <a:t>Arauz</a:t>
            </a:r>
            <a:r>
              <a:rPr lang="en-GB" sz="1200" dirty="0" smtClean="0"/>
              <a:t> </a:t>
            </a:r>
            <a:r>
              <a:rPr lang="en-GB" sz="1200" dirty="0" err="1" smtClean="0"/>
              <a:t>Cavallini</a:t>
            </a:r>
            <a:r>
              <a:rPr lang="en-GB" sz="1200" dirty="0" smtClean="0"/>
              <a:t>, Min. de Ag. y </a:t>
            </a:r>
            <a:r>
              <a:rPr lang="en-GB" sz="1200" dirty="0" err="1" smtClean="0"/>
              <a:t>Gan</a:t>
            </a:r>
            <a:r>
              <a:rPr lang="en-GB" sz="1200" dirty="0" smtClean="0"/>
              <a:t>., Costa Rica, 21 </a:t>
            </a:r>
            <a:r>
              <a:rPr lang="en-GB" sz="1200" dirty="0" err="1" smtClean="0"/>
              <a:t>julio</a:t>
            </a:r>
            <a:r>
              <a:rPr lang="en-GB" sz="1200" dirty="0" smtClean="0"/>
              <a:t> 2014)</a:t>
            </a:r>
          </a:p>
          <a:p>
            <a:endParaRPr lang="en-GB" dirty="0" smtClean="0"/>
          </a:p>
          <a:p>
            <a:pPr marL="342900" indent="-342900" algn="just">
              <a:buFontTx/>
              <a:buChar char="-"/>
            </a:pPr>
            <a:r>
              <a:rPr lang="en-GB" sz="1200" dirty="0" err="1" smtClean="0"/>
              <a:t>Identificación</a:t>
            </a:r>
            <a:r>
              <a:rPr lang="en-GB" sz="1200" dirty="0" smtClean="0"/>
              <a:t> de </a:t>
            </a:r>
            <a:r>
              <a:rPr lang="en-GB" sz="1200" b="1" i="1" dirty="0" err="1" smtClean="0"/>
              <a:t>donde</a:t>
            </a:r>
            <a:r>
              <a:rPr lang="en-GB" sz="1200" b="1" i="1" dirty="0" smtClean="0"/>
              <a:t> </a:t>
            </a:r>
            <a:r>
              <a:rPr lang="en-GB" sz="1200" dirty="0" err="1" smtClean="0"/>
              <a:t>están</a:t>
            </a:r>
            <a:r>
              <a:rPr lang="en-GB" sz="1200" dirty="0" smtClean="0"/>
              <a:t> </a:t>
            </a:r>
            <a:r>
              <a:rPr lang="en-GB" sz="1200" dirty="0" err="1" smtClean="0"/>
              <a:t>ocurriendo</a:t>
            </a:r>
            <a:r>
              <a:rPr lang="en-GB" sz="1200" dirty="0" smtClean="0"/>
              <a:t> los </a:t>
            </a:r>
            <a:r>
              <a:rPr lang="en-GB" sz="1200" dirty="0" err="1" smtClean="0"/>
              <a:t>cambios</a:t>
            </a:r>
            <a:r>
              <a:rPr lang="en-GB" sz="1200" dirty="0" smtClean="0"/>
              <a:t> y </a:t>
            </a:r>
            <a:r>
              <a:rPr lang="en-GB" sz="1200" dirty="0" err="1" smtClean="0"/>
              <a:t>relativa</a:t>
            </a:r>
            <a:r>
              <a:rPr lang="en-GB" sz="1200" dirty="0" smtClean="0"/>
              <a:t> </a:t>
            </a:r>
            <a:r>
              <a:rPr lang="en-GB" sz="1200" dirty="0" err="1" smtClean="0"/>
              <a:t>cuantificación</a:t>
            </a:r>
            <a:r>
              <a:rPr lang="en-GB" sz="1200" dirty="0" smtClean="0"/>
              <a:t> (</a:t>
            </a:r>
            <a:r>
              <a:rPr lang="en-GB" sz="1200" dirty="0" err="1" smtClean="0"/>
              <a:t>deforestación</a:t>
            </a:r>
            <a:r>
              <a:rPr lang="en-GB" sz="1200" dirty="0" smtClean="0"/>
              <a:t>)</a:t>
            </a:r>
          </a:p>
          <a:p>
            <a:pPr marL="342900" indent="-342900" algn="just">
              <a:buFontTx/>
              <a:buChar char="-"/>
            </a:pPr>
            <a:r>
              <a:rPr lang="en-GB" sz="1200" dirty="0" err="1" smtClean="0"/>
              <a:t>Degradación</a:t>
            </a:r>
            <a:r>
              <a:rPr lang="en-GB" sz="1200" dirty="0" smtClean="0"/>
              <a:t>: </a:t>
            </a:r>
            <a:r>
              <a:rPr lang="en-GB" sz="1200" dirty="0" err="1" smtClean="0"/>
              <a:t>muestreos</a:t>
            </a:r>
            <a:r>
              <a:rPr lang="en-GB" sz="1200" dirty="0" smtClean="0"/>
              <a:t> de campo, proxies, </a:t>
            </a:r>
            <a:r>
              <a:rPr lang="en-GB" sz="1200" dirty="0" err="1" smtClean="0"/>
              <a:t>sistema</a:t>
            </a:r>
            <a:r>
              <a:rPr lang="en-GB" sz="1200" dirty="0" smtClean="0"/>
              <a:t> </a:t>
            </a:r>
            <a:r>
              <a:rPr lang="en-GB" sz="1200" dirty="0" err="1" smtClean="0"/>
              <a:t>satelital</a:t>
            </a:r>
            <a:r>
              <a:rPr lang="en-GB" sz="1200" dirty="0" smtClean="0"/>
              <a:t> (</a:t>
            </a:r>
            <a:r>
              <a:rPr lang="en-GB" sz="1200" dirty="0" err="1" smtClean="0"/>
              <a:t>metodos</a:t>
            </a:r>
            <a:r>
              <a:rPr lang="en-GB" sz="1200" dirty="0" smtClean="0"/>
              <a:t> </a:t>
            </a:r>
            <a:r>
              <a:rPr lang="en-GB" sz="1200" dirty="0" err="1" smtClean="0"/>
              <a:t>en</a:t>
            </a:r>
            <a:r>
              <a:rPr lang="en-GB" sz="1200" dirty="0" smtClean="0"/>
              <a:t> </a:t>
            </a:r>
            <a:r>
              <a:rPr lang="en-GB" sz="1200" dirty="0" err="1" smtClean="0"/>
              <a:t>evaluación</a:t>
            </a:r>
            <a:r>
              <a:rPr lang="en-GB" sz="1200" dirty="0" smtClean="0"/>
              <a:t>)</a:t>
            </a:r>
          </a:p>
          <a:p>
            <a:pPr marL="342900" indent="-342900" algn="just">
              <a:buFontTx/>
              <a:buChar char="-"/>
            </a:pPr>
            <a:r>
              <a:rPr lang="en-GB" sz="1200" dirty="0" err="1" smtClean="0"/>
              <a:t>Contribución</a:t>
            </a:r>
            <a:r>
              <a:rPr lang="en-GB" sz="1200" dirty="0" smtClean="0"/>
              <a:t> a </a:t>
            </a:r>
            <a:r>
              <a:rPr lang="en-GB" sz="1200" dirty="0" err="1" smtClean="0"/>
              <a:t>identificación</a:t>
            </a:r>
            <a:r>
              <a:rPr lang="en-GB" sz="1200" dirty="0" smtClean="0"/>
              <a:t> de </a:t>
            </a:r>
            <a:r>
              <a:rPr lang="en-GB" sz="1200" b="1" i="1" dirty="0" err="1" smtClean="0"/>
              <a:t>por</a:t>
            </a:r>
            <a:r>
              <a:rPr lang="en-GB" sz="1200" b="1" i="1" dirty="0" smtClean="0"/>
              <a:t> </a:t>
            </a:r>
            <a:r>
              <a:rPr lang="en-GB" sz="1200" b="1" i="1" dirty="0" err="1" smtClean="0"/>
              <a:t>qué</a:t>
            </a:r>
            <a:r>
              <a:rPr lang="en-GB" sz="1200" b="1" i="1" dirty="0" smtClean="0"/>
              <a:t> </a:t>
            </a:r>
            <a:r>
              <a:rPr lang="en-GB" sz="1200" dirty="0" err="1" smtClean="0"/>
              <a:t>están</a:t>
            </a:r>
            <a:r>
              <a:rPr lang="en-GB" sz="1200" dirty="0" smtClean="0"/>
              <a:t> </a:t>
            </a:r>
            <a:r>
              <a:rPr lang="en-GB" sz="1200" dirty="0" err="1" smtClean="0"/>
              <a:t>ocurriendo</a:t>
            </a:r>
            <a:r>
              <a:rPr lang="en-GB" sz="1200" dirty="0" smtClean="0"/>
              <a:t> los </a:t>
            </a:r>
            <a:r>
              <a:rPr lang="en-GB" sz="1200" dirty="0" err="1" smtClean="0"/>
              <a:t>cambios</a:t>
            </a:r>
            <a:r>
              <a:rPr lang="en-GB" sz="1200" dirty="0" smtClean="0"/>
              <a:t> (</a:t>
            </a:r>
            <a:r>
              <a:rPr lang="en-GB" sz="1200" dirty="0" err="1" smtClean="0"/>
              <a:t>sobre</a:t>
            </a:r>
            <a:r>
              <a:rPr lang="en-GB" sz="1200" dirty="0" smtClean="0"/>
              <a:t> </a:t>
            </a:r>
            <a:r>
              <a:rPr lang="en-GB" sz="1200" dirty="0" err="1" smtClean="0"/>
              <a:t>todo</a:t>
            </a:r>
            <a:r>
              <a:rPr lang="en-GB" sz="1200" dirty="0" smtClean="0"/>
              <a:t> </a:t>
            </a:r>
            <a:r>
              <a:rPr lang="en-GB" sz="1200" dirty="0" err="1" smtClean="0"/>
              <a:t>deforestación</a:t>
            </a:r>
            <a:r>
              <a:rPr lang="en-GB" sz="1200" dirty="0" smtClean="0"/>
              <a:t>)</a:t>
            </a:r>
          </a:p>
          <a:p>
            <a:endParaRPr lang="en-GB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FA83-C229-4B82-9DAC-DB884F37EF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83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1" i="1" dirty="0" smtClean="0">
                <a:solidFill>
                  <a:schemeClr val="accent3">
                    <a:lumMod val="75000"/>
                  </a:schemeClr>
                </a:solidFill>
              </a:rPr>
              <a:t>Enlaces </a:t>
            </a:r>
            <a:r>
              <a:rPr lang="en-GB" sz="1200" b="1" i="1" dirty="0" err="1" smtClean="0">
                <a:solidFill>
                  <a:schemeClr val="accent3">
                    <a:lumMod val="75000"/>
                  </a:schemeClr>
                </a:solidFill>
              </a:rPr>
              <a:t>útiles</a:t>
            </a:r>
            <a:endParaRPr lang="en-GB" sz="1200" b="1" dirty="0" smtClean="0">
              <a:solidFill>
                <a:schemeClr val="accent3">
                  <a:lumMod val="75000"/>
                </a:schemeClr>
              </a:solidFill>
              <a:hlinkClick r:id="rId3"/>
            </a:endParaRPr>
          </a:p>
          <a:p>
            <a:pPr algn="l"/>
            <a:r>
              <a:rPr lang="en-GB" sz="1200" dirty="0" smtClean="0">
                <a:solidFill>
                  <a:schemeClr val="accent3">
                    <a:lumMod val="75000"/>
                  </a:schemeClr>
                </a:solidFill>
                <a:hlinkClick r:id="rId3"/>
              </a:rPr>
              <a:t>www.un-redd.org</a:t>
            </a:r>
            <a:endParaRPr lang="en-GB" sz="1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l"/>
            <a:r>
              <a:rPr lang="en-GB" sz="1200" dirty="0" smtClean="0">
                <a:solidFill>
                  <a:schemeClr val="accent3">
                    <a:lumMod val="75000"/>
                  </a:schemeClr>
                </a:solidFill>
              </a:rPr>
              <a:t>http://nfms4redd.org/</a:t>
            </a:r>
          </a:p>
          <a:p>
            <a:pPr algn="l"/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hlinkClick r:id="rId4"/>
              </a:rPr>
              <a:t>http://www.unredd.net/index.php?option=com_docman&amp;task=doc_download&amp;gid=11053&amp;Itemid=53</a:t>
            </a:r>
            <a:endParaRPr lang="en-US" sz="12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FA83-C229-4B82-9DAC-DB884F37EF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91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REDD+ Provisions, Rules and Modalities</a:t>
            </a:r>
          </a:p>
          <a:p>
            <a:r>
              <a:rPr lang="en-US" sz="1200" b="1" dirty="0" smtClean="0">
                <a:solidFill>
                  <a:srgbClr val="C00000"/>
                </a:solidFill>
              </a:rPr>
              <a:t>Provided through decisions</a:t>
            </a:r>
            <a:endParaRPr lang="en-GB" sz="1200" b="1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FA83-C229-4B82-9DAC-DB884F37EF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6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11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BBB093-1B4B-4C7D-B3DA-548B435413C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6493" tIns="43247" rIns="86493" bIns="43247"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Sistemas Nacionales de Monitoreo de Bosque &amp; enlaces con SIS / registros (3 </a:t>
            </a:r>
            <a:r>
              <a:rPr lang="es-EC" dirty="0" err="1" smtClean="0"/>
              <a:t>slides</a:t>
            </a:r>
            <a:r>
              <a:rPr lang="es-EC" dirty="0" smtClean="0"/>
              <a:t>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FA83-C229-4B82-9DAC-DB884F37EF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69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SNMB:</a:t>
            </a:r>
            <a:r>
              <a:rPr lang="es-EC" baseline="0" dirty="0" smtClean="0"/>
              <a:t>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aseline="0" dirty="0" smtClean="0"/>
              <a:t>Entre otras cosas el SNMB es el pilar para el monitoreo de carbono y para las comunicaciones nacionales a la CMNUCC , es un </a:t>
            </a:r>
            <a:r>
              <a:rPr lang="en-US" dirty="0" err="1" smtClean="0"/>
              <a:t>punto</a:t>
            </a:r>
            <a:r>
              <a:rPr lang="en-US" dirty="0" smtClean="0"/>
              <a:t> de </a:t>
            </a:r>
            <a:r>
              <a:rPr lang="en-US" dirty="0" err="1" smtClean="0"/>
              <a:t>partida</a:t>
            </a:r>
            <a:r>
              <a:rPr lang="en-US" dirty="0" smtClean="0"/>
              <a:t> para la </a:t>
            </a:r>
            <a:r>
              <a:rPr lang="en-US" dirty="0" err="1" smtClean="0"/>
              <a:t>construcción</a:t>
            </a:r>
            <a:r>
              <a:rPr lang="en-US" dirty="0" smtClean="0"/>
              <a:t> de </a:t>
            </a:r>
            <a:r>
              <a:rPr lang="en-US" dirty="0" err="1" smtClean="0"/>
              <a:t>niveles</a:t>
            </a:r>
            <a:r>
              <a:rPr lang="en-US" dirty="0" smtClean="0"/>
              <a:t> de </a:t>
            </a:r>
            <a:r>
              <a:rPr lang="en-US" dirty="0" err="1" smtClean="0"/>
              <a:t>referencia</a:t>
            </a:r>
            <a:r>
              <a:rPr lang="en-US" dirty="0" smtClean="0"/>
              <a:t>;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país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demonstrar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coherencia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SNMB (</a:t>
            </a:r>
            <a:r>
              <a:rPr lang="en-US" baseline="0" dirty="0" err="1" smtClean="0"/>
              <a:t>pilar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monitoreo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carbono</a:t>
            </a:r>
            <a:r>
              <a:rPr lang="en-US" baseline="0" dirty="0" smtClean="0"/>
              <a:t>) y </a:t>
            </a:r>
            <a:r>
              <a:rPr lang="en-US" baseline="0" dirty="0" err="1" smtClean="0"/>
              <a:t>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niveles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referencia</a:t>
            </a:r>
            <a:r>
              <a:rPr lang="en-US" baseline="0" dirty="0" smtClean="0"/>
              <a:t>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El SNMB </a:t>
            </a:r>
            <a:r>
              <a:rPr lang="en-GB" baseline="0" dirty="0" err="1" smtClean="0"/>
              <a:t>provee</a:t>
            </a:r>
            <a:r>
              <a:rPr lang="en-GB" baseline="0" dirty="0" smtClean="0"/>
              <a:t> </a:t>
            </a:r>
            <a:r>
              <a:rPr lang="en-US" dirty="0" err="1" smtClean="0"/>
              <a:t>apoyo</a:t>
            </a:r>
            <a:r>
              <a:rPr lang="en-US" dirty="0" smtClean="0"/>
              <a:t> a la </a:t>
            </a:r>
            <a:r>
              <a:rPr lang="en-US" dirty="0" err="1" smtClean="0"/>
              <a:t>implementación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y sub-</a:t>
            </a:r>
            <a:r>
              <a:rPr lang="en-US" dirty="0" err="1" smtClean="0"/>
              <a:t>nacional</a:t>
            </a:r>
            <a:r>
              <a:rPr lang="en-US" dirty="0" smtClean="0"/>
              <a:t> de </a:t>
            </a:r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distribución</a:t>
            </a:r>
            <a:r>
              <a:rPr lang="en-US" dirty="0" smtClean="0"/>
              <a:t> de </a:t>
            </a:r>
            <a:r>
              <a:rPr lang="en-US" dirty="0" err="1" smtClean="0"/>
              <a:t>beneficios</a:t>
            </a:r>
            <a:r>
              <a:rPr lang="en-US" dirty="0" smtClean="0"/>
              <a:t> y a la </a:t>
            </a:r>
            <a:r>
              <a:rPr lang="en-US" dirty="0" err="1" smtClean="0"/>
              <a:t>formulación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politicas</a:t>
            </a: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 smtClean="0"/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FA83-C229-4B82-9DAC-DB884F37EF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69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200" dirty="0" smtClean="0"/>
              <a:t>No es necesario esperar obtener los </a:t>
            </a:r>
            <a:r>
              <a:rPr lang="es-ES" sz="1200" b="1" dirty="0" smtClean="0"/>
              <a:t>insumos técnicos óptimos para  empezar el desarrollo de las estrategias nacionales o planes de acción</a:t>
            </a:r>
            <a:r>
              <a:rPr lang="es-ES" sz="1200" dirty="0" smtClean="0"/>
              <a:t> pero  si se necesitan insumos técnicos de base en el proceso REDD+</a:t>
            </a:r>
          </a:p>
          <a:p>
            <a:pPr marL="0" indent="0">
              <a:buFont typeface="Arial" pitchFamily="34" charset="0"/>
              <a:buNone/>
            </a:pPr>
            <a:endParaRPr lang="es-PA" sz="1200" dirty="0" smtClean="0"/>
          </a:p>
          <a:p>
            <a:pPr marL="457200" indent="-457200">
              <a:buFont typeface="Arial" pitchFamily="34" charset="0"/>
              <a:buChar char="•"/>
            </a:pPr>
            <a:endParaRPr lang="es-PA" sz="1200" dirty="0" smtClean="0"/>
          </a:p>
          <a:p>
            <a:pPr marL="457200" indent="-457200">
              <a:buFont typeface="Arial" pitchFamily="34" charset="0"/>
              <a:buChar char="•"/>
            </a:pPr>
            <a:endParaRPr lang="es-PA" sz="1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s-PA" sz="1200" dirty="0" smtClean="0"/>
              <a:t>FASE1: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PA" sz="1200" dirty="0" smtClean="0"/>
              <a:t>Elaboración de estrategias o planes de acción </a:t>
            </a:r>
            <a:r>
              <a:rPr lang="es-PA" sz="1200" i="1" dirty="0" smtClean="0"/>
              <a:t>(y selección actividades REDD+)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PA" sz="1200" dirty="0" smtClean="0"/>
              <a:t>Identificación de necesidades y fomento de capacitación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PA" sz="1200" dirty="0" smtClean="0"/>
              <a:t>Selección de pilares del SNMB y prueba de metodologías</a:t>
            </a:r>
          </a:p>
          <a:p>
            <a:pPr marL="457200" indent="-457200">
              <a:buFont typeface="Arial" pitchFamily="34" charset="0"/>
              <a:buChar char="•"/>
            </a:pPr>
            <a:endParaRPr lang="es-PA" sz="1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s-PA" sz="1200" dirty="0" smtClean="0"/>
              <a:t>FASE2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PA" sz="1200" kern="1200" dirty="0" smtClean="0">
                <a:solidFill>
                  <a:schemeClr val="tx1"/>
                </a:solidFill>
              </a:rPr>
              <a:t>Implementación de actividades y planes de demonstración/pilotaje (nacional o sub-nacional)</a:t>
            </a:r>
            <a:endParaRPr lang="es-PA" kern="1200" dirty="0" smtClean="0">
              <a:solidFill>
                <a:schemeClr val="tx1"/>
              </a:solidFill>
            </a:endParaRP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PA" dirty="0" smtClean="0">
                <a:solidFill>
                  <a:schemeClr val="tx1"/>
                </a:solidFill>
              </a:rPr>
              <a:t> Función de monitoreo del SNMB operacional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PA" dirty="0" smtClean="0">
                <a:solidFill>
                  <a:schemeClr val="tx1"/>
                </a:solidFill>
              </a:rPr>
              <a:t> Fomento de capacidades</a:t>
            </a:r>
            <a:endParaRPr lang="es-PA" kern="1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s-PA" sz="1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s-PA" sz="1200" dirty="0" smtClean="0"/>
              <a:t>FASE 3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PA" sz="1200" kern="1200" dirty="0" smtClean="0">
                <a:solidFill>
                  <a:schemeClr val="tx1"/>
                </a:solidFill>
              </a:rPr>
              <a:t>Implementación de políticas y medidas (nivel nacional)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PA" dirty="0" smtClean="0">
                <a:solidFill>
                  <a:schemeClr val="tx1"/>
                </a:solidFill>
              </a:rPr>
              <a:t> Función de monitoreo a operacional a nivel de territorio nacional (evitar  “fugas”) y  allanar el camino a posibles incentivos positivos basados en los resultados</a:t>
            </a:r>
            <a:endParaRPr lang="es-PA" kern="1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s-PA" sz="1200" dirty="0" smtClean="0"/>
          </a:p>
          <a:p>
            <a:pPr marL="457200" indent="-457200"/>
            <a:endParaRPr lang="es-PA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FA83-C229-4B82-9DAC-DB884F37EF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43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200" dirty="0" smtClean="0"/>
              <a:t>No es necesario esperar obtener los </a:t>
            </a:r>
            <a:r>
              <a:rPr lang="es-ES" sz="1200" b="1" dirty="0" smtClean="0"/>
              <a:t>insumos técnicos óptimos para  empezar el desarrollo de las estrategias nacionales o planes de acción</a:t>
            </a:r>
            <a:r>
              <a:rPr lang="es-ES" sz="1200" dirty="0" smtClean="0"/>
              <a:t> pero  si se necesitan insumos técnicos de base en el proceso REDD+</a:t>
            </a:r>
          </a:p>
          <a:p>
            <a:pPr marL="0" indent="0">
              <a:buFont typeface="Arial" pitchFamily="34" charset="0"/>
              <a:buNone/>
            </a:pPr>
            <a:endParaRPr lang="es-PA" sz="1200" dirty="0" smtClean="0"/>
          </a:p>
          <a:p>
            <a:pPr marL="457200" indent="-457200">
              <a:buFont typeface="Arial" pitchFamily="34" charset="0"/>
              <a:buChar char="•"/>
            </a:pPr>
            <a:endParaRPr lang="es-PA" sz="1200" dirty="0" smtClean="0"/>
          </a:p>
          <a:p>
            <a:pPr marL="457200" indent="-457200">
              <a:buFont typeface="Arial" pitchFamily="34" charset="0"/>
              <a:buChar char="•"/>
            </a:pPr>
            <a:endParaRPr lang="es-PA" sz="1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s-PA" sz="1200" dirty="0" smtClean="0"/>
              <a:t>FASE1: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PA" sz="1200" dirty="0" smtClean="0"/>
              <a:t>Elaboración de estrategias o planes de acción </a:t>
            </a:r>
            <a:r>
              <a:rPr lang="es-PA" sz="1200" i="1" dirty="0" smtClean="0"/>
              <a:t>(y selección actividades REDD+)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PA" sz="1200" dirty="0" smtClean="0"/>
              <a:t>Identificación de necesidades y fomento de capacitación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PA" sz="1200" dirty="0" smtClean="0"/>
              <a:t>Selección de pilares del SNMB y prueba de metodologías</a:t>
            </a:r>
          </a:p>
          <a:p>
            <a:pPr marL="457200" indent="-457200">
              <a:buFont typeface="Arial" pitchFamily="34" charset="0"/>
              <a:buChar char="•"/>
            </a:pPr>
            <a:endParaRPr lang="es-PA" sz="1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s-PA" sz="1200" dirty="0" smtClean="0"/>
              <a:t>FASE2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PA" sz="1200" kern="1200" dirty="0" smtClean="0">
                <a:solidFill>
                  <a:schemeClr val="tx1"/>
                </a:solidFill>
              </a:rPr>
              <a:t>Implementación de actividades y planes de demonstración/pilotaje (nacional o sub-nacional)</a:t>
            </a:r>
            <a:endParaRPr lang="es-PA" kern="1200" dirty="0" smtClean="0">
              <a:solidFill>
                <a:schemeClr val="tx1"/>
              </a:solidFill>
            </a:endParaRP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PA" dirty="0" smtClean="0">
                <a:solidFill>
                  <a:schemeClr val="tx1"/>
                </a:solidFill>
              </a:rPr>
              <a:t> Función de monitoreo del SNMB operacional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PA" dirty="0" smtClean="0">
                <a:solidFill>
                  <a:schemeClr val="tx1"/>
                </a:solidFill>
              </a:rPr>
              <a:t> Fomento de capacidades</a:t>
            </a:r>
            <a:endParaRPr lang="es-PA" kern="1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s-PA" sz="1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s-PA" sz="1200" dirty="0" smtClean="0"/>
              <a:t>FASE 3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PA" sz="1200" kern="1200" dirty="0" smtClean="0">
                <a:solidFill>
                  <a:schemeClr val="tx1"/>
                </a:solidFill>
              </a:rPr>
              <a:t>Implementación de políticas y medidas (nivel nacional)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PA" dirty="0" smtClean="0">
                <a:solidFill>
                  <a:schemeClr val="tx1"/>
                </a:solidFill>
              </a:rPr>
              <a:t> Función de monitoreo a operacional a nivel de territorio nacional (evitar  “fugas”) y  allanar el camino a posibles incentivos positivos basados en los resultados</a:t>
            </a:r>
            <a:endParaRPr lang="es-PA" kern="1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s-PA" sz="1200" dirty="0" smtClean="0"/>
          </a:p>
          <a:p>
            <a:pPr marL="457200" indent="-457200"/>
            <a:endParaRPr lang="es-PA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FA83-C229-4B82-9DAC-DB884F37EF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43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buFontTx/>
              <a:buChar char="-"/>
            </a:pPr>
            <a:r>
              <a:rPr lang="en-GB" sz="1200" dirty="0" err="1" smtClean="0"/>
              <a:t>Identificación</a:t>
            </a:r>
            <a:r>
              <a:rPr lang="en-GB" sz="1200" dirty="0" smtClean="0"/>
              <a:t> de </a:t>
            </a:r>
            <a:r>
              <a:rPr lang="en-GB" sz="1200" b="1" i="1" dirty="0" err="1" smtClean="0"/>
              <a:t>donde</a:t>
            </a:r>
            <a:r>
              <a:rPr lang="en-GB" sz="1200" b="1" i="1" dirty="0" smtClean="0"/>
              <a:t> </a:t>
            </a:r>
            <a:r>
              <a:rPr lang="en-GB" sz="1200" dirty="0" err="1" smtClean="0"/>
              <a:t>están</a:t>
            </a:r>
            <a:r>
              <a:rPr lang="en-GB" sz="1200" dirty="0" smtClean="0"/>
              <a:t> </a:t>
            </a:r>
            <a:r>
              <a:rPr lang="en-GB" sz="1200" dirty="0" err="1" smtClean="0"/>
              <a:t>ocurriendo</a:t>
            </a:r>
            <a:r>
              <a:rPr lang="en-GB" sz="1200" dirty="0" smtClean="0"/>
              <a:t> los </a:t>
            </a:r>
            <a:r>
              <a:rPr lang="en-GB" sz="1200" dirty="0" err="1" smtClean="0"/>
              <a:t>cambios</a:t>
            </a:r>
            <a:r>
              <a:rPr lang="en-GB" sz="1200" dirty="0" smtClean="0"/>
              <a:t> y </a:t>
            </a:r>
            <a:r>
              <a:rPr lang="en-GB" sz="1200" dirty="0" err="1" smtClean="0"/>
              <a:t>relativa</a:t>
            </a:r>
            <a:r>
              <a:rPr lang="en-GB" sz="1200" dirty="0" smtClean="0"/>
              <a:t> </a:t>
            </a:r>
            <a:r>
              <a:rPr lang="en-GB" sz="1200" dirty="0" err="1" smtClean="0"/>
              <a:t>cuantificación</a:t>
            </a:r>
            <a:r>
              <a:rPr lang="en-GB" sz="1200" dirty="0" smtClean="0"/>
              <a:t> (</a:t>
            </a:r>
            <a:r>
              <a:rPr lang="en-GB" sz="1200" dirty="0" err="1" smtClean="0"/>
              <a:t>deforestación</a:t>
            </a:r>
            <a:r>
              <a:rPr lang="en-GB" sz="1200" dirty="0" smtClean="0"/>
              <a:t>)</a:t>
            </a:r>
          </a:p>
          <a:p>
            <a:pPr marL="342900" indent="-342900" algn="just">
              <a:buFontTx/>
              <a:buChar char="-"/>
            </a:pPr>
            <a:r>
              <a:rPr lang="en-GB" sz="1200" dirty="0" err="1" smtClean="0"/>
              <a:t>Degradación</a:t>
            </a:r>
            <a:r>
              <a:rPr lang="en-GB" sz="1200" dirty="0" smtClean="0"/>
              <a:t>: </a:t>
            </a:r>
            <a:r>
              <a:rPr lang="en-GB" sz="1200" dirty="0" err="1" smtClean="0"/>
              <a:t>muestreos</a:t>
            </a:r>
            <a:r>
              <a:rPr lang="en-GB" sz="1200" dirty="0" smtClean="0"/>
              <a:t> de campo, proxies, </a:t>
            </a:r>
            <a:r>
              <a:rPr lang="en-GB" sz="1200" dirty="0" err="1" smtClean="0"/>
              <a:t>sistema</a:t>
            </a:r>
            <a:r>
              <a:rPr lang="en-GB" sz="1200" dirty="0" smtClean="0"/>
              <a:t> </a:t>
            </a:r>
            <a:r>
              <a:rPr lang="en-GB" sz="1200" dirty="0" err="1" smtClean="0"/>
              <a:t>satelital</a:t>
            </a:r>
            <a:r>
              <a:rPr lang="en-GB" sz="1200" dirty="0" smtClean="0"/>
              <a:t> (</a:t>
            </a:r>
            <a:r>
              <a:rPr lang="en-GB" sz="1200" dirty="0" err="1" smtClean="0"/>
              <a:t>metodos</a:t>
            </a:r>
            <a:r>
              <a:rPr lang="en-GB" sz="1200" dirty="0" smtClean="0"/>
              <a:t> </a:t>
            </a:r>
            <a:r>
              <a:rPr lang="en-GB" sz="1200" dirty="0" err="1" smtClean="0"/>
              <a:t>en</a:t>
            </a:r>
            <a:r>
              <a:rPr lang="en-GB" sz="1200" dirty="0" smtClean="0"/>
              <a:t> </a:t>
            </a:r>
            <a:r>
              <a:rPr lang="en-GB" sz="1200" dirty="0" err="1" smtClean="0"/>
              <a:t>evaluación</a:t>
            </a:r>
            <a:r>
              <a:rPr lang="en-GB" sz="1200" dirty="0" smtClean="0"/>
              <a:t>)</a:t>
            </a:r>
          </a:p>
          <a:p>
            <a:pPr marL="342900" indent="-342900" algn="just">
              <a:buFontTx/>
              <a:buChar char="-"/>
            </a:pPr>
            <a:r>
              <a:rPr lang="en-GB" sz="1200" dirty="0" err="1" smtClean="0"/>
              <a:t>Contribución</a:t>
            </a:r>
            <a:r>
              <a:rPr lang="en-GB" sz="1200" dirty="0" smtClean="0"/>
              <a:t> a </a:t>
            </a:r>
            <a:r>
              <a:rPr lang="en-GB" sz="1200" dirty="0" err="1" smtClean="0"/>
              <a:t>identificación</a:t>
            </a:r>
            <a:r>
              <a:rPr lang="en-GB" sz="1200" dirty="0" smtClean="0"/>
              <a:t> de </a:t>
            </a:r>
            <a:r>
              <a:rPr lang="en-GB" sz="1200" b="1" i="1" dirty="0" err="1" smtClean="0"/>
              <a:t>por</a:t>
            </a:r>
            <a:r>
              <a:rPr lang="en-GB" sz="1200" b="1" i="1" dirty="0" smtClean="0"/>
              <a:t> </a:t>
            </a:r>
            <a:r>
              <a:rPr lang="en-GB" sz="1200" b="1" i="1" dirty="0" err="1" smtClean="0"/>
              <a:t>qué</a:t>
            </a:r>
            <a:r>
              <a:rPr lang="en-GB" sz="1200" b="1" i="1" dirty="0" smtClean="0"/>
              <a:t> </a:t>
            </a:r>
            <a:r>
              <a:rPr lang="en-GB" sz="1200" dirty="0" err="1" smtClean="0"/>
              <a:t>están</a:t>
            </a:r>
            <a:r>
              <a:rPr lang="en-GB" sz="1200" dirty="0" smtClean="0"/>
              <a:t> </a:t>
            </a:r>
            <a:r>
              <a:rPr lang="en-GB" sz="1200" dirty="0" err="1" smtClean="0"/>
              <a:t>ocurriendo</a:t>
            </a:r>
            <a:r>
              <a:rPr lang="en-GB" sz="1200" dirty="0" smtClean="0"/>
              <a:t> los </a:t>
            </a:r>
            <a:r>
              <a:rPr lang="en-GB" sz="1200" dirty="0" err="1" smtClean="0"/>
              <a:t>cambios</a:t>
            </a:r>
            <a:r>
              <a:rPr lang="en-GB" sz="1200" dirty="0" smtClean="0"/>
              <a:t> (</a:t>
            </a:r>
            <a:r>
              <a:rPr lang="en-GB" sz="1200" dirty="0" err="1" smtClean="0"/>
              <a:t>sobre</a:t>
            </a:r>
            <a:r>
              <a:rPr lang="en-GB" sz="1200" dirty="0" smtClean="0"/>
              <a:t> </a:t>
            </a:r>
            <a:r>
              <a:rPr lang="en-GB" sz="1200" dirty="0" err="1" smtClean="0"/>
              <a:t>todo</a:t>
            </a:r>
            <a:r>
              <a:rPr lang="en-GB" sz="1200" dirty="0" smtClean="0"/>
              <a:t> </a:t>
            </a:r>
            <a:r>
              <a:rPr lang="en-GB" sz="1200" dirty="0" err="1" smtClean="0"/>
              <a:t>deforestación</a:t>
            </a:r>
            <a:r>
              <a:rPr lang="en-GB" sz="1200" dirty="0" smtClean="0"/>
              <a:t>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Plataforma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diseminación</a:t>
            </a:r>
            <a:r>
              <a:rPr lang="en-GB" baseline="0" dirty="0" smtClean="0"/>
              <a:t> web: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ü"/>
              <a:tabLst/>
              <a:defRPr/>
            </a:pPr>
            <a:r>
              <a:rPr kumimoji="0" lang="es-PY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Herramienta de difusión de la información </a:t>
            </a:r>
            <a:r>
              <a:rPr lang="es-PY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PY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kumimoji="0" lang="es-PY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(M&amp;MRV</a:t>
            </a:r>
            <a:r>
              <a:rPr kumimoji="0" lang="es-PY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Y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el contexto de las actividades REDD+)</a:t>
            </a:r>
            <a:r>
              <a:rPr kumimoji="0" lang="es-PY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PY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ü"/>
              <a:tabLst/>
              <a:defRPr/>
            </a:pPr>
            <a:r>
              <a:rPr lang="es-PY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gratuito y de acceso libre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s-PY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Desarrollado por equipos de programación en FAO </a:t>
            </a:r>
            <a:r>
              <a:rPr kumimoji="0" lang="es-PY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(con el</a:t>
            </a:r>
            <a:r>
              <a:rPr kumimoji="0" lang="es-PY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Y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apoyo de </a:t>
            </a:r>
            <a:r>
              <a:rPr kumimoji="0" lang="es-PY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GeoSolutions</a:t>
            </a:r>
            <a:r>
              <a:rPr kumimoji="0" lang="es-PY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s-PY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Implementación y capacitación para mantenimiento en el país</a:t>
            </a:r>
            <a:endParaRPr kumimoji="0" lang="es-PY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FA83-C229-4B82-9DAC-DB884F37EF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7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9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8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66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40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715436" cy="46434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518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-1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-16" charset="-128"/>
            </a:endParaRPr>
          </a:p>
        </p:txBody>
      </p:sp>
      <p:pic>
        <p:nvPicPr>
          <p:cNvPr id="6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715436" cy="46434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463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7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63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2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4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8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33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16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29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11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46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56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2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8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07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9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3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7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4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3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3751"/>
            <a:ext cx="1864785" cy="51841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flipV="1">
            <a:off x="-10885" y="2"/>
            <a:ext cx="9154886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457200" y="1286256"/>
            <a:ext cx="8229600" cy="9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66370"/>
            <a:ext cx="1371600" cy="6981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8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8" r:id="rId12"/>
    <p:sldLayoutId id="2147483689" r:id="rId13"/>
    <p:sldLayoutId id="2147483690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" y="470541"/>
            <a:ext cx="1645920" cy="45756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91440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66370"/>
            <a:ext cx="1371600" cy="6981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5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2"/>
            <a:ext cx="91440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3" y="396240"/>
            <a:ext cx="121459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7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rdc-snsf.org/" TargetMode="External"/><Relationship Id="rId5" Type="http://schemas.openxmlformats.org/officeDocument/2006/relationships/hyperlink" Target="http://nfms4redd.org/" TargetMode="Externa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-redd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hyperlink" Target="mailto:Catherine.Bodart@fao.org" TargetMode="External"/><Relationship Id="rId4" Type="http://schemas.openxmlformats.org/officeDocument/2006/relationships/hyperlink" Target="mailto:Serena.fortuna@fao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685800" y="3810000"/>
            <a:ext cx="7620000" cy="144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SV" sz="2200" b="1" i="1" dirty="0"/>
              <a:t>Taller </a:t>
            </a:r>
            <a:r>
              <a:rPr lang="es-SV" sz="2200" b="1" i="1" dirty="0" smtClean="0"/>
              <a:t>de intercambio y capacitación sobre sistemas satelitales de monitoreo forestal para REDD+ </a:t>
            </a:r>
            <a:br>
              <a:rPr lang="es-SV" sz="2200" b="1" i="1" dirty="0" smtClean="0"/>
            </a:br>
            <a:r>
              <a:rPr lang="es-SV" sz="2200" i="1" dirty="0" smtClean="0"/>
              <a:t>Panamá, 2 septiembre 2014</a:t>
            </a:r>
            <a:endParaRPr lang="es-BO" sz="2200" i="1" dirty="0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057400"/>
          </a:xfrm>
        </p:spPr>
        <p:txBody>
          <a:bodyPr/>
          <a:lstStyle/>
          <a:p>
            <a:r>
              <a:rPr lang="en-GB" dirty="0" smtClean="0"/>
              <a:t>El Sistema Nacional de </a:t>
            </a:r>
            <a:r>
              <a:rPr lang="en-GB" dirty="0" err="1" smtClean="0"/>
              <a:t>Monitoreo</a:t>
            </a:r>
            <a:r>
              <a:rPr lang="en-GB" dirty="0" smtClean="0"/>
              <a:t> de los </a:t>
            </a:r>
            <a:r>
              <a:rPr lang="en-GB" dirty="0" err="1" smtClean="0"/>
              <a:t>Bosques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 smtClean="0"/>
              <a:t>sus </a:t>
            </a:r>
            <a:r>
              <a:rPr lang="en-GB" dirty="0" err="1" smtClean="0"/>
              <a:t>funciones</a:t>
            </a:r>
            <a:r>
              <a:rPr lang="en-GB" dirty="0" smtClean="0"/>
              <a:t> M&amp;MRV</a:t>
            </a:r>
            <a:endParaRPr lang="en-US" dirty="0"/>
          </a:p>
        </p:txBody>
      </p:sp>
      <p:sp>
        <p:nvSpPr>
          <p:cNvPr id="14" name="7 Subtítulo"/>
          <p:cNvSpPr txBox="1">
            <a:spLocks/>
          </p:cNvSpPr>
          <p:nvPr/>
        </p:nvSpPr>
        <p:spPr>
          <a:xfrm>
            <a:off x="685800" y="49530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s-BO" sz="2400" dirty="0" smtClean="0"/>
              <a:t>Serena Fortuna</a:t>
            </a:r>
            <a:endParaRPr lang="es-BO" sz="2400" dirty="0"/>
          </a:p>
          <a:p>
            <a:pPr>
              <a:lnSpc>
                <a:spcPct val="90000"/>
              </a:lnSpc>
            </a:pPr>
            <a:r>
              <a:rPr lang="es-BO" sz="2400" dirty="0"/>
              <a:t>FAO ONU-REDD</a:t>
            </a:r>
          </a:p>
        </p:txBody>
      </p:sp>
    </p:spTree>
    <p:extLst>
      <p:ext uri="{BB962C8B-B14F-4D97-AF65-F5344CB8AC3E}">
        <p14:creationId xmlns:p14="http://schemas.microsoft.com/office/powerpoint/2010/main" val="3461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14"/>
          <p:cNvSpPr/>
          <p:nvPr/>
        </p:nvSpPr>
        <p:spPr>
          <a:xfrm>
            <a:off x="0" y="5671299"/>
            <a:ext cx="9144000" cy="13391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itle 2"/>
          <p:cNvSpPr>
            <a:spLocks noGrp="1"/>
          </p:cNvSpPr>
          <p:nvPr>
            <p:ph type="title"/>
          </p:nvPr>
        </p:nvSpPr>
        <p:spPr>
          <a:xfrm>
            <a:off x="0" y="280987"/>
            <a:ext cx="9144000" cy="938213"/>
          </a:xfrm>
          <a:solidFill>
            <a:schemeClr val="bg1">
              <a:lumMod val="95000"/>
            </a:schemeClr>
          </a:solidFill>
        </p:spPr>
        <p:txBody>
          <a:bodyPr anchor="t"/>
          <a:lstStyle/>
          <a:p>
            <a:pPr algn="l" eaLnBrk="1" hangingPunct="1">
              <a:defRPr/>
            </a:pPr>
            <a:r>
              <a:rPr lang="en-GB" b="0" dirty="0" smtClean="0">
                <a:solidFill>
                  <a:srgbClr val="1F497D"/>
                </a:solidFill>
                <a:ea typeface="+mn-ea"/>
                <a:cs typeface="Arial"/>
              </a:rPr>
              <a:t>Las </a:t>
            </a:r>
            <a:r>
              <a:rPr lang="en-GB" b="0" dirty="0" err="1" smtClean="0">
                <a:solidFill>
                  <a:srgbClr val="1F497D"/>
                </a:solidFill>
                <a:ea typeface="+mn-ea"/>
                <a:cs typeface="Arial"/>
              </a:rPr>
              <a:t>tres</a:t>
            </a:r>
            <a:r>
              <a:rPr lang="en-GB" b="0" dirty="0" smtClean="0">
                <a:solidFill>
                  <a:srgbClr val="1F497D"/>
                </a:solidFill>
                <a:ea typeface="+mn-ea"/>
                <a:cs typeface="Arial"/>
              </a:rPr>
              <a:t> </a:t>
            </a:r>
            <a:r>
              <a:rPr lang="en-GB" b="0" dirty="0" err="1" smtClean="0">
                <a:solidFill>
                  <a:srgbClr val="1F497D"/>
                </a:solidFill>
                <a:ea typeface="+mn-ea"/>
                <a:cs typeface="Arial"/>
              </a:rPr>
              <a:t>fases</a:t>
            </a:r>
            <a:r>
              <a:rPr lang="en-GB" b="0" dirty="0" smtClean="0">
                <a:solidFill>
                  <a:srgbClr val="1F497D"/>
                </a:solidFill>
                <a:ea typeface="+mn-ea"/>
                <a:cs typeface="Arial"/>
              </a:rPr>
              <a:t> de REDD+ y el SNMB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5029200"/>
            <a:ext cx="8458200" cy="1756011"/>
          </a:xfrm>
          <a:prstGeom prst="rect">
            <a:avLst/>
          </a:prstGeom>
          <a:solidFill>
            <a:schemeClr val="accent4">
              <a:lumMod val="60000"/>
              <a:lumOff val="4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3310" y="2138065"/>
            <a:ext cx="8455890" cy="1976734"/>
          </a:xfrm>
          <a:prstGeom prst="rect">
            <a:avLst/>
          </a:prstGeom>
          <a:solidFill>
            <a:srgbClr val="984807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3310" y="2971798"/>
            <a:ext cx="8455890" cy="2496235"/>
          </a:xfrm>
          <a:prstGeom prst="rect">
            <a:avLst/>
          </a:prstGeom>
          <a:solidFill>
            <a:schemeClr val="accent1">
              <a:lumMod val="75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entagon 8"/>
          <p:cNvSpPr/>
          <p:nvPr/>
        </p:nvSpPr>
        <p:spPr>
          <a:xfrm rot="5400000">
            <a:off x="2895600" y="914400"/>
            <a:ext cx="5638800" cy="6248400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24306321"/>
              </p:ext>
            </p:extLst>
          </p:nvPr>
        </p:nvGraphicFramePr>
        <p:xfrm>
          <a:off x="2667000" y="-40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4800" y="5468034"/>
            <a:ext cx="25074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FASE 3 (</a:t>
            </a:r>
            <a:r>
              <a:rPr lang="en-US" sz="16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implementación</a:t>
            </a:r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r>
              <a:rPr lang="en-US" sz="1600" b="1" dirty="0" err="1" smtClean="0">
                <a:cs typeface="Aharoni" panose="02010803020104030203" pitchFamily="2" charset="-79"/>
              </a:rPr>
              <a:t>Implementación</a:t>
            </a:r>
            <a:r>
              <a:rPr lang="en-US" sz="1600" b="1" dirty="0" smtClean="0">
                <a:cs typeface="Aharoni" panose="02010803020104030203" pitchFamily="2" charset="-79"/>
              </a:rPr>
              <a:t> </a:t>
            </a:r>
            <a:r>
              <a:rPr lang="en-US" sz="1600" b="1" dirty="0" err="1" smtClean="0">
                <a:cs typeface="Aharoni" panose="02010803020104030203" pitchFamily="2" charset="-79"/>
              </a:rPr>
              <a:t>completa</a:t>
            </a:r>
            <a:endParaRPr lang="en-US" sz="1600" b="1" dirty="0" smtClean="0">
              <a:cs typeface="Aharoni" panose="02010803020104030203" pitchFamily="2" charset="-79"/>
            </a:endParaRPr>
          </a:p>
          <a:p>
            <a:r>
              <a:rPr lang="en-US" sz="1600" b="1" dirty="0" err="1" smtClean="0">
                <a:cs typeface="Aharoni" panose="02010803020104030203" pitchFamily="2" charset="-79"/>
              </a:rPr>
              <a:t>Pagos</a:t>
            </a:r>
            <a:r>
              <a:rPr lang="en-US" sz="1600" b="1" dirty="0" smtClean="0">
                <a:cs typeface="Aharoni" panose="02010803020104030203" pitchFamily="2" charset="-79"/>
              </a:rPr>
              <a:t> </a:t>
            </a:r>
            <a:r>
              <a:rPr lang="en-US" sz="1600" b="1" dirty="0" err="1" smtClean="0">
                <a:cs typeface="Aharoni" panose="02010803020104030203" pitchFamily="2" charset="-79"/>
              </a:rPr>
              <a:t>por</a:t>
            </a:r>
            <a:r>
              <a:rPr lang="en-US" sz="1600" b="1" dirty="0" smtClean="0">
                <a:cs typeface="Aharoni" panose="02010803020104030203" pitchFamily="2" charset="-79"/>
              </a:rPr>
              <a:t> </a:t>
            </a:r>
            <a:r>
              <a:rPr lang="en-US" sz="1600" b="1" dirty="0" err="1" smtClean="0">
                <a:cs typeface="Aharoni" panose="02010803020104030203" pitchFamily="2" charset="-79"/>
              </a:rPr>
              <a:t>resultados</a:t>
            </a:r>
            <a:endParaRPr lang="en-US" sz="1600" b="1" dirty="0"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3376135"/>
            <a:ext cx="25807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FASE 2 (</a:t>
            </a:r>
            <a:r>
              <a:rPr lang="en-US" sz="16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pilotaje</a:t>
            </a:r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en-US" sz="14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+mj-lt"/>
                <a:cs typeface="Aharoni" panose="02010803020104030203" pitchFamily="2" charset="-79"/>
              </a:rPr>
              <a:t>Implement. </a:t>
            </a:r>
            <a:r>
              <a:rPr lang="en-US" sz="1400" b="1" dirty="0" smtClean="0">
                <a:cs typeface="Aharoni" panose="02010803020104030203" pitchFamily="2" charset="-79"/>
              </a:rPr>
              <a:t>E/PA, </a:t>
            </a:r>
            <a:r>
              <a:rPr lang="en-US" sz="1400" b="1" dirty="0" err="1" smtClean="0">
                <a:cs typeface="Aharoni" panose="02010803020104030203" pitchFamily="2" charset="-79"/>
              </a:rPr>
              <a:t>Med,pol</a:t>
            </a:r>
            <a:r>
              <a:rPr lang="en-US" sz="1400" b="1" dirty="0" smtClean="0">
                <a:cs typeface="Aharoni" panose="02010803020104030203" pitchFamily="2" charset="-79"/>
              </a:rPr>
              <a:t>, </a:t>
            </a:r>
            <a:r>
              <a:rPr lang="en-US" sz="1400" b="1" dirty="0" err="1" smtClean="0">
                <a:cs typeface="Aharoni" panose="02010803020104030203" pitchFamily="2" charset="-79"/>
              </a:rPr>
              <a:t>acci</a:t>
            </a:r>
            <a:r>
              <a:rPr lang="en-US" sz="1400" b="1" dirty="0" smtClean="0">
                <a:cs typeface="Aharoni" panose="02010803020104030203" pitchFamily="2" charset="-79"/>
              </a:rPr>
              <a:t>,</a:t>
            </a:r>
          </a:p>
          <a:p>
            <a:r>
              <a:rPr lang="en-GB" sz="1400" b="1" dirty="0" err="1" smtClean="0">
                <a:latin typeface="+mj-lt"/>
                <a:cs typeface="Aharoni" panose="02010803020104030203" pitchFamily="2" charset="-79"/>
              </a:rPr>
              <a:t>Actividades</a:t>
            </a:r>
            <a:r>
              <a:rPr lang="en-GB" sz="1400" b="1" dirty="0" smtClean="0">
                <a:latin typeface="+mj-lt"/>
                <a:cs typeface="Aharoni" panose="02010803020104030203" pitchFamily="2" charset="-79"/>
              </a:rPr>
              <a:t> de </a:t>
            </a:r>
            <a:r>
              <a:rPr lang="en-GB" sz="1400" b="1" dirty="0" err="1" smtClean="0">
                <a:latin typeface="+mj-lt"/>
                <a:cs typeface="Aharoni" panose="02010803020104030203" pitchFamily="2" charset="-79"/>
              </a:rPr>
              <a:t>demonstr</a:t>
            </a:r>
            <a:r>
              <a:rPr lang="en-GB" sz="1400" b="1" dirty="0" smtClean="0">
                <a:latin typeface="+mj-lt"/>
                <a:cs typeface="Aharoni" panose="02010803020104030203" pitchFamily="2" charset="-79"/>
              </a:rPr>
              <a:t>.</a:t>
            </a:r>
            <a:endParaRPr lang="en-US" sz="1400" b="1" dirty="0" smtClean="0">
              <a:latin typeface="+mj-lt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+mj-lt"/>
                <a:cs typeface="Aharoni" panose="02010803020104030203" pitchFamily="2" charset="-79"/>
              </a:rPr>
              <a:t>(incl. </a:t>
            </a:r>
            <a:r>
              <a:rPr lang="en-US" sz="1400" b="1" dirty="0" err="1" smtClean="0">
                <a:latin typeface="+mj-lt"/>
                <a:cs typeface="Aharoni" panose="02010803020104030203" pitchFamily="2" charset="-79"/>
              </a:rPr>
              <a:t>pagos</a:t>
            </a:r>
            <a:r>
              <a:rPr lang="en-US" sz="1400" b="1" dirty="0" smtClean="0">
                <a:latin typeface="+mj-lt"/>
                <a:cs typeface="Aharoni" panose="02010803020104030203" pitchFamily="2" charset="-79"/>
              </a:rPr>
              <a:t> </a:t>
            </a:r>
            <a:r>
              <a:rPr lang="en-US" sz="1400" b="1" dirty="0" err="1" smtClean="0">
                <a:latin typeface="+mj-lt"/>
                <a:cs typeface="Aharoni" panose="02010803020104030203" pitchFamily="2" charset="-79"/>
              </a:rPr>
              <a:t>por</a:t>
            </a:r>
            <a:r>
              <a:rPr lang="en-US" sz="1400" b="1" dirty="0" smtClean="0">
                <a:latin typeface="+mj-lt"/>
                <a:cs typeface="Aharoni" panose="02010803020104030203" pitchFamily="2" charset="-79"/>
              </a:rPr>
              <a:t> </a:t>
            </a:r>
            <a:r>
              <a:rPr lang="en-US" sz="1400" b="1" dirty="0" err="1" smtClean="0">
                <a:latin typeface="+mj-lt"/>
                <a:cs typeface="Aharoni" panose="02010803020104030203" pitchFamily="2" charset="-79"/>
              </a:rPr>
              <a:t>resultados</a:t>
            </a:r>
            <a:r>
              <a:rPr lang="en-GB" sz="1400" b="1" dirty="0">
                <a:latin typeface="+mj-lt"/>
                <a:cs typeface="Aharoni" panose="02010803020104030203" pitchFamily="2" charset="-79"/>
              </a:rPr>
              <a:t>)</a:t>
            </a:r>
            <a:endParaRPr lang="en-US" sz="1400" b="1" dirty="0" smtClean="0">
              <a:latin typeface="+mj-lt"/>
              <a:cs typeface="Aharoni" panose="02010803020104030203" pitchFamily="2" charset="-79"/>
            </a:endParaRPr>
          </a:p>
          <a:p>
            <a:endParaRPr lang="en-US" sz="1600" b="1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828800"/>
            <a:ext cx="2583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FASE 1 (</a:t>
            </a:r>
            <a:r>
              <a:rPr lang="en-US" sz="16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preparación</a:t>
            </a:r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r>
              <a:rPr lang="en-US" sz="1400" b="1" dirty="0" smtClean="0">
                <a:cs typeface="Aharoni" panose="02010803020104030203" pitchFamily="2" charset="-79"/>
              </a:rPr>
              <a:t>Fort. Capac., prep. </a:t>
            </a:r>
            <a:r>
              <a:rPr lang="en-US" sz="1400" b="1" dirty="0" err="1" smtClean="0">
                <a:cs typeface="Aharoni" panose="02010803020104030203" pitchFamily="2" charset="-79"/>
              </a:rPr>
              <a:t>Estr</a:t>
            </a:r>
            <a:r>
              <a:rPr lang="en-US" sz="1400" b="1" dirty="0" smtClean="0">
                <a:cs typeface="Aharoni" panose="02010803020104030203" pitchFamily="2" charset="-79"/>
              </a:rPr>
              <a:t>./PA,</a:t>
            </a:r>
          </a:p>
          <a:p>
            <a:r>
              <a:rPr lang="en-US" sz="1400" b="1" dirty="0" err="1" smtClean="0">
                <a:cs typeface="Aharoni" panose="02010803020104030203" pitchFamily="2" charset="-79"/>
              </a:rPr>
              <a:t>Idt</a:t>
            </a:r>
            <a:r>
              <a:rPr lang="en-US" sz="1400" b="1" dirty="0" smtClean="0">
                <a:cs typeface="Aharoni" panose="02010803020104030203" pitchFamily="2" charset="-79"/>
              </a:rPr>
              <a:t>. </a:t>
            </a:r>
            <a:r>
              <a:rPr lang="en-US" sz="1400" b="1" dirty="0" err="1" smtClean="0">
                <a:cs typeface="Aharoni" panose="02010803020104030203" pitchFamily="2" charset="-79"/>
              </a:rPr>
              <a:t>Med,Pol,acciones</a:t>
            </a:r>
            <a:r>
              <a:rPr lang="en-US" sz="1400" b="1" dirty="0" smtClean="0">
                <a:cs typeface="Aharoni" panose="02010803020104030203" pitchFamily="2" charset="-79"/>
              </a:rPr>
              <a:t>, </a:t>
            </a:r>
            <a:br>
              <a:rPr lang="en-US" sz="1400" b="1" dirty="0" smtClean="0">
                <a:cs typeface="Aharoni" panose="02010803020104030203" pitchFamily="2" charset="-79"/>
              </a:rPr>
            </a:br>
            <a:r>
              <a:rPr lang="en-US" sz="1400" b="1" dirty="0" smtClean="0">
                <a:cs typeface="Aharoni" panose="02010803020104030203" pitchFamily="2" charset="-79"/>
              </a:rPr>
              <a:t>Sel. </a:t>
            </a:r>
            <a:r>
              <a:rPr lang="en-US" sz="1400" b="1" dirty="0" err="1" smtClean="0">
                <a:cs typeface="Aharoni" panose="02010803020104030203" pitchFamily="2" charset="-79"/>
              </a:rPr>
              <a:t>pilares</a:t>
            </a:r>
            <a:r>
              <a:rPr lang="en-US" sz="1400" b="1" dirty="0" smtClean="0">
                <a:cs typeface="Aharoni" panose="02010803020104030203" pitchFamily="2" charset="-79"/>
              </a:rPr>
              <a:t> SNMB </a:t>
            </a:r>
            <a:r>
              <a:rPr lang="en-GB" sz="1400" b="1" dirty="0" smtClean="0">
                <a:cs typeface="Aharoni" panose="02010803020104030203" pitchFamily="2" charset="-79"/>
              </a:rPr>
              <a:t>y </a:t>
            </a:r>
            <a:r>
              <a:rPr lang="en-GB" sz="1400" b="1" dirty="0" err="1" smtClean="0">
                <a:cs typeface="Aharoni" panose="02010803020104030203" pitchFamily="2" charset="-79"/>
              </a:rPr>
              <a:t>pruebas</a:t>
            </a:r>
            <a:r>
              <a:rPr lang="en-GB" sz="1400" b="1" dirty="0" smtClean="0">
                <a:cs typeface="Aharoni" panose="02010803020104030203" pitchFamily="2" charset="-79"/>
              </a:rPr>
              <a:t> me.</a:t>
            </a:r>
            <a:endParaRPr lang="en-US" sz="1400" b="1" dirty="0">
              <a:cs typeface="Aharoni" panose="02010803020104030203" pitchFamily="2" charset="-79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151710" y="5550761"/>
            <a:ext cx="1791890" cy="1117602"/>
            <a:chOff x="1435298" y="1473198"/>
            <a:chExt cx="1791890" cy="1117602"/>
          </a:xfrm>
        </p:grpSpPr>
        <p:sp>
          <p:nvSpPr>
            <p:cNvPr id="22" name="Oval 21"/>
            <p:cNvSpPr/>
            <p:nvPr/>
          </p:nvSpPr>
          <p:spPr>
            <a:xfrm>
              <a:off x="1435298" y="1473198"/>
              <a:ext cx="1791890" cy="111760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1560506"/>
                <a:satOff val="-1946"/>
                <a:lumOff val="458"/>
                <a:alphaOff val="0"/>
              </a:schemeClr>
            </a:fillRef>
            <a:effectRef idx="0">
              <a:schemeClr val="accent2">
                <a:alpha val="50000"/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Oval 4"/>
            <p:cNvSpPr/>
            <p:nvPr/>
          </p:nvSpPr>
          <p:spPr>
            <a:xfrm>
              <a:off x="1697714" y="1636867"/>
              <a:ext cx="1267058" cy="790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14" tIns="21590" rIns="98614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SNMB</a:t>
              </a:r>
              <a:endParaRPr lang="en-US" sz="1700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62600" y="2209800"/>
            <a:ext cx="1791890" cy="1117602"/>
            <a:chOff x="2868810" y="1473198"/>
            <a:chExt cx="1791890" cy="1117602"/>
          </a:xfrm>
          <a:solidFill>
            <a:schemeClr val="bg2"/>
          </a:solidFill>
        </p:grpSpPr>
        <p:sp>
          <p:nvSpPr>
            <p:cNvPr id="25" name="Oval 24"/>
            <p:cNvSpPr/>
            <p:nvPr/>
          </p:nvSpPr>
          <p:spPr>
            <a:xfrm>
              <a:off x="2868810" y="1473198"/>
              <a:ext cx="1791890" cy="111760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3121013"/>
                <a:satOff val="-3893"/>
                <a:lumOff val="915"/>
                <a:alphaOff val="0"/>
              </a:schemeClr>
            </a:fillRef>
            <a:effectRef idx="0">
              <a:schemeClr val="accent2">
                <a:alpha val="50000"/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3131226" y="1636867"/>
              <a:ext cx="1267058" cy="7902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14" tIns="21590" rIns="98614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>
                  <a:solidFill>
                    <a:schemeClr val="bg1">
                      <a:lumMod val="65000"/>
                    </a:schemeClr>
                  </a:solidFill>
                </a:rPr>
                <a:t>SIS</a:t>
              </a:r>
              <a:endParaRPr lang="en-US" sz="1700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62600" y="3301998"/>
            <a:ext cx="1791890" cy="1117602"/>
            <a:chOff x="2868810" y="1473198"/>
            <a:chExt cx="1791890" cy="1117602"/>
          </a:xfrm>
          <a:solidFill>
            <a:schemeClr val="bg2"/>
          </a:solidFill>
        </p:grpSpPr>
        <p:sp>
          <p:nvSpPr>
            <p:cNvPr id="28" name="Oval 27"/>
            <p:cNvSpPr/>
            <p:nvPr/>
          </p:nvSpPr>
          <p:spPr>
            <a:xfrm>
              <a:off x="2868810" y="1473198"/>
              <a:ext cx="1791890" cy="111760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3121013"/>
                <a:satOff val="-3893"/>
                <a:lumOff val="915"/>
                <a:alphaOff val="0"/>
              </a:schemeClr>
            </a:fillRef>
            <a:effectRef idx="0">
              <a:schemeClr val="accent2">
                <a:alpha val="50000"/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Oval 4"/>
            <p:cNvSpPr/>
            <p:nvPr/>
          </p:nvSpPr>
          <p:spPr>
            <a:xfrm>
              <a:off x="3131226" y="1636867"/>
              <a:ext cx="1267058" cy="7902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14" tIns="21590" rIns="98614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>
                  <a:solidFill>
                    <a:schemeClr val="bg1">
                      <a:lumMod val="65000"/>
                    </a:schemeClr>
                  </a:solidFill>
                </a:rPr>
                <a:t>SIS</a:t>
              </a:r>
              <a:endParaRPr lang="en-US" sz="1700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62600" y="4419600"/>
            <a:ext cx="1791890" cy="1117602"/>
            <a:chOff x="2868810" y="1473198"/>
            <a:chExt cx="1791890" cy="1117602"/>
          </a:xfrm>
          <a:solidFill>
            <a:schemeClr val="bg2"/>
          </a:solidFill>
        </p:grpSpPr>
        <p:sp>
          <p:nvSpPr>
            <p:cNvPr id="31" name="Oval 30"/>
            <p:cNvSpPr/>
            <p:nvPr/>
          </p:nvSpPr>
          <p:spPr>
            <a:xfrm>
              <a:off x="2868810" y="1473198"/>
              <a:ext cx="1791890" cy="111760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3121013"/>
                <a:satOff val="-3893"/>
                <a:lumOff val="915"/>
                <a:alphaOff val="0"/>
              </a:schemeClr>
            </a:fillRef>
            <a:effectRef idx="0">
              <a:schemeClr val="accent2">
                <a:alpha val="50000"/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2" name="Oval 4"/>
            <p:cNvSpPr/>
            <p:nvPr/>
          </p:nvSpPr>
          <p:spPr>
            <a:xfrm>
              <a:off x="3131226" y="1636867"/>
              <a:ext cx="1267058" cy="7902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14" tIns="21590" rIns="98614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>
                  <a:solidFill>
                    <a:schemeClr val="bg1">
                      <a:lumMod val="65000"/>
                    </a:schemeClr>
                  </a:solidFill>
                </a:rPr>
                <a:t>SIS</a:t>
              </a:r>
              <a:endParaRPr lang="en-US" sz="1700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62600" y="5562600"/>
            <a:ext cx="1791890" cy="1117602"/>
            <a:chOff x="2868810" y="1473198"/>
            <a:chExt cx="1791890" cy="1117602"/>
          </a:xfrm>
          <a:solidFill>
            <a:schemeClr val="bg2"/>
          </a:solidFill>
        </p:grpSpPr>
        <p:sp>
          <p:nvSpPr>
            <p:cNvPr id="34" name="Oval 33"/>
            <p:cNvSpPr/>
            <p:nvPr/>
          </p:nvSpPr>
          <p:spPr>
            <a:xfrm>
              <a:off x="2868810" y="1473198"/>
              <a:ext cx="1791890" cy="111760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3121013"/>
                <a:satOff val="-3893"/>
                <a:lumOff val="915"/>
                <a:alphaOff val="0"/>
              </a:schemeClr>
            </a:fillRef>
            <a:effectRef idx="0">
              <a:schemeClr val="accent2">
                <a:alpha val="50000"/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5" name="Oval 4"/>
            <p:cNvSpPr/>
            <p:nvPr/>
          </p:nvSpPr>
          <p:spPr>
            <a:xfrm>
              <a:off x="3131226" y="1636867"/>
              <a:ext cx="1267058" cy="7902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14" tIns="21590" rIns="98614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>
                  <a:solidFill>
                    <a:schemeClr val="bg1">
                      <a:lumMod val="65000"/>
                    </a:schemeClr>
                  </a:solidFill>
                </a:rPr>
                <a:t>SIS</a:t>
              </a:r>
              <a:endParaRPr lang="en-US" sz="1700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047310" y="5562600"/>
            <a:ext cx="1791890" cy="1117602"/>
            <a:chOff x="4302323" y="1473198"/>
            <a:chExt cx="1791890" cy="1117602"/>
          </a:xfrm>
          <a:solidFill>
            <a:schemeClr val="bg2"/>
          </a:solidFill>
        </p:grpSpPr>
        <p:sp>
          <p:nvSpPr>
            <p:cNvPr id="50" name="Oval 49"/>
            <p:cNvSpPr/>
            <p:nvPr/>
          </p:nvSpPr>
          <p:spPr>
            <a:xfrm>
              <a:off x="4302323" y="1473198"/>
              <a:ext cx="1791890" cy="111760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alpha val="50000"/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1" name="Oval 4"/>
            <p:cNvSpPr/>
            <p:nvPr/>
          </p:nvSpPr>
          <p:spPr>
            <a:xfrm>
              <a:off x="4564739" y="1636867"/>
              <a:ext cx="1267058" cy="7902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14" tIns="21590" rIns="98614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/>
                <a:t>NRE/NR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703910" y="5562600"/>
            <a:ext cx="1791890" cy="1117602"/>
            <a:chOff x="-41169" y="1473198"/>
            <a:chExt cx="1791890" cy="1117602"/>
          </a:xfrm>
          <a:solidFill>
            <a:schemeClr val="bg2"/>
          </a:solidFill>
        </p:grpSpPr>
        <p:sp>
          <p:nvSpPr>
            <p:cNvPr id="53" name="Oval 52"/>
            <p:cNvSpPr/>
            <p:nvPr/>
          </p:nvSpPr>
          <p:spPr>
            <a:xfrm>
              <a:off x="-41169" y="1473198"/>
              <a:ext cx="1791890" cy="111760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4" name="Oval 4"/>
            <p:cNvSpPr/>
            <p:nvPr/>
          </p:nvSpPr>
          <p:spPr>
            <a:xfrm>
              <a:off x="226721" y="1636867"/>
              <a:ext cx="1267058" cy="7902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14" tIns="21590" rIns="98614" bIns="21590" numCol="1" spcCol="1270" anchor="ctr" anchorCtr="0">
              <a:noAutofit/>
            </a:bodyPr>
            <a:lstStyle/>
            <a:p>
              <a:pPr lvl="0" algn="ctr"/>
              <a:r>
                <a:rPr lang="en-US" sz="1600" dirty="0" err="1">
                  <a:solidFill>
                    <a:schemeClr val="bg1">
                      <a:lumMod val="65000"/>
                    </a:schemeClr>
                  </a:solidFill>
                </a:rPr>
                <a:t>Estr</a:t>
              </a: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. </a:t>
              </a:r>
              <a:r>
                <a:rPr lang="en-US" sz="1600" dirty="0" err="1">
                  <a:solidFill>
                    <a:schemeClr val="bg1">
                      <a:lumMod val="65000"/>
                    </a:schemeClr>
                  </a:solidFill>
                </a:rPr>
                <a:t>Nac</a:t>
              </a: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/Plan de </a:t>
              </a:r>
              <a:r>
                <a:rPr lang="en-US" sz="1600" dirty="0" err="1">
                  <a:solidFill>
                    <a:schemeClr val="bg1">
                      <a:lumMod val="65000"/>
                    </a:schemeClr>
                  </a:solidFill>
                </a:rPr>
                <a:t>Acción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700711" y="2177088"/>
            <a:ext cx="1791890" cy="1117602"/>
            <a:chOff x="1785" y="1473198"/>
            <a:chExt cx="1791890" cy="1117602"/>
          </a:xfrm>
          <a:solidFill>
            <a:schemeClr val="bg2"/>
          </a:solidFill>
        </p:grpSpPr>
        <p:sp>
          <p:nvSpPr>
            <p:cNvPr id="57" name="Oval 56"/>
            <p:cNvSpPr/>
            <p:nvPr/>
          </p:nvSpPr>
          <p:spPr>
            <a:xfrm>
              <a:off x="1785" y="1473198"/>
              <a:ext cx="1791890" cy="111760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8" name="Oval 4"/>
            <p:cNvSpPr/>
            <p:nvPr/>
          </p:nvSpPr>
          <p:spPr>
            <a:xfrm>
              <a:off x="264201" y="1636867"/>
              <a:ext cx="1267058" cy="7902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14" tIns="21590" rIns="98614" bIns="21590" numCol="1" spcCol="1270" anchor="ctr" anchorCtr="0">
              <a:noAutofit/>
            </a:bodyPr>
            <a:lstStyle/>
            <a:p>
              <a:pPr lvl="0" algn="ctr"/>
              <a:r>
                <a:rPr lang="en-US" sz="1600" dirty="0" err="1">
                  <a:solidFill>
                    <a:schemeClr val="bg1">
                      <a:lumMod val="65000"/>
                    </a:schemeClr>
                  </a:solidFill>
                </a:rPr>
                <a:t>Estr</a:t>
              </a: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. </a:t>
              </a:r>
              <a:r>
                <a:rPr lang="en-US" sz="1600" dirty="0" err="1">
                  <a:solidFill>
                    <a:schemeClr val="bg1">
                      <a:lumMod val="65000"/>
                    </a:schemeClr>
                  </a:solidFill>
                </a:rPr>
                <a:t>Nac</a:t>
              </a: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/Plan de </a:t>
              </a:r>
              <a:r>
                <a:rPr lang="en-US" sz="1600" dirty="0" err="1">
                  <a:solidFill>
                    <a:schemeClr val="bg1">
                      <a:lumMod val="65000"/>
                    </a:schemeClr>
                  </a:solidFill>
                </a:rPr>
                <a:t>Acción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746864" y="4470399"/>
            <a:ext cx="1791890" cy="1117602"/>
            <a:chOff x="1785" y="1473198"/>
            <a:chExt cx="1791890" cy="1117602"/>
          </a:xfrm>
          <a:solidFill>
            <a:schemeClr val="bg2"/>
          </a:solidFill>
        </p:grpSpPr>
        <p:sp>
          <p:nvSpPr>
            <p:cNvPr id="63" name="Oval 62"/>
            <p:cNvSpPr/>
            <p:nvPr/>
          </p:nvSpPr>
          <p:spPr>
            <a:xfrm>
              <a:off x="1785" y="1473198"/>
              <a:ext cx="1791890" cy="111760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4" name="Oval 4"/>
            <p:cNvSpPr/>
            <p:nvPr/>
          </p:nvSpPr>
          <p:spPr>
            <a:xfrm>
              <a:off x="264201" y="1636867"/>
              <a:ext cx="1267058" cy="7902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14" tIns="21590" rIns="98614" bIns="21590" numCol="1" spcCol="1270" anchor="ctr" anchorCtr="0">
              <a:noAutofit/>
            </a:bodyPr>
            <a:lstStyle/>
            <a:p>
              <a:pPr lvl="0" algn="ctr"/>
              <a:r>
                <a:rPr lang="en-US" sz="1600" dirty="0" err="1">
                  <a:solidFill>
                    <a:schemeClr val="bg1">
                      <a:lumMod val="65000"/>
                    </a:schemeClr>
                  </a:solidFill>
                </a:rPr>
                <a:t>Estr</a:t>
              </a: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. </a:t>
              </a:r>
              <a:r>
                <a:rPr lang="en-US" sz="1600" dirty="0" err="1">
                  <a:solidFill>
                    <a:schemeClr val="bg1">
                      <a:lumMod val="65000"/>
                    </a:schemeClr>
                  </a:solidFill>
                </a:rPr>
                <a:t>Nac</a:t>
              </a: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/Plan de </a:t>
              </a:r>
              <a:r>
                <a:rPr lang="en-US" sz="1600" dirty="0" err="1">
                  <a:solidFill>
                    <a:schemeClr val="bg1">
                      <a:lumMod val="65000"/>
                    </a:schemeClr>
                  </a:solidFill>
                </a:rPr>
                <a:t>Acción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731200" y="3327399"/>
            <a:ext cx="1791890" cy="1117602"/>
            <a:chOff x="1785" y="1473198"/>
            <a:chExt cx="1791890" cy="1117602"/>
          </a:xfrm>
          <a:solidFill>
            <a:schemeClr val="bg2"/>
          </a:solidFill>
        </p:grpSpPr>
        <p:sp>
          <p:nvSpPr>
            <p:cNvPr id="66" name="Oval 65"/>
            <p:cNvSpPr/>
            <p:nvPr/>
          </p:nvSpPr>
          <p:spPr>
            <a:xfrm>
              <a:off x="1785" y="1473198"/>
              <a:ext cx="1791890" cy="111760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7" name="Oval 4"/>
            <p:cNvSpPr/>
            <p:nvPr/>
          </p:nvSpPr>
          <p:spPr>
            <a:xfrm>
              <a:off x="264201" y="1636867"/>
              <a:ext cx="1267058" cy="7902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14" tIns="21590" rIns="98614" bIns="2159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>
                  <a:solidFill>
                    <a:schemeClr val="bg1">
                      <a:lumMod val="65000"/>
                    </a:schemeClr>
                  </a:solidFill>
                </a:rPr>
                <a:t>Estr</a:t>
              </a: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. </a:t>
              </a:r>
              <a:r>
                <a:rPr lang="en-US" sz="1600" dirty="0" err="1">
                  <a:solidFill>
                    <a:schemeClr val="bg1">
                      <a:lumMod val="65000"/>
                    </a:schemeClr>
                  </a:solidFill>
                </a:rPr>
                <a:t>Nac</a:t>
              </a: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/Plan de </a:t>
              </a:r>
              <a:r>
                <a:rPr lang="en-US" sz="1600" dirty="0" err="1" smtClean="0">
                  <a:solidFill>
                    <a:schemeClr val="bg1">
                      <a:lumMod val="65000"/>
                    </a:schemeClr>
                  </a:solidFill>
                </a:rPr>
                <a:t>Acción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560396" y="2286000"/>
            <a:ext cx="617727" cy="723256"/>
            <a:chOff x="3116071" y="870272"/>
            <a:chExt cx="617727" cy="723256"/>
          </a:xfrm>
          <a:solidFill>
            <a:schemeClr val="bg2"/>
          </a:solidFill>
          <a:scene3d>
            <a:camera prst="orthographicFront"/>
            <a:lightRig rig="flat" dir="t"/>
          </a:scene3d>
        </p:grpSpPr>
        <p:sp>
          <p:nvSpPr>
            <p:cNvPr id="59" name="Hexagon 58"/>
            <p:cNvSpPr/>
            <p:nvPr/>
          </p:nvSpPr>
          <p:spPr>
            <a:xfrm rot="5400000">
              <a:off x="3063307" y="923036"/>
              <a:ext cx="723256" cy="617727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0" name="Hexagon 4"/>
            <p:cNvSpPr/>
            <p:nvPr/>
          </p:nvSpPr>
          <p:spPr>
            <a:xfrm>
              <a:off x="3211515" y="982021"/>
              <a:ext cx="426839" cy="49975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/>
              <a:r>
                <a:rPr lang="en-US" sz="800" dirty="0" smtClean="0"/>
                <a:t>(S)- NRE/NR</a:t>
              </a:r>
              <a:endParaRPr lang="en-US" sz="8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543800" y="4114800"/>
            <a:ext cx="969940" cy="966639"/>
            <a:chOff x="2791232" y="2574044"/>
            <a:chExt cx="969940" cy="966639"/>
          </a:xfrm>
          <a:solidFill>
            <a:schemeClr val="bg2"/>
          </a:solidFill>
          <a:scene3d>
            <a:camera prst="orthographicFront"/>
            <a:lightRig rig="flat" dir="t"/>
          </a:scene3d>
        </p:grpSpPr>
        <p:sp>
          <p:nvSpPr>
            <p:cNvPr id="69" name="Hexagon 68"/>
            <p:cNvSpPr/>
            <p:nvPr/>
          </p:nvSpPr>
          <p:spPr>
            <a:xfrm rot="5400000">
              <a:off x="2792882" y="2572394"/>
              <a:ext cx="966639" cy="96994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0" name="Hexagon 4"/>
            <p:cNvSpPr/>
            <p:nvPr/>
          </p:nvSpPr>
          <p:spPr>
            <a:xfrm>
              <a:off x="2949656" y="2735152"/>
              <a:ext cx="653092" cy="64442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 smtClean="0"/>
                <a:t>(s)NRE/NR</a:t>
              </a:r>
              <a:endParaRPr lang="en-US" sz="11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836011" y="3124200"/>
            <a:ext cx="850789" cy="949131"/>
            <a:chOff x="2791232" y="2574044"/>
            <a:chExt cx="969940" cy="966639"/>
          </a:xfrm>
          <a:solidFill>
            <a:schemeClr val="bg2"/>
          </a:solidFill>
          <a:scene3d>
            <a:camera prst="orthographicFront"/>
            <a:lightRig rig="flat" dir="t"/>
          </a:scene3d>
        </p:grpSpPr>
        <p:sp>
          <p:nvSpPr>
            <p:cNvPr id="72" name="Hexagon 71"/>
            <p:cNvSpPr/>
            <p:nvPr/>
          </p:nvSpPr>
          <p:spPr>
            <a:xfrm rot="5400000">
              <a:off x="2792882" y="2572394"/>
              <a:ext cx="966639" cy="96994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3" name="Hexagon 4"/>
            <p:cNvSpPr/>
            <p:nvPr/>
          </p:nvSpPr>
          <p:spPr>
            <a:xfrm>
              <a:off x="2952889" y="2735152"/>
              <a:ext cx="646626" cy="64442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dirty="0" smtClean="0"/>
                <a:t>(S) NRE/NR</a:t>
              </a:r>
              <a:endParaRPr lang="en-US" sz="900" dirty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kern="1200" dirty="0" err="1" smtClean="0"/>
                <a:t>Ls</a:t>
              </a:r>
              <a:endParaRPr lang="en-US" sz="900" kern="1200" dirty="0"/>
            </a:p>
          </p:txBody>
        </p:sp>
      </p:grpSp>
      <p:grpSp>
        <p:nvGrpSpPr>
          <p:cNvPr id="77" name="Group 38"/>
          <p:cNvGrpSpPr/>
          <p:nvPr/>
        </p:nvGrpSpPr>
        <p:grpSpPr>
          <a:xfrm>
            <a:off x="4414126" y="3168329"/>
            <a:ext cx="1039821" cy="1051586"/>
            <a:chOff x="2666208" y="2487705"/>
            <a:chExt cx="762793" cy="794071"/>
          </a:xfrm>
          <a:solidFill>
            <a:srgbClr val="A99085"/>
          </a:solidFill>
          <a:scene3d>
            <a:camera prst="orthographicFront"/>
            <a:lightRig rig="flat" dir="t"/>
          </a:scene3d>
        </p:grpSpPr>
        <p:sp>
          <p:nvSpPr>
            <p:cNvPr id="78" name="Hexagon 39"/>
            <p:cNvSpPr/>
            <p:nvPr/>
          </p:nvSpPr>
          <p:spPr>
            <a:xfrm rot="5400000">
              <a:off x="2650569" y="2503344"/>
              <a:ext cx="794071" cy="76279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9" name="Hexagon 4"/>
            <p:cNvSpPr/>
            <p:nvPr/>
          </p:nvSpPr>
          <p:spPr>
            <a:xfrm>
              <a:off x="2790836" y="2594318"/>
              <a:ext cx="513537" cy="53459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 smtClean="0"/>
                <a:t>SSNMB</a:t>
              </a:r>
              <a:endParaRPr lang="en-US" sz="1300" dirty="0"/>
            </a:p>
          </p:txBody>
        </p:sp>
      </p:grpSp>
      <p:grpSp>
        <p:nvGrpSpPr>
          <p:cNvPr id="80" name="Group 38"/>
          <p:cNvGrpSpPr/>
          <p:nvPr/>
        </p:nvGrpSpPr>
        <p:grpSpPr>
          <a:xfrm>
            <a:off x="4691154" y="2285999"/>
            <a:ext cx="762793" cy="794071"/>
            <a:chOff x="2666208" y="2487705"/>
            <a:chExt cx="762793" cy="794071"/>
          </a:xfrm>
          <a:solidFill>
            <a:srgbClr val="A99085"/>
          </a:solidFill>
          <a:scene3d>
            <a:camera prst="orthographicFront"/>
            <a:lightRig rig="flat" dir="t"/>
          </a:scene3d>
        </p:grpSpPr>
        <p:sp>
          <p:nvSpPr>
            <p:cNvPr id="81" name="Hexagon 39"/>
            <p:cNvSpPr/>
            <p:nvPr/>
          </p:nvSpPr>
          <p:spPr>
            <a:xfrm rot="5400000">
              <a:off x="2650569" y="2503344"/>
              <a:ext cx="794071" cy="76279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2" name="Hexagon 4"/>
            <p:cNvSpPr/>
            <p:nvPr/>
          </p:nvSpPr>
          <p:spPr>
            <a:xfrm>
              <a:off x="2790836" y="2594318"/>
              <a:ext cx="513537" cy="53459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 smtClean="0"/>
                <a:t>SSNMB</a:t>
              </a:r>
              <a:endParaRPr lang="en-US" sz="1300" dirty="0"/>
            </a:p>
          </p:txBody>
        </p:sp>
      </p:grpSp>
      <p:grpSp>
        <p:nvGrpSpPr>
          <p:cNvPr id="83" name="Group 38"/>
          <p:cNvGrpSpPr/>
          <p:nvPr/>
        </p:nvGrpSpPr>
        <p:grpSpPr>
          <a:xfrm>
            <a:off x="4488551" y="4343400"/>
            <a:ext cx="1226449" cy="1226298"/>
            <a:chOff x="2666208" y="2487705"/>
            <a:chExt cx="762793" cy="794071"/>
          </a:xfrm>
          <a:solidFill>
            <a:srgbClr val="A99085"/>
          </a:solidFill>
          <a:scene3d>
            <a:camera prst="orthographicFront"/>
            <a:lightRig rig="flat" dir="t"/>
          </a:scene3d>
        </p:grpSpPr>
        <p:sp>
          <p:nvSpPr>
            <p:cNvPr id="84" name="Hexagon 39"/>
            <p:cNvSpPr/>
            <p:nvPr/>
          </p:nvSpPr>
          <p:spPr>
            <a:xfrm rot="5400000">
              <a:off x="2650569" y="2503344"/>
              <a:ext cx="794071" cy="76279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5" name="Hexagon 4"/>
            <p:cNvSpPr/>
            <p:nvPr/>
          </p:nvSpPr>
          <p:spPr>
            <a:xfrm>
              <a:off x="2790836" y="2594318"/>
              <a:ext cx="513537" cy="53459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 smtClean="0"/>
                <a:t>SSNMB</a:t>
              </a:r>
              <a:endParaRPr lang="en-US" sz="13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6898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14"/>
          <p:cNvSpPr/>
          <p:nvPr/>
        </p:nvSpPr>
        <p:spPr>
          <a:xfrm>
            <a:off x="0" y="5671299"/>
            <a:ext cx="9144000" cy="13391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itle 2"/>
          <p:cNvSpPr>
            <a:spLocks noGrp="1"/>
          </p:cNvSpPr>
          <p:nvPr>
            <p:ph type="title"/>
          </p:nvPr>
        </p:nvSpPr>
        <p:spPr>
          <a:xfrm>
            <a:off x="0" y="280987"/>
            <a:ext cx="9144000" cy="938213"/>
          </a:xfrm>
          <a:solidFill>
            <a:schemeClr val="bg1">
              <a:lumMod val="95000"/>
            </a:schemeClr>
          </a:solidFill>
        </p:spPr>
        <p:txBody>
          <a:bodyPr anchor="t"/>
          <a:lstStyle/>
          <a:p>
            <a:pPr algn="l" eaLnBrk="1" hangingPunct="1">
              <a:defRPr/>
            </a:pPr>
            <a:r>
              <a:rPr lang="en-GB" b="0" dirty="0" smtClean="0">
                <a:solidFill>
                  <a:srgbClr val="1F497D"/>
                </a:solidFill>
                <a:ea typeface="+mn-ea"/>
                <a:cs typeface="Arial"/>
              </a:rPr>
              <a:t>Las </a:t>
            </a:r>
            <a:r>
              <a:rPr lang="en-GB" b="0" dirty="0" err="1" smtClean="0">
                <a:solidFill>
                  <a:srgbClr val="1F497D"/>
                </a:solidFill>
                <a:ea typeface="+mn-ea"/>
                <a:cs typeface="Arial"/>
              </a:rPr>
              <a:t>tres</a:t>
            </a:r>
            <a:r>
              <a:rPr lang="en-GB" b="0" dirty="0" smtClean="0">
                <a:solidFill>
                  <a:srgbClr val="1F497D"/>
                </a:solidFill>
                <a:ea typeface="+mn-ea"/>
                <a:cs typeface="Arial"/>
              </a:rPr>
              <a:t> </a:t>
            </a:r>
            <a:r>
              <a:rPr lang="en-GB" b="0" dirty="0" err="1" smtClean="0">
                <a:solidFill>
                  <a:srgbClr val="1F497D"/>
                </a:solidFill>
                <a:ea typeface="+mn-ea"/>
                <a:cs typeface="Arial"/>
              </a:rPr>
              <a:t>fases</a:t>
            </a:r>
            <a:r>
              <a:rPr lang="en-GB" b="0" dirty="0" smtClean="0">
                <a:solidFill>
                  <a:srgbClr val="1F497D"/>
                </a:solidFill>
                <a:ea typeface="+mn-ea"/>
                <a:cs typeface="Arial"/>
              </a:rPr>
              <a:t> de REDD+ y el SNMB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5029200"/>
            <a:ext cx="8458200" cy="1756011"/>
          </a:xfrm>
          <a:prstGeom prst="rect">
            <a:avLst/>
          </a:prstGeom>
          <a:solidFill>
            <a:schemeClr val="accent4">
              <a:lumMod val="60000"/>
              <a:lumOff val="4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3310" y="2138065"/>
            <a:ext cx="8455890" cy="1976734"/>
          </a:xfrm>
          <a:prstGeom prst="rect">
            <a:avLst/>
          </a:prstGeom>
          <a:solidFill>
            <a:srgbClr val="984807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3310" y="2971798"/>
            <a:ext cx="8455890" cy="2496235"/>
          </a:xfrm>
          <a:prstGeom prst="rect">
            <a:avLst/>
          </a:prstGeom>
          <a:solidFill>
            <a:schemeClr val="accent1">
              <a:lumMod val="75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entagon 8"/>
          <p:cNvSpPr/>
          <p:nvPr/>
        </p:nvSpPr>
        <p:spPr>
          <a:xfrm rot="5400000">
            <a:off x="2895600" y="914400"/>
            <a:ext cx="5638800" cy="6248400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59821433"/>
              </p:ext>
            </p:extLst>
          </p:nvPr>
        </p:nvGraphicFramePr>
        <p:xfrm>
          <a:off x="2667000" y="-40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4800" y="5468034"/>
            <a:ext cx="25074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FASE 3 (</a:t>
            </a:r>
            <a:r>
              <a:rPr lang="en-US" sz="16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implementación</a:t>
            </a:r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r>
              <a:rPr lang="en-US" sz="1600" b="1" dirty="0" err="1" smtClean="0">
                <a:cs typeface="Aharoni" panose="02010803020104030203" pitchFamily="2" charset="-79"/>
              </a:rPr>
              <a:t>Implementación</a:t>
            </a:r>
            <a:r>
              <a:rPr lang="en-US" sz="1600" b="1" dirty="0" smtClean="0">
                <a:cs typeface="Aharoni" panose="02010803020104030203" pitchFamily="2" charset="-79"/>
              </a:rPr>
              <a:t> </a:t>
            </a:r>
            <a:r>
              <a:rPr lang="en-US" sz="1600" b="1" dirty="0" err="1" smtClean="0">
                <a:cs typeface="Aharoni" panose="02010803020104030203" pitchFamily="2" charset="-79"/>
              </a:rPr>
              <a:t>completa</a:t>
            </a:r>
            <a:endParaRPr lang="en-US" sz="1600" b="1" dirty="0" smtClean="0">
              <a:cs typeface="Aharoni" panose="02010803020104030203" pitchFamily="2" charset="-79"/>
            </a:endParaRPr>
          </a:p>
          <a:p>
            <a:r>
              <a:rPr lang="en-US" sz="1600" b="1" dirty="0" err="1" smtClean="0">
                <a:cs typeface="Aharoni" panose="02010803020104030203" pitchFamily="2" charset="-79"/>
              </a:rPr>
              <a:t>Pagos</a:t>
            </a:r>
            <a:r>
              <a:rPr lang="en-US" sz="1600" b="1" dirty="0" smtClean="0">
                <a:cs typeface="Aharoni" panose="02010803020104030203" pitchFamily="2" charset="-79"/>
              </a:rPr>
              <a:t> </a:t>
            </a:r>
            <a:r>
              <a:rPr lang="en-US" sz="1600" b="1" dirty="0" err="1" smtClean="0">
                <a:cs typeface="Aharoni" panose="02010803020104030203" pitchFamily="2" charset="-79"/>
              </a:rPr>
              <a:t>por</a:t>
            </a:r>
            <a:r>
              <a:rPr lang="en-US" sz="1600" b="1" dirty="0" smtClean="0">
                <a:cs typeface="Aharoni" panose="02010803020104030203" pitchFamily="2" charset="-79"/>
              </a:rPr>
              <a:t> </a:t>
            </a:r>
            <a:r>
              <a:rPr lang="en-US" sz="1600" b="1" dirty="0" err="1" smtClean="0">
                <a:cs typeface="Aharoni" panose="02010803020104030203" pitchFamily="2" charset="-79"/>
              </a:rPr>
              <a:t>resultados</a:t>
            </a:r>
            <a:endParaRPr lang="en-US" sz="1600" b="1" dirty="0"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3376135"/>
            <a:ext cx="25807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FASE 2 (</a:t>
            </a:r>
            <a:r>
              <a:rPr lang="en-US" sz="16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pilotaje</a:t>
            </a:r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en-US" sz="14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+mj-lt"/>
                <a:cs typeface="Aharoni" panose="02010803020104030203" pitchFamily="2" charset="-79"/>
              </a:rPr>
              <a:t>Implement. </a:t>
            </a:r>
            <a:r>
              <a:rPr lang="en-US" sz="1400" b="1" dirty="0" smtClean="0">
                <a:cs typeface="Aharoni" panose="02010803020104030203" pitchFamily="2" charset="-79"/>
              </a:rPr>
              <a:t>E/PA, </a:t>
            </a:r>
            <a:r>
              <a:rPr lang="en-US" sz="1400" b="1" dirty="0" err="1" smtClean="0">
                <a:cs typeface="Aharoni" panose="02010803020104030203" pitchFamily="2" charset="-79"/>
              </a:rPr>
              <a:t>Med,pol</a:t>
            </a:r>
            <a:r>
              <a:rPr lang="en-US" sz="1400" b="1" dirty="0" smtClean="0">
                <a:cs typeface="Aharoni" panose="02010803020104030203" pitchFamily="2" charset="-79"/>
              </a:rPr>
              <a:t>, </a:t>
            </a:r>
            <a:r>
              <a:rPr lang="en-US" sz="1400" b="1" dirty="0" err="1" smtClean="0">
                <a:cs typeface="Aharoni" panose="02010803020104030203" pitchFamily="2" charset="-79"/>
              </a:rPr>
              <a:t>acci</a:t>
            </a:r>
            <a:r>
              <a:rPr lang="en-US" sz="1400" b="1" dirty="0" smtClean="0">
                <a:cs typeface="Aharoni" panose="02010803020104030203" pitchFamily="2" charset="-79"/>
              </a:rPr>
              <a:t>,</a:t>
            </a:r>
          </a:p>
          <a:p>
            <a:r>
              <a:rPr lang="en-GB" sz="1400" b="1" dirty="0" err="1" smtClean="0">
                <a:latin typeface="+mj-lt"/>
                <a:cs typeface="Aharoni" panose="02010803020104030203" pitchFamily="2" charset="-79"/>
              </a:rPr>
              <a:t>Actividades</a:t>
            </a:r>
            <a:r>
              <a:rPr lang="en-GB" sz="1400" b="1" dirty="0" smtClean="0">
                <a:latin typeface="+mj-lt"/>
                <a:cs typeface="Aharoni" panose="02010803020104030203" pitchFamily="2" charset="-79"/>
              </a:rPr>
              <a:t> de </a:t>
            </a:r>
            <a:r>
              <a:rPr lang="en-GB" sz="1400" b="1" dirty="0" err="1" smtClean="0">
                <a:latin typeface="+mj-lt"/>
                <a:cs typeface="Aharoni" panose="02010803020104030203" pitchFamily="2" charset="-79"/>
              </a:rPr>
              <a:t>demonstr</a:t>
            </a:r>
            <a:r>
              <a:rPr lang="en-GB" sz="1400" b="1" dirty="0" smtClean="0">
                <a:latin typeface="+mj-lt"/>
                <a:cs typeface="Aharoni" panose="02010803020104030203" pitchFamily="2" charset="-79"/>
              </a:rPr>
              <a:t>.</a:t>
            </a:r>
            <a:endParaRPr lang="en-US" sz="1400" b="1" dirty="0" smtClean="0">
              <a:latin typeface="+mj-lt"/>
              <a:cs typeface="Aharoni" panose="02010803020104030203" pitchFamily="2" charset="-79"/>
            </a:endParaRPr>
          </a:p>
          <a:p>
            <a:r>
              <a:rPr lang="en-US" sz="1400" b="1" dirty="0" smtClean="0">
                <a:latin typeface="+mj-lt"/>
                <a:cs typeface="Aharoni" panose="02010803020104030203" pitchFamily="2" charset="-79"/>
              </a:rPr>
              <a:t>(incl. </a:t>
            </a:r>
            <a:r>
              <a:rPr lang="en-US" sz="1400" b="1" dirty="0" err="1" smtClean="0">
                <a:latin typeface="+mj-lt"/>
                <a:cs typeface="Aharoni" panose="02010803020104030203" pitchFamily="2" charset="-79"/>
              </a:rPr>
              <a:t>pagos</a:t>
            </a:r>
            <a:r>
              <a:rPr lang="en-US" sz="1400" b="1" dirty="0" smtClean="0">
                <a:latin typeface="+mj-lt"/>
                <a:cs typeface="Aharoni" panose="02010803020104030203" pitchFamily="2" charset="-79"/>
              </a:rPr>
              <a:t> </a:t>
            </a:r>
            <a:r>
              <a:rPr lang="en-US" sz="1400" b="1" dirty="0" err="1" smtClean="0">
                <a:latin typeface="+mj-lt"/>
                <a:cs typeface="Aharoni" panose="02010803020104030203" pitchFamily="2" charset="-79"/>
              </a:rPr>
              <a:t>por</a:t>
            </a:r>
            <a:r>
              <a:rPr lang="en-US" sz="1400" b="1" dirty="0" smtClean="0">
                <a:latin typeface="+mj-lt"/>
                <a:cs typeface="Aharoni" panose="02010803020104030203" pitchFamily="2" charset="-79"/>
              </a:rPr>
              <a:t> </a:t>
            </a:r>
            <a:r>
              <a:rPr lang="en-US" sz="1400" b="1" dirty="0" err="1" smtClean="0">
                <a:latin typeface="+mj-lt"/>
                <a:cs typeface="Aharoni" panose="02010803020104030203" pitchFamily="2" charset="-79"/>
              </a:rPr>
              <a:t>resultados</a:t>
            </a:r>
            <a:endParaRPr lang="en-US" sz="1400" b="1" dirty="0" smtClean="0">
              <a:latin typeface="+mj-lt"/>
              <a:cs typeface="Aharoni" panose="02010803020104030203" pitchFamily="2" charset="-79"/>
            </a:endParaRPr>
          </a:p>
          <a:p>
            <a:endParaRPr lang="en-US" sz="1600" b="1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828800"/>
            <a:ext cx="2583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FASE 1 (</a:t>
            </a:r>
            <a:r>
              <a:rPr lang="en-US" sz="16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preparación</a:t>
            </a:r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r>
              <a:rPr lang="en-US" sz="1400" b="1" dirty="0" smtClean="0">
                <a:cs typeface="Aharoni" panose="02010803020104030203" pitchFamily="2" charset="-79"/>
              </a:rPr>
              <a:t>Fort. Capac., prep. </a:t>
            </a:r>
            <a:r>
              <a:rPr lang="en-US" sz="1400" b="1" dirty="0" err="1" smtClean="0">
                <a:cs typeface="Aharoni" panose="02010803020104030203" pitchFamily="2" charset="-79"/>
              </a:rPr>
              <a:t>Estr</a:t>
            </a:r>
            <a:r>
              <a:rPr lang="en-US" sz="1400" b="1" dirty="0" smtClean="0">
                <a:cs typeface="Aharoni" panose="02010803020104030203" pitchFamily="2" charset="-79"/>
              </a:rPr>
              <a:t>./PA,</a:t>
            </a:r>
          </a:p>
          <a:p>
            <a:r>
              <a:rPr lang="en-US" sz="1400" b="1" dirty="0" err="1" smtClean="0">
                <a:cs typeface="Aharoni" panose="02010803020104030203" pitchFamily="2" charset="-79"/>
              </a:rPr>
              <a:t>Idt</a:t>
            </a:r>
            <a:r>
              <a:rPr lang="en-US" sz="1400" b="1" dirty="0" smtClean="0">
                <a:cs typeface="Aharoni" panose="02010803020104030203" pitchFamily="2" charset="-79"/>
              </a:rPr>
              <a:t>. </a:t>
            </a:r>
            <a:r>
              <a:rPr lang="en-US" sz="1400" b="1" dirty="0" err="1" smtClean="0">
                <a:cs typeface="Aharoni" panose="02010803020104030203" pitchFamily="2" charset="-79"/>
              </a:rPr>
              <a:t>Med,Pol,acciones</a:t>
            </a:r>
            <a:r>
              <a:rPr lang="en-US" sz="1400" b="1" dirty="0" smtClean="0">
                <a:cs typeface="Aharoni" panose="02010803020104030203" pitchFamily="2" charset="-79"/>
              </a:rPr>
              <a:t>, </a:t>
            </a:r>
            <a:br>
              <a:rPr lang="en-US" sz="1400" b="1" dirty="0" smtClean="0">
                <a:cs typeface="Aharoni" panose="02010803020104030203" pitchFamily="2" charset="-79"/>
              </a:rPr>
            </a:br>
            <a:r>
              <a:rPr lang="en-US" sz="1400" b="1" dirty="0" smtClean="0">
                <a:cs typeface="Aharoni" panose="02010803020104030203" pitchFamily="2" charset="-79"/>
              </a:rPr>
              <a:t>Sel. </a:t>
            </a:r>
            <a:r>
              <a:rPr lang="en-US" sz="1400" b="1" dirty="0" err="1" smtClean="0">
                <a:cs typeface="Aharoni" panose="02010803020104030203" pitchFamily="2" charset="-79"/>
              </a:rPr>
              <a:t>pilares</a:t>
            </a:r>
            <a:r>
              <a:rPr lang="en-US" sz="1400" b="1" dirty="0" smtClean="0">
                <a:cs typeface="Aharoni" panose="02010803020104030203" pitchFamily="2" charset="-79"/>
              </a:rPr>
              <a:t> SNMB </a:t>
            </a:r>
            <a:r>
              <a:rPr lang="en-GB" sz="1400" b="1" dirty="0" smtClean="0">
                <a:cs typeface="Aharoni" panose="02010803020104030203" pitchFamily="2" charset="-79"/>
              </a:rPr>
              <a:t>y </a:t>
            </a:r>
            <a:r>
              <a:rPr lang="en-GB" sz="1400" b="1" dirty="0" err="1" smtClean="0">
                <a:cs typeface="Aharoni" panose="02010803020104030203" pitchFamily="2" charset="-79"/>
              </a:rPr>
              <a:t>pruebas</a:t>
            </a:r>
            <a:r>
              <a:rPr lang="en-GB" sz="1400" b="1" dirty="0" smtClean="0">
                <a:cs typeface="Aharoni" panose="02010803020104030203" pitchFamily="2" charset="-79"/>
              </a:rPr>
              <a:t> me.</a:t>
            </a:r>
            <a:endParaRPr lang="en-US" sz="1400" b="1" dirty="0">
              <a:cs typeface="Aharoni" panose="02010803020104030203" pitchFamily="2" charset="-79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151710" y="5550761"/>
            <a:ext cx="1791890" cy="1117602"/>
            <a:chOff x="1435298" y="1473198"/>
            <a:chExt cx="1791890" cy="1117602"/>
          </a:xfrm>
        </p:grpSpPr>
        <p:sp>
          <p:nvSpPr>
            <p:cNvPr id="22" name="Oval 21"/>
            <p:cNvSpPr/>
            <p:nvPr/>
          </p:nvSpPr>
          <p:spPr>
            <a:xfrm>
              <a:off x="1435298" y="1473198"/>
              <a:ext cx="1791890" cy="111760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1560506"/>
                <a:satOff val="-1946"/>
                <a:lumOff val="458"/>
                <a:alphaOff val="0"/>
              </a:schemeClr>
            </a:fillRef>
            <a:effectRef idx="0">
              <a:schemeClr val="accent2">
                <a:alpha val="50000"/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Oval 4"/>
            <p:cNvSpPr/>
            <p:nvPr/>
          </p:nvSpPr>
          <p:spPr>
            <a:xfrm>
              <a:off x="1697714" y="1636867"/>
              <a:ext cx="1267058" cy="790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14" tIns="21590" rIns="98614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SNMB</a:t>
              </a:r>
              <a:endParaRPr lang="en-US" sz="1700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62600" y="2209800"/>
            <a:ext cx="1791890" cy="1117602"/>
            <a:chOff x="2868810" y="1473198"/>
            <a:chExt cx="1791890" cy="1117602"/>
          </a:xfrm>
          <a:solidFill>
            <a:schemeClr val="bg2"/>
          </a:solidFill>
        </p:grpSpPr>
        <p:sp>
          <p:nvSpPr>
            <p:cNvPr id="25" name="Oval 24"/>
            <p:cNvSpPr/>
            <p:nvPr/>
          </p:nvSpPr>
          <p:spPr>
            <a:xfrm>
              <a:off x="2868810" y="1473198"/>
              <a:ext cx="1791890" cy="111760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3121013"/>
                <a:satOff val="-3893"/>
                <a:lumOff val="915"/>
                <a:alphaOff val="0"/>
              </a:schemeClr>
            </a:fillRef>
            <a:effectRef idx="0">
              <a:schemeClr val="accent2">
                <a:alpha val="50000"/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3131226" y="1636867"/>
              <a:ext cx="1267058" cy="7902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14" tIns="21590" rIns="98614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>
                  <a:solidFill>
                    <a:schemeClr val="bg1">
                      <a:lumMod val="65000"/>
                    </a:schemeClr>
                  </a:solidFill>
                </a:rPr>
                <a:t>SIS</a:t>
              </a:r>
              <a:endParaRPr lang="en-US" sz="1700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62600" y="3301998"/>
            <a:ext cx="1791890" cy="1117602"/>
            <a:chOff x="2868810" y="1473198"/>
            <a:chExt cx="1791890" cy="1117602"/>
          </a:xfrm>
          <a:solidFill>
            <a:schemeClr val="bg2"/>
          </a:solidFill>
        </p:grpSpPr>
        <p:sp>
          <p:nvSpPr>
            <p:cNvPr id="28" name="Oval 27"/>
            <p:cNvSpPr/>
            <p:nvPr/>
          </p:nvSpPr>
          <p:spPr>
            <a:xfrm>
              <a:off x="2868810" y="1473198"/>
              <a:ext cx="1791890" cy="111760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3121013"/>
                <a:satOff val="-3893"/>
                <a:lumOff val="915"/>
                <a:alphaOff val="0"/>
              </a:schemeClr>
            </a:fillRef>
            <a:effectRef idx="0">
              <a:schemeClr val="accent2">
                <a:alpha val="50000"/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Oval 4"/>
            <p:cNvSpPr/>
            <p:nvPr/>
          </p:nvSpPr>
          <p:spPr>
            <a:xfrm>
              <a:off x="3131226" y="1636867"/>
              <a:ext cx="1267058" cy="7902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14" tIns="21590" rIns="98614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>
                  <a:solidFill>
                    <a:schemeClr val="bg1">
                      <a:lumMod val="65000"/>
                    </a:schemeClr>
                  </a:solidFill>
                </a:rPr>
                <a:t>SIS</a:t>
              </a:r>
              <a:endParaRPr lang="en-US" sz="1700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62600" y="4419600"/>
            <a:ext cx="1791890" cy="1117602"/>
            <a:chOff x="2868810" y="1473198"/>
            <a:chExt cx="1791890" cy="1117602"/>
          </a:xfrm>
          <a:solidFill>
            <a:schemeClr val="bg2"/>
          </a:solidFill>
        </p:grpSpPr>
        <p:sp>
          <p:nvSpPr>
            <p:cNvPr id="31" name="Oval 30"/>
            <p:cNvSpPr/>
            <p:nvPr/>
          </p:nvSpPr>
          <p:spPr>
            <a:xfrm>
              <a:off x="2868810" y="1473198"/>
              <a:ext cx="1791890" cy="111760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3121013"/>
                <a:satOff val="-3893"/>
                <a:lumOff val="915"/>
                <a:alphaOff val="0"/>
              </a:schemeClr>
            </a:fillRef>
            <a:effectRef idx="0">
              <a:schemeClr val="accent2">
                <a:alpha val="50000"/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2" name="Oval 4"/>
            <p:cNvSpPr/>
            <p:nvPr/>
          </p:nvSpPr>
          <p:spPr>
            <a:xfrm>
              <a:off x="3131226" y="1636867"/>
              <a:ext cx="1267058" cy="7902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14" tIns="21590" rIns="98614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>
                  <a:solidFill>
                    <a:schemeClr val="bg1">
                      <a:lumMod val="65000"/>
                    </a:schemeClr>
                  </a:solidFill>
                </a:rPr>
                <a:t>SIS</a:t>
              </a:r>
              <a:endParaRPr lang="en-US" sz="1700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62600" y="5562600"/>
            <a:ext cx="1791890" cy="1117602"/>
            <a:chOff x="2868810" y="1473198"/>
            <a:chExt cx="1791890" cy="1117602"/>
          </a:xfrm>
          <a:solidFill>
            <a:schemeClr val="bg2"/>
          </a:solidFill>
        </p:grpSpPr>
        <p:sp>
          <p:nvSpPr>
            <p:cNvPr id="34" name="Oval 33"/>
            <p:cNvSpPr/>
            <p:nvPr/>
          </p:nvSpPr>
          <p:spPr>
            <a:xfrm>
              <a:off x="2868810" y="1473198"/>
              <a:ext cx="1791890" cy="111760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3121013"/>
                <a:satOff val="-3893"/>
                <a:lumOff val="915"/>
                <a:alphaOff val="0"/>
              </a:schemeClr>
            </a:fillRef>
            <a:effectRef idx="0">
              <a:schemeClr val="accent2">
                <a:alpha val="50000"/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5" name="Oval 4"/>
            <p:cNvSpPr/>
            <p:nvPr/>
          </p:nvSpPr>
          <p:spPr>
            <a:xfrm>
              <a:off x="3131226" y="1636867"/>
              <a:ext cx="1267058" cy="7902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14" tIns="21590" rIns="98614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>
                  <a:solidFill>
                    <a:schemeClr val="bg1">
                      <a:lumMod val="65000"/>
                    </a:schemeClr>
                  </a:solidFill>
                </a:rPr>
                <a:t>SIS</a:t>
              </a:r>
              <a:endParaRPr lang="en-US" sz="1700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047310" y="5562600"/>
            <a:ext cx="1791890" cy="1117602"/>
            <a:chOff x="4302323" y="1473198"/>
            <a:chExt cx="1791890" cy="1117602"/>
          </a:xfrm>
          <a:solidFill>
            <a:schemeClr val="bg2"/>
          </a:solidFill>
        </p:grpSpPr>
        <p:sp>
          <p:nvSpPr>
            <p:cNvPr id="50" name="Oval 49"/>
            <p:cNvSpPr/>
            <p:nvPr/>
          </p:nvSpPr>
          <p:spPr>
            <a:xfrm>
              <a:off x="4302323" y="1473198"/>
              <a:ext cx="1791890" cy="111760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alpha val="50000"/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1" name="Oval 4"/>
            <p:cNvSpPr/>
            <p:nvPr/>
          </p:nvSpPr>
          <p:spPr>
            <a:xfrm>
              <a:off x="4564739" y="1636867"/>
              <a:ext cx="1267058" cy="7902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14" tIns="21590" rIns="98614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/>
                <a:t>NRE/NR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703910" y="5562600"/>
            <a:ext cx="1791890" cy="1117602"/>
            <a:chOff x="-41169" y="1473198"/>
            <a:chExt cx="1791890" cy="1117602"/>
          </a:xfrm>
          <a:solidFill>
            <a:schemeClr val="bg2"/>
          </a:solidFill>
        </p:grpSpPr>
        <p:sp>
          <p:nvSpPr>
            <p:cNvPr id="53" name="Oval 52"/>
            <p:cNvSpPr/>
            <p:nvPr/>
          </p:nvSpPr>
          <p:spPr>
            <a:xfrm>
              <a:off x="-41169" y="1473198"/>
              <a:ext cx="1791890" cy="111760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4" name="Oval 4"/>
            <p:cNvSpPr/>
            <p:nvPr/>
          </p:nvSpPr>
          <p:spPr>
            <a:xfrm>
              <a:off x="226721" y="1636867"/>
              <a:ext cx="1267058" cy="7902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14" tIns="21590" rIns="98614" bIns="21590" numCol="1" spcCol="1270" anchor="ctr" anchorCtr="0">
              <a:noAutofit/>
            </a:bodyPr>
            <a:lstStyle/>
            <a:p>
              <a:pPr lvl="0" algn="ctr"/>
              <a:r>
                <a:rPr lang="en-US" sz="1600" dirty="0" err="1">
                  <a:solidFill>
                    <a:schemeClr val="bg1">
                      <a:lumMod val="65000"/>
                    </a:schemeClr>
                  </a:solidFill>
                </a:rPr>
                <a:t>Estr</a:t>
              </a: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. </a:t>
              </a:r>
              <a:r>
                <a:rPr lang="en-US" sz="1600" dirty="0" err="1">
                  <a:solidFill>
                    <a:schemeClr val="bg1">
                      <a:lumMod val="65000"/>
                    </a:schemeClr>
                  </a:solidFill>
                </a:rPr>
                <a:t>Nac</a:t>
              </a: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/Plan de </a:t>
              </a:r>
              <a:r>
                <a:rPr lang="en-US" sz="1600" dirty="0" err="1">
                  <a:solidFill>
                    <a:schemeClr val="bg1">
                      <a:lumMod val="65000"/>
                    </a:schemeClr>
                  </a:solidFill>
                </a:rPr>
                <a:t>Acción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700711" y="2177088"/>
            <a:ext cx="1791890" cy="1117602"/>
            <a:chOff x="1785" y="1473198"/>
            <a:chExt cx="1791890" cy="1117602"/>
          </a:xfrm>
          <a:solidFill>
            <a:schemeClr val="bg2"/>
          </a:solidFill>
        </p:grpSpPr>
        <p:sp>
          <p:nvSpPr>
            <p:cNvPr id="57" name="Oval 56"/>
            <p:cNvSpPr/>
            <p:nvPr/>
          </p:nvSpPr>
          <p:spPr>
            <a:xfrm>
              <a:off x="1785" y="1473198"/>
              <a:ext cx="1791890" cy="111760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8" name="Oval 4"/>
            <p:cNvSpPr/>
            <p:nvPr/>
          </p:nvSpPr>
          <p:spPr>
            <a:xfrm>
              <a:off x="264201" y="1636867"/>
              <a:ext cx="1267058" cy="7902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14" tIns="21590" rIns="98614" bIns="21590" numCol="1" spcCol="1270" anchor="ctr" anchorCtr="0">
              <a:noAutofit/>
            </a:bodyPr>
            <a:lstStyle/>
            <a:p>
              <a:pPr lvl="0" algn="ctr"/>
              <a:r>
                <a:rPr lang="en-US" sz="1600" dirty="0" err="1">
                  <a:solidFill>
                    <a:schemeClr val="bg1">
                      <a:lumMod val="65000"/>
                    </a:schemeClr>
                  </a:solidFill>
                </a:rPr>
                <a:t>Estr</a:t>
              </a: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. </a:t>
              </a:r>
              <a:r>
                <a:rPr lang="en-US" sz="1600" dirty="0" err="1">
                  <a:solidFill>
                    <a:schemeClr val="bg1">
                      <a:lumMod val="65000"/>
                    </a:schemeClr>
                  </a:solidFill>
                </a:rPr>
                <a:t>Nac</a:t>
              </a: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/Plan de </a:t>
              </a:r>
              <a:r>
                <a:rPr lang="en-US" sz="1600" dirty="0" err="1">
                  <a:solidFill>
                    <a:schemeClr val="bg1">
                      <a:lumMod val="65000"/>
                    </a:schemeClr>
                  </a:solidFill>
                </a:rPr>
                <a:t>Acción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746864" y="4470399"/>
            <a:ext cx="1791890" cy="1117602"/>
            <a:chOff x="1785" y="1473198"/>
            <a:chExt cx="1791890" cy="1117602"/>
          </a:xfrm>
          <a:solidFill>
            <a:schemeClr val="bg2"/>
          </a:solidFill>
        </p:grpSpPr>
        <p:sp>
          <p:nvSpPr>
            <p:cNvPr id="63" name="Oval 62"/>
            <p:cNvSpPr/>
            <p:nvPr/>
          </p:nvSpPr>
          <p:spPr>
            <a:xfrm>
              <a:off x="1785" y="1473198"/>
              <a:ext cx="1791890" cy="111760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4" name="Oval 4"/>
            <p:cNvSpPr/>
            <p:nvPr/>
          </p:nvSpPr>
          <p:spPr>
            <a:xfrm>
              <a:off x="264201" y="1636867"/>
              <a:ext cx="1267058" cy="7902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14" tIns="21590" rIns="98614" bIns="21590" numCol="1" spcCol="1270" anchor="ctr" anchorCtr="0">
              <a:noAutofit/>
            </a:bodyPr>
            <a:lstStyle/>
            <a:p>
              <a:pPr lvl="0" algn="ctr"/>
              <a:r>
                <a:rPr lang="en-US" sz="1600" dirty="0" err="1">
                  <a:solidFill>
                    <a:schemeClr val="bg1">
                      <a:lumMod val="65000"/>
                    </a:schemeClr>
                  </a:solidFill>
                </a:rPr>
                <a:t>Estr</a:t>
              </a: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. </a:t>
              </a:r>
              <a:r>
                <a:rPr lang="en-US" sz="1600" dirty="0" err="1">
                  <a:solidFill>
                    <a:schemeClr val="bg1">
                      <a:lumMod val="65000"/>
                    </a:schemeClr>
                  </a:solidFill>
                </a:rPr>
                <a:t>Nac</a:t>
              </a: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/Plan de </a:t>
              </a:r>
              <a:r>
                <a:rPr lang="en-US" sz="1600" dirty="0" err="1">
                  <a:solidFill>
                    <a:schemeClr val="bg1">
                      <a:lumMod val="65000"/>
                    </a:schemeClr>
                  </a:solidFill>
                </a:rPr>
                <a:t>Acción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731200" y="3327399"/>
            <a:ext cx="1791890" cy="1117602"/>
            <a:chOff x="1785" y="1473198"/>
            <a:chExt cx="1791890" cy="1117602"/>
          </a:xfrm>
          <a:solidFill>
            <a:schemeClr val="bg2"/>
          </a:solidFill>
        </p:grpSpPr>
        <p:sp>
          <p:nvSpPr>
            <p:cNvPr id="66" name="Oval 65"/>
            <p:cNvSpPr/>
            <p:nvPr/>
          </p:nvSpPr>
          <p:spPr>
            <a:xfrm>
              <a:off x="1785" y="1473198"/>
              <a:ext cx="1791890" cy="111760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7" name="Oval 4"/>
            <p:cNvSpPr/>
            <p:nvPr/>
          </p:nvSpPr>
          <p:spPr>
            <a:xfrm>
              <a:off x="264201" y="1636867"/>
              <a:ext cx="1267058" cy="7902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14" tIns="21590" rIns="98614" bIns="2159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>
                  <a:solidFill>
                    <a:schemeClr val="bg1">
                      <a:lumMod val="65000"/>
                    </a:schemeClr>
                  </a:solidFill>
                </a:rPr>
                <a:t>Estr</a:t>
              </a: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. </a:t>
              </a:r>
              <a:r>
                <a:rPr lang="en-US" sz="1600" dirty="0" err="1">
                  <a:solidFill>
                    <a:schemeClr val="bg1">
                      <a:lumMod val="65000"/>
                    </a:schemeClr>
                  </a:solidFill>
                </a:rPr>
                <a:t>Nac</a:t>
              </a: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/Plan de </a:t>
              </a:r>
              <a:r>
                <a:rPr lang="en-US" sz="1600" dirty="0" err="1" smtClean="0">
                  <a:solidFill>
                    <a:schemeClr val="bg1">
                      <a:lumMod val="65000"/>
                    </a:schemeClr>
                  </a:solidFill>
                </a:rPr>
                <a:t>Acción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560396" y="2286000"/>
            <a:ext cx="617727" cy="723256"/>
            <a:chOff x="3116071" y="870272"/>
            <a:chExt cx="617727" cy="723256"/>
          </a:xfrm>
          <a:solidFill>
            <a:schemeClr val="bg2"/>
          </a:solidFill>
          <a:scene3d>
            <a:camera prst="orthographicFront"/>
            <a:lightRig rig="flat" dir="t"/>
          </a:scene3d>
        </p:grpSpPr>
        <p:sp>
          <p:nvSpPr>
            <p:cNvPr id="59" name="Hexagon 58"/>
            <p:cNvSpPr/>
            <p:nvPr/>
          </p:nvSpPr>
          <p:spPr>
            <a:xfrm rot="5400000">
              <a:off x="3063307" y="923036"/>
              <a:ext cx="723256" cy="617727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0" name="Hexagon 4"/>
            <p:cNvSpPr/>
            <p:nvPr/>
          </p:nvSpPr>
          <p:spPr>
            <a:xfrm>
              <a:off x="3211515" y="982021"/>
              <a:ext cx="426839" cy="49975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/>
              <a:r>
                <a:rPr lang="en-US" sz="800" dirty="0" smtClean="0"/>
                <a:t>(S)- NRE/NR</a:t>
              </a:r>
              <a:endParaRPr lang="en-US" sz="8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543800" y="4114800"/>
            <a:ext cx="969940" cy="966639"/>
            <a:chOff x="2791232" y="2574044"/>
            <a:chExt cx="969940" cy="966639"/>
          </a:xfrm>
          <a:solidFill>
            <a:schemeClr val="bg2"/>
          </a:solidFill>
          <a:scene3d>
            <a:camera prst="orthographicFront"/>
            <a:lightRig rig="flat" dir="t"/>
          </a:scene3d>
        </p:grpSpPr>
        <p:sp>
          <p:nvSpPr>
            <p:cNvPr id="69" name="Hexagon 68"/>
            <p:cNvSpPr/>
            <p:nvPr/>
          </p:nvSpPr>
          <p:spPr>
            <a:xfrm rot="5400000">
              <a:off x="2792882" y="2572394"/>
              <a:ext cx="966639" cy="96994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0" name="Hexagon 4"/>
            <p:cNvSpPr/>
            <p:nvPr/>
          </p:nvSpPr>
          <p:spPr>
            <a:xfrm>
              <a:off x="2949656" y="2735152"/>
              <a:ext cx="653092" cy="64442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 smtClean="0"/>
                <a:t>(s)NRE/NR</a:t>
              </a:r>
              <a:endParaRPr lang="en-US" sz="11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836011" y="3124200"/>
            <a:ext cx="850789" cy="949131"/>
            <a:chOff x="2791232" y="2574044"/>
            <a:chExt cx="969940" cy="966639"/>
          </a:xfrm>
          <a:solidFill>
            <a:schemeClr val="bg2"/>
          </a:solidFill>
          <a:scene3d>
            <a:camera prst="orthographicFront"/>
            <a:lightRig rig="flat" dir="t"/>
          </a:scene3d>
        </p:grpSpPr>
        <p:sp>
          <p:nvSpPr>
            <p:cNvPr id="72" name="Hexagon 71"/>
            <p:cNvSpPr/>
            <p:nvPr/>
          </p:nvSpPr>
          <p:spPr>
            <a:xfrm rot="5400000">
              <a:off x="2792882" y="2572394"/>
              <a:ext cx="966639" cy="96994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3" name="Hexagon 4"/>
            <p:cNvSpPr/>
            <p:nvPr/>
          </p:nvSpPr>
          <p:spPr>
            <a:xfrm>
              <a:off x="2952889" y="2735152"/>
              <a:ext cx="646626" cy="64442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dirty="0" smtClean="0"/>
                <a:t>(S) NRE/NR</a:t>
              </a:r>
              <a:endParaRPr lang="en-US" sz="900" dirty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kern="1200" dirty="0" err="1" smtClean="0"/>
                <a:t>Ls</a:t>
              </a:r>
              <a:endParaRPr lang="en-US" sz="900" kern="1200" dirty="0"/>
            </a:p>
          </p:txBody>
        </p:sp>
      </p:grpSp>
      <p:grpSp>
        <p:nvGrpSpPr>
          <p:cNvPr id="77" name="Group 38"/>
          <p:cNvGrpSpPr/>
          <p:nvPr/>
        </p:nvGrpSpPr>
        <p:grpSpPr>
          <a:xfrm>
            <a:off x="4414126" y="3168329"/>
            <a:ext cx="1039821" cy="1051586"/>
            <a:chOff x="2666208" y="2487705"/>
            <a:chExt cx="762793" cy="794071"/>
          </a:xfrm>
          <a:solidFill>
            <a:srgbClr val="A99085"/>
          </a:solidFill>
          <a:scene3d>
            <a:camera prst="orthographicFront"/>
            <a:lightRig rig="flat" dir="t"/>
          </a:scene3d>
        </p:grpSpPr>
        <p:sp>
          <p:nvSpPr>
            <p:cNvPr id="78" name="Hexagon 39"/>
            <p:cNvSpPr/>
            <p:nvPr/>
          </p:nvSpPr>
          <p:spPr>
            <a:xfrm rot="5400000">
              <a:off x="2650569" y="2503344"/>
              <a:ext cx="794071" cy="76279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9" name="Hexagon 4"/>
            <p:cNvSpPr/>
            <p:nvPr/>
          </p:nvSpPr>
          <p:spPr>
            <a:xfrm>
              <a:off x="2790836" y="2594318"/>
              <a:ext cx="513537" cy="53459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 smtClean="0"/>
                <a:t>SSNMB</a:t>
              </a:r>
              <a:endParaRPr lang="en-US" sz="1300" dirty="0"/>
            </a:p>
          </p:txBody>
        </p:sp>
      </p:grpSp>
      <p:grpSp>
        <p:nvGrpSpPr>
          <p:cNvPr id="80" name="Group 38"/>
          <p:cNvGrpSpPr/>
          <p:nvPr/>
        </p:nvGrpSpPr>
        <p:grpSpPr>
          <a:xfrm>
            <a:off x="4691154" y="2285999"/>
            <a:ext cx="762793" cy="794071"/>
            <a:chOff x="2666208" y="2487705"/>
            <a:chExt cx="762793" cy="794071"/>
          </a:xfrm>
          <a:solidFill>
            <a:srgbClr val="A99085"/>
          </a:solidFill>
          <a:scene3d>
            <a:camera prst="orthographicFront"/>
            <a:lightRig rig="flat" dir="t"/>
          </a:scene3d>
        </p:grpSpPr>
        <p:sp>
          <p:nvSpPr>
            <p:cNvPr id="81" name="Hexagon 39"/>
            <p:cNvSpPr/>
            <p:nvPr/>
          </p:nvSpPr>
          <p:spPr>
            <a:xfrm rot="5400000">
              <a:off x="2650569" y="2503344"/>
              <a:ext cx="794071" cy="76279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2" name="Hexagon 4"/>
            <p:cNvSpPr/>
            <p:nvPr/>
          </p:nvSpPr>
          <p:spPr>
            <a:xfrm>
              <a:off x="2790836" y="2594318"/>
              <a:ext cx="513537" cy="53459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 smtClean="0"/>
                <a:t>SSNMB</a:t>
              </a:r>
              <a:endParaRPr lang="en-US" sz="1300" dirty="0"/>
            </a:p>
          </p:txBody>
        </p:sp>
      </p:grpSp>
      <p:grpSp>
        <p:nvGrpSpPr>
          <p:cNvPr id="83" name="Group 38"/>
          <p:cNvGrpSpPr/>
          <p:nvPr/>
        </p:nvGrpSpPr>
        <p:grpSpPr>
          <a:xfrm>
            <a:off x="4488551" y="4343400"/>
            <a:ext cx="1226449" cy="1226298"/>
            <a:chOff x="2666208" y="2487705"/>
            <a:chExt cx="762793" cy="794071"/>
          </a:xfrm>
          <a:solidFill>
            <a:srgbClr val="A99085"/>
          </a:solidFill>
          <a:scene3d>
            <a:camera prst="orthographicFront"/>
            <a:lightRig rig="flat" dir="t"/>
          </a:scene3d>
        </p:grpSpPr>
        <p:sp>
          <p:nvSpPr>
            <p:cNvPr id="84" name="Hexagon 39"/>
            <p:cNvSpPr/>
            <p:nvPr/>
          </p:nvSpPr>
          <p:spPr>
            <a:xfrm rot="5400000">
              <a:off x="2650569" y="2503344"/>
              <a:ext cx="794071" cy="76279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5" name="Hexagon 4"/>
            <p:cNvSpPr/>
            <p:nvPr/>
          </p:nvSpPr>
          <p:spPr>
            <a:xfrm>
              <a:off x="2790836" y="2594318"/>
              <a:ext cx="513537" cy="53459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 smtClean="0"/>
                <a:t>SSNMB</a:t>
              </a:r>
              <a:endParaRPr lang="en-US" sz="1300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0" y="838200"/>
            <a:ext cx="9144000" cy="6096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3"/>
          <p:cNvSpPr/>
          <p:nvPr/>
        </p:nvSpPr>
        <p:spPr>
          <a:xfrm>
            <a:off x="2590800" y="2973287"/>
            <a:ext cx="6248400" cy="4795335"/>
          </a:xfrm>
          <a:prstGeom prst="rect">
            <a:avLst/>
          </a:prstGeom>
          <a:solidFill>
            <a:srgbClr val="CCC1DA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Platforma</a:t>
            </a:r>
            <a:r>
              <a:rPr lang="en-US" sz="4400" dirty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WEB </a:t>
            </a:r>
            <a:endParaRPr lang="en-US" sz="4400" dirty="0" smtClean="0">
              <a:solidFill>
                <a:schemeClr val="bg1">
                  <a:lumMod val="6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CENTRO DE INFORMACIÓN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inluyendo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entidades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encargadas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6" name="Rectangle 73"/>
          <p:cNvSpPr/>
          <p:nvPr/>
        </p:nvSpPr>
        <p:spPr>
          <a:xfrm>
            <a:off x="2590800" y="2973287"/>
            <a:ext cx="6248400" cy="4795335"/>
          </a:xfrm>
          <a:prstGeom prst="rect">
            <a:avLst/>
          </a:prstGeom>
          <a:solidFill>
            <a:srgbClr val="CCC1DA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Platforma</a:t>
            </a:r>
            <a:r>
              <a:rPr lang="en-US" sz="4400" dirty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WEB </a:t>
            </a:r>
            <a:endParaRPr lang="en-US" sz="4400" dirty="0" smtClean="0">
              <a:solidFill>
                <a:schemeClr val="bg1">
                  <a:lumMod val="6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CENTRO DE INFORMACIÓN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inluyendo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entidades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encargadas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7" name="Pentagon 77"/>
          <p:cNvSpPr/>
          <p:nvPr/>
        </p:nvSpPr>
        <p:spPr>
          <a:xfrm rot="5400000">
            <a:off x="1485932" y="4188069"/>
            <a:ext cx="5561108" cy="3131553"/>
          </a:xfrm>
          <a:prstGeom prst="homePlate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Pentagon 79"/>
          <p:cNvSpPr/>
          <p:nvPr/>
        </p:nvSpPr>
        <p:spPr>
          <a:xfrm rot="5400000">
            <a:off x="4264464" y="4650938"/>
            <a:ext cx="4571998" cy="1213726"/>
          </a:xfrm>
          <a:prstGeom prst="homePlat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9" name="Pentagon 78"/>
          <p:cNvSpPr/>
          <p:nvPr/>
        </p:nvSpPr>
        <p:spPr>
          <a:xfrm rot="5400000">
            <a:off x="5698377" y="4555377"/>
            <a:ext cx="4572000" cy="1404846"/>
          </a:xfrm>
          <a:prstGeom prst="homePlate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74"/>
          <p:cNvSpPr txBox="1"/>
          <p:nvPr/>
        </p:nvSpPr>
        <p:spPr>
          <a:xfrm>
            <a:off x="3515667" y="3352800"/>
            <a:ext cx="1391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Evaluación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Anexo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del 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BURs</a:t>
            </a: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1" name="TextBox 75"/>
          <p:cNvSpPr txBox="1"/>
          <p:nvPr/>
        </p:nvSpPr>
        <p:spPr>
          <a:xfrm>
            <a:off x="5943600" y="3431430"/>
            <a:ext cx="1213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nacional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2" name="TextBox 76"/>
          <p:cNvSpPr txBox="1"/>
          <p:nvPr/>
        </p:nvSpPr>
        <p:spPr>
          <a:xfrm>
            <a:off x="7281953" y="3416787"/>
            <a:ext cx="1404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Evaluación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técnica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NRE/NR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3" name="TextBox 80"/>
          <p:cNvSpPr txBox="1"/>
          <p:nvPr/>
        </p:nvSpPr>
        <p:spPr>
          <a:xfrm>
            <a:off x="2590800" y="6488312"/>
            <a:ext cx="62484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Pagos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BASADOS EN LOS RESULTADOS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1419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6" grpId="0" animBg="1"/>
      <p:bldP spid="86" grpId="0" animBg="1"/>
      <p:bldP spid="87" grpId="0" animBg="1"/>
      <p:bldP spid="88" grpId="0" animBg="1"/>
      <p:bldP spid="89" grpId="0" animBg="1"/>
      <p:bldP spid="90" grpId="0"/>
      <p:bldP spid="91" grpId="0"/>
      <p:bldP spid="92" grpId="0"/>
      <p:bldP spid="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23"/>
          <p:cNvSpPr/>
          <p:nvPr/>
        </p:nvSpPr>
        <p:spPr bwMode="auto">
          <a:xfrm>
            <a:off x="1060841" y="1436101"/>
            <a:ext cx="5472807" cy="41044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3" name="Group 18"/>
          <p:cNvGrpSpPr/>
          <p:nvPr/>
        </p:nvGrpSpPr>
        <p:grpSpPr>
          <a:xfrm>
            <a:off x="3797339" y="1981200"/>
            <a:ext cx="2393975" cy="3257344"/>
            <a:chOff x="4427979" y="2533939"/>
            <a:chExt cx="2393975" cy="3257344"/>
          </a:xfrm>
        </p:grpSpPr>
        <p:sp>
          <p:nvSpPr>
            <p:cNvPr id="34" name="Rounded Rectangle 24"/>
            <p:cNvSpPr/>
            <p:nvPr/>
          </p:nvSpPr>
          <p:spPr bwMode="auto">
            <a:xfrm>
              <a:off x="4427979" y="2592867"/>
              <a:ext cx="2393975" cy="3198416"/>
            </a:xfrm>
            <a:prstGeom prst="roundRect">
              <a:avLst/>
            </a:prstGeom>
            <a:solidFill>
              <a:srgbClr val="DCE6F2">
                <a:alpha val="5098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ounded Rectangle 26"/>
            <p:cNvSpPr/>
            <p:nvPr/>
          </p:nvSpPr>
          <p:spPr bwMode="auto">
            <a:xfrm>
              <a:off x="4769982" y="3018317"/>
              <a:ext cx="1710158" cy="65862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 smtClean="0">
                  <a:solidFill>
                    <a:prstClr val="black"/>
                  </a:solidFill>
                </a:rPr>
                <a:t>Sistema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Satelital</a:t>
              </a:r>
              <a:r>
                <a:rPr lang="en-US" sz="1400" dirty="0" smtClean="0">
                  <a:solidFill>
                    <a:prstClr val="black"/>
                  </a:solidFill>
                </a:rPr>
                <a:t> de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Monitoreo</a:t>
              </a:r>
              <a:r>
                <a:rPr lang="en-US" sz="1400" dirty="0" smtClean="0">
                  <a:solidFill>
                    <a:prstClr val="black"/>
                  </a:solidFill>
                </a:rPr>
                <a:t> de la Tierra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6" name="Rounded Rectangle 27"/>
            <p:cNvSpPr/>
            <p:nvPr/>
          </p:nvSpPr>
          <p:spPr bwMode="auto">
            <a:xfrm>
              <a:off x="4769982" y="3980532"/>
              <a:ext cx="1710158" cy="60402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 smtClean="0">
                  <a:solidFill>
                    <a:prstClr val="black"/>
                  </a:solidFill>
                </a:rPr>
                <a:t>Inventario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Nacional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Forestal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7" name="Rounded Rectangle 28"/>
            <p:cNvSpPr/>
            <p:nvPr/>
          </p:nvSpPr>
          <p:spPr bwMode="auto">
            <a:xfrm>
              <a:off x="4769982" y="4765501"/>
              <a:ext cx="1710158" cy="60402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 smtClean="0">
                  <a:solidFill>
                    <a:prstClr val="black"/>
                  </a:solidFill>
                </a:rPr>
                <a:t>Inventario</a:t>
              </a:r>
              <a:r>
                <a:rPr lang="en-US" sz="1400" dirty="0" smtClean="0">
                  <a:solidFill>
                    <a:prstClr val="black"/>
                  </a:solidFill>
                </a:rPr>
                <a:t> de GEIs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8" name="TextBox 12"/>
            <p:cNvSpPr txBox="1">
              <a:spLocks noChangeArrowheads="1"/>
            </p:cNvSpPr>
            <p:nvPr/>
          </p:nvSpPr>
          <p:spPr bwMode="auto">
            <a:xfrm>
              <a:off x="5219873" y="2533939"/>
              <a:ext cx="779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MR(V)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1345831" y="1496461"/>
            <a:ext cx="48656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</a:rPr>
              <a:t>SISTEMA  NACIONAL DE MONITOREO  DE LOS BOSQUES</a:t>
            </a:r>
            <a:endParaRPr lang="en-US" sz="16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</a:rPr>
              <a:t>(SNMB)</a:t>
            </a:r>
            <a:endParaRPr lang="en-US" sz="16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0" name="Right Arrow 37"/>
          <p:cNvSpPr/>
          <p:nvPr/>
        </p:nvSpPr>
        <p:spPr>
          <a:xfrm>
            <a:off x="6090911" y="2773782"/>
            <a:ext cx="930166" cy="17342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ounded Rectangle 38"/>
          <p:cNvSpPr/>
          <p:nvPr/>
        </p:nvSpPr>
        <p:spPr bwMode="auto">
          <a:xfrm>
            <a:off x="7357642" y="2519906"/>
            <a:ext cx="1710158" cy="6586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>
                <a:solidFill>
                  <a:prstClr val="black"/>
                </a:solidFill>
              </a:rPr>
              <a:t>Datos</a:t>
            </a:r>
            <a:r>
              <a:rPr lang="en-US" sz="1400" dirty="0" smtClean="0">
                <a:solidFill>
                  <a:prstClr val="black"/>
                </a:solidFill>
              </a:rPr>
              <a:t> de </a:t>
            </a:r>
            <a:r>
              <a:rPr lang="en-US" sz="1400" dirty="0" err="1" smtClean="0">
                <a:solidFill>
                  <a:prstClr val="black"/>
                </a:solidFill>
              </a:rPr>
              <a:t>actividad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2" name="Rounded Rectangle 39"/>
          <p:cNvSpPr/>
          <p:nvPr/>
        </p:nvSpPr>
        <p:spPr bwMode="auto">
          <a:xfrm>
            <a:off x="7347227" y="3532897"/>
            <a:ext cx="1710158" cy="6040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>
                <a:solidFill>
                  <a:prstClr val="black"/>
                </a:solidFill>
              </a:rPr>
              <a:t>Factores</a:t>
            </a:r>
            <a:r>
              <a:rPr lang="en-US" sz="1400" dirty="0" smtClean="0">
                <a:solidFill>
                  <a:prstClr val="black"/>
                </a:solidFill>
              </a:rPr>
              <a:t> de </a:t>
            </a:r>
            <a:r>
              <a:rPr lang="en-US" sz="1400" dirty="0" err="1" smtClean="0">
                <a:solidFill>
                  <a:prstClr val="black"/>
                </a:solidFill>
              </a:rPr>
              <a:t>emisión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3" name="Right Arrow 40"/>
          <p:cNvSpPr/>
          <p:nvPr/>
        </p:nvSpPr>
        <p:spPr>
          <a:xfrm>
            <a:off x="6085655" y="3730230"/>
            <a:ext cx="930166" cy="17342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Box 41"/>
          <p:cNvSpPr txBox="1"/>
          <p:nvPr/>
        </p:nvSpPr>
        <p:spPr>
          <a:xfrm>
            <a:off x="8079239" y="316791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5" name="TextBox 42"/>
          <p:cNvSpPr txBox="1"/>
          <p:nvPr/>
        </p:nvSpPr>
        <p:spPr>
          <a:xfrm>
            <a:off x="8077200" y="41558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=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" name="Rounded Rectangle 43"/>
          <p:cNvSpPr/>
          <p:nvPr/>
        </p:nvSpPr>
        <p:spPr bwMode="auto">
          <a:xfrm>
            <a:off x="7357642" y="4622185"/>
            <a:ext cx="1710158" cy="6040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>
                <a:solidFill>
                  <a:prstClr val="black"/>
                </a:solidFill>
              </a:rPr>
              <a:t>Estimación</a:t>
            </a:r>
            <a:r>
              <a:rPr lang="en-US" sz="1400" dirty="0" smtClean="0">
                <a:solidFill>
                  <a:prstClr val="black"/>
                </a:solidFill>
              </a:rPr>
              <a:t> de </a:t>
            </a:r>
            <a:r>
              <a:rPr lang="en-US" sz="1400" dirty="0" err="1" smtClean="0">
                <a:solidFill>
                  <a:prstClr val="black"/>
                </a:solidFill>
              </a:rPr>
              <a:t>emisiones</a:t>
            </a:r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48" name="Group 64"/>
          <p:cNvGrpSpPr/>
          <p:nvPr/>
        </p:nvGrpSpPr>
        <p:grpSpPr>
          <a:xfrm>
            <a:off x="6703168" y="5260975"/>
            <a:ext cx="2212975" cy="1444625"/>
            <a:chOff x="5870377" y="5849404"/>
            <a:chExt cx="2212975" cy="1444625"/>
          </a:xfrm>
        </p:grpSpPr>
        <p:grpSp>
          <p:nvGrpSpPr>
            <p:cNvPr id="49" name="Group 105"/>
            <p:cNvGrpSpPr>
              <a:grpSpLocks/>
            </p:cNvGrpSpPr>
            <p:nvPr/>
          </p:nvGrpSpPr>
          <p:grpSpPr bwMode="auto">
            <a:xfrm rot="20514111">
              <a:off x="5870377" y="5849404"/>
              <a:ext cx="1254125" cy="1397000"/>
              <a:chOff x="5364088" y="548680"/>
              <a:chExt cx="1944216" cy="1100612"/>
            </a:xfrm>
          </p:grpSpPr>
          <p:sp>
            <p:nvSpPr>
              <p:cNvPr id="51" name="Rectangle 56"/>
              <p:cNvSpPr/>
              <p:nvPr/>
            </p:nvSpPr>
            <p:spPr>
              <a:xfrm>
                <a:off x="5388698" y="548680"/>
                <a:ext cx="913044" cy="43274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600" dirty="0" smtClean="0"/>
                  <a:t>LULUCF </a:t>
                </a:r>
                <a:r>
                  <a:rPr lang="es-PY" sz="600" dirty="0" err="1" smtClean="0"/>
                  <a:t>Inventory</a:t>
                </a:r>
                <a:endParaRPr lang="es-PY" sz="600" dirty="0"/>
              </a:p>
            </p:txBody>
          </p:sp>
          <p:sp>
            <p:nvSpPr>
              <p:cNvPr id="52" name="Rectangle 57"/>
              <p:cNvSpPr/>
              <p:nvPr/>
            </p:nvSpPr>
            <p:spPr>
              <a:xfrm>
                <a:off x="5388698" y="1072722"/>
                <a:ext cx="913044" cy="57657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600" smtClean="0"/>
                  <a:t>Inventory compilation QA/QC</a:t>
                </a:r>
                <a:endParaRPr lang="es-PY" sz="600"/>
              </a:p>
            </p:txBody>
          </p:sp>
          <p:sp>
            <p:nvSpPr>
              <p:cNvPr id="53" name="Rectangle 58"/>
              <p:cNvSpPr/>
              <p:nvPr/>
            </p:nvSpPr>
            <p:spPr>
              <a:xfrm>
                <a:off x="6373111" y="1072722"/>
                <a:ext cx="935193" cy="57657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600" smtClean="0"/>
                  <a:t>Emission Inventory Database</a:t>
                </a:r>
                <a:endParaRPr lang="es-PY" sz="600"/>
              </a:p>
            </p:txBody>
          </p:sp>
          <p:sp>
            <p:nvSpPr>
              <p:cNvPr id="54" name="Rectangle 59"/>
              <p:cNvSpPr/>
              <p:nvPr/>
            </p:nvSpPr>
            <p:spPr>
              <a:xfrm>
                <a:off x="6373111" y="548680"/>
                <a:ext cx="935193" cy="43274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600" smtClean="0"/>
                  <a:t>UNFCCC</a:t>
                </a:r>
                <a:endParaRPr lang="es-PY" sz="600"/>
              </a:p>
            </p:txBody>
          </p:sp>
          <p:sp>
            <p:nvSpPr>
              <p:cNvPr id="55" name="Down Arrow 60"/>
              <p:cNvSpPr/>
              <p:nvPr/>
            </p:nvSpPr>
            <p:spPr>
              <a:xfrm>
                <a:off x="5654490" y="981421"/>
                <a:ext cx="359311" cy="14383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Y" sz="600"/>
              </a:p>
            </p:txBody>
          </p:sp>
          <p:sp>
            <p:nvSpPr>
              <p:cNvPr id="56" name="Down Arrow 61"/>
              <p:cNvSpPr/>
              <p:nvPr/>
            </p:nvSpPr>
            <p:spPr>
              <a:xfrm rot="16200000">
                <a:off x="6159788" y="1284029"/>
                <a:ext cx="360200" cy="1452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Y" sz="600"/>
              </a:p>
            </p:txBody>
          </p:sp>
          <p:sp>
            <p:nvSpPr>
              <p:cNvPr id="57" name="Down Arrow 62"/>
              <p:cNvSpPr/>
              <p:nvPr/>
            </p:nvSpPr>
            <p:spPr>
              <a:xfrm rot="10800000">
                <a:off x="6661053" y="930143"/>
                <a:ext cx="359311" cy="14508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Y" sz="600"/>
              </a:p>
            </p:txBody>
          </p:sp>
        </p:grpSp>
        <p:pic>
          <p:nvPicPr>
            <p:cNvPr id="50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 l="30743" t="12169" r="32066" b="3967"/>
            <a:stretch>
              <a:fillRect/>
            </a:stretch>
          </p:blipFill>
          <p:spPr bwMode="auto">
            <a:xfrm rot="20514111">
              <a:off x="7219752" y="5858929"/>
              <a:ext cx="863600" cy="143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" name="TextBox 29"/>
          <p:cNvSpPr txBox="1"/>
          <p:nvPr/>
        </p:nvSpPr>
        <p:spPr>
          <a:xfrm>
            <a:off x="6451605" y="3036301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“M”</a:t>
            </a:r>
            <a:endParaRPr lang="en-US" sz="2800" dirty="0"/>
          </a:p>
        </p:txBody>
      </p:sp>
      <p:sp>
        <p:nvSpPr>
          <p:cNvPr id="59" name="TextBox 30"/>
          <p:cNvSpPr txBox="1"/>
          <p:nvPr/>
        </p:nvSpPr>
        <p:spPr>
          <a:xfrm>
            <a:off x="6715431" y="4839128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“R”</a:t>
            </a:r>
            <a:endParaRPr lang="en-US" sz="2800" dirty="0"/>
          </a:p>
        </p:txBody>
      </p:sp>
      <p:grpSp>
        <p:nvGrpSpPr>
          <p:cNvPr id="66" name="Group 2"/>
          <p:cNvGrpSpPr/>
          <p:nvPr/>
        </p:nvGrpSpPr>
        <p:grpSpPr>
          <a:xfrm>
            <a:off x="838200" y="5638594"/>
            <a:ext cx="5489897" cy="1067006"/>
            <a:chOff x="1685925" y="5181394"/>
            <a:chExt cx="5111750" cy="1067006"/>
          </a:xfrm>
        </p:grpSpPr>
        <p:pic>
          <p:nvPicPr>
            <p:cNvPr id="67" name="Picture 41" descr="loupe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49963" y="5548312"/>
              <a:ext cx="720725" cy="70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39" descr="loupe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5925" y="5548312"/>
              <a:ext cx="720725" cy="70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Rectangle 31"/>
            <p:cNvSpPr/>
            <p:nvPr/>
          </p:nvSpPr>
          <p:spPr bwMode="auto">
            <a:xfrm>
              <a:off x="1728788" y="5183187"/>
              <a:ext cx="5068887" cy="984250"/>
            </a:xfrm>
            <a:prstGeom prst="rect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>
                <a:solidFill>
                  <a:prstClr val="white"/>
                </a:solidFill>
              </a:endParaRPr>
            </a:p>
          </p:txBody>
        </p:sp>
        <p:sp>
          <p:nvSpPr>
            <p:cNvPr id="70" name="TextBox 32"/>
            <p:cNvSpPr txBox="1"/>
            <p:nvPr/>
          </p:nvSpPr>
          <p:spPr bwMode="auto">
            <a:xfrm>
              <a:off x="2224725" y="5181394"/>
              <a:ext cx="762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2800" dirty="0" smtClean="0">
                  <a:solidFill>
                    <a:srgbClr val="8064A2"/>
                  </a:solidFill>
                  <a:latin typeface="Calibri"/>
                </a:rPr>
                <a:t>“V”</a:t>
              </a:r>
              <a:endParaRPr lang="es-PY" sz="2800" dirty="0">
                <a:solidFill>
                  <a:srgbClr val="8064A2"/>
                </a:solidFill>
                <a:latin typeface="Calibri"/>
              </a:endParaRPr>
            </a:p>
          </p:txBody>
        </p:sp>
        <p:sp>
          <p:nvSpPr>
            <p:cNvPr id="71" name="Rounded Rectangle 33"/>
            <p:cNvSpPr/>
            <p:nvPr/>
          </p:nvSpPr>
          <p:spPr bwMode="auto">
            <a:xfrm>
              <a:off x="2990137" y="5368925"/>
              <a:ext cx="2743200" cy="6731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tx1"/>
                  </a:solidFill>
                </a:rPr>
                <a:t>CMNUCC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 smtClean="0">
                  <a:solidFill>
                    <a:schemeClr val="tx1"/>
                  </a:solidFill>
                </a:rPr>
                <a:t>Revisión</a:t>
              </a:r>
              <a:r>
                <a:rPr lang="en-US" b="1" dirty="0" smtClean="0">
                  <a:solidFill>
                    <a:schemeClr val="tx1"/>
                  </a:solidFill>
                </a:rPr>
                <a:t> de </a:t>
              </a:r>
              <a:r>
                <a:rPr lang="en-US" b="1" dirty="0" err="1" smtClean="0">
                  <a:solidFill>
                    <a:schemeClr val="tx1"/>
                  </a:solidFill>
                </a:rPr>
                <a:t>Expertos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 74"/>
          <p:cNvGrpSpPr>
            <a:grpSpLocks/>
          </p:cNvGrpSpPr>
          <p:nvPr/>
        </p:nvGrpSpPr>
        <p:grpSpPr bwMode="auto">
          <a:xfrm>
            <a:off x="6868310" y="1032331"/>
            <a:ext cx="2192337" cy="1447800"/>
            <a:chOff x="116632" y="2051720"/>
            <a:chExt cx="2246313" cy="1282700"/>
          </a:xfrm>
        </p:grpSpPr>
        <p:grpSp>
          <p:nvGrpSpPr>
            <p:cNvPr id="73" name="Group 11"/>
            <p:cNvGrpSpPr>
              <a:grpSpLocks/>
            </p:cNvGrpSpPr>
            <p:nvPr/>
          </p:nvGrpSpPr>
          <p:grpSpPr bwMode="auto">
            <a:xfrm>
              <a:off x="130920" y="2110457"/>
              <a:ext cx="2232025" cy="1223963"/>
              <a:chOff x="467544" y="1916832"/>
              <a:chExt cx="5754687" cy="2806700"/>
            </a:xfrm>
          </p:grpSpPr>
          <p:pic>
            <p:nvPicPr>
              <p:cNvPr id="75" name="Picture 5" descr="̏Ĩ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67544" y="1916832"/>
                <a:ext cx="5754687" cy="280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" name="Right Arrow 24"/>
              <p:cNvSpPr/>
              <p:nvPr/>
            </p:nvSpPr>
            <p:spPr>
              <a:xfrm>
                <a:off x="3055974" y="2781956"/>
                <a:ext cx="654220" cy="1051418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Y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4" name="TextBox 16"/>
            <p:cNvSpPr txBox="1">
              <a:spLocks noChangeArrowheads="1"/>
            </p:cNvSpPr>
            <p:nvPr/>
          </p:nvSpPr>
          <p:spPr bwMode="auto">
            <a:xfrm>
              <a:off x="116632" y="2051720"/>
              <a:ext cx="865188" cy="327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Y" dirty="0" smtClean="0">
                  <a:solidFill>
                    <a:srgbClr val="FFFF00"/>
                  </a:solidFill>
                </a:rPr>
                <a:t>2005</a:t>
              </a:r>
              <a:endParaRPr lang="es-PY" dirty="0">
                <a:solidFill>
                  <a:srgbClr val="FFFF00"/>
                </a:solidFill>
              </a:endParaRPr>
            </a:p>
          </p:txBody>
        </p:sp>
      </p:grpSp>
      <p:sp>
        <p:nvSpPr>
          <p:cNvPr id="84" name="TextBox 45"/>
          <p:cNvSpPr txBox="1"/>
          <p:nvPr/>
        </p:nvSpPr>
        <p:spPr>
          <a:xfrm rot="16200000">
            <a:off x="-556268" y="3592024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Ejemplos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herramientas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8" name="87 Grupo"/>
          <p:cNvGrpSpPr/>
          <p:nvPr/>
        </p:nvGrpSpPr>
        <p:grpSpPr>
          <a:xfrm>
            <a:off x="1220375" y="2040128"/>
            <a:ext cx="2463535" cy="3252929"/>
            <a:chOff x="1220375" y="2128027"/>
            <a:chExt cx="2463535" cy="3252929"/>
          </a:xfrm>
        </p:grpSpPr>
        <p:grpSp>
          <p:nvGrpSpPr>
            <p:cNvPr id="77" name="Group 17"/>
            <p:cNvGrpSpPr/>
            <p:nvPr/>
          </p:nvGrpSpPr>
          <p:grpSpPr>
            <a:xfrm>
              <a:off x="1220375" y="2128027"/>
              <a:ext cx="2463535" cy="3252929"/>
              <a:chOff x="1964443" y="2592867"/>
              <a:chExt cx="2463535" cy="3198416"/>
            </a:xfrm>
          </p:grpSpPr>
          <p:sp>
            <p:nvSpPr>
              <p:cNvPr id="78" name="Rounded Rectangle 25"/>
              <p:cNvSpPr/>
              <p:nvPr/>
            </p:nvSpPr>
            <p:spPr bwMode="auto">
              <a:xfrm>
                <a:off x="1964443" y="2592867"/>
                <a:ext cx="2463535" cy="3198416"/>
              </a:xfrm>
              <a:prstGeom prst="roundRect">
                <a:avLst/>
              </a:prstGeom>
              <a:solidFill>
                <a:srgbClr val="FDEADA">
                  <a:alpha val="56078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ounded Rectangle 29"/>
              <p:cNvSpPr/>
              <p:nvPr/>
            </p:nvSpPr>
            <p:spPr bwMode="auto">
              <a:xfrm>
                <a:off x="2376147" y="3197731"/>
                <a:ext cx="1710158" cy="42308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 smtClean="0">
                    <a:solidFill>
                      <a:prstClr val="black"/>
                    </a:solidFill>
                  </a:rPr>
                  <a:t>Sensores</a:t>
                </a:r>
                <a:r>
                  <a:rPr lang="en-US" sz="12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prstClr val="black"/>
                    </a:solidFill>
                  </a:rPr>
                  <a:t>Remotos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Rounded Rectangle 30"/>
              <p:cNvSpPr/>
              <p:nvPr/>
            </p:nvSpPr>
            <p:spPr bwMode="auto">
              <a:xfrm>
                <a:off x="2376147" y="3722192"/>
                <a:ext cx="1710158" cy="42308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 smtClean="0">
                    <a:solidFill>
                      <a:prstClr val="black"/>
                    </a:solidFill>
                  </a:rPr>
                  <a:t>Plataforma</a:t>
                </a:r>
                <a:r>
                  <a:rPr lang="en-US" sz="12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prstClr val="black"/>
                    </a:solidFill>
                  </a:rPr>
                  <a:t>diseminación</a:t>
                </a:r>
                <a:r>
                  <a:rPr lang="en-US" sz="1200" dirty="0" smtClean="0">
                    <a:solidFill>
                      <a:prstClr val="black"/>
                    </a:solidFill>
                  </a:rPr>
                  <a:t> web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Rounded Rectangle 31"/>
              <p:cNvSpPr/>
              <p:nvPr/>
            </p:nvSpPr>
            <p:spPr bwMode="auto">
              <a:xfrm>
                <a:off x="2376147" y="4723975"/>
                <a:ext cx="1710158" cy="42175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 smtClean="0">
                    <a:solidFill>
                      <a:prstClr val="black"/>
                    </a:solidFill>
                  </a:rPr>
                  <a:t>Monitoreo</a:t>
                </a:r>
                <a:r>
                  <a:rPr lang="en-US" sz="12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prstClr val="black"/>
                    </a:solidFill>
                  </a:rPr>
                  <a:t>Comunitario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Rounded Rectangle 32"/>
              <p:cNvSpPr/>
              <p:nvPr/>
            </p:nvSpPr>
            <p:spPr bwMode="auto">
              <a:xfrm>
                <a:off x="2376147" y="5247106"/>
                <a:ext cx="1710158" cy="42308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 smtClean="0">
                    <a:solidFill>
                      <a:prstClr val="black"/>
                    </a:solidFill>
                  </a:rPr>
                  <a:t>Monitoreo</a:t>
                </a:r>
                <a:r>
                  <a:rPr lang="en-US" sz="12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prstClr val="black"/>
                    </a:solidFill>
                  </a:rPr>
                  <a:t>forestal</a:t>
                </a:r>
                <a:r>
                  <a:rPr lang="en-US" sz="12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prstClr val="black"/>
                    </a:solidFill>
                  </a:rPr>
                  <a:t>tradicional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TextBox 13"/>
              <p:cNvSpPr txBox="1">
                <a:spLocks noChangeArrowheads="1"/>
              </p:cNvSpPr>
              <p:nvPr/>
            </p:nvSpPr>
            <p:spPr bwMode="auto">
              <a:xfrm>
                <a:off x="2521392" y="2609850"/>
                <a:ext cx="138480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r>
                  <a:rPr lang="en-US" dirty="0" smtClean="0">
                    <a:solidFill>
                      <a:prstClr val="black"/>
                    </a:solidFill>
                    <a:latin typeface="Calibri" pitchFamily="34" charset="0"/>
                  </a:rPr>
                  <a:t>MONITOREO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85" name="Rounded Rectangle 30"/>
            <p:cNvSpPr/>
            <p:nvPr/>
          </p:nvSpPr>
          <p:spPr bwMode="auto">
            <a:xfrm>
              <a:off x="1642642" y="3733800"/>
              <a:ext cx="1710158" cy="43029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 err="1" smtClean="0">
                  <a:solidFill>
                    <a:prstClr val="black"/>
                  </a:solidFill>
                </a:rPr>
                <a:t>Registro</a:t>
              </a:r>
              <a:r>
                <a:rPr lang="en-US" sz="1200" i="1" dirty="0" smtClean="0">
                  <a:solidFill>
                    <a:prstClr val="black"/>
                  </a:solidFill>
                </a:rPr>
                <a:t> de </a:t>
              </a:r>
              <a:r>
                <a:rPr lang="en-US" sz="1200" i="1" dirty="0" err="1" smtClean="0">
                  <a:solidFill>
                    <a:prstClr val="black"/>
                  </a:solidFill>
                </a:rPr>
                <a:t>actividades</a:t>
              </a:r>
              <a:r>
                <a:rPr lang="en-US" sz="1200" i="1" dirty="0" smtClean="0">
                  <a:solidFill>
                    <a:prstClr val="black"/>
                  </a:solidFill>
                </a:rPr>
                <a:t> REDD+</a:t>
              </a:r>
              <a:endParaRPr lang="en-US" sz="1200" i="1" dirty="0">
                <a:solidFill>
                  <a:prstClr val="black"/>
                </a:solidFill>
              </a:endParaRPr>
            </a:p>
          </p:txBody>
        </p:sp>
        <p:sp>
          <p:nvSpPr>
            <p:cNvPr id="86" name="85 Flecha curvada hacia abajo"/>
            <p:cNvSpPr/>
            <p:nvPr/>
          </p:nvSpPr>
          <p:spPr>
            <a:xfrm rot="16200000">
              <a:off x="1204267" y="3566467"/>
              <a:ext cx="647455" cy="296810"/>
            </a:xfrm>
            <a:prstGeom prst="curved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86 Flecha curvada hacia abajo"/>
            <p:cNvSpPr/>
            <p:nvPr/>
          </p:nvSpPr>
          <p:spPr>
            <a:xfrm rot="5400000">
              <a:off x="3018508" y="3585394"/>
              <a:ext cx="647455" cy="296810"/>
            </a:xfrm>
            <a:prstGeom prst="curved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1" name="Rounded Rectangle 26"/>
          <p:cNvSpPr/>
          <p:nvPr/>
        </p:nvSpPr>
        <p:spPr bwMode="auto">
          <a:xfrm>
            <a:off x="1642642" y="2480131"/>
            <a:ext cx="4182316" cy="6440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>
                <a:solidFill>
                  <a:prstClr val="black"/>
                </a:solidFill>
              </a:rPr>
              <a:t>Sistema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Satelital</a:t>
            </a:r>
            <a:r>
              <a:rPr lang="en-US" sz="1400" dirty="0" smtClean="0">
                <a:solidFill>
                  <a:prstClr val="black"/>
                </a:solidFill>
              </a:rPr>
              <a:t> de </a:t>
            </a:r>
            <a:r>
              <a:rPr lang="en-US" sz="1400" dirty="0" err="1" smtClean="0">
                <a:solidFill>
                  <a:prstClr val="black"/>
                </a:solidFill>
              </a:rPr>
              <a:t>Monitoreo</a:t>
            </a:r>
            <a:r>
              <a:rPr lang="en-US" sz="1400" dirty="0" smtClean="0">
                <a:solidFill>
                  <a:prstClr val="black"/>
                </a:solidFill>
              </a:rPr>
              <a:t> de la Tierra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2" name="Rounded Rectangle 28"/>
          <p:cNvSpPr/>
          <p:nvPr/>
        </p:nvSpPr>
        <p:spPr bwMode="auto">
          <a:xfrm>
            <a:off x="4157241" y="4191000"/>
            <a:ext cx="2847161" cy="6040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>
                <a:solidFill>
                  <a:prstClr val="black"/>
                </a:solidFill>
              </a:rPr>
              <a:t>Inventario</a:t>
            </a:r>
            <a:r>
              <a:rPr lang="en-US" sz="1400" dirty="0" smtClean="0">
                <a:solidFill>
                  <a:prstClr val="black"/>
                </a:solidFill>
              </a:rPr>
              <a:t> de GEIs…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7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 animBg="1"/>
      <p:bldP spid="58" grpId="0"/>
      <p:bldP spid="59" grpId="0"/>
      <p:bldP spid="84" grpId="0"/>
      <p:bldP spid="84" grpId="1"/>
      <p:bldP spid="61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23"/>
          <p:cNvSpPr/>
          <p:nvPr/>
        </p:nvSpPr>
        <p:spPr bwMode="auto">
          <a:xfrm>
            <a:off x="1060841" y="1436101"/>
            <a:ext cx="5472807" cy="41044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1345831" y="1496461"/>
            <a:ext cx="48656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</a:rPr>
              <a:t>SISTEMA  NACIONAL DE MONITOREO  DE LOS BOSQUES</a:t>
            </a:r>
            <a:endParaRPr lang="en-US" sz="16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</a:rPr>
              <a:t>(SNMB)</a:t>
            </a:r>
            <a:endParaRPr lang="en-US" sz="16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4" name="TextBox 45"/>
          <p:cNvSpPr txBox="1"/>
          <p:nvPr/>
        </p:nvSpPr>
        <p:spPr>
          <a:xfrm rot="16200000">
            <a:off x="-556268" y="3592024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Ejemplos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herramientas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8" name="87 Grupo"/>
          <p:cNvGrpSpPr/>
          <p:nvPr/>
        </p:nvGrpSpPr>
        <p:grpSpPr>
          <a:xfrm>
            <a:off x="1220375" y="2040128"/>
            <a:ext cx="2463535" cy="3252929"/>
            <a:chOff x="1220375" y="2128027"/>
            <a:chExt cx="2463535" cy="3252929"/>
          </a:xfrm>
        </p:grpSpPr>
        <p:grpSp>
          <p:nvGrpSpPr>
            <p:cNvPr id="77" name="Group 17"/>
            <p:cNvGrpSpPr/>
            <p:nvPr/>
          </p:nvGrpSpPr>
          <p:grpSpPr>
            <a:xfrm>
              <a:off x="1220375" y="2128027"/>
              <a:ext cx="2463535" cy="3252929"/>
              <a:chOff x="1964443" y="2592867"/>
              <a:chExt cx="2463535" cy="3198416"/>
            </a:xfrm>
          </p:grpSpPr>
          <p:sp>
            <p:nvSpPr>
              <p:cNvPr id="78" name="Rounded Rectangle 25"/>
              <p:cNvSpPr/>
              <p:nvPr/>
            </p:nvSpPr>
            <p:spPr bwMode="auto">
              <a:xfrm>
                <a:off x="1964443" y="2592867"/>
                <a:ext cx="2463535" cy="3198416"/>
              </a:xfrm>
              <a:prstGeom prst="roundRect">
                <a:avLst/>
              </a:prstGeom>
              <a:solidFill>
                <a:srgbClr val="FDEADA">
                  <a:alpha val="56078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ounded Rectangle 30"/>
              <p:cNvSpPr/>
              <p:nvPr/>
            </p:nvSpPr>
            <p:spPr bwMode="auto">
              <a:xfrm>
                <a:off x="2376147" y="3722192"/>
                <a:ext cx="1710158" cy="42308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 smtClean="0">
                    <a:solidFill>
                      <a:prstClr val="black"/>
                    </a:solidFill>
                  </a:rPr>
                  <a:t>Plataforma</a:t>
                </a:r>
                <a:r>
                  <a:rPr lang="en-US" sz="12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prstClr val="black"/>
                    </a:solidFill>
                  </a:rPr>
                  <a:t>diseminación</a:t>
                </a:r>
                <a:r>
                  <a:rPr lang="en-US" sz="1200" dirty="0" smtClean="0">
                    <a:solidFill>
                      <a:prstClr val="black"/>
                    </a:solidFill>
                  </a:rPr>
                  <a:t> web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TextBox 13"/>
              <p:cNvSpPr txBox="1">
                <a:spLocks noChangeArrowheads="1"/>
              </p:cNvSpPr>
              <p:nvPr/>
            </p:nvSpPr>
            <p:spPr bwMode="auto">
              <a:xfrm>
                <a:off x="2521392" y="2609850"/>
                <a:ext cx="138480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r>
                  <a:rPr lang="en-US" dirty="0" smtClean="0">
                    <a:solidFill>
                      <a:prstClr val="black"/>
                    </a:solidFill>
                    <a:latin typeface="Calibri" pitchFamily="34" charset="0"/>
                  </a:rPr>
                  <a:t>MONITOREO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85" name="Rounded Rectangle 30"/>
            <p:cNvSpPr/>
            <p:nvPr/>
          </p:nvSpPr>
          <p:spPr bwMode="auto">
            <a:xfrm>
              <a:off x="1642642" y="3733800"/>
              <a:ext cx="1710158" cy="43029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 err="1" smtClean="0">
                  <a:solidFill>
                    <a:prstClr val="black"/>
                  </a:solidFill>
                </a:rPr>
                <a:t>Registro</a:t>
              </a:r>
              <a:r>
                <a:rPr lang="en-US" sz="1200" i="1" dirty="0" smtClean="0">
                  <a:solidFill>
                    <a:prstClr val="black"/>
                  </a:solidFill>
                </a:rPr>
                <a:t> de </a:t>
              </a:r>
              <a:r>
                <a:rPr lang="en-US" sz="1200" i="1" dirty="0" err="1" smtClean="0">
                  <a:solidFill>
                    <a:prstClr val="black"/>
                  </a:solidFill>
                </a:rPr>
                <a:t>actividades</a:t>
              </a:r>
              <a:r>
                <a:rPr lang="en-US" sz="1200" i="1" dirty="0" smtClean="0">
                  <a:solidFill>
                    <a:prstClr val="black"/>
                  </a:solidFill>
                </a:rPr>
                <a:t> REDD+</a:t>
              </a:r>
              <a:endParaRPr lang="en-US" sz="1200" i="1" dirty="0">
                <a:solidFill>
                  <a:prstClr val="black"/>
                </a:solidFill>
              </a:endParaRPr>
            </a:p>
          </p:txBody>
        </p:sp>
        <p:sp>
          <p:nvSpPr>
            <p:cNvPr id="86" name="85 Flecha curvada hacia abajo"/>
            <p:cNvSpPr/>
            <p:nvPr/>
          </p:nvSpPr>
          <p:spPr>
            <a:xfrm rot="16200000">
              <a:off x="1204267" y="3566467"/>
              <a:ext cx="647455" cy="296810"/>
            </a:xfrm>
            <a:prstGeom prst="curved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86 Flecha curvada hacia abajo"/>
            <p:cNvSpPr/>
            <p:nvPr/>
          </p:nvSpPr>
          <p:spPr>
            <a:xfrm rot="5400000">
              <a:off x="3018508" y="3585394"/>
              <a:ext cx="647455" cy="296810"/>
            </a:xfrm>
            <a:prstGeom prst="curved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1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7845" y="3721470"/>
            <a:ext cx="5625355" cy="313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7069" y="1219200"/>
            <a:ext cx="8686800" cy="282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ü"/>
              <a:tabLst/>
              <a:defRPr/>
            </a:pPr>
            <a:r>
              <a:rPr kumimoji="0" lang="es-PY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+mn-cs"/>
              </a:rPr>
              <a:t>Herramienta de diseminación de la información y</a:t>
            </a:r>
            <a:r>
              <a:rPr kumimoji="0" lang="es-PY" sz="2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+mn-cs"/>
              </a:rPr>
              <a:t> de proyectos </a:t>
            </a:r>
            <a:r>
              <a:rPr kumimoji="0" lang="es-PY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+mn-cs"/>
              </a:rPr>
              <a:t>(M&amp;MRV</a:t>
            </a:r>
            <a:r>
              <a:rPr kumimoji="0" lang="es-PY" sz="2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+mn-cs"/>
              </a:rPr>
              <a:t> </a:t>
            </a:r>
            <a:r>
              <a:rPr kumimoji="0" lang="es-PY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+mn-cs"/>
              </a:rPr>
              <a:t>actividades REDD+, cobertura,</a:t>
            </a:r>
            <a:r>
              <a:rPr kumimoji="0" lang="es-PY" sz="2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+mn-cs"/>
              </a:rPr>
              <a:t> series temporales</a:t>
            </a:r>
            <a:r>
              <a:rPr kumimoji="0" lang="es-PY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+mn-cs"/>
              </a:rPr>
              <a:t>, otra</a:t>
            </a:r>
            <a:r>
              <a:rPr kumimoji="0" lang="es-PY" sz="2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+mn-cs"/>
              </a:rPr>
              <a:t> información relevante</a:t>
            </a:r>
            <a:r>
              <a:rPr kumimoji="0" lang="es-PY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+mn-cs"/>
              </a:rPr>
              <a:t>)</a:t>
            </a:r>
            <a:r>
              <a:rPr kumimoji="0" lang="es-PY" sz="2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+mn-cs"/>
              </a:rPr>
              <a:t> </a:t>
            </a:r>
            <a:endParaRPr kumimoji="0" lang="es-PY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s-PY" sz="2200" dirty="0" smtClean="0">
                <a:latin typeface="+mj-lt"/>
                <a:cs typeface="+mn-cs"/>
              </a:rPr>
              <a:t>Se sugiere:  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s-PY" sz="2000" dirty="0" smtClean="0">
                <a:latin typeface="+mj-lt"/>
              </a:rPr>
              <a:t>estén basadas en estructuras y capacidades nacionales 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s-PY" sz="2000" dirty="0" smtClean="0"/>
              <a:t>Software </a:t>
            </a:r>
            <a:r>
              <a:rPr lang="es-PY" sz="2000" dirty="0"/>
              <a:t>gratuito y de acceso </a:t>
            </a:r>
            <a:r>
              <a:rPr lang="es-PY" sz="2000" dirty="0" smtClean="0"/>
              <a:t>libre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kumimoji="0" lang="es-PY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Posibilidad de retroalimentación</a:t>
            </a:r>
            <a:r>
              <a:rPr kumimoji="0" lang="es-PY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publica</a:t>
            </a:r>
            <a:endParaRPr kumimoji="0" lang="es-PY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C00000"/>
              </a:buClr>
            </a:pPr>
            <a:endParaRPr kumimoji="0" lang="es-PY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ranklin Gothic Book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s-PY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ranklin Gothic Book"/>
              <a:cs typeface="+mn-cs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97070" y="228600"/>
            <a:ext cx="8792944" cy="1011237"/>
          </a:xfr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r>
              <a:rPr lang="es-ES" sz="3000" b="0" dirty="0" smtClean="0">
                <a:solidFill>
                  <a:srgbClr val="1F497D"/>
                </a:solidFill>
                <a:latin typeface="Arial"/>
                <a:ea typeface="+mn-ea"/>
                <a:cs typeface="Arial"/>
              </a:rPr>
              <a:t>Plataforma de diseminación web</a:t>
            </a:r>
          </a:p>
        </p:txBody>
      </p:sp>
      <p:pic>
        <p:nvPicPr>
          <p:cNvPr id="9" name="Picture 8" descr="Screen Shot 2012-09-03 at 10.17.46 A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4394200"/>
            <a:ext cx="4890954" cy="243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1800" y="6488668"/>
            <a:ext cx="426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 eaLnBrk="0" hangingPunct="0">
              <a:spcBef>
                <a:spcPct val="20000"/>
              </a:spcBef>
              <a:buClr>
                <a:srgbClr val="C00000"/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hlinkClick r:id="rId5"/>
              </a:rPr>
              <a:t>http://nfms4redd.org/</a:t>
            </a:r>
            <a:endParaRPr lang="es-EC" u="sng" dirty="0" smtClean="0">
              <a:solidFill>
                <a:schemeClr val="bg1">
                  <a:lumMod val="65000"/>
                </a:schemeClr>
              </a:solidFill>
              <a:hlinkClick r:id="rId6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 t="13714" r="9126" b="13369"/>
          <a:stretch/>
        </p:blipFill>
        <p:spPr bwMode="auto">
          <a:xfrm>
            <a:off x="1155700" y="3810000"/>
            <a:ext cx="5473700" cy="275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fortunas\Desktop\porta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716" y="3760766"/>
            <a:ext cx="5984875" cy="285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9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447800"/>
            <a:ext cx="9220200" cy="4343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/>
              <a:t>Sistema </a:t>
            </a:r>
            <a:r>
              <a:rPr lang="en-GB" sz="2800" b="1" dirty="0" err="1" smtClean="0"/>
              <a:t>Satelital</a:t>
            </a:r>
            <a:r>
              <a:rPr lang="en-GB" sz="2800" b="1" dirty="0" smtClean="0"/>
              <a:t> de </a:t>
            </a:r>
            <a:r>
              <a:rPr lang="en-GB" sz="2800" b="1" dirty="0" err="1" smtClean="0"/>
              <a:t>Monitoreo</a:t>
            </a:r>
            <a:r>
              <a:rPr lang="en-GB" sz="2800" b="1" dirty="0" smtClean="0"/>
              <a:t> de la Tierra: </a:t>
            </a:r>
          </a:p>
          <a:p>
            <a:pPr lvl="1"/>
            <a:r>
              <a:rPr lang="en-GB" sz="2600" dirty="0" err="1" smtClean="0"/>
              <a:t>Información</a:t>
            </a:r>
            <a:r>
              <a:rPr lang="en-GB" sz="2600" dirty="0" smtClean="0"/>
              <a:t> </a:t>
            </a:r>
            <a:r>
              <a:rPr lang="en-GB" sz="2600" dirty="0" err="1" smtClean="0"/>
              <a:t>espacialmente</a:t>
            </a:r>
            <a:r>
              <a:rPr lang="en-GB" sz="2600" dirty="0" smtClean="0"/>
              <a:t> </a:t>
            </a:r>
            <a:r>
              <a:rPr lang="en-GB" sz="2600" dirty="0" err="1" smtClean="0"/>
              <a:t>explicita</a:t>
            </a:r>
            <a:r>
              <a:rPr lang="en-GB" sz="2600" dirty="0" smtClean="0"/>
              <a:t> y </a:t>
            </a:r>
            <a:r>
              <a:rPr lang="en-GB" sz="2600" dirty="0" err="1" smtClean="0"/>
              <a:t>cobertura</a:t>
            </a:r>
            <a:r>
              <a:rPr lang="en-GB" sz="2600" dirty="0" smtClean="0"/>
              <a:t> temporal </a:t>
            </a:r>
            <a:r>
              <a:rPr lang="en-GB" sz="2600" dirty="0" err="1" smtClean="0"/>
              <a:t>frecuente</a:t>
            </a:r>
            <a:endParaRPr lang="en-GB" sz="2600" dirty="0" smtClean="0"/>
          </a:p>
          <a:p>
            <a:pPr lvl="1"/>
            <a:r>
              <a:rPr lang="en-GB" sz="2600" dirty="0" err="1" smtClean="0"/>
              <a:t>Cubre</a:t>
            </a:r>
            <a:r>
              <a:rPr lang="en-GB" sz="2600" dirty="0" smtClean="0"/>
              <a:t> </a:t>
            </a:r>
            <a:r>
              <a:rPr lang="en-GB" sz="2600" dirty="0" err="1" smtClean="0"/>
              <a:t>grandes</a:t>
            </a:r>
            <a:r>
              <a:rPr lang="en-GB" sz="2600" dirty="0" smtClean="0"/>
              <a:t> y </a:t>
            </a:r>
            <a:r>
              <a:rPr lang="en-GB" sz="2600" dirty="0" err="1" smtClean="0"/>
              <a:t>posiblemente</a:t>
            </a:r>
            <a:r>
              <a:rPr lang="en-GB" sz="2600" dirty="0" smtClean="0"/>
              <a:t> </a:t>
            </a:r>
            <a:r>
              <a:rPr lang="en-GB" sz="2600" dirty="0" err="1" smtClean="0"/>
              <a:t>remotas</a:t>
            </a:r>
            <a:r>
              <a:rPr lang="en-GB" sz="2600" dirty="0" smtClean="0"/>
              <a:t> areas del </a:t>
            </a:r>
            <a:r>
              <a:rPr lang="en-GB" sz="2600" dirty="0" err="1" smtClean="0"/>
              <a:t>país</a:t>
            </a:r>
            <a:r>
              <a:rPr lang="en-GB" sz="2600" dirty="0"/>
              <a:t> </a:t>
            </a:r>
            <a:endParaRPr lang="en-GB" sz="2600" dirty="0" smtClean="0"/>
          </a:p>
          <a:p>
            <a:pPr lvl="1"/>
            <a:r>
              <a:rPr lang="en-GB" sz="2600" dirty="0" err="1" smtClean="0"/>
              <a:t>Ayuda</a:t>
            </a:r>
            <a:r>
              <a:rPr lang="en-GB" sz="2600" dirty="0" smtClean="0"/>
              <a:t> a </a:t>
            </a:r>
            <a:r>
              <a:rPr lang="en-GB" sz="2600" dirty="0" err="1" smtClean="0"/>
              <a:t>medir</a:t>
            </a:r>
            <a:r>
              <a:rPr lang="en-GB" sz="2600" dirty="0" smtClean="0"/>
              <a:t> </a:t>
            </a:r>
            <a:r>
              <a:rPr lang="en-GB" sz="2600" dirty="0" err="1" smtClean="0"/>
              <a:t>cambios</a:t>
            </a:r>
            <a:r>
              <a:rPr lang="en-GB" sz="2600" dirty="0" smtClean="0"/>
              <a:t> </a:t>
            </a:r>
            <a:r>
              <a:rPr lang="en-GB" sz="2600" dirty="0" err="1" smtClean="0"/>
              <a:t>en</a:t>
            </a:r>
            <a:r>
              <a:rPr lang="en-GB" sz="2600" dirty="0" smtClean="0"/>
              <a:t> </a:t>
            </a:r>
            <a:r>
              <a:rPr lang="en-GB" sz="2600" dirty="0" err="1" smtClean="0"/>
              <a:t>las</a:t>
            </a:r>
            <a:r>
              <a:rPr lang="en-GB" sz="2600" dirty="0" smtClean="0"/>
              <a:t> </a:t>
            </a:r>
            <a:r>
              <a:rPr lang="en-GB" sz="2600" dirty="0" err="1" smtClean="0"/>
              <a:t>áreas</a:t>
            </a:r>
            <a:r>
              <a:rPr lang="en-GB" sz="2600" dirty="0" smtClean="0"/>
              <a:t> </a:t>
            </a:r>
            <a:r>
              <a:rPr lang="en-GB" sz="2600" dirty="0" err="1" smtClean="0"/>
              <a:t>forestales</a:t>
            </a:r>
            <a:r>
              <a:rPr lang="en-GB" sz="2600" dirty="0" smtClean="0"/>
              <a:t> / </a:t>
            </a:r>
            <a:r>
              <a:rPr lang="en-GB" sz="2600" dirty="0" err="1" smtClean="0"/>
              <a:t>otros</a:t>
            </a:r>
            <a:r>
              <a:rPr lang="en-GB" sz="2600" dirty="0" smtClean="0"/>
              <a:t> </a:t>
            </a:r>
            <a:r>
              <a:rPr lang="en-GB" sz="2600" dirty="0" err="1" smtClean="0"/>
              <a:t>usos</a:t>
            </a:r>
            <a:r>
              <a:rPr lang="en-GB" sz="2600" dirty="0" smtClean="0"/>
              <a:t> de la </a:t>
            </a:r>
            <a:r>
              <a:rPr lang="en-GB" sz="2600" dirty="0" err="1" smtClean="0"/>
              <a:t>tierra</a:t>
            </a:r>
            <a:endParaRPr lang="en-GB" sz="2600" dirty="0" smtClean="0"/>
          </a:p>
          <a:p>
            <a:pPr lvl="1"/>
            <a:r>
              <a:rPr lang="en-GB" sz="2600" dirty="0" err="1" smtClean="0"/>
              <a:t>Ayuda</a:t>
            </a:r>
            <a:r>
              <a:rPr lang="en-GB" sz="2600" dirty="0" smtClean="0"/>
              <a:t> a </a:t>
            </a:r>
            <a:r>
              <a:rPr lang="en-GB" sz="2600" dirty="0" err="1" smtClean="0"/>
              <a:t>evaluar</a:t>
            </a:r>
            <a:r>
              <a:rPr lang="en-GB" sz="2600" dirty="0" smtClean="0"/>
              <a:t> </a:t>
            </a:r>
            <a:r>
              <a:rPr lang="en-GB" sz="2600" dirty="0" err="1" smtClean="0"/>
              <a:t>tasas</a:t>
            </a:r>
            <a:r>
              <a:rPr lang="en-GB" sz="2600" dirty="0" smtClean="0"/>
              <a:t> </a:t>
            </a:r>
            <a:r>
              <a:rPr lang="en-GB" sz="2600" dirty="0" err="1" smtClean="0"/>
              <a:t>históricas</a:t>
            </a:r>
            <a:r>
              <a:rPr lang="en-GB" sz="2600" dirty="0" smtClean="0"/>
              <a:t> de </a:t>
            </a:r>
            <a:r>
              <a:rPr lang="en-GB" sz="2600" dirty="0" err="1" smtClean="0"/>
              <a:t>cambios</a:t>
            </a:r>
            <a:endParaRPr lang="en-GB" sz="2600" dirty="0" smtClean="0"/>
          </a:p>
          <a:p>
            <a:pPr lvl="1"/>
            <a:r>
              <a:rPr lang="en-GB" sz="2400" dirty="0" err="1" smtClean="0"/>
              <a:t>Alerta</a:t>
            </a:r>
            <a:r>
              <a:rPr lang="en-GB" sz="2400" dirty="0" smtClean="0"/>
              <a:t> </a:t>
            </a:r>
            <a:r>
              <a:rPr lang="en-GB" sz="2400" dirty="0" err="1" smtClean="0"/>
              <a:t>temprana</a:t>
            </a:r>
            <a:r>
              <a:rPr lang="en-GB" sz="2400" dirty="0" smtClean="0"/>
              <a:t>: </a:t>
            </a:r>
            <a:r>
              <a:rPr lang="en-GB" sz="2400" dirty="0" err="1" smtClean="0"/>
              <a:t>ayuda</a:t>
            </a:r>
            <a:r>
              <a:rPr lang="en-GB" sz="2400" dirty="0" smtClean="0"/>
              <a:t> </a:t>
            </a:r>
            <a:r>
              <a:rPr lang="en-GB" sz="2400" dirty="0" err="1" smtClean="0"/>
              <a:t>en</a:t>
            </a:r>
            <a:r>
              <a:rPr lang="en-GB" sz="2400" dirty="0" smtClean="0"/>
              <a:t> la </a:t>
            </a:r>
            <a:r>
              <a:rPr lang="en-GB" sz="2400" dirty="0" err="1" smtClean="0"/>
              <a:t>respuesta</a:t>
            </a:r>
            <a:r>
              <a:rPr lang="en-GB" sz="2400" dirty="0" smtClean="0"/>
              <a:t> </a:t>
            </a:r>
            <a:r>
              <a:rPr lang="en-GB" sz="2400" dirty="0" err="1" smtClean="0"/>
              <a:t>rápida</a:t>
            </a:r>
            <a:r>
              <a:rPr lang="en-GB" sz="2400" dirty="0" smtClean="0"/>
              <a:t> de control y </a:t>
            </a:r>
            <a:r>
              <a:rPr lang="en-GB" sz="2400" dirty="0" err="1" smtClean="0"/>
              <a:t>fiscalización</a:t>
            </a:r>
            <a:endParaRPr lang="en-GB" sz="2400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433387"/>
            <a:ext cx="9144000" cy="785813"/>
          </a:xfrm>
          <a:solidFill>
            <a:schemeClr val="bg1">
              <a:lumMod val="95000"/>
            </a:schemeClr>
          </a:solidFill>
        </p:spPr>
        <p:txBody>
          <a:bodyPr anchor="t"/>
          <a:lstStyle/>
          <a:p>
            <a:pPr eaLnBrk="1" hangingPunct="1">
              <a:defRPr/>
            </a:pPr>
            <a:r>
              <a:rPr lang="en-GB" sz="4000" b="0" dirty="0" err="1" smtClean="0">
                <a:solidFill>
                  <a:srgbClr val="1F497D"/>
                </a:solidFill>
                <a:ea typeface="+mn-ea"/>
                <a:cs typeface="Arial"/>
              </a:rPr>
              <a:t>Ejemplos</a:t>
            </a:r>
            <a:r>
              <a:rPr lang="en-GB" sz="4000" b="0" dirty="0" smtClean="0">
                <a:solidFill>
                  <a:srgbClr val="1F497D"/>
                </a:solidFill>
                <a:ea typeface="+mn-ea"/>
                <a:cs typeface="Arial"/>
              </a:rPr>
              <a:t> </a:t>
            </a:r>
            <a:r>
              <a:rPr lang="en-GB" sz="4000" b="0" dirty="0" err="1" smtClean="0">
                <a:solidFill>
                  <a:srgbClr val="1F497D"/>
                </a:solidFill>
                <a:ea typeface="+mn-ea"/>
                <a:cs typeface="Arial"/>
              </a:rPr>
              <a:t>relevancia</a:t>
            </a:r>
            <a:r>
              <a:rPr lang="en-GB" sz="4000" b="0" dirty="0" smtClean="0">
                <a:solidFill>
                  <a:srgbClr val="1F497D"/>
                </a:solidFill>
                <a:ea typeface="+mn-ea"/>
                <a:cs typeface="Arial"/>
              </a:rPr>
              <a:t> del SNMB y SSMT</a:t>
            </a:r>
          </a:p>
        </p:txBody>
      </p:sp>
    </p:spTree>
    <p:extLst>
      <p:ext uri="{BB962C8B-B14F-4D97-AF65-F5344CB8AC3E}">
        <p14:creationId xmlns:p14="http://schemas.microsoft.com/office/powerpoint/2010/main" val="198568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95400"/>
            <a:ext cx="9220200" cy="5562600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GB" sz="2800" b="1" dirty="0" smtClean="0"/>
              <a:t>Sistema Nacional de </a:t>
            </a:r>
            <a:r>
              <a:rPr lang="en-GB" sz="2800" b="1" dirty="0" err="1" smtClean="0"/>
              <a:t>Monitoreo</a:t>
            </a:r>
            <a:r>
              <a:rPr lang="en-GB" sz="2800" b="1" dirty="0" smtClean="0"/>
              <a:t> de los </a:t>
            </a:r>
            <a:r>
              <a:rPr lang="en-GB" sz="2800" b="1" dirty="0" err="1" smtClean="0"/>
              <a:t>Bosques</a:t>
            </a:r>
            <a:endParaRPr lang="en-GB" sz="2800" b="1" dirty="0" smtClean="0"/>
          </a:p>
          <a:p>
            <a:pPr lvl="1"/>
            <a:r>
              <a:rPr lang="en-GB" sz="2600" dirty="0" err="1" smtClean="0"/>
              <a:t>Monitoreo</a:t>
            </a:r>
            <a:r>
              <a:rPr lang="en-GB" sz="2600" dirty="0" smtClean="0"/>
              <a:t> </a:t>
            </a:r>
            <a:r>
              <a:rPr lang="en-GB" sz="2600" dirty="0" err="1" smtClean="0"/>
              <a:t>nacional</a:t>
            </a:r>
            <a:r>
              <a:rPr lang="en-GB" sz="2600" dirty="0" smtClean="0"/>
              <a:t> de los </a:t>
            </a:r>
            <a:r>
              <a:rPr lang="en-GB" sz="2600" dirty="0" err="1" smtClean="0"/>
              <a:t>bosques</a:t>
            </a:r>
            <a:r>
              <a:rPr lang="en-GB" sz="2600" dirty="0" smtClean="0"/>
              <a:t> (</a:t>
            </a:r>
            <a:r>
              <a:rPr lang="en-GB" sz="2600" dirty="0" err="1" smtClean="0"/>
              <a:t>uso</a:t>
            </a:r>
            <a:r>
              <a:rPr lang="en-GB" sz="2600" dirty="0" smtClean="0"/>
              <a:t> </a:t>
            </a:r>
            <a:r>
              <a:rPr lang="en-GB" sz="2600" dirty="0" err="1" smtClean="0"/>
              <a:t>domestico</a:t>
            </a:r>
            <a:r>
              <a:rPr lang="en-GB" sz="2600" dirty="0" smtClean="0"/>
              <a:t>);</a:t>
            </a:r>
          </a:p>
          <a:p>
            <a:pPr lvl="1"/>
            <a:r>
              <a:rPr lang="en-GB" sz="2600" dirty="0" err="1" smtClean="0"/>
              <a:t>Pilar</a:t>
            </a:r>
            <a:r>
              <a:rPr lang="en-GB" sz="2600" dirty="0" smtClean="0"/>
              <a:t> para el </a:t>
            </a:r>
            <a:r>
              <a:rPr lang="en-GB" sz="2600" dirty="0" err="1" smtClean="0"/>
              <a:t>monitoreo</a:t>
            </a:r>
            <a:r>
              <a:rPr lang="en-GB" sz="2600" dirty="0" smtClean="0"/>
              <a:t> del </a:t>
            </a:r>
            <a:r>
              <a:rPr lang="en-GB" sz="2600" dirty="0" err="1" smtClean="0"/>
              <a:t>carbono</a:t>
            </a:r>
            <a:r>
              <a:rPr lang="en-GB" sz="2600" dirty="0" smtClean="0"/>
              <a:t> </a:t>
            </a:r>
            <a:r>
              <a:rPr lang="en-GB" sz="2600" dirty="0" err="1" smtClean="0"/>
              <a:t>forestal</a:t>
            </a:r>
            <a:r>
              <a:rPr lang="en-GB" sz="2600" dirty="0" smtClean="0"/>
              <a:t>, </a:t>
            </a:r>
            <a:r>
              <a:rPr lang="en-GB" sz="2600" dirty="0" err="1" smtClean="0"/>
              <a:t>insumos</a:t>
            </a:r>
            <a:r>
              <a:rPr lang="en-GB" sz="2600" dirty="0" smtClean="0"/>
              <a:t> para </a:t>
            </a:r>
            <a:r>
              <a:rPr lang="en-GB" sz="2600" dirty="0" err="1" smtClean="0"/>
              <a:t>reportes</a:t>
            </a:r>
            <a:r>
              <a:rPr lang="en-GB" sz="2600" dirty="0" smtClean="0"/>
              <a:t> a la CMNUCC</a:t>
            </a:r>
            <a:r>
              <a:rPr lang="en-GB" sz="2600" dirty="0"/>
              <a:t>; </a:t>
            </a:r>
            <a:r>
              <a:rPr lang="en-GB" sz="2600" dirty="0" err="1"/>
              <a:t>evitar</a:t>
            </a:r>
            <a:r>
              <a:rPr lang="en-GB" sz="2600" dirty="0"/>
              <a:t> la </a:t>
            </a:r>
            <a:r>
              <a:rPr lang="en-GB" sz="2600" dirty="0" err="1"/>
              <a:t>doble</a:t>
            </a:r>
            <a:r>
              <a:rPr lang="en-GB" sz="2600" dirty="0"/>
              <a:t> </a:t>
            </a:r>
            <a:r>
              <a:rPr lang="en-GB" sz="2600" dirty="0" err="1" smtClean="0"/>
              <a:t>contabilidad</a:t>
            </a:r>
            <a:r>
              <a:rPr lang="en-GB" sz="2600" dirty="0" smtClean="0"/>
              <a:t>; </a:t>
            </a:r>
            <a:endParaRPr lang="en-US" sz="2600" dirty="0" smtClean="0"/>
          </a:p>
          <a:p>
            <a:pPr lvl="1"/>
            <a:r>
              <a:rPr lang="en-US" sz="2600" dirty="0" smtClean="0"/>
              <a:t>Punto de </a:t>
            </a:r>
            <a:r>
              <a:rPr lang="en-US" sz="2600" dirty="0" err="1" smtClean="0"/>
              <a:t>partida</a:t>
            </a:r>
            <a:r>
              <a:rPr lang="en-US" sz="2600" dirty="0" smtClean="0"/>
              <a:t> de </a:t>
            </a:r>
            <a:r>
              <a:rPr lang="en-US" sz="2600" dirty="0" err="1" smtClean="0"/>
              <a:t>construcción</a:t>
            </a:r>
            <a:r>
              <a:rPr lang="en-US" sz="2600" dirty="0" smtClean="0"/>
              <a:t> de </a:t>
            </a:r>
            <a:r>
              <a:rPr lang="en-US" sz="2600" dirty="0" err="1" smtClean="0"/>
              <a:t>niveles</a:t>
            </a:r>
            <a:r>
              <a:rPr lang="en-US" sz="2600" dirty="0" smtClean="0"/>
              <a:t> de </a:t>
            </a:r>
            <a:r>
              <a:rPr lang="en-US" sz="2600" dirty="0" err="1" smtClean="0"/>
              <a:t>referencia</a:t>
            </a:r>
            <a:r>
              <a:rPr lang="en-US" sz="2600" dirty="0"/>
              <a:t> </a:t>
            </a:r>
            <a:r>
              <a:rPr lang="en-US" sz="2600" dirty="0" smtClean="0"/>
              <a:t>(</a:t>
            </a:r>
            <a:r>
              <a:rPr lang="en-US" sz="2600" dirty="0" err="1" smtClean="0"/>
              <a:t>importancia</a:t>
            </a:r>
            <a:r>
              <a:rPr lang="en-US" sz="2600" dirty="0" smtClean="0"/>
              <a:t> </a:t>
            </a:r>
            <a:r>
              <a:rPr lang="en-US" sz="2600" dirty="0" err="1" smtClean="0"/>
              <a:t>consistencia</a:t>
            </a:r>
            <a:r>
              <a:rPr lang="en-US" sz="2600" dirty="0" smtClean="0"/>
              <a:t> </a:t>
            </a:r>
            <a:r>
              <a:rPr lang="en-US" sz="2600" dirty="0" err="1" smtClean="0"/>
              <a:t>datos</a:t>
            </a:r>
            <a:r>
              <a:rPr lang="en-US" sz="2600" dirty="0" smtClean="0"/>
              <a:t> SSMT, I-GEI, SNMB) ;</a:t>
            </a:r>
          </a:p>
          <a:p>
            <a:pPr lvl="1"/>
            <a:r>
              <a:rPr lang="en-GB" sz="2600" dirty="0" err="1" smtClean="0"/>
              <a:t>Identificar</a:t>
            </a:r>
            <a:r>
              <a:rPr lang="en-GB" sz="2600" dirty="0" smtClean="0"/>
              <a:t> </a:t>
            </a:r>
            <a:r>
              <a:rPr lang="en-GB" sz="2600" i="1" dirty="0" err="1" smtClean="0"/>
              <a:t>donde</a:t>
            </a:r>
            <a:r>
              <a:rPr lang="en-GB" sz="2600" i="1" dirty="0" smtClean="0"/>
              <a:t> </a:t>
            </a:r>
            <a:r>
              <a:rPr lang="en-GB" sz="2600" dirty="0" err="1" smtClean="0"/>
              <a:t>están</a:t>
            </a:r>
            <a:r>
              <a:rPr lang="en-GB" sz="2600" dirty="0" smtClean="0"/>
              <a:t> </a:t>
            </a:r>
            <a:r>
              <a:rPr lang="en-GB" sz="2600" dirty="0" err="1" smtClean="0"/>
              <a:t>ocurriendo</a:t>
            </a:r>
            <a:r>
              <a:rPr lang="en-GB" sz="2600" dirty="0" smtClean="0"/>
              <a:t> los </a:t>
            </a:r>
            <a:r>
              <a:rPr lang="en-GB" sz="2600" dirty="0" err="1" smtClean="0"/>
              <a:t>cambios</a:t>
            </a:r>
            <a:r>
              <a:rPr lang="en-GB" sz="2600" dirty="0" smtClean="0"/>
              <a:t> y </a:t>
            </a:r>
            <a:r>
              <a:rPr lang="en-GB" sz="2600" dirty="0" err="1" smtClean="0"/>
              <a:t>apoyar</a:t>
            </a:r>
            <a:r>
              <a:rPr lang="en-GB" sz="2600" dirty="0" smtClean="0"/>
              <a:t> a </a:t>
            </a:r>
            <a:r>
              <a:rPr lang="en-GB" sz="2600" dirty="0" err="1" smtClean="0"/>
              <a:t>identificar</a:t>
            </a:r>
            <a:r>
              <a:rPr lang="en-GB" sz="2600" dirty="0" smtClean="0"/>
              <a:t> el </a:t>
            </a:r>
            <a:r>
              <a:rPr lang="en-GB" sz="2600" i="1" dirty="0" err="1" smtClean="0"/>
              <a:t>por</a:t>
            </a:r>
            <a:r>
              <a:rPr lang="en-GB" sz="2600" i="1" dirty="0" smtClean="0"/>
              <a:t> </a:t>
            </a:r>
            <a:r>
              <a:rPr lang="en-GB" sz="2600" i="1" dirty="0" err="1" smtClean="0"/>
              <a:t>qué</a:t>
            </a:r>
            <a:r>
              <a:rPr lang="en-GB" sz="2600" i="1" dirty="0" smtClean="0"/>
              <a:t> </a:t>
            </a:r>
            <a:r>
              <a:rPr lang="en-GB" sz="2600" dirty="0" smtClean="0"/>
              <a:t>(</a:t>
            </a:r>
            <a:r>
              <a:rPr lang="en-GB" sz="2600" dirty="0" err="1" smtClean="0"/>
              <a:t>insumo</a:t>
            </a:r>
            <a:r>
              <a:rPr lang="en-GB" sz="2600" dirty="0" smtClean="0"/>
              <a:t> para </a:t>
            </a:r>
            <a:r>
              <a:rPr lang="en-GB" sz="2600" dirty="0" err="1" smtClean="0"/>
              <a:t>identificación</a:t>
            </a:r>
            <a:r>
              <a:rPr lang="en-GB" sz="2600" dirty="0" smtClean="0"/>
              <a:t> </a:t>
            </a:r>
            <a:r>
              <a:rPr lang="en-GB" sz="2600" dirty="0" err="1" smtClean="0"/>
              <a:t>factores</a:t>
            </a:r>
            <a:r>
              <a:rPr lang="en-GB" sz="2600" dirty="0" smtClean="0"/>
              <a:t> </a:t>
            </a:r>
            <a:r>
              <a:rPr lang="en-GB" sz="2600" dirty="0" err="1" smtClean="0"/>
              <a:t>impulsores</a:t>
            </a:r>
            <a:r>
              <a:rPr lang="en-GB" sz="2600" dirty="0" smtClean="0"/>
              <a:t> de la </a:t>
            </a:r>
            <a:r>
              <a:rPr lang="en-GB" sz="2600" dirty="0" err="1" smtClean="0"/>
              <a:t>deforestación</a:t>
            </a:r>
            <a:r>
              <a:rPr lang="en-GB" sz="2600" dirty="0" smtClean="0"/>
              <a:t> y la </a:t>
            </a:r>
            <a:r>
              <a:rPr lang="en-GB" sz="2600" dirty="0" err="1" smtClean="0"/>
              <a:t>degradación</a:t>
            </a:r>
            <a:r>
              <a:rPr lang="en-GB" sz="2600" dirty="0"/>
              <a:t>)</a:t>
            </a:r>
            <a:endParaRPr lang="en-US" sz="2600" dirty="0" smtClean="0"/>
          </a:p>
          <a:p>
            <a:pPr lvl="1"/>
            <a:r>
              <a:rPr lang="en-GB" sz="2600" dirty="0" err="1" smtClean="0"/>
              <a:t>Proporcionar</a:t>
            </a:r>
            <a:r>
              <a:rPr lang="en-GB" sz="2600" dirty="0" smtClean="0"/>
              <a:t> (</a:t>
            </a:r>
            <a:r>
              <a:rPr lang="en-GB" sz="2600" dirty="0" err="1" smtClean="0"/>
              <a:t>algunos</a:t>
            </a:r>
            <a:r>
              <a:rPr lang="en-GB" sz="2600" dirty="0" smtClean="0"/>
              <a:t>) </a:t>
            </a:r>
            <a:r>
              <a:rPr lang="en-GB" sz="2600" dirty="0" err="1" smtClean="0"/>
              <a:t>datos</a:t>
            </a:r>
            <a:r>
              <a:rPr lang="en-GB" sz="2600" dirty="0" smtClean="0"/>
              <a:t> para los </a:t>
            </a:r>
            <a:r>
              <a:rPr lang="en-GB" sz="2600" dirty="0" err="1" smtClean="0"/>
              <a:t>Sistemas</a:t>
            </a:r>
            <a:r>
              <a:rPr lang="en-GB" sz="2600" dirty="0" smtClean="0"/>
              <a:t> de </a:t>
            </a:r>
            <a:r>
              <a:rPr lang="en-GB" sz="2600" dirty="0" err="1" smtClean="0"/>
              <a:t>Información</a:t>
            </a:r>
            <a:r>
              <a:rPr lang="en-GB" sz="2600" dirty="0" smtClean="0"/>
              <a:t> de </a:t>
            </a:r>
            <a:r>
              <a:rPr lang="en-GB" sz="2600" dirty="0" err="1" smtClean="0"/>
              <a:t>Salvaguardas</a:t>
            </a:r>
            <a:r>
              <a:rPr lang="en-GB" sz="2600" dirty="0" smtClean="0"/>
              <a:t> (SIS);</a:t>
            </a:r>
          </a:p>
          <a:p>
            <a:pPr lvl="1"/>
            <a:r>
              <a:rPr lang="en-GB" sz="2600" dirty="0" err="1" smtClean="0"/>
              <a:t>Proveer</a:t>
            </a:r>
            <a:r>
              <a:rPr lang="en-GB" sz="2600" dirty="0" smtClean="0"/>
              <a:t> </a:t>
            </a:r>
            <a:r>
              <a:rPr lang="en-GB" sz="2600" dirty="0" err="1" smtClean="0"/>
              <a:t>insumos</a:t>
            </a:r>
            <a:r>
              <a:rPr lang="en-GB" sz="2600" dirty="0" smtClean="0"/>
              <a:t> </a:t>
            </a:r>
            <a:r>
              <a:rPr lang="en-GB" sz="2600" dirty="0" err="1" smtClean="0"/>
              <a:t>técnicos</a:t>
            </a:r>
            <a:r>
              <a:rPr lang="en-GB" sz="2600" dirty="0" smtClean="0"/>
              <a:t> para </a:t>
            </a:r>
            <a:r>
              <a:rPr lang="en-GB" sz="2600" dirty="0" err="1" smtClean="0"/>
              <a:t>informar</a:t>
            </a:r>
            <a:r>
              <a:rPr lang="en-GB" sz="2600" dirty="0" smtClean="0"/>
              <a:t> la </a:t>
            </a:r>
            <a:r>
              <a:rPr lang="en-GB" sz="2600" dirty="0" err="1" smtClean="0"/>
              <a:t>toma</a:t>
            </a:r>
            <a:r>
              <a:rPr lang="en-GB" sz="2600" dirty="0" smtClean="0"/>
              <a:t> de </a:t>
            </a:r>
            <a:r>
              <a:rPr lang="en-GB" sz="2600" dirty="0" err="1" smtClean="0"/>
              <a:t>decisiones</a:t>
            </a:r>
            <a:r>
              <a:rPr lang="en-GB" sz="2600" dirty="0" smtClean="0"/>
              <a:t>, la </a:t>
            </a:r>
            <a:r>
              <a:rPr lang="en-GB" sz="2600" dirty="0" err="1" smtClean="0"/>
              <a:t>formulación</a:t>
            </a:r>
            <a:r>
              <a:rPr lang="en-GB" sz="2600" dirty="0" smtClean="0"/>
              <a:t> de </a:t>
            </a:r>
            <a:r>
              <a:rPr lang="en-GB" sz="2600" dirty="0" err="1" smtClean="0"/>
              <a:t>politicas</a:t>
            </a:r>
            <a:r>
              <a:rPr lang="en-GB" sz="2600" dirty="0" smtClean="0"/>
              <a:t>, </a:t>
            </a:r>
            <a:r>
              <a:rPr lang="en-GB" sz="2600" dirty="0" err="1" smtClean="0"/>
              <a:t>medidas</a:t>
            </a:r>
            <a:r>
              <a:rPr lang="en-GB" sz="2600" dirty="0" smtClean="0"/>
              <a:t> y la </a:t>
            </a:r>
            <a:r>
              <a:rPr lang="en-GB" sz="2600" dirty="0" err="1" smtClean="0"/>
              <a:t>preparación</a:t>
            </a:r>
            <a:r>
              <a:rPr lang="en-GB" sz="2600" dirty="0" smtClean="0"/>
              <a:t> de </a:t>
            </a:r>
            <a:r>
              <a:rPr lang="en-GB" sz="2600" dirty="0" err="1" smtClean="0"/>
              <a:t>las</a:t>
            </a:r>
            <a:r>
              <a:rPr lang="en-GB" sz="2600" dirty="0" smtClean="0"/>
              <a:t> </a:t>
            </a:r>
            <a:r>
              <a:rPr lang="en-GB" sz="2600" dirty="0" err="1" smtClean="0"/>
              <a:t>estrategias</a:t>
            </a:r>
            <a:r>
              <a:rPr lang="en-GB" sz="2600" dirty="0" smtClean="0"/>
              <a:t> </a:t>
            </a:r>
            <a:r>
              <a:rPr lang="en-GB" sz="2600" dirty="0" err="1" smtClean="0"/>
              <a:t>nacionales</a:t>
            </a:r>
            <a:r>
              <a:rPr lang="en-GB" sz="2600" dirty="0" smtClean="0"/>
              <a:t> o planes de </a:t>
            </a:r>
            <a:r>
              <a:rPr lang="en-GB" sz="2600" dirty="0" err="1" smtClean="0"/>
              <a:t>acción</a:t>
            </a:r>
            <a:r>
              <a:rPr lang="en-GB" sz="2600" dirty="0" smtClean="0"/>
              <a:t> REDD+</a:t>
            </a:r>
          </a:p>
          <a:p>
            <a:pPr lvl="1"/>
            <a:r>
              <a:rPr lang="en-GB" sz="2600" dirty="0" err="1" smtClean="0"/>
              <a:t>Demonstrar</a:t>
            </a:r>
            <a:r>
              <a:rPr lang="en-GB" sz="2600" dirty="0" smtClean="0"/>
              <a:t> el </a:t>
            </a:r>
            <a:r>
              <a:rPr lang="en-GB" sz="2600" dirty="0" err="1" smtClean="0"/>
              <a:t>desempeño</a:t>
            </a:r>
            <a:r>
              <a:rPr lang="en-GB" sz="2600" dirty="0" smtClean="0"/>
              <a:t> de la </a:t>
            </a:r>
            <a:r>
              <a:rPr lang="en-GB" sz="2600" dirty="0" err="1" smtClean="0"/>
              <a:t>estrategia</a:t>
            </a:r>
            <a:r>
              <a:rPr lang="en-GB" sz="2600" dirty="0" smtClean="0"/>
              <a:t> o plan de </a:t>
            </a:r>
            <a:r>
              <a:rPr lang="en-GB" sz="2600" dirty="0" err="1" smtClean="0"/>
              <a:t>acción</a:t>
            </a:r>
            <a:r>
              <a:rPr lang="en-GB" sz="2600" dirty="0" smtClean="0"/>
              <a:t> REDD+</a:t>
            </a:r>
            <a:endParaRPr lang="en-US" sz="2600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433387"/>
            <a:ext cx="9144000" cy="785813"/>
          </a:xfrm>
          <a:solidFill>
            <a:schemeClr val="bg1">
              <a:lumMod val="95000"/>
            </a:schemeClr>
          </a:solidFill>
        </p:spPr>
        <p:txBody>
          <a:bodyPr anchor="t"/>
          <a:lstStyle/>
          <a:p>
            <a:pPr eaLnBrk="1" hangingPunct="1">
              <a:defRPr/>
            </a:pPr>
            <a:r>
              <a:rPr lang="en-GB" sz="4000" b="0" dirty="0" err="1" smtClean="0">
                <a:solidFill>
                  <a:srgbClr val="1F497D"/>
                </a:solidFill>
                <a:ea typeface="+mn-ea"/>
                <a:cs typeface="Arial"/>
              </a:rPr>
              <a:t>Ejemplos</a:t>
            </a:r>
            <a:r>
              <a:rPr lang="en-GB" sz="4000" b="0" dirty="0" smtClean="0">
                <a:solidFill>
                  <a:srgbClr val="1F497D"/>
                </a:solidFill>
                <a:ea typeface="+mn-ea"/>
                <a:cs typeface="Arial"/>
              </a:rPr>
              <a:t> </a:t>
            </a:r>
            <a:r>
              <a:rPr lang="en-GB" sz="4000" b="0" dirty="0" err="1" smtClean="0">
                <a:solidFill>
                  <a:srgbClr val="1F497D"/>
                </a:solidFill>
                <a:ea typeface="+mn-ea"/>
                <a:cs typeface="Arial"/>
              </a:rPr>
              <a:t>relevancia</a:t>
            </a:r>
            <a:r>
              <a:rPr lang="en-GB" sz="4000" b="0" dirty="0" smtClean="0">
                <a:solidFill>
                  <a:srgbClr val="1F497D"/>
                </a:solidFill>
                <a:ea typeface="+mn-ea"/>
                <a:cs typeface="Arial"/>
              </a:rPr>
              <a:t> del SNMB y SSMT </a:t>
            </a:r>
            <a:r>
              <a:rPr lang="en-GB" sz="2800" b="0" dirty="0" smtClean="0">
                <a:solidFill>
                  <a:srgbClr val="1F497D"/>
                </a:solidFill>
                <a:ea typeface="+mn-ea"/>
                <a:cs typeface="Arial"/>
              </a:rPr>
              <a:t>(</a:t>
            </a:r>
            <a:r>
              <a:rPr lang="en-GB" sz="2800" b="0" dirty="0" err="1" smtClean="0">
                <a:solidFill>
                  <a:srgbClr val="1F497D"/>
                </a:solidFill>
                <a:ea typeface="+mn-ea"/>
                <a:cs typeface="Arial"/>
              </a:rPr>
              <a:t>sigue</a:t>
            </a:r>
            <a:r>
              <a:rPr lang="en-GB" sz="2800" b="0" dirty="0" smtClean="0">
                <a:solidFill>
                  <a:srgbClr val="1F497D"/>
                </a:solidFill>
                <a:ea typeface="+mn-ea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559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533400" y="449580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i="1" dirty="0">
              <a:solidFill>
                <a:schemeClr val="accent3">
                  <a:lumMod val="75000"/>
                </a:schemeClr>
              </a:solidFill>
            </a:endParaRPr>
          </a:p>
          <a:p>
            <a:pPr algn="l"/>
            <a:endParaRPr lang="en-GB" sz="1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l"/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GB" dirty="0" err="1" smtClean="0"/>
              <a:t>Muchas</a:t>
            </a:r>
            <a:r>
              <a:rPr lang="en-GB" dirty="0" smtClean="0"/>
              <a:t> </a:t>
            </a:r>
            <a:r>
              <a:rPr lang="en-GB" dirty="0" err="1" smtClean="0"/>
              <a:t>gracias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la </a:t>
            </a:r>
            <a:r>
              <a:rPr lang="en-GB" dirty="0" err="1" smtClean="0"/>
              <a:t>atención</a:t>
            </a:r>
            <a:r>
              <a:rPr lang="en-GB" dirty="0" smtClean="0"/>
              <a:t>!</a:t>
            </a:r>
            <a:endParaRPr lang="en-US" dirty="0"/>
          </a:p>
        </p:txBody>
      </p: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304800" y="3559175"/>
            <a:ext cx="8560676" cy="2308225"/>
          </a:xfrm>
        </p:spPr>
        <p:txBody>
          <a:bodyPr>
            <a:normAutofit/>
          </a:bodyPr>
          <a:lstStyle/>
          <a:p>
            <a:pPr algn="l"/>
            <a:r>
              <a:rPr lang="en-GB" sz="1800" b="1" i="1" dirty="0" smtClean="0"/>
              <a:t>Para mayor </a:t>
            </a:r>
            <a:r>
              <a:rPr lang="en-GB" sz="1800" b="1" i="1" dirty="0" err="1" smtClean="0"/>
              <a:t>información</a:t>
            </a:r>
            <a:r>
              <a:rPr lang="en-GB" sz="1800" b="1" i="1" dirty="0" smtClean="0"/>
              <a:t> :</a:t>
            </a:r>
          </a:p>
          <a:p>
            <a:pPr marL="342900" indent="-342900" algn="l">
              <a:buFontTx/>
              <a:buChar char="-"/>
            </a:pPr>
            <a:r>
              <a:rPr lang="en-GB" sz="1800" i="1" dirty="0" err="1" smtClean="0"/>
              <a:t>Programa</a:t>
            </a:r>
            <a:r>
              <a:rPr lang="en-GB" sz="1800" i="1" dirty="0" smtClean="0"/>
              <a:t> ONU-REDD: </a:t>
            </a:r>
            <a:r>
              <a:rPr lang="en-GB" sz="1800" i="1" dirty="0" smtClean="0">
                <a:hlinkClick r:id="rId3"/>
              </a:rPr>
              <a:t>www.un-redd.org</a:t>
            </a:r>
            <a:endParaRPr lang="en-GB" sz="1800" i="1" dirty="0" smtClean="0"/>
          </a:p>
          <a:p>
            <a:pPr marL="342900" indent="-342900" algn="l">
              <a:buFontTx/>
              <a:buChar char="-"/>
            </a:pPr>
            <a:r>
              <a:rPr lang="en-GB" sz="1800" i="1" dirty="0"/>
              <a:t>Sistema </a:t>
            </a:r>
            <a:r>
              <a:rPr lang="en-GB" sz="1800" i="1" dirty="0" err="1"/>
              <a:t>Nacional</a:t>
            </a:r>
            <a:r>
              <a:rPr lang="en-GB" sz="1800" i="1" dirty="0"/>
              <a:t> de </a:t>
            </a:r>
            <a:r>
              <a:rPr lang="en-GB" sz="1800" i="1" dirty="0" err="1"/>
              <a:t>Monitoreo</a:t>
            </a:r>
            <a:r>
              <a:rPr lang="en-GB" sz="1800" i="1" dirty="0"/>
              <a:t> de los </a:t>
            </a:r>
            <a:r>
              <a:rPr lang="en-GB" sz="1800" i="1" dirty="0" err="1"/>
              <a:t>Bosques</a:t>
            </a:r>
            <a:r>
              <a:rPr lang="en-GB" sz="1800" i="1" dirty="0"/>
              <a:t> http://www.unredd.net/index.php?option=com_docman&amp;task=doc_download&amp;gid=11053&amp;Itemid=53</a:t>
            </a:r>
          </a:p>
          <a:p>
            <a:pPr marL="342900" indent="-342900" algn="l">
              <a:buFontTx/>
              <a:buChar char="-"/>
            </a:pPr>
            <a:r>
              <a:rPr lang="en-GB" sz="1800" i="1" dirty="0" err="1" smtClean="0"/>
              <a:t>Contactos</a:t>
            </a:r>
            <a:r>
              <a:rPr lang="en-GB" sz="1800" i="1" dirty="0" smtClean="0"/>
              <a:t> FAO ONU-REDD Latino </a:t>
            </a:r>
            <a:r>
              <a:rPr lang="en-GB" sz="1800" i="1" dirty="0" err="1" smtClean="0"/>
              <a:t>América</a:t>
            </a:r>
            <a:r>
              <a:rPr lang="en-GB" sz="1800" i="1" dirty="0" smtClean="0"/>
              <a:t>: </a:t>
            </a:r>
            <a:r>
              <a:rPr lang="en-GB" sz="1800" i="1" dirty="0" smtClean="0">
                <a:hlinkClick r:id="rId4"/>
              </a:rPr>
              <a:t>Serena.fortuna@fao.org</a:t>
            </a:r>
            <a:r>
              <a:rPr lang="en-GB" sz="1800" i="1" dirty="0" smtClean="0"/>
              <a:t> &amp; </a:t>
            </a:r>
            <a:r>
              <a:rPr lang="en-GB" sz="1800" i="1" dirty="0" smtClean="0">
                <a:hlinkClick r:id="rId5"/>
              </a:rPr>
              <a:t>Catherine.Bodart@fao.org</a:t>
            </a:r>
            <a:r>
              <a:rPr lang="en-GB" sz="1800" i="1" dirty="0" smtClean="0"/>
              <a:t> </a:t>
            </a:r>
          </a:p>
          <a:p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8339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Contenido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174625" y="1524000"/>
            <a:ext cx="8283575" cy="4221162"/>
          </a:xfrm>
        </p:spPr>
        <p:txBody>
          <a:bodyPr>
            <a:normAutofit/>
          </a:bodyPr>
          <a:lstStyle/>
          <a:p>
            <a:r>
              <a:rPr lang="es-ES" dirty="0" smtClean="0"/>
              <a:t>REDD</a:t>
            </a:r>
            <a:r>
              <a:rPr lang="en-GB" dirty="0" smtClean="0"/>
              <a:t>+ y </a:t>
            </a:r>
            <a:r>
              <a:rPr lang="en-GB" dirty="0" err="1" smtClean="0"/>
              <a:t>requisitos</a:t>
            </a:r>
            <a:r>
              <a:rPr lang="en-GB" dirty="0" smtClean="0"/>
              <a:t> CMNUCC</a:t>
            </a:r>
          </a:p>
          <a:p>
            <a:r>
              <a:rPr lang="en-GB" dirty="0" err="1" smtClean="0"/>
              <a:t>Introducción</a:t>
            </a:r>
            <a:r>
              <a:rPr lang="en-GB" dirty="0" smtClean="0"/>
              <a:t> al Sistema Nacional </a:t>
            </a:r>
            <a:r>
              <a:rPr lang="en-GB" dirty="0" err="1" smtClean="0"/>
              <a:t>Monitoreo</a:t>
            </a:r>
            <a:r>
              <a:rPr lang="en-GB" dirty="0" smtClean="0"/>
              <a:t> de los </a:t>
            </a:r>
            <a:r>
              <a:rPr lang="en-GB" dirty="0" err="1" smtClean="0"/>
              <a:t>Bosques</a:t>
            </a:r>
            <a:r>
              <a:rPr lang="en-GB" dirty="0" smtClean="0"/>
              <a:t> (SNMB) y  a sus </a:t>
            </a:r>
            <a:r>
              <a:rPr lang="en-GB" dirty="0" err="1" smtClean="0"/>
              <a:t>funciones</a:t>
            </a:r>
            <a:r>
              <a:rPr lang="en-GB" dirty="0" smtClean="0"/>
              <a:t> de </a:t>
            </a:r>
            <a:r>
              <a:rPr lang="en-GB" dirty="0" err="1" smtClean="0"/>
              <a:t>monitoreo</a:t>
            </a:r>
            <a:r>
              <a:rPr lang="en-GB" dirty="0" smtClean="0"/>
              <a:t>, </a:t>
            </a:r>
            <a:r>
              <a:rPr lang="en-GB" dirty="0" err="1" smtClean="0"/>
              <a:t>medición</a:t>
            </a:r>
            <a:r>
              <a:rPr lang="en-GB" dirty="0" smtClean="0"/>
              <a:t>, </a:t>
            </a:r>
            <a:r>
              <a:rPr lang="en-GB" dirty="0" err="1" smtClean="0"/>
              <a:t>reporte</a:t>
            </a:r>
            <a:r>
              <a:rPr lang="en-GB" dirty="0" smtClean="0"/>
              <a:t> (y </a:t>
            </a:r>
            <a:r>
              <a:rPr lang="en-GB" dirty="0" err="1" smtClean="0"/>
              <a:t>verificación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Ejemplos</a:t>
            </a:r>
            <a:r>
              <a:rPr lang="en-GB" dirty="0" smtClean="0"/>
              <a:t> </a:t>
            </a:r>
            <a:r>
              <a:rPr lang="en-GB" dirty="0" err="1" smtClean="0"/>
              <a:t>relevancia</a:t>
            </a:r>
            <a:r>
              <a:rPr lang="en-GB" dirty="0" smtClean="0"/>
              <a:t> SNMB y Sistema </a:t>
            </a:r>
            <a:r>
              <a:rPr lang="en-GB" dirty="0" err="1" smtClean="0"/>
              <a:t>Satelital</a:t>
            </a:r>
            <a:r>
              <a:rPr lang="en-GB" dirty="0" smtClean="0"/>
              <a:t> de </a:t>
            </a:r>
            <a:r>
              <a:rPr lang="en-GB" dirty="0" err="1" smtClean="0"/>
              <a:t>Monitoreo</a:t>
            </a:r>
            <a:r>
              <a:rPr lang="en-GB" dirty="0" smtClean="0"/>
              <a:t> de la Tierra</a:t>
            </a:r>
          </a:p>
        </p:txBody>
      </p:sp>
    </p:spTree>
    <p:extLst>
      <p:ext uri="{BB962C8B-B14F-4D97-AF65-F5344CB8AC3E}">
        <p14:creationId xmlns:p14="http://schemas.microsoft.com/office/powerpoint/2010/main" val="20095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743200" y="2362200"/>
            <a:ext cx="5173497" cy="4267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299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La </a:t>
            </a:r>
            <a:r>
              <a:rPr lang="en-US" dirty="0" err="1" smtClean="0">
                <a:solidFill>
                  <a:srgbClr val="333399"/>
                </a:solidFill>
              </a:rPr>
              <a:t>linea</a:t>
            </a:r>
            <a:r>
              <a:rPr lang="en-US" dirty="0" smtClean="0">
                <a:solidFill>
                  <a:srgbClr val="333399"/>
                </a:solidFill>
              </a:rPr>
              <a:t> del </a:t>
            </a:r>
            <a:r>
              <a:rPr lang="en-US" dirty="0" err="1" smtClean="0">
                <a:solidFill>
                  <a:srgbClr val="333399"/>
                </a:solidFill>
              </a:rPr>
              <a:t>tiempo</a:t>
            </a:r>
            <a:endParaRPr lang="en-GB" dirty="0">
              <a:solidFill>
                <a:srgbClr val="333399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48848" y="1050519"/>
            <a:ext cx="6939287" cy="5578882"/>
            <a:chOff x="2061869" y="202148"/>
            <a:chExt cx="6939287" cy="7187581"/>
          </a:xfrm>
        </p:grpSpPr>
        <p:sp>
          <p:nvSpPr>
            <p:cNvPr id="4" name="Down Arrow 3"/>
            <p:cNvSpPr/>
            <p:nvPr/>
          </p:nvSpPr>
          <p:spPr>
            <a:xfrm>
              <a:off x="2643174" y="785794"/>
              <a:ext cx="928694" cy="6603935"/>
            </a:xfrm>
            <a:prstGeom prst="downArrow">
              <a:avLst>
                <a:gd name="adj1" fmla="val 50000"/>
                <a:gd name="adj2" fmla="val 9432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2285984" y="769776"/>
              <a:ext cx="171451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diamond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2285984" y="1470696"/>
              <a:ext cx="1714512" cy="158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diamond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285984" y="2045946"/>
              <a:ext cx="1714512" cy="158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diamond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285984" y="2763945"/>
              <a:ext cx="1714512" cy="158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diamond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285984" y="3470667"/>
              <a:ext cx="1714512" cy="158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diamond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285984" y="4216758"/>
              <a:ext cx="1714512" cy="158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diamond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285984" y="5000552"/>
              <a:ext cx="1714512" cy="158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diamond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4"/>
            <p:cNvSpPr txBox="1"/>
            <p:nvPr/>
          </p:nvSpPr>
          <p:spPr>
            <a:xfrm>
              <a:off x="2061869" y="202148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2005</a:t>
              </a:r>
              <a:endPara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TextBox 15"/>
            <p:cNvSpPr txBox="1"/>
            <p:nvPr/>
          </p:nvSpPr>
          <p:spPr>
            <a:xfrm>
              <a:off x="2061869" y="928670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2006</a:t>
              </a:r>
              <a:endPara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TextBox 16"/>
            <p:cNvSpPr txBox="1"/>
            <p:nvPr/>
          </p:nvSpPr>
          <p:spPr>
            <a:xfrm>
              <a:off x="2061869" y="1615060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2007</a:t>
              </a:r>
              <a:endPara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TextBox 17"/>
            <p:cNvSpPr txBox="1"/>
            <p:nvPr/>
          </p:nvSpPr>
          <p:spPr>
            <a:xfrm>
              <a:off x="2061869" y="2200964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2008</a:t>
              </a:r>
              <a:endPara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TextBox 18"/>
            <p:cNvSpPr txBox="1"/>
            <p:nvPr/>
          </p:nvSpPr>
          <p:spPr>
            <a:xfrm>
              <a:off x="2061869" y="290298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2009</a:t>
              </a:r>
              <a:endPara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19"/>
            <p:cNvSpPr txBox="1"/>
            <p:nvPr/>
          </p:nvSpPr>
          <p:spPr>
            <a:xfrm>
              <a:off x="2061869" y="3659167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2010</a:t>
              </a:r>
              <a:endPara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TextBox 20"/>
            <p:cNvSpPr txBox="1"/>
            <p:nvPr/>
          </p:nvSpPr>
          <p:spPr>
            <a:xfrm>
              <a:off x="2061869" y="4444548"/>
              <a:ext cx="498855" cy="446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2011</a:t>
              </a:r>
              <a:endPara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TextBox 22"/>
            <p:cNvSpPr txBox="1"/>
            <p:nvPr/>
          </p:nvSpPr>
          <p:spPr>
            <a:xfrm>
              <a:off x="4000496" y="628630"/>
              <a:ext cx="49292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 smtClean="0">
                  <a:solidFill>
                    <a:srgbClr val="FF0000"/>
                  </a:solidFill>
                </a:rPr>
                <a:t>COP11 (Montreal)</a:t>
              </a:r>
              <a:r>
                <a:rPr lang="en-GB" sz="1200" dirty="0" smtClean="0"/>
                <a:t>: Papua New Guinea &amp; Cost Rica ask for a new agenda item called “Reducing Emissions from deforestation”: </a:t>
              </a:r>
              <a:r>
                <a:rPr lang="en-GB" sz="1200" b="1" dirty="0" smtClean="0"/>
                <a:t>Launch of a two-year process</a:t>
              </a:r>
              <a:endParaRPr lang="en-GB" sz="1200" dirty="0" smtClean="0"/>
            </a:p>
          </p:txBody>
        </p:sp>
        <p:sp>
          <p:nvSpPr>
            <p:cNvPr id="20" name="TextBox 29"/>
            <p:cNvSpPr txBox="1"/>
            <p:nvPr/>
          </p:nvSpPr>
          <p:spPr>
            <a:xfrm>
              <a:off x="3986208" y="1320542"/>
              <a:ext cx="45148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 smtClean="0">
                  <a:solidFill>
                    <a:srgbClr val="FF0000"/>
                  </a:solidFill>
                </a:rPr>
                <a:t>COP12 (Nairobi)</a:t>
              </a:r>
              <a:r>
                <a:rPr lang="en-GB" sz="1200" dirty="0" smtClean="0"/>
                <a:t>: Agreement on a second workshop</a:t>
              </a:r>
            </a:p>
          </p:txBody>
        </p:sp>
        <p:sp>
          <p:nvSpPr>
            <p:cNvPr id="21" name="TextBox 30"/>
            <p:cNvSpPr txBox="1"/>
            <p:nvPr/>
          </p:nvSpPr>
          <p:spPr>
            <a:xfrm>
              <a:off x="4000496" y="1892059"/>
              <a:ext cx="4929222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 smtClean="0">
                  <a:solidFill>
                    <a:srgbClr val="FF0000"/>
                  </a:solidFill>
                </a:rPr>
                <a:t>COP13 (Bali)</a:t>
              </a:r>
              <a:r>
                <a:rPr lang="en-GB" sz="1200" dirty="0" smtClean="0"/>
                <a:t>: </a:t>
              </a:r>
              <a:r>
                <a:rPr lang="en-GB" sz="1200" b="1" dirty="0" smtClean="0"/>
                <a:t>Bali Action Plan</a:t>
              </a:r>
              <a:r>
                <a:rPr lang="en-GB" sz="1200" dirty="0" smtClean="0"/>
                <a:t>: Non-Annex I Parties to undertake measurable, reportable &amp; verifiable NAMAs; REDD+ activities introduced; guidance on demonstration activities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071802" y="1779962"/>
              <a:ext cx="1714512" cy="158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35"/>
            <p:cNvSpPr txBox="1"/>
            <p:nvPr/>
          </p:nvSpPr>
          <p:spPr>
            <a:xfrm>
              <a:off x="4743452" y="1615060"/>
              <a:ext cx="42577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 smtClean="0"/>
                <a:t>SBSTA26</a:t>
              </a:r>
              <a:r>
                <a:rPr lang="en-GB" sz="1200" dirty="0" smtClean="0"/>
                <a:t>: Consideration of workshop reports &amp; draft decision</a:t>
              </a:r>
            </a:p>
          </p:txBody>
        </p:sp>
        <p:sp>
          <p:nvSpPr>
            <p:cNvPr id="24" name="TextBox 36"/>
            <p:cNvSpPr txBox="1"/>
            <p:nvPr/>
          </p:nvSpPr>
          <p:spPr>
            <a:xfrm>
              <a:off x="4000496" y="2596787"/>
              <a:ext cx="4929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 smtClean="0">
                  <a:solidFill>
                    <a:srgbClr val="FF0000"/>
                  </a:solidFill>
                </a:rPr>
                <a:t>COP14 (Poznan)</a:t>
              </a:r>
              <a:r>
                <a:rPr lang="en-GB" sz="1200" dirty="0" smtClean="0"/>
                <a:t>: Paving the way for COP15...</a:t>
              </a:r>
            </a:p>
          </p:txBody>
        </p:sp>
        <p:sp>
          <p:nvSpPr>
            <p:cNvPr id="25" name="TextBox 37"/>
            <p:cNvSpPr txBox="1"/>
            <p:nvPr/>
          </p:nvSpPr>
          <p:spPr>
            <a:xfrm>
              <a:off x="4000496" y="3307354"/>
              <a:ext cx="4929222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 smtClean="0">
                  <a:solidFill>
                    <a:srgbClr val="FF0000"/>
                  </a:solidFill>
                </a:rPr>
                <a:t>COP15 (Copenhagen)</a:t>
              </a:r>
              <a:r>
                <a:rPr lang="en-GB" sz="1200" dirty="0" smtClean="0"/>
                <a:t>: Methodological guidance on REDD+ activities, including: national forest monitoring systems required to estimate GHGs from forestry activities</a:t>
              </a:r>
            </a:p>
          </p:txBody>
        </p:sp>
        <p:sp>
          <p:nvSpPr>
            <p:cNvPr id="26" name="TextBox 38"/>
            <p:cNvSpPr txBox="1"/>
            <p:nvPr/>
          </p:nvSpPr>
          <p:spPr>
            <a:xfrm>
              <a:off x="4000496" y="4051857"/>
              <a:ext cx="4929222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 smtClean="0">
                  <a:solidFill>
                    <a:srgbClr val="FF0000"/>
                  </a:solidFill>
                </a:rPr>
                <a:t>COP16 (Cancun)</a:t>
              </a:r>
              <a:r>
                <a:rPr lang="en-GB" sz="1200" dirty="0" smtClean="0"/>
                <a:t>: </a:t>
              </a:r>
              <a:r>
                <a:rPr lang="en-GB" sz="1200" b="1" dirty="0" smtClean="0"/>
                <a:t>Cancun Agreements</a:t>
              </a:r>
              <a:r>
                <a:rPr lang="en-GB" sz="1200" dirty="0" smtClean="0"/>
                <a:t>: guidance on implementation of REDD+ activities, including: national forest monitoring systems required to monitor and report on REDD+ activities</a:t>
              </a:r>
            </a:p>
          </p:txBody>
        </p:sp>
        <p:sp>
          <p:nvSpPr>
            <p:cNvPr id="27" name="TextBox 39"/>
            <p:cNvSpPr txBox="1"/>
            <p:nvPr/>
          </p:nvSpPr>
          <p:spPr>
            <a:xfrm>
              <a:off x="4000496" y="4837239"/>
              <a:ext cx="4929222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 smtClean="0">
                  <a:solidFill>
                    <a:srgbClr val="FF0000"/>
                  </a:solidFill>
                </a:rPr>
                <a:t>COP17 (Durban)</a:t>
              </a:r>
              <a:r>
                <a:rPr lang="en-GB" sz="1200" dirty="0" smtClean="0"/>
                <a:t>: Guidance on forest reference emission levels and forest reference levels for REDD+ activities and on systems for providing information on REDD+ safeguards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071802" y="3067885"/>
              <a:ext cx="1714512" cy="158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41"/>
            <p:cNvSpPr txBox="1"/>
            <p:nvPr/>
          </p:nvSpPr>
          <p:spPr>
            <a:xfrm>
              <a:off x="4743452" y="2902983"/>
              <a:ext cx="4257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 smtClean="0"/>
                <a:t>SBSTA29</a:t>
              </a:r>
              <a:r>
                <a:rPr lang="en-GB" sz="1200" dirty="0" smtClean="0"/>
                <a:t>: Expert meeting on reference emission levels; draft decision for COP15</a:t>
              </a: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1298275" y="5384561"/>
            <a:ext cx="1714512" cy="123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diamond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9"/>
          <p:cNvSpPr txBox="1"/>
          <p:nvPr/>
        </p:nvSpPr>
        <p:spPr>
          <a:xfrm>
            <a:off x="3012787" y="5257800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>
                <a:solidFill>
                  <a:srgbClr val="FF0000"/>
                </a:solidFill>
              </a:rPr>
              <a:t>COP18 (Doha)</a:t>
            </a:r>
            <a:r>
              <a:rPr lang="en-GB" sz="1200" dirty="0" smtClean="0"/>
              <a:t>: Work </a:t>
            </a:r>
            <a:r>
              <a:rPr lang="en-GB" sz="1200" dirty="0" err="1" smtClean="0"/>
              <a:t>Prog</a:t>
            </a:r>
            <a:r>
              <a:rPr lang="en-GB" sz="1200" dirty="0" smtClean="0"/>
              <a:t>/ on results base finance under the COP to be resumed at COP19 / Coordination of support SBSTA/SBI / initiation of work on non-market approaches and methodological guidance for non-C benefits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281066" y="6021962"/>
            <a:ext cx="1714512" cy="123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diamond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9"/>
          <p:cNvSpPr txBox="1"/>
          <p:nvPr/>
        </p:nvSpPr>
        <p:spPr>
          <a:xfrm>
            <a:off x="2995578" y="5895201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>
                <a:solidFill>
                  <a:srgbClr val="FF0000"/>
                </a:solidFill>
              </a:rPr>
              <a:t>COP19 (Warsaw)</a:t>
            </a:r>
            <a:r>
              <a:rPr lang="en-GB" sz="1200" dirty="0" smtClean="0"/>
              <a:t>: </a:t>
            </a:r>
            <a:r>
              <a:rPr lang="en-GB" sz="1200" b="1" dirty="0" smtClean="0"/>
              <a:t>Warsaw Framework: </a:t>
            </a:r>
            <a:r>
              <a:rPr lang="en-GB" sz="1200" dirty="0" smtClean="0"/>
              <a:t>Guidance completed for FRELs/FRLs, and NFMS; more guidance on SIS and MRV and Drivers / Provisions for result-base finance and coordination of support</a:t>
            </a:r>
          </a:p>
        </p:txBody>
      </p:sp>
      <p:sp>
        <p:nvSpPr>
          <p:cNvPr id="34" name="TextBox 19"/>
          <p:cNvSpPr txBox="1"/>
          <p:nvPr/>
        </p:nvSpPr>
        <p:spPr>
          <a:xfrm>
            <a:off x="1025145" y="496659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2012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19"/>
          <p:cNvSpPr txBox="1"/>
          <p:nvPr/>
        </p:nvSpPr>
        <p:spPr>
          <a:xfrm>
            <a:off x="1066800" y="557619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2013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88135" y="2362201"/>
            <a:ext cx="923330" cy="40042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REDD+ </a:t>
            </a:r>
            <a:r>
              <a:rPr lang="en-US" sz="1600" b="1" dirty="0" err="1" smtClean="0">
                <a:solidFill>
                  <a:srgbClr val="C00000"/>
                </a:solidFill>
              </a:rPr>
              <a:t>Disposiciones</a:t>
            </a:r>
            <a:r>
              <a:rPr lang="en-US" sz="1600" b="1" dirty="0" smtClean="0">
                <a:solidFill>
                  <a:srgbClr val="C00000"/>
                </a:solidFill>
              </a:rPr>
              <a:t>, </a:t>
            </a:r>
            <a:r>
              <a:rPr lang="en-US" sz="1600" b="1" dirty="0" err="1" smtClean="0">
                <a:solidFill>
                  <a:srgbClr val="C00000"/>
                </a:solidFill>
              </a:rPr>
              <a:t>Normas</a:t>
            </a:r>
            <a:r>
              <a:rPr lang="en-US" sz="1600" b="1" dirty="0" smtClean="0">
                <a:solidFill>
                  <a:srgbClr val="C00000"/>
                </a:solidFill>
              </a:rPr>
              <a:t> y </a:t>
            </a:r>
            <a:r>
              <a:rPr lang="en-US" sz="1600" b="1" dirty="0" err="1" smtClean="0">
                <a:solidFill>
                  <a:srgbClr val="C00000"/>
                </a:solidFill>
              </a:rPr>
              <a:t>Modalidaddes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r>
              <a:rPr lang="en-US" sz="1600" b="1" dirty="0" err="1" smtClean="0">
                <a:solidFill>
                  <a:srgbClr val="C00000"/>
                </a:solidFill>
              </a:rPr>
              <a:t>Definidas</a:t>
            </a:r>
            <a:r>
              <a:rPr lang="en-US" sz="1600" b="1" dirty="0" smtClean="0">
                <a:solidFill>
                  <a:srgbClr val="C00000"/>
                </a:solidFill>
              </a:rPr>
              <a:t> a </a:t>
            </a:r>
            <a:r>
              <a:rPr lang="en-US" sz="1600" b="1" dirty="0" err="1" smtClean="0">
                <a:solidFill>
                  <a:srgbClr val="C00000"/>
                </a:solidFill>
              </a:rPr>
              <a:t>través</a:t>
            </a:r>
            <a:r>
              <a:rPr lang="en-US" sz="1600" b="1" dirty="0" smtClean="0">
                <a:solidFill>
                  <a:srgbClr val="C00000"/>
                </a:solidFill>
              </a:rPr>
              <a:t> de </a:t>
            </a:r>
            <a:r>
              <a:rPr lang="en-US" sz="1600" b="1" dirty="0" err="1" smtClean="0">
                <a:solidFill>
                  <a:srgbClr val="C00000"/>
                </a:solidFill>
              </a:rPr>
              <a:t>decisiones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endParaRPr lang="en-GB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6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2879725"/>
            <a:ext cx="9037638" cy="3673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s-ES" sz="2300" dirty="0" smtClean="0"/>
              <a:t>“</a:t>
            </a:r>
            <a:r>
              <a:rPr lang="es-ES" sz="2300" i="1" dirty="0" smtClean="0">
                <a:solidFill>
                  <a:schemeClr val="tx1"/>
                </a:solidFill>
              </a:rPr>
              <a:t>Alienta a las Partes que son países en desarrollo a contribuir a la labor de mitigación en el sector forestal adoptando las siguientes medidas, a su discreción y con arreglo a sus capacidades respectivas y sus circunstancias nacionales</a:t>
            </a:r>
            <a:r>
              <a:rPr lang="es-ES" sz="2300" i="1" dirty="0" smtClean="0"/>
              <a:t> </a:t>
            </a:r>
            <a:endParaRPr lang="es-ES" sz="2300" dirty="0" smtClean="0"/>
          </a:p>
          <a:p>
            <a:pPr marL="1257300" lvl="2" indent="-342900">
              <a:spcBef>
                <a:spcPts val="600"/>
              </a:spcBef>
              <a:buFont typeface="+mj-lt"/>
              <a:buAutoNum type="alphaLcParenR"/>
              <a:defRPr/>
            </a:pPr>
            <a:r>
              <a:rPr lang="es-PY" sz="2200" dirty="0" smtClean="0">
                <a:solidFill>
                  <a:schemeClr val="tx1"/>
                </a:solidFill>
              </a:rPr>
              <a:t>Reducción de las emisiones debidas a la deforestación </a:t>
            </a:r>
          </a:p>
          <a:p>
            <a:pPr marL="1257300" lvl="2" indent="-342900">
              <a:spcBef>
                <a:spcPts val="600"/>
              </a:spcBef>
              <a:buFont typeface="+mj-lt"/>
              <a:buAutoNum type="alphaLcParenR"/>
              <a:defRPr/>
            </a:pPr>
            <a:r>
              <a:rPr lang="es-PY" sz="2200" dirty="0" smtClean="0">
                <a:solidFill>
                  <a:schemeClr val="tx1"/>
                </a:solidFill>
              </a:rPr>
              <a:t>Reducción de las emisiones debidas a la degradación forestal</a:t>
            </a:r>
          </a:p>
          <a:p>
            <a:pPr marL="1257300" lvl="2" indent="-342900">
              <a:spcBef>
                <a:spcPts val="600"/>
              </a:spcBef>
              <a:buFont typeface="+mj-lt"/>
              <a:buAutoNum type="alphaLcParenR"/>
              <a:defRPr/>
            </a:pPr>
            <a:r>
              <a:rPr lang="es-PY" sz="2200" dirty="0" smtClean="0">
                <a:solidFill>
                  <a:schemeClr val="tx1"/>
                </a:solidFill>
              </a:rPr>
              <a:t>Conservación  de las reservas forestales de carbono</a:t>
            </a:r>
          </a:p>
          <a:p>
            <a:pPr marL="1257300" lvl="2" indent="-342900">
              <a:spcBef>
                <a:spcPts val="600"/>
              </a:spcBef>
              <a:buFont typeface="+mj-lt"/>
              <a:buAutoNum type="alphaLcParenR"/>
              <a:defRPr/>
            </a:pPr>
            <a:r>
              <a:rPr lang="es-PY" sz="2200" dirty="0" smtClean="0">
                <a:solidFill>
                  <a:schemeClr val="tx1"/>
                </a:solidFill>
              </a:rPr>
              <a:t>Gestión sostenible de los bosques </a:t>
            </a:r>
          </a:p>
          <a:p>
            <a:pPr marL="1257300" lvl="2" indent="-342900">
              <a:spcBef>
                <a:spcPts val="600"/>
              </a:spcBef>
              <a:buFont typeface="+mj-lt"/>
              <a:buAutoNum type="alphaLcParenR"/>
              <a:defRPr/>
            </a:pPr>
            <a:r>
              <a:rPr lang="es-PY" sz="2200" dirty="0" smtClean="0">
                <a:solidFill>
                  <a:schemeClr val="tx1"/>
                </a:solidFill>
              </a:rPr>
              <a:t>Incremento de las reservas forestales de carbono”</a:t>
            </a:r>
          </a:p>
        </p:txBody>
      </p:sp>
      <p:sp>
        <p:nvSpPr>
          <p:cNvPr id="17411" name="Title 2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686800" cy="1531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s-PY" dirty="0" smtClean="0">
                <a:solidFill>
                  <a:srgbClr val="333399"/>
                </a:solidFill>
              </a:rPr>
              <a:t>Los </a:t>
            </a:r>
            <a:r>
              <a:rPr lang="es-ES" dirty="0" smtClean="0">
                <a:solidFill>
                  <a:srgbClr val="333399"/>
                </a:solidFill>
              </a:rPr>
              <a:t>acuerdos</a:t>
            </a:r>
            <a:r>
              <a:rPr lang="es-PY" dirty="0" smtClean="0">
                <a:solidFill>
                  <a:srgbClr val="333399"/>
                </a:solidFill>
              </a:rPr>
              <a:t> de </a:t>
            </a:r>
            <a:r>
              <a:rPr lang="es-PY" dirty="0" err="1" smtClean="0">
                <a:solidFill>
                  <a:srgbClr val="333399"/>
                </a:solidFill>
              </a:rPr>
              <a:t>Cancun</a:t>
            </a:r>
            <a:r>
              <a:rPr lang="es-PY" dirty="0" smtClean="0">
                <a:solidFill>
                  <a:srgbClr val="333399"/>
                </a:solidFill>
              </a:rPr>
              <a:t> y REDD+</a:t>
            </a:r>
            <a:br>
              <a:rPr lang="es-PY" dirty="0" smtClean="0">
                <a:solidFill>
                  <a:srgbClr val="333399"/>
                </a:solidFill>
              </a:rPr>
            </a:br>
            <a:r>
              <a:rPr lang="es-PY" sz="2200" i="1" dirty="0" smtClean="0">
                <a:solidFill>
                  <a:srgbClr val="333399"/>
                </a:solidFill>
              </a:rPr>
              <a:t>(decisión1/CP.16 sección C)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52400" y="1447800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2000" i="1" dirty="0"/>
              <a:t>REDD+ : </a:t>
            </a:r>
            <a:r>
              <a:rPr lang="es-ES" sz="2000" i="1" dirty="0"/>
              <a:t>reducción de las emisiones debidas a la deforestación y la degradación de los bosques en los países en desarrollo; y la función de la conservación, el manejo sostenible de los bosques y el aumento de las reservas forestales de carbono en los países en desarrollo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76189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38213"/>
          </a:xfrm>
          <a:solidFill>
            <a:schemeClr val="bg1">
              <a:lumMod val="95000"/>
            </a:schemeClr>
          </a:solidFill>
        </p:spPr>
        <p:txBody>
          <a:bodyPr anchor="t"/>
          <a:lstStyle/>
          <a:p>
            <a:pPr eaLnBrk="1" hangingPunct="1">
              <a:defRPr/>
            </a:pPr>
            <a:r>
              <a:rPr lang="en-GB" b="0" dirty="0" smtClean="0">
                <a:solidFill>
                  <a:srgbClr val="1F497D"/>
                </a:solidFill>
                <a:ea typeface="+mn-ea"/>
                <a:cs typeface="Arial"/>
              </a:rPr>
              <a:t>R</a:t>
            </a:r>
            <a:r>
              <a:rPr lang="es-ES" b="0" dirty="0" err="1" smtClean="0">
                <a:solidFill>
                  <a:srgbClr val="1F497D"/>
                </a:solidFill>
                <a:ea typeface="+mn-ea"/>
                <a:cs typeface="Arial"/>
              </a:rPr>
              <a:t>equisitos</a:t>
            </a:r>
            <a:r>
              <a:rPr lang="en-GB" b="0" dirty="0" smtClean="0">
                <a:solidFill>
                  <a:srgbClr val="1F497D"/>
                </a:solidFill>
                <a:ea typeface="+mn-ea"/>
                <a:cs typeface="Arial"/>
              </a:rPr>
              <a:t> de la CMNUCC para  REDD+</a:t>
            </a:r>
          </a:p>
        </p:txBody>
      </p:sp>
      <p:sp>
        <p:nvSpPr>
          <p:cNvPr id="4" name="Rectangle 3"/>
          <p:cNvSpPr/>
          <p:nvPr/>
        </p:nvSpPr>
        <p:spPr>
          <a:xfrm>
            <a:off x="225969" y="1828800"/>
            <a:ext cx="8765631" cy="83099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s-E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A los países que están voluntariamente interesados en poner en marchas actividades REDD+ se solicitan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3108877"/>
            <a:ext cx="87341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Estrategia nacional o plan de acción 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nacional REDD+</a:t>
            </a:r>
            <a:endParaRPr lang="es-E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Niveles de Referencia de Emisiones y Niveles de Referencia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Sistema Nacional de Monitoreo de los Bosques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Sistema para informar como se están tomando en cuenta las salvaguardas REDD+</a:t>
            </a:r>
          </a:p>
        </p:txBody>
      </p:sp>
      <p:sp>
        <p:nvSpPr>
          <p:cNvPr id="2" name="1 Elipse"/>
          <p:cNvSpPr/>
          <p:nvPr/>
        </p:nvSpPr>
        <p:spPr>
          <a:xfrm>
            <a:off x="76200" y="3962400"/>
            <a:ext cx="815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2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98016" y="1905000"/>
            <a:ext cx="6574384" cy="4064000"/>
            <a:chOff x="1273157" y="1574800"/>
            <a:chExt cx="6574384" cy="4064000"/>
          </a:xfrm>
        </p:grpSpPr>
        <p:sp>
          <p:nvSpPr>
            <p:cNvPr id="14" name="Rounded Rectangle 13"/>
            <p:cNvSpPr/>
            <p:nvPr/>
          </p:nvSpPr>
          <p:spPr>
            <a:xfrm>
              <a:off x="1273157" y="1581834"/>
              <a:ext cx="6574383" cy="405696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val="2265604817"/>
                </p:ext>
              </p:extLst>
            </p:nvPr>
          </p:nvGraphicFramePr>
          <p:xfrm>
            <a:off x="1524000" y="15748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Right Brace 3"/>
            <p:cNvSpPr/>
            <p:nvPr/>
          </p:nvSpPr>
          <p:spPr>
            <a:xfrm flipH="1">
              <a:off x="6324600" y="4038600"/>
              <a:ext cx="533400" cy="1143000"/>
            </a:xfrm>
            <a:prstGeom prst="rightBrac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81800" y="4038600"/>
              <a:ext cx="106574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4/CP.15</a:t>
              </a:r>
            </a:p>
            <a:p>
              <a:r>
                <a:rPr lang="en-US" dirty="0" smtClean="0"/>
                <a:t>12/CP.17</a:t>
              </a:r>
            </a:p>
            <a:p>
              <a:r>
                <a:rPr lang="en-US" u="sng" dirty="0" smtClean="0"/>
                <a:t>13/CP.19 </a:t>
              </a:r>
            </a:p>
            <a:p>
              <a:r>
                <a:rPr lang="en-US" u="sng" dirty="0" smtClean="0"/>
                <a:t>+ Annex</a:t>
              </a:r>
              <a:endParaRPr lang="en-GB" u="sng" dirty="0"/>
            </a:p>
          </p:txBody>
        </p:sp>
        <p:sp>
          <p:nvSpPr>
            <p:cNvPr id="6" name="Right Brace 5"/>
            <p:cNvSpPr/>
            <p:nvPr/>
          </p:nvSpPr>
          <p:spPr>
            <a:xfrm flipH="1">
              <a:off x="6324600" y="2133600"/>
              <a:ext cx="533400" cy="1143000"/>
            </a:xfrm>
            <a:prstGeom prst="rightBrac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81800" y="2438400"/>
              <a:ext cx="10128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4/CP.15</a:t>
              </a:r>
            </a:p>
            <a:p>
              <a:r>
                <a:rPr lang="en-US" u="sng" dirty="0" smtClean="0"/>
                <a:t>11/CP.19</a:t>
              </a:r>
              <a:endParaRPr lang="en-GB" u="sng" dirty="0"/>
            </a:p>
          </p:txBody>
        </p:sp>
        <p:sp>
          <p:nvSpPr>
            <p:cNvPr id="8" name="Right Brace 7"/>
            <p:cNvSpPr/>
            <p:nvPr/>
          </p:nvSpPr>
          <p:spPr>
            <a:xfrm>
              <a:off x="2286000" y="2190065"/>
              <a:ext cx="533400" cy="1143000"/>
            </a:xfrm>
            <a:prstGeom prst="rightBrac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ight Brace 8"/>
            <p:cNvSpPr/>
            <p:nvPr/>
          </p:nvSpPr>
          <p:spPr>
            <a:xfrm>
              <a:off x="2293908" y="3886200"/>
              <a:ext cx="533400" cy="1143000"/>
            </a:xfrm>
            <a:prstGeom prst="rightBrac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73159" y="2381934"/>
              <a:ext cx="10128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1/CP.16</a:t>
              </a:r>
            </a:p>
            <a:p>
              <a:r>
                <a:rPr lang="en-US" u="sng" dirty="0" smtClean="0"/>
                <a:t>15/CP.19</a:t>
              </a:r>
              <a:endParaRPr lang="en-GB" u="sng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73158" y="4134534"/>
              <a:ext cx="10128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12/CP.17</a:t>
              </a:r>
            </a:p>
            <a:p>
              <a:r>
                <a:rPr lang="en-US" u="sng" dirty="0" smtClean="0"/>
                <a:t>12/CP.19</a:t>
              </a:r>
              <a:endParaRPr lang="en-GB" u="sng" dirty="0"/>
            </a:p>
          </p:txBody>
        </p:sp>
      </p:grp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295400"/>
          </a:xfrm>
          <a:solidFill>
            <a:schemeClr val="bg1">
              <a:lumMod val="95000"/>
            </a:schemeClr>
          </a:solidFill>
        </p:spPr>
        <p:txBody>
          <a:bodyPr anchor="t"/>
          <a:lstStyle/>
          <a:p>
            <a:pPr eaLnBrk="1" hangingPunct="1">
              <a:defRPr/>
            </a:pPr>
            <a:r>
              <a:rPr lang="en-GB" b="0" dirty="0" err="1" smtClean="0">
                <a:solidFill>
                  <a:srgbClr val="1F497D"/>
                </a:solidFill>
                <a:ea typeface="+mn-ea"/>
                <a:cs typeface="Arial"/>
              </a:rPr>
              <a:t>Decisiones</a:t>
            </a:r>
            <a:r>
              <a:rPr lang="en-GB" b="0" dirty="0" smtClean="0">
                <a:solidFill>
                  <a:srgbClr val="1F497D"/>
                </a:solidFill>
                <a:ea typeface="+mn-ea"/>
                <a:cs typeface="Arial"/>
              </a:rPr>
              <a:t> </a:t>
            </a:r>
            <a:r>
              <a:rPr lang="en-GB" b="0" dirty="0" err="1" smtClean="0">
                <a:solidFill>
                  <a:srgbClr val="1F497D"/>
                </a:solidFill>
                <a:ea typeface="+mn-ea"/>
                <a:cs typeface="Arial"/>
              </a:rPr>
              <a:t>relativas</a:t>
            </a:r>
            <a:r>
              <a:rPr lang="en-GB" b="0" dirty="0" smtClean="0">
                <a:solidFill>
                  <a:srgbClr val="1F497D"/>
                </a:solidFill>
                <a:ea typeface="+mn-ea"/>
                <a:cs typeface="Arial"/>
              </a:rPr>
              <a:t> a los </a:t>
            </a:r>
            <a:r>
              <a:rPr lang="en-GB" b="0" dirty="0" err="1" smtClean="0">
                <a:solidFill>
                  <a:srgbClr val="1F497D"/>
                </a:solidFill>
                <a:ea typeface="+mn-ea"/>
                <a:cs typeface="Arial"/>
              </a:rPr>
              <a:t>cuatro</a:t>
            </a:r>
            <a:r>
              <a:rPr lang="en-GB" b="0" dirty="0" smtClean="0">
                <a:solidFill>
                  <a:srgbClr val="1F497D"/>
                </a:solidFill>
                <a:ea typeface="+mn-ea"/>
                <a:cs typeface="Arial"/>
              </a:rPr>
              <a:t> </a:t>
            </a:r>
            <a:r>
              <a:rPr lang="en-GB" b="0" dirty="0" err="1" smtClean="0">
                <a:solidFill>
                  <a:srgbClr val="1F497D"/>
                </a:solidFill>
                <a:ea typeface="+mn-ea"/>
                <a:cs typeface="Arial"/>
              </a:rPr>
              <a:t>elementos</a:t>
            </a:r>
            <a:r>
              <a:rPr lang="en-GB" b="0" dirty="0" smtClean="0">
                <a:solidFill>
                  <a:srgbClr val="1F497D"/>
                </a:solidFill>
                <a:ea typeface="+mn-ea"/>
                <a:cs typeface="Arial"/>
              </a:rPr>
              <a:t> de REDD+</a:t>
            </a:r>
          </a:p>
        </p:txBody>
      </p:sp>
    </p:spTree>
    <p:extLst>
      <p:ext uri="{BB962C8B-B14F-4D97-AF65-F5344CB8AC3E}">
        <p14:creationId xmlns:p14="http://schemas.microsoft.com/office/powerpoint/2010/main" val="42371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249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Orientaciones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metodologicas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</a:rPr>
              <a:t>Normas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 y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</a:rPr>
              <a:t>modalidades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: SNMB</a:t>
            </a:r>
            <a:endParaRPr lang="en-GB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00400" y="2939574"/>
            <a:ext cx="1584960" cy="1584960"/>
            <a:chOff x="3108960" y="386080"/>
            <a:chExt cx="1584960" cy="1584960"/>
          </a:xfrm>
          <a:scene3d>
            <a:camera prst="orthographicFront"/>
            <a:lightRig rig="chilly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3108960" y="386080"/>
              <a:ext cx="1584960" cy="1584960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0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186331" y="463451"/>
              <a:ext cx="1430218" cy="14302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NFMS</a:t>
              </a:r>
              <a:endParaRPr lang="en-GB" sz="1900" kern="1200" dirty="0"/>
            </a:p>
          </p:txBody>
        </p:sp>
      </p:grpSp>
      <p:sp>
        <p:nvSpPr>
          <p:cNvPr id="11" name="Oval Callout 10"/>
          <p:cNvSpPr/>
          <p:nvPr/>
        </p:nvSpPr>
        <p:spPr>
          <a:xfrm>
            <a:off x="3352800" y="1524000"/>
            <a:ext cx="3581400" cy="1252987"/>
          </a:xfrm>
          <a:prstGeom prst="wedgeEllipseCallout">
            <a:avLst>
              <a:gd name="adj1" fmla="val -33224"/>
              <a:gd name="adj2" fmla="val 59683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1"/>
                </a:solidFill>
              </a:rPr>
              <a:t>Decision 11/CP.19*</a:t>
            </a:r>
          </a:p>
          <a:p>
            <a:r>
              <a:rPr lang="en-GB" sz="1400" dirty="0">
                <a:solidFill>
                  <a:schemeClr val="tx1"/>
                </a:solidFill>
              </a:rPr>
              <a:t>Modalities for national </a:t>
            </a:r>
            <a:r>
              <a:rPr lang="en-GB" sz="1400" dirty="0" smtClean="0">
                <a:solidFill>
                  <a:schemeClr val="tx1"/>
                </a:solidFill>
              </a:rPr>
              <a:t>forest monitoring systems</a:t>
            </a:r>
          </a:p>
          <a:p>
            <a:r>
              <a:rPr lang="en-US" sz="1100" i="1" dirty="0" smtClean="0">
                <a:solidFill>
                  <a:schemeClr val="tx1"/>
                </a:solidFill>
              </a:rPr>
              <a:t>(sub-national NFMS as an interim measure)</a:t>
            </a:r>
            <a:endParaRPr lang="en-GB" sz="1100" i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1447800"/>
            <a:ext cx="2514600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1200" i="1" dirty="0">
                <a:solidFill>
                  <a:prstClr val="black"/>
                </a:solidFill>
              </a:rPr>
              <a:t>[1/CP.16, para </a:t>
            </a:r>
            <a:r>
              <a:rPr lang="en-US" sz="1200" i="1" dirty="0" smtClean="0">
                <a:solidFill>
                  <a:prstClr val="black"/>
                </a:solidFill>
              </a:rPr>
              <a:t>71(c)] </a:t>
            </a:r>
          </a:p>
          <a:p>
            <a:pPr lvl="0"/>
            <a:r>
              <a:rPr lang="en-US" sz="1200" b="1" dirty="0" smtClean="0">
                <a:solidFill>
                  <a:prstClr val="black"/>
                </a:solidFill>
              </a:rPr>
              <a:t>A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b="1" dirty="0">
                <a:solidFill>
                  <a:prstClr val="black"/>
                </a:solidFill>
              </a:rPr>
              <a:t>robust and transparent national forest monitoring system </a:t>
            </a:r>
            <a:r>
              <a:rPr lang="en-US" sz="1200" dirty="0">
                <a:solidFill>
                  <a:prstClr val="black"/>
                </a:solidFill>
              </a:rPr>
              <a:t>….. with, if appropriate, subnational monitoring and reporting as an interim measure, ….. national circumstances, ….decision 4/CP.15, and with any further elaboration of those provisions agreed by the COP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6" name="Folded Corner 15"/>
          <p:cNvSpPr/>
          <p:nvPr/>
        </p:nvSpPr>
        <p:spPr>
          <a:xfrm>
            <a:off x="5257800" y="2590800"/>
            <a:ext cx="3771900" cy="396240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dirty="0" smtClean="0">
              <a:solidFill>
                <a:schemeClr val="tx1"/>
              </a:solidFill>
            </a:endParaRP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sz="1100" dirty="0" smtClean="0">
                <a:solidFill>
                  <a:schemeClr val="tx1"/>
                </a:solidFill>
              </a:rPr>
              <a:t>The NFMS …should 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Take into account guidance in </a:t>
            </a:r>
            <a:r>
              <a:rPr lang="en-US" sz="1100" dirty="0" smtClean="0">
                <a:solidFill>
                  <a:srgbClr val="C00000"/>
                </a:solidFill>
              </a:rPr>
              <a:t>Decision 4/CP.15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B</a:t>
            </a:r>
            <a:r>
              <a:rPr lang="en-US" sz="1100" dirty="0" smtClean="0">
                <a:solidFill>
                  <a:schemeClr val="tx1"/>
                </a:solidFill>
              </a:rPr>
              <a:t>e </a:t>
            </a:r>
            <a:r>
              <a:rPr lang="en-US" sz="1100" dirty="0">
                <a:solidFill>
                  <a:schemeClr val="tx1"/>
                </a:solidFill>
              </a:rPr>
              <a:t>guided by </a:t>
            </a:r>
            <a:r>
              <a:rPr lang="en-US" sz="1100" b="1" dirty="0">
                <a:solidFill>
                  <a:schemeClr val="tx1"/>
                </a:solidFill>
              </a:rPr>
              <a:t>the most recent </a:t>
            </a:r>
            <a:r>
              <a:rPr lang="en-US" sz="1100" b="1" dirty="0" smtClean="0">
                <a:solidFill>
                  <a:schemeClr val="tx1"/>
                </a:solidFill>
              </a:rPr>
              <a:t>IPCC </a:t>
            </a:r>
            <a:r>
              <a:rPr lang="en-US" sz="1100" b="1" dirty="0">
                <a:solidFill>
                  <a:schemeClr val="tx1"/>
                </a:solidFill>
              </a:rPr>
              <a:t>guidance and guidelines</a:t>
            </a:r>
            <a:r>
              <a:rPr lang="en-US" sz="1100" dirty="0">
                <a:solidFill>
                  <a:schemeClr val="tx1"/>
                </a:solidFill>
              </a:rPr>
              <a:t>, </a:t>
            </a:r>
            <a:r>
              <a:rPr lang="en-US" sz="1100" b="1" dirty="0">
                <a:solidFill>
                  <a:schemeClr val="tx1"/>
                </a:solidFill>
              </a:rPr>
              <a:t>as adopted or encouraged </a:t>
            </a:r>
            <a:r>
              <a:rPr lang="en-US" sz="1100" dirty="0">
                <a:solidFill>
                  <a:schemeClr val="tx1"/>
                </a:solidFill>
              </a:rPr>
              <a:t>by the Conference of the Parties, as </a:t>
            </a:r>
            <a:r>
              <a:rPr lang="en-US" sz="1100" dirty="0" smtClean="0">
                <a:solidFill>
                  <a:schemeClr val="tx1"/>
                </a:solidFill>
              </a:rPr>
              <a:t>appropriate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Provide </a:t>
            </a:r>
            <a:r>
              <a:rPr lang="en-US" sz="1100" dirty="0">
                <a:solidFill>
                  <a:schemeClr val="tx1"/>
                </a:solidFill>
              </a:rPr>
              <a:t>data and information that are </a:t>
            </a:r>
            <a:r>
              <a:rPr lang="en-US" sz="1100" b="1" dirty="0">
                <a:solidFill>
                  <a:schemeClr val="tx1"/>
                </a:solidFill>
              </a:rPr>
              <a:t>transparent, consistent over time, </a:t>
            </a:r>
            <a:r>
              <a:rPr lang="en-US" sz="1100" b="1" dirty="0" smtClean="0">
                <a:solidFill>
                  <a:schemeClr val="tx1"/>
                </a:solidFill>
              </a:rPr>
              <a:t>and </a:t>
            </a:r>
            <a:r>
              <a:rPr lang="en-US" sz="1100" b="1" dirty="0">
                <a:solidFill>
                  <a:schemeClr val="tx1"/>
                </a:solidFill>
              </a:rPr>
              <a:t>are suitable for measuring, reporting and verifying </a:t>
            </a:r>
            <a:r>
              <a:rPr lang="en-US" sz="1100" dirty="0">
                <a:solidFill>
                  <a:schemeClr val="tx1"/>
                </a:solidFill>
              </a:rPr>
              <a:t>anthropogenic forest-related emissions by sources and removals by sinks, forest carbon stocks, and forest carbon stock and forest-area changes resulting from the implementation </a:t>
            </a:r>
            <a:r>
              <a:rPr lang="en-US" sz="1100" i="1" dirty="0" smtClean="0">
                <a:solidFill>
                  <a:schemeClr val="tx1"/>
                </a:solidFill>
              </a:rPr>
              <a:t>REDD+ activities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tx1"/>
                </a:solidFill>
              </a:rPr>
              <a:t>Consistent </a:t>
            </a:r>
            <a:r>
              <a:rPr lang="en-US" sz="1100" b="1" dirty="0">
                <a:solidFill>
                  <a:schemeClr val="tx1"/>
                </a:solidFill>
              </a:rPr>
              <a:t>with guidance on </a:t>
            </a:r>
            <a:r>
              <a:rPr lang="en-US" sz="1100" b="1" dirty="0" smtClean="0">
                <a:solidFill>
                  <a:schemeClr val="tx1"/>
                </a:solidFill>
              </a:rPr>
              <a:t>MRV of NAMAs </a:t>
            </a:r>
            <a:r>
              <a:rPr lang="en-US" sz="1100" dirty="0" smtClean="0">
                <a:solidFill>
                  <a:schemeClr val="tx1"/>
                </a:solidFill>
              </a:rPr>
              <a:t>by </a:t>
            </a:r>
            <a:r>
              <a:rPr lang="en-US" sz="1100" dirty="0">
                <a:solidFill>
                  <a:schemeClr val="tx1"/>
                </a:solidFill>
              </a:rPr>
              <a:t>developing country Parties agreed by the </a:t>
            </a:r>
            <a:r>
              <a:rPr lang="en-US" sz="1100" dirty="0" smtClean="0">
                <a:solidFill>
                  <a:schemeClr val="tx1"/>
                </a:solidFill>
              </a:rPr>
              <a:t>COP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</a:rPr>
              <a:t>Build upon existing systems</a:t>
            </a:r>
            <a:r>
              <a:rPr lang="en-US" sz="1100" dirty="0">
                <a:solidFill>
                  <a:schemeClr val="tx1"/>
                </a:solidFill>
              </a:rPr>
              <a:t>, as </a:t>
            </a:r>
            <a:r>
              <a:rPr lang="en-US" sz="1100" dirty="0" smtClean="0">
                <a:solidFill>
                  <a:schemeClr val="tx1"/>
                </a:solidFill>
              </a:rPr>
              <a:t>appropriate </a:t>
            </a:r>
            <a:endParaRPr lang="en-US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tx1"/>
                </a:solidFill>
              </a:rPr>
              <a:t>Enable </a:t>
            </a:r>
            <a:r>
              <a:rPr lang="en-US" sz="1100" b="1" dirty="0">
                <a:solidFill>
                  <a:schemeClr val="tx1"/>
                </a:solidFill>
              </a:rPr>
              <a:t>the assessment of different types of forest </a:t>
            </a:r>
            <a:r>
              <a:rPr lang="en-US" sz="1100" dirty="0">
                <a:solidFill>
                  <a:schemeClr val="tx1"/>
                </a:solidFill>
              </a:rPr>
              <a:t>in the country, including natural forest, as defined by the </a:t>
            </a:r>
            <a:r>
              <a:rPr lang="en-US" sz="1100" dirty="0" smtClean="0">
                <a:solidFill>
                  <a:schemeClr val="tx1"/>
                </a:solidFill>
              </a:rPr>
              <a:t>Party </a:t>
            </a:r>
            <a:endParaRPr lang="en-US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tx1"/>
                </a:solidFill>
              </a:rPr>
              <a:t>Be </a:t>
            </a:r>
            <a:r>
              <a:rPr lang="en-US" sz="1100" b="1" dirty="0">
                <a:solidFill>
                  <a:schemeClr val="tx1"/>
                </a:solidFill>
              </a:rPr>
              <a:t>flexible and allow for </a:t>
            </a:r>
            <a:r>
              <a:rPr lang="en-US" sz="1100" b="1" dirty="0" smtClean="0">
                <a:solidFill>
                  <a:schemeClr val="tx1"/>
                </a:solidFill>
              </a:rPr>
              <a:t>improvement </a:t>
            </a:r>
            <a:endParaRPr lang="en-US" sz="11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Reflect</a:t>
            </a:r>
            <a:r>
              <a:rPr lang="en-US" sz="1100" dirty="0">
                <a:solidFill>
                  <a:schemeClr val="tx1"/>
                </a:solidFill>
              </a:rPr>
              <a:t>, as appropriate, the </a:t>
            </a:r>
            <a:r>
              <a:rPr lang="en-US" sz="1100" i="1" dirty="0">
                <a:solidFill>
                  <a:schemeClr val="tx1"/>
                </a:solidFill>
              </a:rPr>
              <a:t>REDD</a:t>
            </a:r>
            <a:r>
              <a:rPr lang="en-US" sz="1100" b="1" i="1" dirty="0">
                <a:solidFill>
                  <a:schemeClr val="tx1"/>
                </a:solidFill>
              </a:rPr>
              <a:t>+ </a:t>
            </a:r>
            <a:r>
              <a:rPr lang="en-US" sz="1100" b="1" dirty="0" smtClean="0">
                <a:solidFill>
                  <a:schemeClr val="tx1"/>
                </a:solidFill>
              </a:rPr>
              <a:t>phased approach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 smtClean="0">
              <a:solidFill>
                <a:schemeClr val="tx1"/>
              </a:solidFill>
            </a:endParaRPr>
          </a:p>
          <a:p>
            <a:r>
              <a:rPr lang="en-US" sz="1100" dirty="0" smtClean="0">
                <a:solidFill>
                  <a:schemeClr val="tx1"/>
                </a:solidFill>
              </a:rPr>
              <a:t>may provide relevant </a:t>
            </a:r>
            <a:r>
              <a:rPr lang="en-US" sz="1100" b="1" dirty="0">
                <a:solidFill>
                  <a:schemeClr val="tx1"/>
                </a:solidFill>
              </a:rPr>
              <a:t>information for national </a:t>
            </a:r>
            <a:r>
              <a:rPr lang="en-US" sz="1100" b="1" dirty="0" smtClean="0">
                <a:solidFill>
                  <a:schemeClr val="tx1"/>
                </a:solidFill>
              </a:rPr>
              <a:t>SIS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2397281" y="5334000"/>
            <a:ext cx="2708119" cy="1436298"/>
          </a:xfrm>
          <a:prstGeom prst="wedgeEllipseCallout">
            <a:avLst>
              <a:gd name="adj1" fmla="val 26040"/>
              <a:gd name="adj2" fmla="val -106411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rgbClr val="C00000"/>
                </a:solidFill>
              </a:rPr>
              <a:t>Decision </a:t>
            </a:r>
            <a:r>
              <a:rPr lang="en-GB" sz="1400" dirty="0" smtClean="0">
                <a:solidFill>
                  <a:srgbClr val="C00000"/>
                </a:solidFill>
              </a:rPr>
              <a:t>4/CP.15</a:t>
            </a:r>
            <a:endParaRPr lang="en-GB" sz="1400" dirty="0">
              <a:solidFill>
                <a:srgbClr val="C00000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General methodological guidance </a:t>
            </a:r>
            <a:r>
              <a:rPr lang="en-GB" sz="1400" i="1" dirty="0" smtClean="0">
                <a:solidFill>
                  <a:schemeClr val="tx1"/>
                </a:solidFill>
              </a:rPr>
              <a:t>pre Cancun Agreements</a:t>
            </a:r>
          </a:p>
        </p:txBody>
      </p:sp>
      <p:sp>
        <p:nvSpPr>
          <p:cNvPr id="18" name="Folded Corner 17"/>
          <p:cNvSpPr/>
          <p:nvPr/>
        </p:nvSpPr>
        <p:spPr>
          <a:xfrm>
            <a:off x="152400" y="3657600"/>
            <a:ext cx="2667000" cy="304800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…according </a:t>
            </a:r>
            <a:r>
              <a:rPr lang="en-US" sz="1000" dirty="0">
                <a:solidFill>
                  <a:schemeClr val="tx1"/>
                </a:solidFill>
              </a:rPr>
              <a:t>to national circumstances and capabilities, robust and transparent </a:t>
            </a:r>
            <a:r>
              <a:rPr lang="en-US" sz="1000" dirty="0" smtClean="0">
                <a:solidFill>
                  <a:schemeClr val="tx1"/>
                </a:solidFill>
              </a:rPr>
              <a:t>NFMS </a:t>
            </a:r>
            <a:r>
              <a:rPr lang="en-US" sz="1000" dirty="0">
                <a:solidFill>
                  <a:schemeClr val="tx1"/>
                </a:solidFill>
              </a:rPr>
              <a:t>that: </a:t>
            </a:r>
          </a:p>
          <a:p>
            <a:pPr marL="285750" indent="-285750">
              <a:buAutoNum type="romanLcParenBoth"/>
            </a:pPr>
            <a:r>
              <a:rPr lang="en-US" sz="1000" dirty="0" smtClean="0">
                <a:solidFill>
                  <a:schemeClr val="tx1"/>
                </a:solidFill>
              </a:rPr>
              <a:t>Use </a:t>
            </a:r>
            <a:r>
              <a:rPr lang="en-US" sz="1000" dirty="0">
                <a:solidFill>
                  <a:schemeClr val="tx1"/>
                </a:solidFill>
              </a:rPr>
              <a:t>a c</a:t>
            </a:r>
            <a:r>
              <a:rPr lang="en-US" sz="1000" b="1" dirty="0">
                <a:solidFill>
                  <a:schemeClr val="tx1"/>
                </a:solidFill>
              </a:rPr>
              <a:t>ombination of remote sensing and ground-based forest carbon inventory </a:t>
            </a:r>
            <a:r>
              <a:rPr lang="en-US" sz="1000" dirty="0">
                <a:solidFill>
                  <a:schemeClr val="tx1"/>
                </a:solidFill>
              </a:rPr>
              <a:t>approaches </a:t>
            </a:r>
            <a:endParaRPr lang="en-US" sz="1000" dirty="0" smtClean="0">
              <a:solidFill>
                <a:schemeClr val="tx1"/>
              </a:solidFill>
            </a:endParaRPr>
          </a:p>
          <a:p>
            <a:pPr marL="285750" indent="-285750">
              <a:buAutoNum type="romanLcParenBoth"/>
            </a:pPr>
            <a:r>
              <a:rPr lang="en-US" sz="1000" dirty="0" smtClean="0">
                <a:solidFill>
                  <a:schemeClr val="tx1"/>
                </a:solidFill>
              </a:rPr>
              <a:t>Provide </a:t>
            </a:r>
            <a:r>
              <a:rPr lang="en-US" sz="1000" dirty="0">
                <a:solidFill>
                  <a:schemeClr val="tx1"/>
                </a:solidFill>
              </a:rPr>
              <a:t>estimates that are </a:t>
            </a:r>
            <a:r>
              <a:rPr lang="en-US" sz="1000" b="1" dirty="0">
                <a:solidFill>
                  <a:schemeClr val="tx1"/>
                </a:solidFill>
              </a:rPr>
              <a:t>transparent, consistent</a:t>
            </a:r>
            <a:r>
              <a:rPr lang="en-US" sz="1000" dirty="0">
                <a:solidFill>
                  <a:schemeClr val="tx1"/>
                </a:solidFill>
              </a:rPr>
              <a:t>, as far as possible accurate, and that reduce </a:t>
            </a:r>
            <a:r>
              <a:rPr lang="en-US" sz="1000" dirty="0" smtClean="0">
                <a:solidFill>
                  <a:schemeClr val="tx1"/>
                </a:solidFill>
              </a:rPr>
              <a:t>uncertainties </a:t>
            </a:r>
          </a:p>
          <a:p>
            <a:pPr marL="285750" indent="-285750">
              <a:buAutoNum type="romanLcParenBoth"/>
            </a:pPr>
            <a:r>
              <a:rPr lang="en-US" sz="1000" dirty="0" smtClean="0">
                <a:solidFill>
                  <a:schemeClr val="tx1"/>
                </a:solidFill>
              </a:rPr>
              <a:t>Are </a:t>
            </a:r>
            <a:r>
              <a:rPr lang="en-US" sz="1000" dirty="0">
                <a:solidFill>
                  <a:schemeClr val="tx1"/>
                </a:solidFill>
              </a:rPr>
              <a:t>transparent and their results are available and </a:t>
            </a:r>
            <a:r>
              <a:rPr lang="en-US" sz="1000" b="1" dirty="0">
                <a:solidFill>
                  <a:schemeClr val="tx1"/>
                </a:solidFill>
              </a:rPr>
              <a:t>suitable for review</a:t>
            </a:r>
            <a:r>
              <a:rPr lang="en-US" sz="1000" dirty="0">
                <a:solidFill>
                  <a:schemeClr val="tx1"/>
                </a:solidFill>
              </a:rPr>
              <a:t> as agreed by </a:t>
            </a:r>
            <a:r>
              <a:rPr lang="en-US" sz="1000" dirty="0" smtClean="0">
                <a:solidFill>
                  <a:schemeClr val="tx1"/>
                </a:solidFill>
              </a:rPr>
              <a:t>COP</a:t>
            </a:r>
          </a:p>
          <a:p>
            <a:endParaRPr lang="en-GB" sz="1000" dirty="0">
              <a:solidFill>
                <a:schemeClr val="tx1"/>
              </a:solidFill>
            </a:endParaRPr>
          </a:p>
          <a:p>
            <a:r>
              <a:rPr lang="en-US" sz="1000" i="1" dirty="0" smtClean="0">
                <a:solidFill>
                  <a:schemeClr val="tx1"/>
                </a:solidFill>
              </a:rPr>
              <a:t>Encourages </a:t>
            </a:r>
            <a:r>
              <a:rPr lang="en-US" sz="1000" dirty="0" smtClean="0">
                <a:solidFill>
                  <a:schemeClr val="tx1"/>
                </a:solidFill>
              </a:rPr>
              <a:t>the </a:t>
            </a:r>
            <a:r>
              <a:rPr lang="en-US" sz="1000" dirty="0">
                <a:solidFill>
                  <a:schemeClr val="tx1"/>
                </a:solidFill>
              </a:rPr>
              <a:t>development of guidance for </a:t>
            </a:r>
            <a:r>
              <a:rPr lang="en-US" sz="1000" b="1" dirty="0">
                <a:solidFill>
                  <a:schemeClr val="tx1"/>
                </a:solidFill>
              </a:rPr>
              <a:t>effective engagement of </a:t>
            </a:r>
            <a:r>
              <a:rPr lang="en-US" sz="1000" b="1" dirty="0" smtClean="0">
                <a:solidFill>
                  <a:schemeClr val="tx1"/>
                </a:solidFill>
              </a:rPr>
              <a:t>IPs and </a:t>
            </a:r>
            <a:r>
              <a:rPr lang="en-US" sz="1000" b="1" dirty="0">
                <a:solidFill>
                  <a:schemeClr val="tx1"/>
                </a:solidFill>
              </a:rPr>
              <a:t>local communities in monitoring and reporting 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7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394" y="1676400"/>
            <a:ext cx="8802806" cy="4495799"/>
          </a:xfrm>
          <a:noFill/>
        </p:spPr>
        <p:txBody>
          <a:bodyPr>
            <a:normAutofit fontScale="92500"/>
          </a:bodyPr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en-GB" dirty="0" smtClean="0"/>
              <a:t>Dec. 4/CP15. </a:t>
            </a:r>
            <a:r>
              <a:rPr lang="en-GB" dirty="0" err="1" smtClean="0"/>
              <a:t>pide</a:t>
            </a:r>
            <a:r>
              <a:rPr lang="en-GB" dirty="0" smtClean="0"/>
              <a:t> a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partes</a:t>
            </a:r>
            <a:r>
              <a:rPr lang="en-GB" dirty="0" smtClean="0"/>
              <a:t>: </a:t>
            </a:r>
          </a:p>
          <a:p>
            <a:pPr lvl="2" algn="just"/>
            <a:r>
              <a:rPr lang="en-GB" b="1" dirty="0" err="1" smtClean="0"/>
              <a:t>Función</a:t>
            </a:r>
            <a:r>
              <a:rPr lang="en-GB" b="1" dirty="0" smtClean="0"/>
              <a:t> de </a:t>
            </a:r>
            <a:r>
              <a:rPr lang="en-GB" b="1" dirty="0" err="1" smtClean="0"/>
              <a:t>monitoreo</a:t>
            </a:r>
            <a:r>
              <a:rPr lang="en-GB" dirty="0" smtClean="0"/>
              <a:t>: </a:t>
            </a:r>
            <a:r>
              <a:rPr lang="es-PA" i="1" dirty="0"/>
              <a:t>necesidad de contar con información periódica sobre resultados obtenidos a través de las medidas y </a:t>
            </a:r>
            <a:r>
              <a:rPr lang="es-PA" i="1" dirty="0" smtClean="0"/>
              <a:t>políticas nacionales</a:t>
            </a:r>
            <a:endParaRPr lang="es-PA" dirty="0"/>
          </a:p>
          <a:p>
            <a:pPr lvl="2" algn="just"/>
            <a:r>
              <a:rPr lang="en-GB" b="1" dirty="0" err="1" smtClean="0"/>
              <a:t>Función</a:t>
            </a:r>
            <a:r>
              <a:rPr lang="en-GB" b="1" dirty="0" smtClean="0"/>
              <a:t> de </a:t>
            </a:r>
            <a:r>
              <a:rPr lang="en-GB" b="1" dirty="0" err="1" smtClean="0"/>
              <a:t>Medición</a:t>
            </a:r>
            <a:r>
              <a:rPr lang="en-GB" b="1" dirty="0" smtClean="0"/>
              <a:t>, </a:t>
            </a:r>
            <a:r>
              <a:rPr lang="en-GB" b="1" dirty="0" err="1" smtClean="0"/>
              <a:t>Reporte</a:t>
            </a:r>
            <a:r>
              <a:rPr lang="en-GB" dirty="0" smtClean="0"/>
              <a:t>, (y </a:t>
            </a:r>
            <a:r>
              <a:rPr lang="en-GB" dirty="0" err="1" smtClean="0"/>
              <a:t>Verificación</a:t>
            </a:r>
            <a:r>
              <a:rPr lang="en-GB" dirty="0" smtClean="0"/>
              <a:t>): </a:t>
            </a:r>
            <a:r>
              <a:rPr lang="en-US" i="1" dirty="0" err="1"/>
              <a:t>estimaciones</a:t>
            </a:r>
            <a:r>
              <a:rPr lang="en-US" i="1" dirty="0"/>
              <a:t> y </a:t>
            </a:r>
            <a:r>
              <a:rPr lang="en-US" i="1" dirty="0" err="1"/>
              <a:t>reportes</a:t>
            </a:r>
            <a:r>
              <a:rPr lang="en-US" i="1" dirty="0"/>
              <a:t> </a:t>
            </a:r>
            <a:r>
              <a:rPr lang="en-US" i="1" dirty="0" err="1"/>
              <a:t>internacionales</a:t>
            </a:r>
            <a:r>
              <a:rPr lang="en-US" i="1" dirty="0"/>
              <a:t> de </a:t>
            </a:r>
            <a:r>
              <a:rPr lang="en-US" i="1" dirty="0" err="1"/>
              <a:t>las</a:t>
            </a:r>
            <a:r>
              <a:rPr lang="en-US" i="1" dirty="0"/>
              <a:t> </a:t>
            </a:r>
            <a:r>
              <a:rPr lang="en-US" i="1" dirty="0" err="1"/>
              <a:t>emisiones</a:t>
            </a:r>
            <a:r>
              <a:rPr lang="en-US" i="1" dirty="0"/>
              <a:t> y </a:t>
            </a:r>
            <a:r>
              <a:rPr lang="en-US" i="1" dirty="0" err="1" smtClean="0"/>
              <a:t>absorciones</a:t>
            </a:r>
            <a:r>
              <a:rPr lang="en-US" i="1" dirty="0" smtClean="0"/>
              <a:t> </a:t>
            </a:r>
            <a:r>
              <a:rPr lang="en-US" i="1" dirty="0" err="1" smtClean="0"/>
              <a:t>forestales</a:t>
            </a:r>
            <a:r>
              <a:rPr lang="en-GB" i="1" dirty="0" smtClean="0"/>
              <a:t> (</a:t>
            </a:r>
            <a:r>
              <a:rPr lang="en-GB" i="1" dirty="0" err="1" smtClean="0"/>
              <a:t>proveer</a:t>
            </a:r>
            <a:r>
              <a:rPr lang="en-GB" i="1" dirty="0" smtClean="0"/>
              <a:t> </a:t>
            </a:r>
            <a:r>
              <a:rPr lang="en-GB" i="1" dirty="0" err="1" smtClean="0"/>
              <a:t>datos</a:t>
            </a:r>
            <a:r>
              <a:rPr lang="en-GB" i="1" dirty="0" smtClean="0"/>
              <a:t> </a:t>
            </a:r>
            <a:r>
              <a:rPr lang="en-GB" i="1" dirty="0" err="1" smtClean="0"/>
              <a:t>que</a:t>
            </a:r>
            <a:r>
              <a:rPr lang="en-GB" i="1" dirty="0" smtClean="0"/>
              <a:t> </a:t>
            </a:r>
            <a:r>
              <a:rPr lang="en-GB" i="1" dirty="0" err="1" smtClean="0"/>
              <a:t>sean</a:t>
            </a:r>
            <a:r>
              <a:rPr lang="en-GB" i="1" dirty="0" smtClean="0"/>
              <a:t> </a:t>
            </a:r>
            <a:r>
              <a:rPr lang="en-GB" i="1" dirty="0" err="1" smtClean="0"/>
              <a:t>medibles</a:t>
            </a:r>
            <a:r>
              <a:rPr lang="en-GB" i="1" dirty="0" smtClean="0"/>
              <a:t>, </a:t>
            </a:r>
            <a:r>
              <a:rPr lang="en-GB" i="1" dirty="0" err="1" smtClean="0"/>
              <a:t>reportables</a:t>
            </a:r>
            <a:r>
              <a:rPr lang="en-GB" i="1" dirty="0" smtClean="0"/>
              <a:t> y </a:t>
            </a:r>
            <a:r>
              <a:rPr lang="en-GB" i="1" dirty="0" err="1" smtClean="0"/>
              <a:t>verificables</a:t>
            </a:r>
            <a:r>
              <a:rPr lang="en-GB" i="1" dirty="0" smtClean="0"/>
              <a:t>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PA" dirty="0" smtClean="0"/>
              <a:t>Principalmente </a:t>
            </a:r>
            <a:r>
              <a:rPr lang="es-PA" dirty="0"/>
              <a:t>una </a:t>
            </a:r>
            <a:r>
              <a:rPr lang="es-PA" b="1" dirty="0"/>
              <a:t>herramienta de uso nacional </a:t>
            </a:r>
            <a:r>
              <a:rPr lang="es-PA" dirty="0"/>
              <a:t>para monitorear bosques, incluyendo REDD</a:t>
            </a:r>
            <a:r>
              <a:rPr lang="es-PA" dirty="0" smtClean="0"/>
              <a:t>+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PA" dirty="0" err="1" smtClean="0"/>
              <a:t>Dec</a:t>
            </a:r>
            <a:r>
              <a:rPr lang="es-PA" dirty="0" smtClean="0"/>
              <a:t>. 11/CP19. Debería permitir la </a:t>
            </a:r>
            <a:r>
              <a:rPr lang="es-PA" b="1" dirty="0" smtClean="0"/>
              <a:t>evaluación de diferentes tipos de bosque,</a:t>
            </a:r>
            <a:r>
              <a:rPr lang="es-PA" dirty="0" smtClean="0"/>
              <a:t> incluyendo bosques naturales.</a:t>
            </a: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128587"/>
            <a:ext cx="9144000" cy="1319213"/>
          </a:xfrm>
          <a:solidFill>
            <a:schemeClr val="bg1">
              <a:lumMod val="95000"/>
            </a:schemeClr>
          </a:solidFill>
        </p:spPr>
        <p:txBody>
          <a:bodyPr anchor="t"/>
          <a:lstStyle/>
          <a:p>
            <a:pPr eaLnBrk="1" hangingPunct="1">
              <a:defRPr/>
            </a:pPr>
            <a:r>
              <a:rPr lang="en-GB" sz="4000" b="0" dirty="0" err="1" smtClean="0">
                <a:solidFill>
                  <a:srgbClr val="1F497D"/>
                </a:solidFill>
                <a:ea typeface="+mn-ea"/>
                <a:cs typeface="Arial"/>
              </a:rPr>
              <a:t>Sistemas</a:t>
            </a:r>
            <a:r>
              <a:rPr lang="en-GB" sz="4000" b="0" dirty="0" smtClean="0">
                <a:solidFill>
                  <a:srgbClr val="1F497D"/>
                </a:solidFill>
                <a:ea typeface="+mn-ea"/>
                <a:cs typeface="Arial"/>
              </a:rPr>
              <a:t> </a:t>
            </a:r>
            <a:r>
              <a:rPr lang="en-GB" sz="4000" b="0" dirty="0" err="1" smtClean="0">
                <a:solidFill>
                  <a:srgbClr val="1F497D"/>
                </a:solidFill>
                <a:ea typeface="+mn-ea"/>
                <a:cs typeface="Arial"/>
              </a:rPr>
              <a:t>Nacionales</a:t>
            </a:r>
            <a:r>
              <a:rPr lang="en-GB" sz="4000" b="0" dirty="0" smtClean="0">
                <a:solidFill>
                  <a:srgbClr val="1F497D"/>
                </a:solidFill>
                <a:ea typeface="+mn-ea"/>
                <a:cs typeface="Arial"/>
              </a:rPr>
              <a:t> de </a:t>
            </a:r>
            <a:r>
              <a:rPr lang="en-GB" sz="4000" b="0" dirty="0" err="1" smtClean="0">
                <a:solidFill>
                  <a:srgbClr val="1F497D"/>
                </a:solidFill>
                <a:ea typeface="+mn-ea"/>
                <a:cs typeface="Arial"/>
              </a:rPr>
              <a:t>Monitoreo</a:t>
            </a:r>
            <a:r>
              <a:rPr lang="en-GB" sz="4000" b="0" dirty="0" smtClean="0">
                <a:solidFill>
                  <a:srgbClr val="1F497D"/>
                </a:solidFill>
                <a:ea typeface="+mn-ea"/>
                <a:cs typeface="Arial"/>
              </a:rPr>
              <a:t> </a:t>
            </a:r>
            <a:br>
              <a:rPr lang="en-GB" sz="4000" b="0" dirty="0" smtClean="0">
                <a:solidFill>
                  <a:srgbClr val="1F497D"/>
                </a:solidFill>
                <a:ea typeface="+mn-ea"/>
                <a:cs typeface="Arial"/>
              </a:rPr>
            </a:br>
            <a:r>
              <a:rPr lang="en-GB" sz="4000" b="0" dirty="0" smtClean="0">
                <a:solidFill>
                  <a:srgbClr val="1F497D"/>
                </a:solidFill>
                <a:ea typeface="+mn-ea"/>
                <a:cs typeface="Arial"/>
              </a:rPr>
              <a:t>de los </a:t>
            </a:r>
            <a:r>
              <a:rPr lang="en-GB" sz="4000" b="0" dirty="0" err="1" smtClean="0">
                <a:solidFill>
                  <a:srgbClr val="1F497D"/>
                </a:solidFill>
                <a:ea typeface="+mn-ea"/>
                <a:cs typeface="Arial"/>
              </a:rPr>
              <a:t>Bosques</a:t>
            </a:r>
            <a:r>
              <a:rPr lang="en-GB" sz="4000" b="0" dirty="0" smtClean="0">
                <a:solidFill>
                  <a:srgbClr val="1F497D"/>
                </a:solidFill>
                <a:ea typeface="+mn-ea"/>
                <a:cs typeface="Arial"/>
              </a:rPr>
              <a:t>: </a:t>
            </a:r>
            <a:r>
              <a:rPr lang="en-GB" sz="4000" b="0" dirty="0" err="1" smtClean="0">
                <a:solidFill>
                  <a:srgbClr val="1F497D"/>
                </a:solidFill>
                <a:ea typeface="+mn-ea"/>
                <a:cs typeface="Arial"/>
              </a:rPr>
              <a:t>funciones</a:t>
            </a:r>
            <a:r>
              <a:rPr lang="en-GB" sz="4000" b="0" dirty="0" smtClean="0">
                <a:solidFill>
                  <a:srgbClr val="1F497D"/>
                </a:solidFill>
                <a:ea typeface="+mn-ea"/>
                <a:cs typeface="Arial"/>
              </a:rPr>
              <a:t> M&amp;MRV</a:t>
            </a:r>
          </a:p>
        </p:txBody>
      </p:sp>
    </p:spTree>
    <p:extLst>
      <p:ext uri="{BB962C8B-B14F-4D97-AF65-F5344CB8AC3E}">
        <p14:creationId xmlns:p14="http://schemas.microsoft.com/office/powerpoint/2010/main" val="23286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5029200"/>
            <a:ext cx="9144000" cy="2713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2200" b="1" i="1" dirty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Puede: </a:t>
            </a:r>
            <a:endParaRPr lang="es-ES" sz="2200" b="1" dirty="0">
              <a:solidFill>
                <a:srgbClr val="000000">
                  <a:lumMod val="95000"/>
                  <a:lumOff val="5000"/>
                </a:srgbClr>
              </a:solidFill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ts val="328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s-ES" sz="2200" b="1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Dar confianza que los resultados han sido alcanzados y facilitar </a:t>
            </a:r>
            <a:r>
              <a:rPr lang="es-ES" sz="2200" b="1" dirty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el camino para obtener incentivos positivos</a:t>
            </a:r>
            <a:r>
              <a:rPr lang="es-ES" sz="2200" dirty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 basados en el </a:t>
            </a:r>
            <a:r>
              <a:rPr lang="es-ES" sz="2200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desempeño</a:t>
            </a:r>
          </a:p>
          <a:p>
            <a:pPr marL="342900" indent="-342900" eaLnBrk="0" fontAlgn="base" hangingPunct="0">
              <a:spcBef>
                <a:spcPts val="328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s-ES" sz="2200" dirty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Apoyar en la identificación de las causas de </a:t>
            </a:r>
            <a:r>
              <a:rPr lang="es-ES" sz="2200" b="1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deforestación</a:t>
            </a:r>
          </a:p>
          <a:p>
            <a:pPr marL="342900" lvl="0" indent="-342900" eaLnBrk="0" fontAlgn="base" hangingPunct="0">
              <a:spcBef>
                <a:spcPts val="328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s-ES" sz="2200" b="1" dirty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Desarrollarse en fases </a:t>
            </a:r>
            <a:r>
              <a:rPr lang="es-ES" sz="2200" dirty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(</a:t>
            </a:r>
            <a:r>
              <a:rPr lang="es-ES" sz="2200" dirty="0" err="1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stepwise</a:t>
            </a:r>
            <a:r>
              <a:rPr lang="es-ES" sz="2200" dirty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 </a:t>
            </a:r>
            <a:r>
              <a:rPr lang="es-ES" sz="2200" dirty="0" err="1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approach</a:t>
            </a:r>
            <a:r>
              <a:rPr lang="es-ES" sz="2200" dirty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) </a:t>
            </a:r>
          </a:p>
          <a:p>
            <a:pPr eaLnBrk="0" fontAlgn="base" hangingPunct="0">
              <a:spcBef>
                <a:spcPts val="328"/>
              </a:spcBef>
              <a:spcAft>
                <a:spcPct val="0"/>
              </a:spcAft>
              <a:defRPr/>
            </a:pPr>
            <a:endParaRPr lang="es-ES" sz="2200" b="1" dirty="0" smtClean="0">
              <a:solidFill>
                <a:srgbClr val="000000">
                  <a:lumMod val="95000"/>
                  <a:lumOff val="5000"/>
                </a:srgbClr>
              </a:solidFill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es-ES" sz="2200" b="1" dirty="0">
              <a:solidFill>
                <a:srgbClr val="000000">
                  <a:lumMod val="95000"/>
                  <a:lumOff val="5000"/>
                </a:srgb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" y="1524000"/>
            <a:ext cx="8802806" cy="4114800"/>
          </a:xfrm>
        </p:spPr>
        <p:txBody>
          <a:bodyPr>
            <a:normAutofit fontScale="70000" lnSpcReduction="20000"/>
          </a:bodyPr>
          <a:lstStyle/>
          <a:p>
            <a:pPr marL="0" indent="0" algn="just" eaLnBrk="0" hangingPunct="0">
              <a:buClr>
                <a:srgbClr val="C00000"/>
              </a:buClr>
              <a:buNone/>
              <a:defRPr/>
            </a:pPr>
            <a:r>
              <a:rPr lang="es-ES" b="1" i="1" dirty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Para cumplir con los requisitos REDD+, debería de: </a:t>
            </a:r>
          </a:p>
          <a:p>
            <a:pPr algn="just" eaLnBrk="0" hangingPunct="0">
              <a:buFont typeface="Wingdings" pitchFamily="2" charset="2"/>
              <a:buChar char="ü"/>
              <a:defRPr/>
            </a:pPr>
            <a:r>
              <a:rPr lang="es-ES" dirty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Evaluar </a:t>
            </a:r>
            <a:r>
              <a:rPr lang="es-PY" dirty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de manera </a:t>
            </a:r>
            <a:r>
              <a:rPr lang="es-PY" b="1" dirty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transparente</a:t>
            </a:r>
            <a:r>
              <a:rPr lang="es-PY" dirty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 </a:t>
            </a:r>
            <a:r>
              <a:rPr lang="es-ES" dirty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los resultados de las actividades nacionales REDD</a:t>
            </a:r>
            <a:r>
              <a:rPr lang="es-ES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+, </a:t>
            </a:r>
            <a:r>
              <a:rPr lang="es-ES" dirty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incluyendo actividades de demostración, y </a:t>
            </a:r>
            <a:r>
              <a:rPr lang="es-ES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de políticas </a:t>
            </a:r>
            <a:r>
              <a:rPr lang="es-ES" dirty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y medidas nacionales REDD+ ;</a:t>
            </a:r>
          </a:p>
          <a:p>
            <a:pPr algn="just" eaLnBrk="0" hangingPunct="0">
              <a:buFont typeface="Wingdings" pitchFamily="2" charset="2"/>
              <a:buChar char="ü"/>
              <a:defRPr/>
            </a:pPr>
            <a:r>
              <a:rPr lang="es-ES" dirty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Considerar las </a:t>
            </a:r>
            <a:r>
              <a:rPr lang="es-ES" b="1" dirty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capacidades nacionales </a:t>
            </a:r>
            <a:r>
              <a:rPr lang="es-ES" dirty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y la soberanía del país;</a:t>
            </a:r>
          </a:p>
          <a:p>
            <a:pPr algn="just" eaLnBrk="0" hangingPunct="0">
              <a:buFont typeface="Wingdings" pitchFamily="2" charset="2"/>
              <a:buChar char="ü"/>
              <a:defRPr/>
            </a:pPr>
            <a:r>
              <a:rPr lang="es-ES_tradnl" dirty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Proporcionar </a:t>
            </a:r>
            <a:r>
              <a:rPr lang="es-ES_tradnl" b="1" dirty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datos e información para </a:t>
            </a:r>
            <a:r>
              <a:rPr lang="es-ES_tradnl" b="1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reportes/comunicaciones </a:t>
            </a:r>
            <a:r>
              <a:rPr lang="es-ES_tradnl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y para informes bienales </a:t>
            </a:r>
            <a:r>
              <a:rPr lang="es-ES_tradnl" dirty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de actualización  ante la </a:t>
            </a:r>
            <a:r>
              <a:rPr lang="es-ES_tradnl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CMNUCC (LULUCF/AFOLU)</a:t>
            </a:r>
            <a:endParaRPr lang="es-ES_tradnl" dirty="0">
              <a:solidFill>
                <a:srgbClr val="000000">
                  <a:lumMod val="95000"/>
                  <a:lumOff val="5000"/>
                </a:srgbClr>
              </a:solidFill>
              <a:cs typeface="Arial" pitchFamily="34" charset="0"/>
            </a:endParaRPr>
          </a:p>
          <a:p>
            <a:pPr algn="just" eaLnBrk="0" hangingPunct="0">
              <a:buFont typeface="Wingdings" pitchFamily="2" charset="2"/>
              <a:buChar char="ü"/>
              <a:defRPr/>
            </a:pPr>
            <a:r>
              <a:rPr lang="es-ES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Mantener enlace </a:t>
            </a:r>
            <a:r>
              <a:rPr lang="es-ES" dirty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entre las evaluaciones históricas y las evaluaciones actuales/futuras, permitiendo contar con </a:t>
            </a:r>
            <a:r>
              <a:rPr lang="es-ES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coherencia/consistencia </a:t>
            </a:r>
            <a:r>
              <a:rPr lang="es-ES" dirty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en los datos e </a:t>
            </a:r>
            <a:r>
              <a:rPr lang="es-ES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información</a:t>
            </a:r>
          </a:p>
          <a:p>
            <a:pPr algn="just" eaLnBrk="0" hangingPunct="0">
              <a:buFont typeface="Wingdings" pitchFamily="2" charset="2"/>
              <a:buChar char="ü"/>
              <a:defRPr/>
            </a:pPr>
            <a:r>
              <a:rPr lang="es-ES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Ser el punto de partida para la construcción de </a:t>
            </a:r>
            <a:r>
              <a:rPr lang="es-ES" b="1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niveles de referencia </a:t>
            </a:r>
            <a:r>
              <a:rPr lang="es-ES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(y demonstrar la </a:t>
            </a:r>
            <a:r>
              <a:rPr lang="es-ES" b="1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coherencia/consistencia </a:t>
            </a:r>
            <a:r>
              <a:rPr lang="es-ES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entre los NR y SNMB – y los IGEI)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128587"/>
            <a:ext cx="9144000" cy="1319213"/>
          </a:xfrm>
          <a:solidFill>
            <a:schemeClr val="bg1">
              <a:lumMod val="95000"/>
            </a:schemeClr>
          </a:solidFill>
        </p:spPr>
        <p:txBody>
          <a:bodyPr anchor="t"/>
          <a:lstStyle/>
          <a:p>
            <a:pPr eaLnBrk="1" hangingPunct="1">
              <a:defRPr/>
            </a:pPr>
            <a:r>
              <a:rPr lang="en-GB" sz="4000" b="0" dirty="0" err="1" smtClean="0">
                <a:solidFill>
                  <a:srgbClr val="1F497D"/>
                </a:solidFill>
                <a:ea typeface="+mn-ea"/>
                <a:cs typeface="Arial"/>
              </a:rPr>
              <a:t>Sistemas</a:t>
            </a:r>
            <a:r>
              <a:rPr lang="en-GB" sz="4000" b="0" dirty="0" smtClean="0">
                <a:solidFill>
                  <a:srgbClr val="1F497D"/>
                </a:solidFill>
                <a:ea typeface="+mn-ea"/>
                <a:cs typeface="Arial"/>
              </a:rPr>
              <a:t> </a:t>
            </a:r>
            <a:r>
              <a:rPr lang="en-GB" sz="4000" b="0" dirty="0" err="1" smtClean="0">
                <a:solidFill>
                  <a:srgbClr val="1F497D"/>
                </a:solidFill>
                <a:ea typeface="+mn-ea"/>
                <a:cs typeface="Arial"/>
              </a:rPr>
              <a:t>Nacionales</a:t>
            </a:r>
            <a:r>
              <a:rPr lang="en-GB" sz="4000" b="0" dirty="0" smtClean="0">
                <a:solidFill>
                  <a:srgbClr val="1F497D"/>
                </a:solidFill>
                <a:ea typeface="+mn-ea"/>
                <a:cs typeface="Arial"/>
              </a:rPr>
              <a:t> de </a:t>
            </a:r>
            <a:r>
              <a:rPr lang="en-GB" sz="4000" b="0" dirty="0" err="1" smtClean="0">
                <a:solidFill>
                  <a:srgbClr val="1F497D"/>
                </a:solidFill>
                <a:ea typeface="+mn-ea"/>
                <a:cs typeface="Arial"/>
              </a:rPr>
              <a:t>Monitoreo</a:t>
            </a:r>
            <a:r>
              <a:rPr lang="en-GB" sz="4000" b="0" dirty="0" smtClean="0">
                <a:solidFill>
                  <a:srgbClr val="1F497D"/>
                </a:solidFill>
                <a:ea typeface="+mn-ea"/>
                <a:cs typeface="Arial"/>
              </a:rPr>
              <a:t> </a:t>
            </a:r>
            <a:br>
              <a:rPr lang="en-GB" sz="4000" b="0" dirty="0" smtClean="0">
                <a:solidFill>
                  <a:srgbClr val="1F497D"/>
                </a:solidFill>
                <a:ea typeface="+mn-ea"/>
                <a:cs typeface="Arial"/>
              </a:rPr>
            </a:br>
            <a:r>
              <a:rPr lang="en-GB" sz="4000" b="0" dirty="0" smtClean="0">
                <a:solidFill>
                  <a:srgbClr val="1F497D"/>
                </a:solidFill>
                <a:ea typeface="+mn-ea"/>
                <a:cs typeface="Arial"/>
              </a:rPr>
              <a:t>de los </a:t>
            </a:r>
            <a:r>
              <a:rPr lang="en-GB" sz="4000" b="0" dirty="0" err="1" smtClean="0">
                <a:solidFill>
                  <a:srgbClr val="1F497D"/>
                </a:solidFill>
                <a:ea typeface="+mn-ea"/>
                <a:cs typeface="Arial"/>
              </a:rPr>
              <a:t>Bosques</a:t>
            </a:r>
            <a:r>
              <a:rPr lang="en-GB" sz="4000" dirty="0">
                <a:solidFill>
                  <a:srgbClr val="1F497D"/>
                </a:solidFill>
                <a:ea typeface="+mn-ea"/>
                <a:cs typeface="Arial"/>
              </a:rPr>
              <a:t> </a:t>
            </a:r>
            <a:r>
              <a:rPr lang="en-GB" sz="4000" dirty="0" smtClean="0">
                <a:solidFill>
                  <a:srgbClr val="1F497D"/>
                </a:solidFill>
                <a:ea typeface="+mn-ea"/>
                <a:cs typeface="Arial"/>
              </a:rPr>
              <a:t>(</a:t>
            </a:r>
            <a:r>
              <a:rPr lang="en-GB" sz="4000" dirty="0" err="1" smtClean="0">
                <a:solidFill>
                  <a:srgbClr val="1F497D"/>
                </a:solidFill>
                <a:ea typeface="+mn-ea"/>
                <a:cs typeface="Arial"/>
              </a:rPr>
              <a:t>sigue</a:t>
            </a:r>
            <a:r>
              <a:rPr lang="en-GB" sz="4000" dirty="0" smtClean="0">
                <a:solidFill>
                  <a:srgbClr val="1F497D"/>
                </a:solidFill>
                <a:ea typeface="+mn-ea"/>
                <a:cs typeface="Arial"/>
              </a:rPr>
              <a:t>)</a:t>
            </a:r>
            <a:endParaRPr lang="en-GB" sz="4000" b="0" dirty="0" smtClean="0">
              <a:solidFill>
                <a:srgbClr val="1F497D"/>
              </a:solidFill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294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5397</TotalTime>
  <Words>2390</Words>
  <Application>Microsoft Office PowerPoint</Application>
  <PresentationFormat>Presentación en pantalla (4:3)</PresentationFormat>
  <Paragraphs>347</Paragraphs>
  <Slides>17</Slides>
  <Notes>14</Notes>
  <HiddenSlides>2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1_Office Theme</vt:lpstr>
      <vt:lpstr>10_Custom Design</vt:lpstr>
      <vt:lpstr>11_Custom Design</vt:lpstr>
      <vt:lpstr>El Sistema Nacional de Monitoreo de los Bosques:  sus funciones M&amp;MRV</vt:lpstr>
      <vt:lpstr>Contenido</vt:lpstr>
      <vt:lpstr>La linea del tiempo</vt:lpstr>
      <vt:lpstr>Los acuerdos de Cancun y REDD+ (decisión1/CP.16 sección C)</vt:lpstr>
      <vt:lpstr>Requisitos de la CMNUCC para  REDD+</vt:lpstr>
      <vt:lpstr>Decisiones relativas a los cuatro elementos de REDD+</vt:lpstr>
      <vt:lpstr>Orientaciones metodologicas Normas y modalidades: SNMB</vt:lpstr>
      <vt:lpstr>Sistemas Nacionales de Monitoreo  de los Bosques: funciones M&amp;MRV</vt:lpstr>
      <vt:lpstr>Sistemas Nacionales de Monitoreo  de los Bosques (sigue)</vt:lpstr>
      <vt:lpstr>Las tres fases de REDD+ y el SNMB</vt:lpstr>
      <vt:lpstr>Las tres fases de REDD+ y el SNMB</vt:lpstr>
      <vt:lpstr>Presentación de PowerPoint</vt:lpstr>
      <vt:lpstr>Presentación de PowerPoint</vt:lpstr>
      <vt:lpstr>Plataforma de diseminación web</vt:lpstr>
      <vt:lpstr>Ejemplos relevancia del SNMB y SSMT</vt:lpstr>
      <vt:lpstr>Ejemplos relevancia del SNMB y SSMT (sigue)</vt:lpstr>
      <vt:lpstr>Muchas gracias por la atención!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Clea Paz</dc:creator>
  <cp:lastModifiedBy>Serena Fortuna (FAO)</cp:lastModifiedBy>
  <cp:revision>341</cp:revision>
  <dcterms:created xsi:type="dcterms:W3CDTF">2014-06-10T16:22:19Z</dcterms:created>
  <dcterms:modified xsi:type="dcterms:W3CDTF">2014-09-02T13:35:50Z</dcterms:modified>
</cp:coreProperties>
</file>