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4312" r:id="rId2"/>
  </p:sldMasterIdLst>
  <p:notesMasterIdLst>
    <p:notesMasterId r:id="rId15"/>
  </p:notesMasterIdLst>
  <p:handoutMasterIdLst>
    <p:handoutMasterId r:id="rId16"/>
  </p:handoutMasterIdLst>
  <p:sldIdLst>
    <p:sldId id="367" r:id="rId3"/>
    <p:sldId id="408" r:id="rId4"/>
    <p:sldId id="410" r:id="rId5"/>
    <p:sldId id="411" r:id="rId6"/>
    <p:sldId id="414" r:id="rId7"/>
    <p:sldId id="416" r:id="rId8"/>
    <p:sldId id="435" r:id="rId9"/>
    <p:sldId id="434" r:id="rId10"/>
    <p:sldId id="431" r:id="rId11"/>
    <p:sldId id="433" r:id="rId12"/>
    <p:sldId id="357" r:id="rId13"/>
    <p:sldId id="388" r:id="rId14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0099CC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316" autoAdjust="0"/>
    <p:restoredTop sz="88821" autoAdjust="0"/>
  </p:normalViewPr>
  <p:slideViewPr>
    <p:cSldViewPr snapToGrid="0">
      <p:cViewPr varScale="1">
        <p:scale>
          <a:sx n="73" d="100"/>
          <a:sy n="73" d="100"/>
        </p:scale>
        <p:origin x="-98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2172" y="-90"/>
      </p:cViewPr>
      <p:guideLst>
        <p:guide orient="horz" pos="3128"/>
        <p:guide pos="2141"/>
      </p:guideLst>
    </p:cSldViewPr>
  </p:notes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43A54D-CADB-4A52-8D66-7EE580BCC3E4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A835122C-967E-4F7D-ADD4-98C2F33202A2}">
      <dgm:prSet phldrT="[Text]" custT="1"/>
      <dgm:spPr/>
      <dgm:t>
        <a:bodyPr/>
        <a:lstStyle/>
        <a:p>
          <a:r>
            <a:rPr lang="fr-CH" sz="1600" b="0" dirty="0" smtClean="0"/>
            <a:t>7 </a:t>
          </a:r>
          <a:r>
            <a:rPr lang="fr-CH" sz="1600" b="0" dirty="0" err="1" smtClean="0"/>
            <a:t>Principles</a:t>
          </a:r>
          <a:r>
            <a:rPr lang="fr-CH" sz="1600" b="0" dirty="0" smtClean="0"/>
            <a:t> : </a:t>
          </a:r>
          <a:r>
            <a:rPr lang="en-CA" sz="1600" dirty="0" smtClean="0"/>
            <a:t>overarching, fundamental, active statements about the achievement of a desired outcome</a:t>
          </a:r>
          <a:endParaRPr lang="en-US" sz="1600" dirty="0"/>
        </a:p>
      </dgm:t>
    </dgm:pt>
    <dgm:pt modelId="{C9EFEF70-3D9C-4577-AC1E-131CA2E39288}" type="parTrans" cxnId="{79C92CEF-A57F-4B75-800A-A45A10268579}">
      <dgm:prSet/>
      <dgm:spPr/>
      <dgm:t>
        <a:bodyPr/>
        <a:lstStyle/>
        <a:p>
          <a:endParaRPr lang="en-US"/>
        </a:p>
      </dgm:t>
    </dgm:pt>
    <dgm:pt modelId="{FA537C75-86AC-4EA0-81C9-77366B8D778C}" type="sibTrans" cxnId="{79C92CEF-A57F-4B75-800A-A45A10268579}">
      <dgm:prSet/>
      <dgm:spPr/>
      <dgm:t>
        <a:bodyPr/>
        <a:lstStyle/>
        <a:p>
          <a:endParaRPr lang="en-US"/>
        </a:p>
      </dgm:t>
    </dgm:pt>
    <dgm:pt modelId="{CFC80326-C7D5-4B6B-9108-D5B7A228CC97}">
      <dgm:prSet phldrT="[Text]" custT="1"/>
      <dgm:spPr/>
      <dgm:t>
        <a:bodyPr/>
        <a:lstStyle/>
        <a:p>
          <a:r>
            <a:rPr lang="fr-CH" sz="1600" b="0" dirty="0" smtClean="0"/>
            <a:t>Under </a:t>
          </a:r>
          <a:r>
            <a:rPr lang="fr-CH" sz="1600" b="0" dirty="0" err="1" smtClean="0"/>
            <a:t>each</a:t>
          </a:r>
          <a:r>
            <a:rPr lang="fr-CH" sz="1600" b="0" dirty="0" smtClean="0"/>
            <a:t> </a:t>
          </a:r>
          <a:r>
            <a:rPr lang="fr-CH" sz="1600" b="0" dirty="0" err="1" smtClean="0"/>
            <a:t>principle</a:t>
          </a:r>
          <a:r>
            <a:rPr lang="fr-CH" sz="1600" b="0" dirty="0" smtClean="0"/>
            <a:t>, </a:t>
          </a:r>
          <a:r>
            <a:rPr lang="fr-CH" sz="1600" b="0" dirty="0" err="1" smtClean="0"/>
            <a:t>criteria</a:t>
          </a:r>
          <a:r>
            <a:rPr lang="fr-CH" sz="1600" b="0" dirty="0" smtClean="0"/>
            <a:t> are</a:t>
          </a:r>
          <a:r>
            <a:rPr lang="en-CA" sz="1600" b="0" dirty="0" smtClean="0"/>
            <a:t> the </a:t>
          </a:r>
          <a:r>
            <a:rPr lang="en-CA" sz="1600" dirty="0" smtClean="0"/>
            <a:t>conditions</a:t>
          </a:r>
          <a:r>
            <a:rPr lang="en-CA" sz="1600" b="0" dirty="0" smtClean="0"/>
            <a:t> that need to be met by UN-REDD Programme funded activities to contribute to the achievement of the Principle.  </a:t>
          </a:r>
          <a:endParaRPr lang="en-US" sz="1600" dirty="0"/>
        </a:p>
      </dgm:t>
    </dgm:pt>
    <dgm:pt modelId="{1B295032-E3E6-4106-938D-95788EAFCEE7}" type="parTrans" cxnId="{4097DE3F-6A90-4028-9D83-604DD93A48CB}">
      <dgm:prSet/>
      <dgm:spPr/>
      <dgm:t>
        <a:bodyPr/>
        <a:lstStyle/>
        <a:p>
          <a:endParaRPr lang="en-US"/>
        </a:p>
      </dgm:t>
    </dgm:pt>
    <dgm:pt modelId="{6228B1AB-C995-47AF-8FE8-738A8665A941}" type="sibTrans" cxnId="{4097DE3F-6A90-4028-9D83-604DD93A48CB}">
      <dgm:prSet/>
      <dgm:spPr/>
      <dgm:t>
        <a:bodyPr/>
        <a:lstStyle/>
        <a:p>
          <a:endParaRPr lang="en-US"/>
        </a:p>
      </dgm:t>
    </dgm:pt>
    <dgm:pt modelId="{D83A41AE-B943-4A24-B3F5-EC0AF188A067}">
      <dgm:prSet phldrT="[Text]" custT="1"/>
      <dgm:spPr/>
      <dgm:t>
        <a:bodyPr/>
        <a:lstStyle/>
        <a:p>
          <a:pPr algn="l"/>
          <a:r>
            <a:rPr lang="fr-CH" sz="1400" b="0" dirty="0" smtClean="0"/>
            <a:t>For </a:t>
          </a:r>
          <a:r>
            <a:rPr lang="fr-CH" sz="1400" b="0" dirty="0" err="1" smtClean="0"/>
            <a:t>each</a:t>
          </a:r>
          <a:r>
            <a:rPr lang="fr-CH" sz="1400" b="0" dirty="0" smtClean="0"/>
            <a:t> </a:t>
          </a:r>
          <a:r>
            <a:rPr lang="fr-CH" sz="1400" b="0" dirty="0" err="1" smtClean="0"/>
            <a:t>criterion</a:t>
          </a:r>
          <a:r>
            <a:rPr lang="fr-CH" sz="1400" b="0" dirty="0" smtClean="0"/>
            <a:t>, the </a:t>
          </a:r>
          <a:r>
            <a:rPr lang="fr-CH" sz="1400" b="0" dirty="0" err="1" smtClean="0"/>
            <a:t>Risk</a:t>
          </a:r>
          <a:r>
            <a:rPr lang="fr-CH" sz="1400" b="0" dirty="0" smtClean="0"/>
            <a:t> Identification and Mitigation </a:t>
          </a:r>
          <a:r>
            <a:rPr lang="fr-CH" sz="1400" b="0" dirty="0" err="1" smtClean="0"/>
            <a:t>Tool</a:t>
          </a:r>
          <a:r>
            <a:rPr lang="fr-CH" sz="1400" b="0" dirty="0" smtClean="0"/>
            <a:t> </a:t>
          </a:r>
        </a:p>
        <a:p>
          <a:pPr algn="l"/>
          <a:r>
            <a:rPr lang="en-CA" sz="1400" dirty="0" smtClean="0"/>
            <a:t>- elaborates questions to assist UN-REDD Programme staff, national counterparts and other stakeholders to identify  issues to be addressed in order to minimize the risks and enhance the multiple benefits from UN-REDD Programme supported readiness activities</a:t>
          </a:r>
        </a:p>
        <a:p>
          <a:pPr algn="l"/>
          <a:r>
            <a:rPr lang="en-CA" sz="1400" dirty="0" smtClean="0"/>
            <a:t>- creates concrete linkages between the Principles and Criteria, relevant Multilateral Agreements (including UNCAC), and issue-specific UN-REDD Programme policies and Operational Guidance </a:t>
          </a:r>
          <a:endParaRPr lang="en-US" sz="1400" dirty="0"/>
        </a:p>
      </dgm:t>
    </dgm:pt>
    <dgm:pt modelId="{CF400D9D-B18C-4C7D-9D8B-257CCD5F3CAA}" type="parTrans" cxnId="{E48DA328-C882-43E1-ABF2-7DF4F342D507}">
      <dgm:prSet/>
      <dgm:spPr/>
      <dgm:t>
        <a:bodyPr/>
        <a:lstStyle/>
        <a:p>
          <a:endParaRPr lang="en-US"/>
        </a:p>
      </dgm:t>
    </dgm:pt>
    <dgm:pt modelId="{097B1A03-A03D-45E9-AE0D-210544668FD4}" type="sibTrans" cxnId="{E48DA328-C882-43E1-ABF2-7DF4F342D507}">
      <dgm:prSet/>
      <dgm:spPr/>
      <dgm:t>
        <a:bodyPr/>
        <a:lstStyle/>
        <a:p>
          <a:endParaRPr lang="en-US"/>
        </a:p>
      </dgm:t>
    </dgm:pt>
    <dgm:pt modelId="{EB86FCCA-E36B-40ED-96DD-3946C923C29D}" type="pres">
      <dgm:prSet presAssocID="{8F43A54D-CADB-4A52-8D66-7EE580BCC3E4}" presName="compositeShape" presStyleCnt="0">
        <dgm:presLayoutVars>
          <dgm:dir/>
          <dgm:resizeHandles/>
        </dgm:presLayoutVars>
      </dgm:prSet>
      <dgm:spPr/>
    </dgm:pt>
    <dgm:pt modelId="{7C9AD2B6-5168-40A8-9FDB-274B3BFC6719}" type="pres">
      <dgm:prSet presAssocID="{8F43A54D-CADB-4A52-8D66-7EE580BCC3E4}" presName="pyramid" presStyleLbl="node1" presStyleIdx="0" presStyleCnt="1"/>
      <dgm:spPr/>
    </dgm:pt>
    <dgm:pt modelId="{0D8A90E5-9AFE-4653-BF01-D85DCFBC16AB}" type="pres">
      <dgm:prSet presAssocID="{8F43A54D-CADB-4A52-8D66-7EE580BCC3E4}" presName="theList" presStyleCnt="0"/>
      <dgm:spPr/>
    </dgm:pt>
    <dgm:pt modelId="{814C5664-CC01-403B-8CD8-2DD3AB70D4B5}" type="pres">
      <dgm:prSet presAssocID="{A835122C-967E-4F7D-ADD4-98C2F33202A2}" presName="aNode" presStyleLbl="fgAcc1" presStyleIdx="0" presStyleCnt="3" custLinFactNeighborX="-795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53A17C-A417-46D8-B396-278E5E61FAE8}" type="pres">
      <dgm:prSet presAssocID="{A835122C-967E-4F7D-ADD4-98C2F33202A2}" presName="aSpace" presStyleCnt="0"/>
      <dgm:spPr/>
    </dgm:pt>
    <dgm:pt modelId="{56368C79-47BB-46E3-87FE-A3349BCDDC29}" type="pres">
      <dgm:prSet presAssocID="{CFC80326-C7D5-4B6B-9108-D5B7A228CC97}" presName="aNode" presStyleLbl="fgAcc1" presStyleIdx="1" presStyleCnt="3" custScaleX="159941" custLinFactNeighborX="3180" custLinFactNeighborY="932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0E5CC2-6418-4899-A0EF-326297F04168}" type="pres">
      <dgm:prSet presAssocID="{CFC80326-C7D5-4B6B-9108-D5B7A228CC97}" presName="aSpace" presStyleCnt="0"/>
      <dgm:spPr/>
    </dgm:pt>
    <dgm:pt modelId="{47719CEC-D230-4ABB-B072-CC41646F4248}" type="pres">
      <dgm:prSet presAssocID="{D83A41AE-B943-4A24-B3F5-EC0AF188A067}" presName="aNode" presStyleLbl="fgAcc1" presStyleIdx="2" presStyleCnt="3" custScaleX="197713" custScaleY="189894" custLinFactY="15335" custLinFactNeighborX="1192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CF4C9D-85A0-4574-BE63-236FE20FAC8B}" type="pres">
      <dgm:prSet presAssocID="{D83A41AE-B943-4A24-B3F5-EC0AF188A067}" presName="aSpace" presStyleCnt="0"/>
      <dgm:spPr/>
    </dgm:pt>
  </dgm:ptLst>
  <dgm:cxnLst>
    <dgm:cxn modelId="{22A6C584-8550-4EFE-B8C0-EFA6DE5CC666}" type="presOf" srcId="{8F43A54D-CADB-4A52-8D66-7EE580BCC3E4}" destId="{EB86FCCA-E36B-40ED-96DD-3946C923C29D}" srcOrd="0" destOrd="0" presId="urn:microsoft.com/office/officeart/2005/8/layout/pyramid2"/>
    <dgm:cxn modelId="{52630EC4-9A72-43B6-AA5F-76A32282809E}" type="presOf" srcId="{D83A41AE-B943-4A24-B3F5-EC0AF188A067}" destId="{47719CEC-D230-4ABB-B072-CC41646F4248}" srcOrd="0" destOrd="0" presId="urn:microsoft.com/office/officeart/2005/8/layout/pyramid2"/>
    <dgm:cxn modelId="{D97F2AF7-CF61-4792-88FC-DF02FAB48600}" type="presOf" srcId="{CFC80326-C7D5-4B6B-9108-D5B7A228CC97}" destId="{56368C79-47BB-46E3-87FE-A3349BCDDC29}" srcOrd="0" destOrd="0" presId="urn:microsoft.com/office/officeart/2005/8/layout/pyramid2"/>
    <dgm:cxn modelId="{59823AE3-3AEF-481D-A3F1-96E86B27CD77}" type="presOf" srcId="{A835122C-967E-4F7D-ADD4-98C2F33202A2}" destId="{814C5664-CC01-403B-8CD8-2DD3AB70D4B5}" srcOrd="0" destOrd="0" presId="urn:microsoft.com/office/officeart/2005/8/layout/pyramid2"/>
    <dgm:cxn modelId="{79C92CEF-A57F-4B75-800A-A45A10268579}" srcId="{8F43A54D-CADB-4A52-8D66-7EE580BCC3E4}" destId="{A835122C-967E-4F7D-ADD4-98C2F33202A2}" srcOrd="0" destOrd="0" parTransId="{C9EFEF70-3D9C-4577-AC1E-131CA2E39288}" sibTransId="{FA537C75-86AC-4EA0-81C9-77366B8D778C}"/>
    <dgm:cxn modelId="{E48DA328-C882-43E1-ABF2-7DF4F342D507}" srcId="{8F43A54D-CADB-4A52-8D66-7EE580BCC3E4}" destId="{D83A41AE-B943-4A24-B3F5-EC0AF188A067}" srcOrd="2" destOrd="0" parTransId="{CF400D9D-B18C-4C7D-9D8B-257CCD5F3CAA}" sibTransId="{097B1A03-A03D-45E9-AE0D-210544668FD4}"/>
    <dgm:cxn modelId="{4097DE3F-6A90-4028-9D83-604DD93A48CB}" srcId="{8F43A54D-CADB-4A52-8D66-7EE580BCC3E4}" destId="{CFC80326-C7D5-4B6B-9108-D5B7A228CC97}" srcOrd="1" destOrd="0" parTransId="{1B295032-E3E6-4106-938D-95788EAFCEE7}" sibTransId="{6228B1AB-C995-47AF-8FE8-738A8665A941}"/>
    <dgm:cxn modelId="{243D2324-9D20-4345-93E3-58685ABACE93}" type="presParOf" srcId="{EB86FCCA-E36B-40ED-96DD-3946C923C29D}" destId="{7C9AD2B6-5168-40A8-9FDB-274B3BFC6719}" srcOrd="0" destOrd="0" presId="urn:microsoft.com/office/officeart/2005/8/layout/pyramid2"/>
    <dgm:cxn modelId="{8F00ECE1-E651-47E4-958A-72AD4E9775DF}" type="presParOf" srcId="{EB86FCCA-E36B-40ED-96DD-3946C923C29D}" destId="{0D8A90E5-9AFE-4653-BF01-D85DCFBC16AB}" srcOrd="1" destOrd="0" presId="urn:microsoft.com/office/officeart/2005/8/layout/pyramid2"/>
    <dgm:cxn modelId="{A2F495F0-2368-4FD4-AA32-393D24B7C3A6}" type="presParOf" srcId="{0D8A90E5-9AFE-4653-BF01-D85DCFBC16AB}" destId="{814C5664-CC01-403B-8CD8-2DD3AB70D4B5}" srcOrd="0" destOrd="0" presId="urn:microsoft.com/office/officeart/2005/8/layout/pyramid2"/>
    <dgm:cxn modelId="{2EEFF277-FA03-463F-8AE5-B42704AB620E}" type="presParOf" srcId="{0D8A90E5-9AFE-4653-BF01-D85DCFBC16AB}" destId="{DC53A17C-A417-46D8-B396-278E5E61FAE8}" srcOrd="1" destOrd="0" presId="urn:microsoft.com/office/officeart/2005/8/layout/pyramid2"/>
    <dgm:cxn modelId="{34A50D6B-BB57-4EC0-89E8-41E2739B4B0F}" type="presParOf" srcId="{0D8A90E5-9AFE-4653-BF01-D85DCFBC16AB}" destId="{56368C79-47BB-46E3-87FE-A3349BCDDC29}" srcOrd="2" destOrd="0" presId="urn:microsoft.com/office/officeart/2005/8/layout/pyramid2"/>
    <dgm:cxn modelId="{B9994367-635C-4A17-9E12-5CA204B90FCF}" type="presParOf" srcId="{0D8A90E5-9AFE-4653-BF01-D85DCFBC16AB}" destId="{5E0E5CC2-6418-4899-A0EF-326297F04168}" srcOrd="3" destOrd="0" presId="urn:microsoft.com/office/officeart/2005/8/layout/pyramid2"/>
    <dgm:cxn modelId="{D49EF095-2F77-4B7A-B41F-8102E208B841}" type="presParOf" srcId="{0D8A90E5-9AFE-4653-BF01-D85DCFBC16AB}" destId="{47719CEC-D230-4ABB-B072-CC41646F4248}" srcOrd="4" destOrd="0" presId="urn:microsoft.com/office/officeart/2005/8/layout/pyramid2"/>
    <dgm:cxn modelId="{23DDDC10-10A6-40BD-A8D6-247B1C1AF1E0}" type="presParOf" srcId="{0D8A90E5-9AFE-4653-BF01-D85DCFBC16AB}" destId="{C3CF4C9D-85A0-4574-BE63-236FE20FAC8B}" srcOrd="5" destOrd="0" presId="urn:microsoft.com/office/officeart/2005/8/layout/pyramid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43A54D-CADB-4A52-8D66-7EE580BCC3E4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A835122C-967E-4F7D-ADD4-98C2F33202A2}">
      <dgm:prSet phldrT="[Text]" custT="1"/>
      <dgm:spPr/>
      <dgm:t>
        <a:bodyPr/>
        <a:lstStyle/>
        <a:p>
          <a:pPr algn="l"/>
          <a:r>
            <a:rPr lang="en-CA" sz="1600" b="1" dirty="0" smtClean="0"/>
            <a:t>Principle 1 – Apply norms of </a:t>
          </a:r>
          <a:r>
            <a:rPr lang="en-CA" sz="1600" b="1" dirty="0" smtClean="0">
              <a:hlinkClick xmlns:r="http://schemas.openxmlformats.org/officeDocument/2006/relationships" r:id="" action="ppaction://hlinkfile"/>
            </a:rPr>
            <a:t>democratic governance</a:t>
          </a:r>
          <a:r>
            <a:rPr lang="en-CA" sz="1600" b="1" dirty="0" smtClean="0"/>
            <a:t>, including those reflected in national commitments and Multilateral Agreements</a:t>
          </a:r>
          <a:endParaRPr lang="en-US" sz="1600" dirty="0"/>
        </a:p>
      </dgm:t>
    </dgm:pt>
    <dgm:pt modelId="{C9EFEF70-3D9C-4577-AC1E-131CA2E39288}" type="parTrans" cxnId="{79C92CEF-A57F-4B75-800A-A45A10268579}">
      <dgm:prSet/>
      <dgm:spPr/>
      <dgm:t>
        <a:bodyPr/>
        <a:lstStyle/>
        <a:p>
          <a:endParaRPr lang="en-US"/>
        </a:p>
      </dgm:t>
    </dgm:pt>
    <dgm:pt modelId="{FA537C75-86AC-4EA0-81C9-77366B8D778C}" type="sibTrans" cxnId="{79C92CEF-A57F-4B75-800A-A45A10268579}">
      <dgm:prSet/>
      <dgm:spPr/>
      <dgm:t>
        <a:bodyPr/>
        <a:lstStyle/>
        <a:p>
          <a:endParaRPr lang="en-US"/>
        </a:p>
      </dgm:t>
    </dgm:pt>
    <dgm:pt modelId="{CFC80326-C7D5-4B6B-9108-D5B7A228CC97}">
      <dgm:prSet phldrT="[Text]" custT="1"/>
      <dgm:spPr/>
      <dgm:t>
        <a:bodyPr/>
        <a:lstStyle/>
        <a:p>
          <a:pPr algn="l"/>
          <a:r>
            <a:rPr lang="en-CA" sz="1600" dirty="0" smtClean="0"/>
            <a:t>Criterion 1 – Ensure the integrity and transparency of </a:t>
          </a:r>
          <a:r>
            <a:rPr lang="en-CA" sz="1600" dirty="0" smtClean="0">
              <a:hlinkClick xmlns:r="http://schemas.openxmlformats.org/officeDocument/2006/relationships" r:id="" action="ppaction://hlinkfile"/>
            </a:rPr>
            <a:t>fiduciary and fund management systems</a:t>
          </a:r>
          <a:r>
            <a:rPr lang="en-US" sz="1600" b="0" dirty="0" smtClean="0"/>
            <a:t> </a:t>
          </a:r>
          <a:endParaRPr lang="en-US" sz="1600" dirty="0"/>
        </a:p>
      </dgm:t>
    </dgm:pt>
    <dgm:pt modelId="{1B295032-E3E6-4106-938D-95788EAFCEE7}" type="parTrans" cxnId="{4097DE3F-6A90-4028-9D83-604DD93A48CB}">
      <dgm:prSet/>
      <dgm:spPr/>
      <dgm:t>
        <a:bodyPr/>
        <a:lstStyle/>
        <a:p>
          <a:endParaRPr lang="en-US"/>
        </a:p>
      </dgm:t>
    </dgm:pt>
    <dgm:pt modelId="{6228B1AB-C995-47AF-8FE8-738A8665A941}" type="sibTrans" cxnId="{4097DE3F-6A90-4028-9D83-604DD93A48CB}">
      <dgm:prSet/>
      <dgm:spPr/>
      <dgm:t>
        <a:bodyPr/>
        <a:lstStyle/>
        <a:p>
          <a:endParaRPr lang="en-US"/>
        </a:p>
      </dgm:t>
    </dgm:pt>
    <dgm:pt modelId="{D83A41AE-B943-4A24-B3F5-EC0AF188A067}">
      <dgm:prSet phldrT="[Text]" custT="1"/>
      <dgm:spPr/>
      <dgm:t>
        <a:bodyPr/>
        <a:lstStyle/>
        <a:p>
          <a:pPr algn="l"/>
          <a:endParaRPr lang="en-US" sz="1400" dirty="0" smtClean="0"/>
        </a:p>
        <a:p>
          <a:pPr algn="l"/>
          <a:endParaRPr lang="en-US" sz="1400" dirty="0" smtClean="0"/>
        </a:p>
        <a:p>
          <a:pPr algn="l"/>
          <a:r>
            <a:rPr lang="en-US" sz="1400" dirty="0" smtClean="0"/>
            <a:t>Has the country ratified UNCAC?</a:t>
          </a:r>
        </a:p>
        <a:p>
          <a:pPr algn="l"/>
          <a:r>
            <a:rPr lang="en-US" sz="1400" b="0" i="0" u="none" dirty="0" smtClean="0"/>
            <a:t>Has the country been assessed to have a high level of perceived/ experienced corruption?</a:t>
          </a:r>
        </a:p>
        <a:p>
          <a:pPr algn="l"/>
          <a:r>
            <a:rPr lang="en-US" sz="1400" b="0" i="0" u="none" dirty="0" smtClean="0"/>
            <a:t>Is corruption known or likely to be common in the country’s forestry and other natural resources sectors?  </a:t>
          </a:r>
        </a:p>
        <a:p>
          <a:pPr algn="l"/>
          <a:r>
            <a:rPr lang="en-US" sz="1400" b="0" i="0" u="none" dirty="0" smtClean="0"/>
            <a:t>Does the national REDD+ strategy make provisions to link REDD+ to the country’s anti corruption bodies?</a:t>
          </a:r>
        </a:p>
        <a:p>
          <a:pPr algn="l"/>
          <a:r>
            <a:rPr lang="en-US" sz="1400" dirty="0" smtClean="0"/>
            <a:t>Does the national REDD+ strategy identify how REDD+ revenues will be administered in a manner that is transparent and accountable? </a:t>
          </a:r>
        </a:p>
        <a:p>
          <a:pPr algn="l"/>
          <a:endParaRPr lang="en-US" sz="1400" dirty="0" smtClean="0"/>
        </a:p>
        <a:p>
          <a:pPr algn="l"/>
          <a:r>
            <a:rPr lang="en-US" sz="1400" dirty="0" smtClean="0"/>
            <a:t> </a:t>
          </a:r>
          <a:endParaRPr lang="en-US" sz="1400" dirty="0"/>
        </a:p>
      </dgm:t>
    </dgm:pt>
    <dgm:pt modelId="{CF400D9D-B18C-4C7D-9D8B-257CCD5F3CAA}" type="parTrans" cxnId="{E48DA328-C882-43E1-ABF2-7DF4F342D507}">
      <dgm:prSet/>
      <dgm:spPr/>
      <dgm:t>
        <a:bodyPr/>
        <a:lstStyle/>
        <a:p>
          <a:endParaRPr lang="en-US"/>
        </a:p>
      </dgm:t>
    </dgm:pt>
    <dgm:pt modelId="{097B1A03-A03D-45E9-AE0D-210544668FD4}" type="sibTrans" cxnId="{E48DA328-C882-43E1-ABF2-7DF4F342D507}">
      <dgm:prSet/>
      <dgm:spPr/>
      <dgm:t>
        <a:bodyPr/>
        <a:lstStyle/>
        <a:p>
          <a:endParaRPr lang="en-US"/>
        </a:p>
      </dgm:t>
    </dgm:pt>
    <dgm:pt modelId="{EB86FCCA-E36B-40ED-96DD-3946C923C29D}" type="pres">
      <dgm:prSet presAssocID="{8F43A54D-CADB-4A52-8D66-7EE580BCC3E4}" presName="compositeShape" presStyleCnt="0">
        <dgm:presLayoutVars>
          <dgm:dir/>
          <dgm:resizeHandles/>
        </dgm:presLayoutVars>
      </dgm:prSet>
      <dgm:spPr/>
    </dgm:pt>
    <dgm:pt modelId="{7C9AD2B6-5168-40A8-9FDB-274B3BFC6719}" type="pres">
      <dgm:prSet presAssocID="{8F43A54D-CADB-4A52-8D66-7EE580BCC3E4}" presName="pyramid" presStyleLbl="node1" presStyleIdx="0" presStyleCnt="1" custLinFactNeighborX="-17663"/>
      <dgm:spPr/>
    </dgm:pt>
    <dgm:pt modelId="{0D8A90E5-9AFE-4653-BF01-D85DCFBC16AB}" type="pres">
      <dgm:prSet presAssocID="{8F43A54D-CADB-4A52-8D66-7EE580BCC3E4}" presName="theList" presStyleCnt="0"/>
      <dgm:spPr/>
    </dgm:pt>
    <dgm:pt modelId="{814C5664-CC01-403B-8CD8-2DD3AB70D4B5}" type="pres">
      <dgm:prSet presAssocID="{A835122C-967E-4F7D-ADD4-98C2F33202A2}" presName="aNode" presStyleLbl="fgAcc1" presStyleIdx="0" presStyleCnt="3" custScaleX="127654" custScaleY="166609" custLinFactNeighborX="7631" custLinFactNeighborY="-1855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53A17C-A417-46D8-B396-278E5E61FAE8}" type="pres">
      <dgm:prSet presAssocID="{A835122C-967E-4F7D-ADD4-98C2F33202A2}" presName="aSpace" presStyleCnt="0"/>
      <dgm:spPr/>
    </dgm:pt>
    <dgm:pt modelId="{56368C79-47BB-46E3-87FE-A3349BCDDC29}" type="pres">
      <dgm:prSet presAssocID="{CFC80326-C7D5-4B6B-9108-D5B7A228CC97}" presName="aNode" presStyleLbl="fgAcc1" presStyleIdx="1" presStyleCnt="3" custScaleX="159941" custLinFactNeighborX="3180" custLinFactNeighborY="9321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0E5CC2-6418-4899-A0EF-326297F04168}" type="pres">
      <dgm:prSet presAssocID="{CFC80326-C7D5-4B6B-9108-D5B7A228CC97}" presName="aSpace" presStyleCnt="0"/>
      <dgm:spPr/>
    </dgm:pt>
    <dgm:pt modelId="{47719CEC-D230-4ABB-B072-CC41646F4248}" type="pres">
      <dgm:prSet presAssocID="{D83A41AE-B943-4A24-B3F5-EC0AF188A067}" presName="aNode" presStyleLbl="fgAcc1" presStyleIdx="2" presStyleCnt="3" custScaleX="216704" custScaleY="355237" custLinFactY="15335" custLinFactNeighborX="-2703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CF4C9D-85A0-4574-BE63-236FE20FAC8B}" type="pres">
      <dgm:prSet presAssocID="{D83A41AE-B943-4A24-B3F5-EC0AF188A067}" presName="aSpace" presStyleCnt="0"/>
      <dgm:spPr/>
    </dgm:pt>
  </dgm:ptLst>
  <dgm:cxnLst>
    <dgm:cxn modelId="{BA113C90-3A82-4B5E-BE82-3839B17D7038}" type="presOf" srcId="{8F43A54D-CADB-4A52-8D66-7EE580BCC3E4}" destId="{EB86FCCA-E36B-40ED-96DD-3946C923C29D}" srcOrd="0" destOrd="0" presId="urn:microsoft.com/office/officeart/2005/8/layout/pyramid2"/>
    <dgm:cxn modelId="{22125843-B7A5-4B15-902B-DA39B902179E}" type="presOf" srcId="{D83A41AE-B943-4A24-B3F5-EC0AF188A067}" destId="{47719CEC-D230-4ABB-B072-CC41646F4248}" srcOrd="0" destOrd="0" presId="urn:microsoft.com/office/officeart/2005/8/layout/pyramid2"/>
    <dgm:cxn modelId="{8F003B2C-F822-4A34-925E-83BF07C8BE8D}" type="presOf" srcId="{A835122C-967E-4F7D-ADD4-98C2F33202A2}" destId="{814C5664-CC01-403B-8CD8-2DD3AB70D4B5}" srcOrd="0" destOrd="0" presId="urn:microsoft.com/office/officeart/2005/8/layout/pyramid2"/>
    <dgm:cxn modelId="{400B3407-3F81-4955-AF1C-63E710852795}" type="presOf" srcId="{CFC80326-C7D5-4B6B-9108-D5B7A228CC97}" destId="{56368C79-47BB-46E3-87FE-A3349BCDDC29}" srcOrd="0" destOrd="0" presId="urn:microsoft.com/office/officeart/2005/8/layout/pyramid2"/>
    <dgm:cxn modelId="{79C92CEF-A57F-4B75-800A-A45A10268579}" srcId="{8F43A54D-CADB-4A52-8D66-7EE580BCC3E4}" destId="{A835122C-967E-4F7D-ADD4-98C2F33202A2}" srcOrd="0" destOrd="0" parTransId="{C9EFEF70-3D9C-4577-AC1E-131CA2E39288}" sibTransId="{FA537C75-86AC-4EA0-81C9-77366B8D778C}"/>
    <dgm:cxn modelId="{E48DA328-C882-43E1-ABF2-7DF4F342D507}" srcId="{8F43A54D-CADB-4A52-8D66-7EE580BCC3E4}" destId="{D83A41AE-B943-4A24-B3F5-EC0AF188A067}" srcOrd="2" destOrd="0" parTransId="{CF400D9D-B18C-4C7D-9D8B-257CCD5F3CAA}" sibTransId="{097B1A03-A03D-45E9-AE0D-210544668FD4}"/>
    <dgm:cxn modelId="{4097DE3F-6A90-4028-9D83-604DD93A48CB}" srcId="{8F43A54D-CADB-4A52-8D66-7EE580BCC3E4}" destId="{CFC80326-C7D5-4B6B-9108-D5B7A228CC97}" srcOrd="1" destOrd="0" parTransId="{1B295032-E3E6-4106-938D-95788EAFCEE7}" sibTransId="{6228B1AB-C995-47AF-8FE8-738A8665A941}"/>
    <dgm:cxn modelId="{1030CF3A-CA78-4E90-9B86-A0EE5AE1F0EC}" type="presParOf" srcId="{EB86FCCA-E36B-40ED-96DD-3946C923C29D}" destId="{7C9AD2B6-5168-40A8-9FDB-274B3BFC6719}" srcOrd="0" destOrd="0" presId="urn:microsoft.com/office/officeart/2005/8/layout/pyramid2"/>
    <dgm:cxn modelId="{D473FF12-B13C-4C64-AA23-CABE7C0E3A2A}" type="presParOf" srcId="{EB86FCCA-E36B-40ED-96DD-3946C923C29D}" destId="{0D8A90E5-9AFE-4653-BF01-D85DCFBC16AB}" srcOrd="1" destOrd="0" presId="urn:microsoft.com/office/officeart/2005/8/layout/pyramid2"/>
    <dgm:cxn modelId="{8F54E4B4-37E7-4566-9B98-C26C31C1A202}" type="presParOf" srcId="{0D8A90E5-9AFE-4653-BF01-D85DCFBC16AB}" destId="{814C5664-CC01-403B-8CD8-2DD3AB70D4B5}" srcOrd="0" destOrd="0" presId="urn:microsoft.com/office/officeart/2005/8/layout/pyramid2"/>
    <dgm:cxn modelId="{3AF4A50A-76FC-4512-A08F-49E832D237DF}" type="presParOf" srcId="{0D8A90E5-9AFE-4653-BF01-D85DCFBC16AB}" destId="{DC53A17C-A417-46D8-B396-278E5E61FAE8}" srcOrd="1" destOrd="0" presId="urn:microsoft.com/office/officeart/2005/8/layout/pyramid2"/>
    <dgm:cxn modelId="{5B8DDE71-D7F0-4EFF-B514-CD614458BB67}" type="presParOf" srcId="{0D8A90E5-9AFE-4653-BF01-D85DCFBC16AB}" destId="{56368C79-47BB-46E3-87FE-A3349BCDDC29}" srcOrd="2" destOrd="0" presId="urn:microsoft.com/office/officeart/2005/8/layout/pyramid2"/>
    <dgm:cxn modelId="{97EC9285-CEA5-4B34-A06E-E584BFA5A125}" type="presParOf" srcId="{0D8A90E5-9AFE-4653-BF01-D85DCFBC16AB}" destId="{5E0E5CC2-6418-4899-A0EF-326297F04168}" srcOrd="3" destOrd="0" presId="urn:microsoft.com/office/officeart/2005/8/layout/pyramid2"/>
    <dgm:cxn modelId="{686B3BA6-0E3F-4F73-8764-43DAC78F4458}" type="presParOf" srcId="{0D8A90E5-9AFE-4653-BF01-D85DCFBC16AB}" destId="{47719CEC-D230-4ABB-B072-CC41646F4248}" srcOrd="4" destOrd="0" presId="urn:microsoft.com/office/officeart/2005/8/layout/pyramid2"/>
    <dgm:cxn modelId="{9B03C65F-FA4D-4811-8E57-D9849CACC679}" type="presParOf" srcId="{0D8A90E5-9AFE-4653-BF01-D85DCFBC16AB}" destId="{C3CF4C9D-85A0-4574-BE63-236FE20FAC8B}" srcOrd="5" destOrd="0" presId="urn:microsoft.com/office/officeart/2005/8/layout/pyramid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E2C2C84-2621-4D2D-8CC1-61BF6F74CD79}" type="datetimeFigureOut">
              <a:rPr lang="en-US"/>
              <a:pPr>
                <a:defRPr/>
              </a:pPr>
              <a:t>10/9/2011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CB86624-078A-4744-BC58-7577F32957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8D1552E-8C9D-4029-9648-8A3E04521619}" type="datetimeFigureOut">
              <a:rPr lang="en-US"/>
              <a:pPr>
                <a:defRPr/>
              </a:pPr>
              <a:t>10/9/2011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88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GB" noProof="0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r>
              <a:rPr lang="fr-CH" dirty="0" err="1" smtClean="0"/>
              <a:t>Draft</a:t>
            </a:r>
            <a:r>
              <a:rPr lang="fr-CH" dirty="0" smtClean="0"/>
              <a:t> </a:t>
            </a:r>
            <a:r>
              <a:rPr lang="fr-CH" dirty="0" err="1" smtClean="0"/>
              <a:t>opened</a:t>
            </a:r>
            <a:r>
              <a:rPr lang="fr-CH" dirty="0" smtClean="0"/>
              <a:t> for </a:t>
            </a:r>
            <a:r>
              <a:rPr lang="fr-CH" dirty="0" err="1" smtClean="0"/>
              <a:t>comments</a:t>
            </a:r>
            <a:r>
              <a:rPr lang="fr-CH" dirty="0" smtClean="0"/>
              <a:t> for 2 </a:t>
            </a:r>
            <a:r>
              <a:rPr lang="fr-CH" dirty="0" err="1" smtClean="0"/>
              <a:t>months</a:t>
            </a:r>
            <a:r>
              <a:rPr lang="fr-CH" dirty="0" smtClean="0"/>
              <a:t>. 393 </a:t>
            </a:r>
            <a:r>
              <a:rPr lang="fr-CH" dirty="0" err="1" smtClean="0"/>
              <a:t>comments</a:t>
            </a:r>
            <a:endParaRPr lang="fr-CH" dirty="0" smtClean="0"/>
          </a:p>
          <a:p>
            <a:pPr lvl="1"/>
            <a:r>
              <a:rPr lang="en-US" dirty="0" smtClean="0"/>
              <a:t>Progress update to be presented to Policy Board in October 2011</a:t>
            </a:r>
            <a:endParaRPr lang="fr-CH" dirty="0" smtClean="0"/>
          </a:p>
          <a:p>
            <a:pPr lvl="1"/>
            <a:r>
              <a:rPr lang="en-US" dirty="0" smtClean="0"/>
              <a:t>Public consultation in October- December 2011</a:t>
            </a:r>
          </a:p>
          <a:p>
            <a:endParaRPr lang="fr-CH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sv-S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-redd.org/" TargetMode="External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hyperlink" Target="mailto:un-redd@un-redd.org" TargetMode="Externa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pic>
        <p:nvPicPr>
          <p:cNvPr id="5" name="Picture 2" descr="C:\Documents and Settings\Isabelle\Desktop\UNEP\UN-REDD Programme Communication Strategy\Logos\Low Res Logos\FAO,UNEP and UNDP logos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50038" y="5741988"/>
            <a:ext cx="20431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9" name="Freeform 8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10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0850" y="339725"/>
            <a:ext cx="2360613" cy="1014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517792" y="2115745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idx="1"/>
          </p:nvPr>
        </p:nvSpPr>
        <p:spPr>
          <a:xfrm>
            <a:off x="539009" y="3798935"/>
            <a:ext cx="5272070" cy="57149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428875" y="71438"/>
            <a:ext cx="6572250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6" name="Rectangle 5"/>
          <p:cNvSpPr/>
          <p:nvPr userDrawn="1"/>
        </p:nvSpPr>
        <p:spPr>
          <a:xfrm>
            <a:off x="7143750" y="6040438"/>
            <a:ext cx="2143125" cy="746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solidFill>
                  <a:srgbClr val="0099CC"/>
                </a:solidFill>
                <a:ea typeface="Calibri" pitchFamily="34" charset="0"/>
                <a:cs typeface="FrutigerLT-Roman" charset="0"/>
              </a:rPr>
              <a:t>UN</a:t>
            </a:r>
            <a:r>
              <a:rPr lang="fr-FR" sz="2800" dirty="0">
                <a:solidFill>
                  <a:schemeClr val="accent2"/>
                </a:solidFill>
                <a:ea typeface="Calibri" pitchFamily="34" charset="0"/>
                <a:cs typeface="FrutigerLT-Roman" charset="0"/>
              </a:rPr>
              <a:t>-REDD</a:t>
            </a:r>
          </a:p>
          <a:p>
            <a:pPr>
              <a:defRPr/>
            </a:pPr>
            <a:r>
              <a:rPr lang="fr-FR" sz="1450" dirty="0">
                <a:solidFill>
                  <a:schemeClr val="accent2"/>
                </a:solidFill>
                <a:ea typeface="Calibri" pitchFamily="34" charset="0"/>
                <a:cs typeface="Frutiger-Roman" charset="0"/>
              </a:rPr>
              <a:t>P R O G R A M M E</a:t>
            </a:r>
            <a:r>
              <a:rPr lang="en-GB" sz="1450" dirty="0">
                <a:solidFill>
                  <a:schemeClr val="accent2"/>
                </a:solidFill>
              </a:rPr>
              <a:t> </a:t>
            </a:r>
          </a:p>
        </p:txBody>
      </p:sp>
      <p:pic>
        <p:nvPicPr>
          <p:cNvPr id="7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7975" y="1809163"/>
            <a:ext cx="6585698" cy="4923001"/>
          </a:xfrm>
          <a:solidFill>
            <a:schemeClr val="bg1"/>
          </a:solidFill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117" y="1806766"/>
            <a:ext cx="2269476" cy="4913523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lang="en-US" sz="2000" b="0" kern="12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428875" y="1785938"/>
            <a:ext cx="6572250" cy="5000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6" name="Rectangle 5"/>
          <p:cNvSpPr/>
          <p:nvPr userDrawn="1"/>
        </p:nvSpPr>
        <p:spPr>
          <a:xfrm>
            <a:off x="2422525" y="71438"/>
            <a:ext cx="6578600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7" name="Picture 5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434728" y="1813295"/>
            <a:ext cx="6527190" cy="4884959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0"/>
          </p:nvPr>
        </p:nvSpPr>
        <p:spPr>
          <a:xfrm>
            <a:off x="77117" y="1781300"/>
            <a:ext cx="2269476" cy="5005450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lang="en-US" sz="2000" b="0" kern="12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7" name="Freeform 6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8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517792" y="2115745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flipV="1">
            <a:off x="0" y="-47942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6" name="Freeform 5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1"/>
          <p:cNvSpPr txBox="1">
            <a:spLocks/>
          </p:cNvSpPr>
          <p:nvPr userDrawn="1"/>
        </p:nvSpPr>
        <p:spPr bwMode="auto">
          <a:xfrm>
            <a:off x="4146550" y="3657600"/>
            <a:ext cx="4535488" cy="200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 algn="l">
              <a:defRPr sz="4400" b="1" cap="none" baseline="0"/>
            </a:lvl1pPr>
          </a:lstStyle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Visit	</a:t>
            </a:r>
            <a:r>
              <a:rPr lang="en-US" sz="2400" dirty="0" smtClean="0">
                <a:solidFill>
                  <a:srgbClr val="0070C0"/>
                </a:solidFill>
                <a:latin typeface="Franklin Gothic Book" pitchFamily="34" charset="0"/>
                <a:ea typeface="+mj-ea"/>
                <a:cs typeface="+mj-cs"/>
                <a:hlinkClick r:id="rId3"/>
              </a:rPr>
              <a:t>www.un-redd.org</a:t>
            </a:r>
            <a:endParaRPr lang="en-US" sz="2400" dirty="0" smtClean="0">
              <a:solidFill>
                <a:srgbClr val="0070C0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Email	</a:t>
            </a: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  <a:hlinkClick r:id="rId4"/>
              </a:rPr>
              <a:t>un-redd@un-redd.org</a:t>
            </a:r>
            <a:endParaRPr lang="en-US" sz="2400" dirty="0" smtClean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endParaRPr lang="en-US" sz="2400" dirty="0" smtClean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  <a:p>
            <a:pPr eaLnBrk="0" hangingPunct="0">
              <a:defRPr/>
            </a:pPr>
            <a:r>
              <a:rPr lang="en-US" sz="2400" dirty="0" smtClean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 </a:t>
            </a:r>
            <a:endParaRPr lang="en-GB" sz="2400" dirty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558800" y="2468563"/>
            <a:ext cx="6611938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For more information…</a:t>
            </a:r>
            <a:endParaRPr lang="en-GB" sz="4000" b="1" dirty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 flipV="1">
            <a:off x="131763" y="142875"/>
            <a:ext cx="8858250" cy="657225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3" name="Rectangle 2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6" name="Freeform 5"/>
          <p:cNvSpPr/>
          <p:nvPr userDrawn="1"/>
        </p:nvSpPr>
        <p:spPr>
          <a:xfrm flipH="1">
            <a:off x="569913" y="3482975"/>
            <a:ext cx="7718425" cy="293688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7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/>
          <p:nvPr userDrawn="1"/>
        </p:nvSpPr>
        <p:spPr>
          <a:xfrm>
            <a:off x="558800" y="2767013"/>
            <a:ext cx="5567363" cy="7080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n-US" sz="4000" b="1" dirty="0">
                <a:solidFill>
                  <a:srgbClr val="595959"/>
                </a:solidFill>
                <a:latin typeface="Franklin Gothic Book" pitchFamily="34" charset="0"/>
                <a:ea typeface="+mj-ea"/>
                <a:cs typeface="+mj-cs"/>
              </a:rPr>
              <a:t>Thank you for listening!</a:t>
            </a:r>
            <a:endParaRPr lang="en-GB" sz="4000" b="1" dirty="0">
              <a:solidFill>
                <a:srgbClr val="595959"/>
              </a:solidFill>
              <a:latin typeface="Franklin Gothic Book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5EE51C-8804-4334-BD20-270AF05974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FDD25-F74D-4437-B0EE-F837F8290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63661-BF15-4873-B193-8CDEC0CFD4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CF176A-3E03-421D-8370-302E7C3BC6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497CC4-FAA7-485A-9256-EB3130348C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 flipV="1">
            <a:off x="2422525" y="119063"/>
            <a:ext cx="6615113" cy="66262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latin typeface="+mn-lt"/>
            </a:endParaRPr>
          </a:p>
        </p:txBody>
      </p:sp>
      <p:sp>
        <p:nvSpPr>
          <p:cNvPr id="6" name="Rectangle 5"/>
          <p:cNvSpPr>
            <a:spLocks noChangeArrowheads="1"/>
          </p:cNvSpPr>
          <p:nvPr userDrawn="1"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 </a:t>
            </a:r>
            <a:endParaRPr lang="fr-FR"/>
          </a:p>
        </p:txBody>
      </p:sp>
      <p:sp>
        <p:nvSpPr>
          <p:cNvPr id="7" name="Rectangle 6"/>
          <p:cNvSpPr>
            <a:spLocks noChangeArrowheads="1"/>
          </p:cNvSpPr>
          <p:nvPr userDrawn="1"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fr-FR" sz="1600">
                <a:ea typeface="Calibri" pitchFamily="34" charset="0"/>
                <a:cs typeface="Times New Roman" pitchFamily="18" charset="0"/>
              </a:rPr>
              <a:t>    </a:t>
            </a:r>
            <a:endParaRPr lang="fr-FR"/>
          </a:p>
        </p:txBody>
      </p:sp>
      <p:sp>
        <p:nvSpPr>
          <p:cNvPr id="8" name="Freeform 7"/>
          <p:cNvSpPr/>
          <p:nvPr userDrawn="1"/>
        </p:nvSpPr>
        <p:spPr>
          <a:xfrm flipH="1">
            <a:off x="500063" y="3506788"/>
            <a:ext cx="8358187" cy="214312"/>
          </a:xfrm>
          <a:custGeom>
            <a:avLst/>
            <a:gdLst>
              <a:gd name="connsiteX0" fmla="*/ 0 w 4781550"/>
              <a:gd name="connsiteY0" fmla="*/ 0 h 352425"/>
              <a:gd name="connsiteX1" fmla="*/ 4781550 w 4781550"/>
              <a:gd name="connsiteY1" fmla="*/ 9525 h 352425"/>
              <a:gd name="connsiteX2" fmla="*/ 4781550 w 4781550"/>
              <a:gd name="connsiteY2" fmla="*/ 352425 h 352425"/>
              <a:gd name="connsiteX3" fmla="*/ 0 w 4781550"/>
              <a:gd name="connsiteY3" fmla="*/ 0 h 352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781550" h="352425">
                <a:moveTo>
                  <a:pt x="0" y="0"/>
                </a:moveTo>
                <a:lnTo>
                  <a:pt x="4781550" y="9525"/>
                </a:lnTo>
                <a:lnTo>
                  <a:pt x="4781550" y="352425"/>
                </a:lnTo>
                <a:lnTo>
                  <a:pt x="0" y="0"/>
                </a:lnTo>
                <a:close/>
              </a:path>
            </a:pathLst>
          </a:cu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pic>
        <p:nvPicPr>
          <p:cNvPr id="9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375" y="3508375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F:\low res images\Biodiversity---Fro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963" y="5218113"/>
            <a:ext cx="22860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8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075" y="1785938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2" descr="C:\Documents and Settings\Isabelle\Desktop\UNEP\UN-REDD Programme Communication Strategy\Logos\Low Res Logos\FAO,UNEP and UNDP logos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650038" y="5741988"/>
            <a:ext cx="20431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11913" y="246063"/>
            <a:ext cx="2360612" cy="101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2522862" y="2060661"/>
            <a:ext cx="6389783" cy="1362075"/>
          </a:xfrm>
        </p:spPr>
        <p:txBody>
          <a:bodyPr anchor="b">
            <a:noAutofit/>
          </a:bodyPr>
          <a:lstStyle>
            <a:lvl1pPr algn="l">
              <a:defRPr sz="4000" b="1" cap="none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2" name="Text Placeholder 2"/>
          <p:cNvSpPr>
            <a:spLocks noGrp="1"/>
          </p:cNvSpPr>
          <p:nvPr>
            <p:ph type="body" idx="1"/>
          </p:nvPr>
        </p:nvSpPr>
        <p:spPr>
          <a:xfrm>
            <a:off x="2563538" y="3786201"/>
            <a:ext cx="5272070" cy="571493"/>
          </a:xfrm>
        </p:spPr>
        <p:txBody>
          <a:bodyPr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CE319A-2793-48EC-B62A-BA74A5ADC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74C5D-0629-47D5-B5C9-877792EE7DA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98817-E4DE-4B22-B4F8-BD9829AECA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9F5F72-FAC0-4CE9-88A9-AE8B72A84B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3BBCA-51DB-470C-BB6F-2492561113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F8CE94-1EFF-44B2-8037-4F61A6CE26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2428875" y="1785938"/>
            <a:ext cx="6643688" cy="50006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643688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375" y="3508375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F:\low res images\Biodiversity---Fro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963" y="5218113"/>
            <a:ext cx="2286000" cy="1581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8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92075" y="1785938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4896" y="1857709"/>
            <a:ext cx="6313384" cy="4576142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6525" y="125413"/>
            <a:ext cx="2189163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 sz="2800" b="1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2532887" y="256350"/>
            <a:ext cx="6253925" cy="1143000"/>
          </a:xfrm>
        </p:spPr>
        <p:txBody>
          <a:bodyPr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6525" y="125413"/>
            <a:ext cx="2189163" cy="153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 b="1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F:\low res images\Technical-Capacity-Buildin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0650" y="122238"/>
            <a:ext cx="2243138" cy="156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F:\low res images\Biodiversity---Frog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0175" y="120650"/>
            <a:ext cx="2201863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120650" y="1784350"/>
            <a:ext cx="8907463" cy="50022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5" name="Rectangle 4"/>
          <p:cNvSpPr/>
          <p:nvPr userDrawn="1"/>
        </p:nvSpPr>
        <p:spPr>
          <a:xfrm>
            <a:off x="2428875" y="71438"/>
            <a:ext cx="6583363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6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F:\low res images\10055131-Venezuela-Lineair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8113" y="133350"/>
            <a:ext cx="2187575" cy="151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285720" y="1857364"/>
            <a:ext cx="8715436" cy="4643470"/>
          </a:xfrm>
        </p:spPr>
        <p:txBody>
          <a:bodyPr/>
          <a:lstStyle>
            <a:lvl1pPr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1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428875" y="71438"/>
            <a:ext cx="6572250" cy="16430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 dirty="0"/>
          </a:p>
        </p:txBody>
      </p:sp>
      <p:sp>
        <p:nvSpPr>
          <p:cNvPr id="8" name="Rectangle 7"/>
          <p:cNvSpPr/>
          <p:nvPr userDrawn="1"/>
        </p:nvSpPr>
        <p:spPr>
          <a:xfrm>
            <a:off x="7143750" y="6040438"/>
            <a:ext cx="2143125" cy="74612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fr-FR" sz="2800" dirty="0">
                <a:solidFill>
                  <a:srgbClr val="0099CC"/>
                </a:solidFill>
                <a:ea typeface="Calibri" pitchFamily="34" charset="0"/>
                <a:cs typeface="FrutigerLT-Roman" charset="0"/>
              </a:rPr>
              <a:t>UN</a:t>
            </a:r>
            <a:r>
              <a:rPr lang="fr-FR" sz="2800" dirty="0">
                <a:solidFill>
                  <a:schemeClr val="accent2"/>
                </a:solidFill>
                <a:ea typeface="Calibri" pitchFamily="34" charset="0"/>
                <a:cs typeface="FrutigerLT-Roman" charset="0"/>
              </a:rPr>
              <a:t>-REDD</a:t>
            </a:r>
          </a:p>
          <a:p>
            <a:pPr>
              <a:defRPr/>
            </a:pPr>
            <a:r>
              <a:rPr lang="fr-FR" sz="1450" dirty="0">
                <a:solidFill>
                  <a:schemeClr val="accent2"/>
                </a:solidFill>
                <a:ea typeface="Calibri" pitchFamily="34" charset="0"/>
                <a:cs typeface="Frutiger-Roman" charset="0"/>
              </a:rPr>
              <a:t>P R O G R A M M E</a:t>
            </a:r>
            <a:r>
              <a:rPr lang="en-GB" sz="1450" dirty="0">
                <a:solidFill>
                  <a:schemeClr val="accent2"/>
                </a:solidFill>
              </a:rPr>
              <a:t> </a:t>
            </a:r>
          </a:p>
        </p:txBody>
      </p:sp>
      <p:pic>
        <p:nvPicPr>
          <p:cNvPr id="9" name="Picture 12" descr="C:\Documents and Settings\Isabelle\Desktop\UNEP\UN-REDD Programme Communication Strategy\UNEP Pictures\High Resolution Images\Low Res iStock_copy.JPG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075" y="76200"/>
            <a:ext cx="2286000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C:\Documents and Settings\Isabelle\Desktop\UNEP\UN-REDD Programme Communication Strategy\Logos\Low Res Logos\UN-REDD logo.jp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5463" y="5864225"/>
            <a:ext cx="2039937" cy="874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0135" y="2541319"/>
            <a:ext cx="4351662" cy="4178970"/>
          </a:xfrm>
          <a:solidFill>
            <a:schemeClr val="bg1"/>
          </a:solidFill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593" y="1821226"/>
            <a:ext cx="4464407" cy="63976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8754" y="2541320"/>
            <a:ext cx="4441372" cy="4178111"/>
          </a:xfrm>
          <a:solidFill>
            <a:schemeClr val="bg1"/>
          </a:solidFill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60" y="1813389"/>
            <a:ext cx="4351662" cy="639762"/>
          </a:xfrm>
          <a:solidFill>
            <a:schemeClr val="bg1"/>
          </a:solidFill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  <a:latin typeface="Franklin Gothic Book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>
            <a:lvl1pPr algn="ctr">
              <a:defRPr b="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57213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2938" y="1785938"/>
            <a:ext cx="8043862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19" r:id="rId1"/>
    <p:sldLayoutId id="2147486120" r:id="rId2"/>
    <p:sldLayoutId id="2147486121" r:id="rId3"/>
    <p:sldLayoutId id="2147486122" r:id="rId4"/>
    <p:sldLayoutId id="2147486123" r:id="rId5"/>
    <p:sldLayoutId id="2147486124" r:id="rId6"/>
    <p:sldLayoutId id="2147486125" r:id="rId7"/>
    <p:sldLayoutId id="2147486126" r:id="rId8"/>
    <p:sldLayoutId id="2147486127" r:id="rId9"/>
    <p:sldLayoutId id="2147486128" r:id="rId10"/>
    <p:sldLayoutId id="2147486129" r:id="rId11"/>
    <p:sldLayoutId id="2147486130" r:id="rId12"/>
    <p:sldLayoutId id="2147486131" r:id="rId13"/>
    <p:sldLayoutId id="2147486132" r:id="rId14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b="1" kern="1200">
          <a:solidFill>
            <a:srgbClr val="595959"/>
          </a:solidFill>
          <a:latin typeface="Franklin Gothic Book" pitchFamily="34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 b="1">
          <a:solidFill>
            <a:srgbClr val="595959"/>
          </a:solidFill>
          <a:latin typeface="Franklin Gothic Boo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CC41393-6FE0-438A-938C-5D07BD5FE3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108" r:id="rId1"/>
    <p:sldLayoutId id="2147486109" r:id="rId2"/>
    <p:sldLayoutId id="2147486110" r:id="rId3"/>
    <p:sldLayoutId id="2147486111" r:id="rId4"/>
    <p:sldLayoutId id="2147486112" r:id="rId5"/>
    <p:sldLayoutId id="2147486113" r:id="rId6"/>
    <p:sldLayoutId id="2147486114" r:id="rId7"/>
    <p:sldLayoutId id="2147486115" r:id="rId8"/>
    <p:sldLayoutId id="2147486116" r:id="rId9"/>
    <p:sldLayoutId id="2147486117" r:id="rId10"/>
    <p:sldLayoutId id="2147486118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8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2522538" y="2060575"/>
            <a:ext cx="6389687" cy="1362075"/>
          </a:xfrm>
        </p:spPr>
        <p:txBody>
          <a:bodyPr/>
          <a:lstStyle/>
          <a:p>
            <a:r>
              <a:rPr lang="en-GB" sz="3200" dirty="0" smtClean="0">
                <a:solidFill>
                  <a:schemeClr val="tx1"/>
                </a:solidFill>
              </a:rPr>
              <a:t>The UN-REDD Programme:</a:t>
            </a:r>
            <a:br>
              <a:rPr lang="en-GB" sz="3200" dirty="0" smtClean="0">
                <a:solidFill>
                  <a:schemeClr val="tx1"/>
                </a:solidFill>
              </a:rPr>
            </a:br>
            <a:r>
              <a:rPr lang="en-GB" sz="3200" dirty="0" smtClean="0">
                <a:solidFill>
                  <a:schemeClr val="tx1"/>
                </a:solidFill>
              </a:rPr>
              <a:t>Supporting Countries in addressing REDD+ </a:t>
            </a:r>
            <a:r>
              <a:rPr lang="en-GB" sz="3200" dirty="0" smtClean="0">
                <a:solidFill>
                  <a:schemeClr val="tx1"/>
                </a:solidFill>
              </a:rPr>
              <a:t>(Social) Safeguards</a:t>
            </a:r>
            <a:endParaRPr lang="en-GB" sz="3200" dirty="0" smtClean="0">
              <a:solidFill>
                <a:schemeClr val="tx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3813" y="3786188"/>
            <a:ext cx="5932487" cy="719137"/>
          </a:xfrm>
        </p:spPr>
        <p:txBody>
          <a:bodyPr/>
          <a:lstStyle/>
          <a:p>
            <a:pPr>
              <a:defRPr/>
            </a:pPr>
            <a:r>
              <a:rPr lang="en-GB" dirty="0" smtClean="0">
                <a:solidFill>
                  <a:schemeClr val="tx1"/>
                </a:solidFill>
                <a:latin typeface="Franklin Gothic Book" pitchFamily="34" charset="0"/>
              </a:rPr>
              <a:t>Strategy and Planning Meeting on Anti-</a:t>
            </a:r>
            <a:r>
              <a:rPr lang="en-GB" dirty="0" smtClean="0">
                <a:solidFill>
                  <a:schemeClr val="tx1"/>
                </a:solidFill>
                <a:latin typeface="Franklin Gothic Book" pitchFamily="34" charset="0"/>
              </a:rPr>
              <a:t>Corruption and REDD+</a:t>
            </a:r>
            <a:endParaRPr lang="en-GB" dirty="0" smtClean="0">
              <a:solidFill>
                <a:schemeClr val="tx1"/>
              </a:solidFill>
              <a:latin typeface="Franklin Gothic Book" pitchFamily="34" charset="0"/>
            </a:endParaRPr>
          </a:p>
          <a:p>
            <a:pPr>
              <a:defRPr/>
            </a:pPr>
            <a:endParaRPr lang="en-GB" dirty="0" smtClean="0">
              <a:solidFill>
                <a:schemeClr val="tx1"/>
              </a:solidFill>
              <a:latin typeface="Franklin Gothic Book" pitchFamily="34" charset="0"/>
            </a:endParaRPr>
          </a:p>
          <a:p>
            <a:pPr>
              <a:defRPr/>
            </a:pPr>
            <a:r>
              <a:rPr lang="en-GB" dirty="0" smtClean="0">
                <a:solidFill>
                  <a:schemeClr val="tx1"/>
                </a:solidFill>
                <a:latin typeface="Franklin Gothic Book" pitchFamily="34" charset="0"/>
              </a:rPr>
              <a:t>Kathmandu, October </a:t>
            </a:r>
            <a:r>
              <a:rPr lang="en-GB" dirty="0" smtClean="0">
                <a:solidFill>
                  <a:schemeClr val="tx1"/>
                </a:solidFill>
                <a:latin typeface="Franklin Gothic Book" pitchFamily="34" charset="0"/>
              </a:rPr>
              <a:t>2011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2462980" y="5790042"/>
            <a:ext cx="3672349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en-GB" sz="1600" b="1" dirty="0" smtClean="0">
                <a:latin typeface="+mj-lt"/>
              </a:rPr>
              <a:t>Estelle Fach, </a:t>
            </a:r>
            <a:r>
              <a:rPr lang="en-GB" sz="1600" b="1" dirty="0" smtClean="0">
                <a:latin typeface="+mj-lt"/>
              </a:rPr>
              <a:t>Pr</a:t>
            </a:r>
            <a:r>
              <a:rPr lang="en-GB" sz="1600" b="1" dirty="0" smtClean="0">
                <a:latin typeface="+mj-lt"/>
              </a:rPr>
              <a:t>ogramme Analyst, UNDP</a:t>
            </a:r>
            <a:endParaRPr lang="en-GB" sz="1600" b="1" dirty="0" smtClean="0">
              <a:latin typeface="+mj-lt"/>
            </a:endParaRPr>
          </a:p>
          <a:p>
            <a:pPr>
              <a:defRPr/>
            </a:pPr>
            <a:r>
              <a:rPr lang="en-GB" sz="1600" b="1" dirty="0" smtClean="0">
                <a:latin typeface="+mj-lt"/>
              </a:rPr>
              <a:t>UN-REDD Programme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3469" y="1909616"/>
            <a:ext cx="8715436" cy="4643470"/>
          </a:xfrm>
        </p:spPr>
        <p:txBody>
          <a:bodyPr/>
          <a:lstStyle/>
          <a:p>
            <a:r>
              <a:rPr lang="en-CA" sz="1800" dirty="0" smtClean="0"/>
              <a:t>Principle </a:t>
            </a:r>
            <a:r>
              <a:rPr lang="en-CA" sz="1800" dirty="0" smtClean="0"/>
              <a:t>2 – </a:t>
            </a:r>
            <a:r>
              <a:rPr lang="en-CA" sz="1800" dirty="0" smtClean="0"/>
              <a:t>Respect and protect stakeholder rights, including human rights, statutory and customary rights, and collective rights</a:t>
            </a:r>
            <a:endParaRPr lang="en-US" sz="1800" dirty="0" smtClean="0"/>
          </a:p>
          <a:p>
            <a:pPr lvl="1"/>
            <a:r>
              <a:rPr lang="en-CA" sz="1800" b="0" dirty="0" smtClean="0"/>
              <a:t>Criterion </a:t>
            </a:r>
            <a:r>
              <a:rPr lang="en-CA" sz="1800" b="0" dirty="0" smtClean="0"/>
              <a:t>7 – Respect and promote the recognition and exercise of </a:t>
            </a:r>
            <a:r>
              <a:rPr lang="en-CA" sz="1800" b="0" dirty="0" smtClean="0">
                <a:hlinkClick r:id="" action="ppaction://hlinkfile"/>
              </a:rPr>
              <a:t>equitable</a:t>
            </a:r>
            <a:r>
              <a:rPr lang="en-CA" sz="1800" b="0" dirty="0" smtClean="0"/>
              <a:t> land tenure and carbon rights by </a:t>
            </a:r>
            <a:r>
              <a:rPr lang="en-CA" sz="1800" b="0" dirty="0" smtClean="0">
                <a:hlinkClick r:id="" action="ppaction://hlinkfile"/>
              </a:rPr>
              <a:t>indigenous peoples</a:t>
            </a:r>
            <a:r>
              <a:rPr lang="en-CA" sz="1800" b="0" dirty="0" smtClean="0"/>
              <a:t> and other local </a:t>
            </a:r>
            <a:r>
              <a:rPr lang="en-CA" sz="1800" b="0" dirty="0" smtClean="0"/>
              <a:t>communities</a:t>
            </a:r>
          </a:p>
          <a:p>
            <a:pPr lvl="1"/>
            <a:r>
              <a:rPr lang="en-CA" sz="1800" b="0" dirty="0" smtClean="0"/>
              <a:t>Criterion 9 – Seek </a:t>
            </a:r>
            <a:r>
              <a:rPr lang="en-CA" sz="1800" b="0" dirty="0" smtClean="0">
                <a:hlinkClick r:id="" action="ppaction://hlinkfile"/>
              </a:rPr>
              <a:t>free, prior and informed consent</a:t>
            </a:r>
            <a:r>
              <a:rPr lang="en-CA" sz="1800" b="0" dirty="0" smtClean="0"/>
              <a:t> of </a:t>
            </a:r>
            <a:r>
              <a:rPr lang="en-CA" sz="1800" b="0" dirty="0" smtClean="0">
                <a:hlinkClick r:id="" action="ppaction://hlinkfile"/>
              </a:rPr>
              <a:t>indigenous peoples</a:t>
            </a:r>
            <a:r>
              <a:rPr lang="en-CA" sz="1800" b="0" dirty="0" smtClean="0"/>
              <a:t> and </a:t>
            </a:r>
            <a:r>
              <a:rPr lang="en-CA" sz="1800" b="0" dirty="0" smtClean="0">
                <a:hlinkClick r:id="" action="ppaction://hlinkfile"/>
              </a:rPr>
              <a:t>other forest dependent communities</a:t>
            </a:r>
            <a:r>
              <a:rPr lang="en-CA" sz="1800" b="0" dirty="0" smtClean="0"/>
              <a:t> and respect and uphold the decision taken (whether consent is given or </a:t>
            </a:r>
            <a:r>
              <a:rPr lang="en-CA" sz="1800" b="0" dirty="0" smtClean="0"/>
              <a:t>withheld)</a:t>
            </a:r>
          </a:p>
          <a:p>
            <a:pPr lvl="1">
              <a:buNone/>
            </a:pPr>
            <a:endParaRPr lang="en-CA" sz="1800" b="0" dirty="0" smtClean="0"/>
          </a:p>
          <a:p>
            <a:r>
              <a:rPr lang="en-CA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Principle </a:t>
            </a:r>
            <a:r>
              <a:rPr lang="en-CA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 – Promote and enhance </a:t>
            </a:r>
            <a:r>
              <a:rPr lang="en-CA" sz="18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" action="ppaction://hlinkfile"/>
              </a:rPr>
              <a:t>forests’</a:t>
            </a:r>
            <a:r>
              <a:rPr lang="en-CA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contribution to sustainable </a:t>
            </a:r>
            <a:r>
              <a:rPr lang="en-CA" sz="1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livelihoods</a:t>
            </a:r>
          </a:p>
          <a:p>
            <a:pPr lvl="1"/>
            <a:r>
              <a:rPr lang="en-CA" sz="1800" b="0" dirty="0" smtClean="0">
                <a:solidFill>
                  <a:schemeClr val="tx1"/>
                </a:solidFill>
              </a:rPr>
              <a:t>Criterion 12 – Ensure </a:t>
            </a:r>
            <a:r>
              <a:rPr lang="en-CA" sz="1800" b="0" dirty="0" smtClean="0">
                <a:solidFill>
                  <a:schemeClr val="tx1"/>
                </a:solidFill>
                <a:hlinkClick r:id="" action="ppaction://hlinkfile"/>
              </a:rPr>
              <a:t>equitable</a:t>
            </a:r>
            <a:r>
              <a:rPr lang="en-CA" sz="1800" b="0" dirty="0" smtClean="0">
                <a:solidFill>
                  <a:schemeClr val="tx1"/>
                </a:solidFill>
              </a:rPr>
              <a:t>, non-discriminatory and transparent benefit sharing and distribution among </a:t>
            </a:r>
            <a:r>
              <a:rPr lang="en-CA" sz="1800" b="0" dirty="0" smtClean="0">
                <a:solidFill>
                  <a:schemeClr val="tx1"/>
                </a:solidFill>
                <a:hlinkClick r:id="" action="ppaction://hlinkfile"/>
              </a:rPr>
              <a:t>relevant stakeholders</a:t>
            </a:r>
            <a:r>
              <a:rPr lang="en-CA" sz="1800" b="0" dirty="0" smtClean="0">
                <a:solidFill>
                  <a:schemeClr val="tx1"/>
                </a:solidFill>
              </a:rPr>
              <a:t> with special attention to the </a:t>
            </a:r>
            <a:r>
              <a:rPr lang="en-CA" sz="1800" b="0" dirty="0" smtClean="0">
                <a:solidFill>
                  <a:schemeClr val="tx1"/>
                </a:solidFill>
                <a:hlinkClick r:id="" action="ppaction://hlinkfile"/>
              </a:rPr>
              <a:t>most vulnerable and marginalized groups</a:t>
            </a:r>
            <a:endParaRPr lang="en-CA" sz="1800" b="0" dirty="0" smtClean="0">
              <a:solidFill>
                <a:schemeClr val="tx1"/>
              </a:solidFill>
            </a:endParaRPr>
          </a:p>
          <a:p>
            <a:pPr lvl="1"/>
            <a:endParaRPr lang="en-US" sz="1600" dirty="0" smtClean="0"/>
          </a:p>
          <a:p>
            <a:pPr lvl="1"/>
            <a:endParaRPr lang="en-US" sz="1600" b="0" dirty="0" smtClean="0"/>
          </a:p>
          <a:p>
            <a:pPr lvl="1"/>
            <a:endParaRPr lang="en-CA" sz="1600" u="sng" dirty="0" smtClean="0"/>
          </a:p>
          <a:p>
            <a:pPr lvl="1"/>
            <a:endParaRPr lang="en-US" sz="1600" dirty="0" smtClean="0"/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 related to corruption/anti-corruption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0295" y="1982788"/>
            <a:ext cx="8715375" cy="4875212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sv-SE" dirty="0" smtClean="0">
                <a:solidFill>
                  <a:schemeClr val="tx1"/>
                </a:solidFill>
              </a:rPr>
              <a:t>On the Principles and Criteria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defRPr/>
            </a:pPr>
            <a:r>
              <a:rPr lang="sv-SE" sz="1800" b="0" dirty="0" smtClean="0"/>
              <a:t>Consultation process October – December 2012, at www.un-redd.org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defRPr/>
            </a:pPr>
            <a:r>
              <a:rPr lang="sv-SE" sz="1800" b="0" dirty="0" smtClean="0">
                <a:solidFill>
                  <a:schemeClr val="tx1"/>
                </a:solidFill>
              </a:rPr>
              <a:t>Revisions and approval sought by Policy Board in March 2012</a:t>
            </a:r>
          </a:p>
          <a:p>
            <a:pPr>
              <a:spcBef>
                <a:spcPts val="1200"/>
              </a:spcBef>
              <a:spcAft>
                <a:spcPts val="1200"/>
              </a:spcAft>
              <a:defRPr/>
            </a:pPr>
            <a:r>
              <a:rPr lang="sv-SE" dirty="0" smtClean="0">
                <a:solidFill>
                  <a:schemeClr val="tx1"/>
                </a:solidFill>
              </a:rPr>
              <a:t>On safeguards in general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defRPr/>
            </a:pPr>
            <a:r>
              <a:rPr lang="sv-SE" sz="2000" b="0" dirty="0" smtClean="0"/>
              <a:t>Further work with countries in support for addressing and informing on </a:t>
            </a:r>
            <a:r>
              <a:rPr lang="sv-SE" sz="2000" b="0" dirty="0" smtClean="0"/>
              <a:t>safeguards</a:t>
            </a:r>
          </a:p>
          <a:p>
            <a:pPr lvl="1">
              <a:spcBef>
                <a:spcPts val="1200"/>
              </a:spcBef>
              <a:spcAft>
                <a:spcPts val="1200"/>
              </a:spcAft>
              <a:defRPr/>
            </a:pPr>
            <a:r>
              <a:rPr lang="sv-SE" sz="2000" b="0" dirty="0" smtClean="0">
                <a:solidFill>
                  <a:schemeClr val="tx1"/>
                </a:solidFill>
              </a:rPr>
              <a:t>Integrating tools and guidelines into a UN-REDD Programme Framework for ensuring social and environmental benefits for REDD+ and addressing its potential risks, to guide the UN-REDD activities</a:t>
            </a:r>
            <a:r>
              <a:rPr lang="sv-SE" sz="2000" dirty="0" smtClean="0">
                <a:solidFill>
                  <a:schemeClr val="tx1"/>
                </a:solidFill>
              </a:rPr>
              <a:t>.</a:t>
            </a:r>
          </a:p>
          <a:p>
            <a:pPr>
              <a:buNone/>
              <a:defRPr/>
            </a:pPr>
            <a:endParaRPr lang="sv-SE" dirty="0" smtClean="0">
              <a:solidFill>
                <a:schemeClr val="accent3"/>
              </a:solidFill>
            </a:endParaRPr>
          </a:p>
        </p:txBody>
      </p:sp>
      <p:sp>
        <p:nvSpPr>
          <p:cNvPr id="28675" name="Title 2"/>
          <p:cNvSpPr>
            <a:spLocks noGrp="1"/>
          </p:cNvSpPr>
          <p:nvPr>
            <p:ph type="title"/>
          </p:nvPr>
        </p:nvSpPr>
        <p:spPr>
          <a:xfrm>
            <a:off x="2446338" y="131763"/>
            <a:ext cx="6543675" cy="1531937"/>
          </a:xfrm>
        </p:spPr>
        <p:txBody>
          <a:bodyPr/>
          <a:lstStyle/>
          <a:p>
            <a:r>
              <a:rPr lang="sv-SE" dirty="0" smtClean="0">
                <a:solidFill>
                  <a:schemeClr val="tx1"/>
                </a:solidFill>
                <a:latin typeface="+mj-lt"/>
              </a:rPr>
              <a:t>Next steps</a:t>
            </a:r>
            <a:endParaRPr lang="en-US" dirty="0" smtClean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52697" y="1723786"/>
            <a:ext cx="8540580" cy="5134214"/>
          </a:xfrm>
        </p:spPr>
        <p:txBody>
          <a:bodyPr/>
          <a:lstStyle/>
          <a:p>
            <a:pPr marL="180975" indent="-180975">
              <a:tabLst>
                <a:tab pos="180975" algn="l"/>
              </a:tabLst>
              <a:defRPr/>
            </a:pPr>
            <a:r>
              <a:rPr lang="en-GB" sz="2600" dirty="0" smtClean="0"/>
              <a:t>Based on : </a:t>
            </a:r>
          </a:p>
          <a:p>
            <a:pPr marL="581025" lvl="1" indent="-180975">
              <a:tabLst>
                <a:tab pos="180975" algn="l"/>
              </a:tabLst>
              <a:defRPr/>
            </a:pPr>
            <a:r>
              <a:rPr lang="en-GB" sz="2000" dirty="0" smtClean="0"/>
              <a:t>UN Human rights mandate</a:t>
            </a:r>
          </a:p>
          <a:p>
            <a:pPr marL="581025" lvl="1" indent="-180975">
              <a:tabLst>
                <a:tab pos="180975" algn="l"/>
              </a:tabLst>
              <a:defRPr/>
            </a:pPr>
            <a:r>
              <a:rPr lang="en-GB" sz="1800" dirty="0" smtClean="0"/>
              <a:t>UN-REDD Programme 2011-2015 </a:t>
            </a:r>
            <a:r>
              <a:rPr lang="en-GB" sz="1800" dirty="0" smtClean="0"/>
              <a:t>Strategy</a:t>
            </a:r>
          </a:p>
          <a:p>
            <a:pPr marL="581025" lvl="1" indent="-180975">
              <a:tabLst>
                <a:tab pos="180975" algn="l"/>
              </a:tabLst>
              <a:defRPr/>
            </a:pPr>
            <a:r>
              <a:rPr lang="en-GB" sz="1800" dirty="0" smtClean="0"/>
              <a:t>Cancun </a:t>
            </a:r>
            <a:r>
              <a:rPr lang="en-GB" sz="1800" dirty="0" smtClean="0"/>
              <a:t>Agreements, Annex </a:t>
            </a:r>
            <a:r>
              <a:rPr lang="en-GB" sz="1800" dirty="0" smtClean="0"/>
              <a:t>I: </a:t>
            </a:r>
            <a:endParaRPr lang="en-GB" sz="1800" dirty="0" smtClean="0"/>
          </a:p>
          <a:p>
            <a:pPr marL="981075" lvl="2" indent="-180975">
              <a:tabLst>
                <a:tab pos="180975" algn="l"/>
              </a:tabLst>
              <a:defRPr/>
            </a:pPr>
            <a:r>
              <a:rPr lang="en-CA" sz="1600" dirty="0" smtClean="0"/>
              <a:t>2(b) Transparent </a:t>
            </a:r>
            <a:r>
              <a:rPr lang="en-CA" sz="1600" dirty="0" smtClean="0"/>
              <a:t>and effective national forest governance </a:t>
            </a:r>
            <a:r>
              <a:rPr lang="en-CA" sz="1600" dirty="0" smtClean="0"/>
              <a:t>structures</a:t>
            </a:r>
            <a:r>
              <a:rPr lang="en-CA" sz="1600" dirty="0" smtClean="0"/>
              <a:t> </a:t>
            </a:r>
            <a:r>
              <a:rPr lang="en-CA" sz="1600" dirty="0" smtClean="0"/>
              <a:t>(...)</a:t>
            </a:r>
          </a:p>
          <a:p>
            <a:pPr marL="981075" lvl="2" indent="-180975">
              <a:tabLst>
                <a:tab pos="180975" algn="l"/>
              </a:tabLst>
              <a:defRPr/>
            </a:pPr>
            <a:r>
              <a:rPr lang="en-CA" sz="1600" dirty="0" smtClean="0"/>
              <a:t>2(c) </a:t>
            </a:r>
            <a:r>
              <a:rPr lang="en-CA" sz="1600" dirty="0" smtClean="0"/>
              <a:t>Respect </a:t>
            </a:r>
            <a:r>
              <a:rPr lang="en-CA" sz="1600" dirty="0" smtClean="0"/>
              <a:t>for the knowledge and rights of indigenous peoples and members of local </a:t>
            </a:r>
            <a:r>
              <a:rPr lang="en-CA" sz="1600" dirty="0" smtClean="0"/>
              <a:t>communities</a:t>
            </a:r>
          </a:p>
          <a:p>
            <a:pPr marL="981075" lvl="2" indent="-180975">
              <a:tabLst>
                <a:tab pos="180975" algn="l"/>
              </a:tabLst>
              <a:defRPr/>
            </a:pPr>
            <a:r>
              <a:rPr lang="en-CA" sz="1600" dirty="0" smtClean="0"/>
              <a:t>2(d) The full and effective participation of relevant stakeholders, in particular, indigenous peoples and local communities </a:t>
            </a:r>
            <a:r>
              <a:rPr lang="en-CA" sz="1600" dirty="0" smtClean="0"/>
              <a:t>(…)</a:t>
            </a:r>
          </a:p>
          <a:p>
            <a:pPr marL="981075" lvl="2" indent="-180975">
              <a:tabLst>
                <a:tab pos="180975" algn="l"/>
              </a:tabLst>
              <a:defRPr/>
            </a:pPr>
            <a:r>
              <a:rPr lang="en-CA" sz="1600" dirty="0" smtClean="0"/>
              <a:t>2 </a:t>
            </a:r>
            <a:r>
              <a:rPr lang="en-CA" sz="1600" dirty="0" smtClean="0"/>
              <a:t>(e) Actions are (...) used to (...) enhance other social and environmental benefits </a:t>
            </a:r>
            <a:r>
              <a:rPr lang="en-CA" sz="1600" dirty="0" smtClean="0"/>
              <a:t>(...)</a:t>
            </a:r>
          </a:p>
          <a:p>
            <a:pPr marL="180975" indent="-180975">
              <a:tabLst>
                <a:tab pos="180975" algn="l"/>
              </a:tabLst>
              <a:defRPr/>
            </a:pPr>
            <a:r>
              <a:rPr lang="en-GB" dirty="0" smtClean="0">
                <a:solidFill>
                  <a:schemeClr val="tx1"/>
                </a:solidFill>
              </a:rPr>
              <a:t>UN-REDD Programme: </a:t>
            </a:r>
            <a:endParaRPr lang="en-GB" dirty="0" smtClean="0">
              <a:solidFill>
                <a:schemeClr val="tx1"/>
              </a:solidFill>
            </a:endParaRPr>
          </a:p>
          <a:p>
            <a:pPr marL="581025" lvl="1" indent="-180975">
              <a:tabLst>
                <a:tab pos="180975" algn="l"/>
              </a:tabLst>
              <a:defRPr/>
            </a:pPr>
            <a:r>
              <a:rPr lang="fr-CH" sz="1600" dirty="0" smtClean="0">
                <a:solidFill>
                  <a:schemeClr val="tx1"/>
                </a:solidFill>
              </a:rPr>
              <a:t>Supports </a:t>
            </a:r>
            <a:r>
              <a:rPr lang="fr-CH" sz="1600" dirty="0" smtClean="0">
                <a:solidFill>
                  <a:schemeClr val="tx1"/>
                </a:solidFill>
              </a:rPr>
              <a:t>countries in </a:t>
            </a:r>
            <a:r>
              <a:rPr lang="fr-CH" sz="1600" dirty="0" err="1" smtClean="0">
                <a:solidFill>
                  <a:schemeClr val="tx1"/>
                </a:solidFill>
              </a:rPr>
              <a:t>implementing</a:t>
            </a:r>
            <a:r>
              <a:rPr lang="fr-CH" sz="1600" dirty="0" smtClean="0">
                <a:solidFill>
                  <a:schemeClr val="tx1"/>
                </a:solidFill>
              </a:rPr>
              <a:t> </a:t>
            </a:r>
            <a:r>
              <a:rPr lang="fr-CH" sz="1600" dirty="0" err="1" smtClean="0">
                <a:solidFill>
                  <a:schemeClr val="tx1"/>
                </a:solidFill>
              </a:rPr>
              <a:t>safeguards</a:t>
            </a:r>
            <a:r>
              <a:rPr lang="fr-CH" sz="1600" dirty="0" smtClean="0">
                <a:solidFill>
                  <a:schemeClr val="tx1"/>
                </a:solidFill>
              </a:rPr>
              <a:t> and </a:t>
            </a:r>
            <a:r>
              <a:rPr lang="fr-CH" sz="1600" dirty="0" err="1" smtClean="0">
                <a:solidFill>
                  <a:schemeClr val="tx1"/>
                </a:solidFill>
              </a:rPr>
              <a:t>providing</a:t>
            </a:r>
            <a:r>
              <a:rPr lang="fr-CH" sz="1600" dirty="0" smtClean="0">
                <a:solidFill>
                  <a:schemeClr val="tx1"/>
                </a:solidFill>
              </a:rPr>
              <a:t> information on how the </a:t>
            </a:r>
            <a:r>
              <a:rPr lang="fr-CH" sz="1600" dirty="0" err="1" smtClean="0">
                <a:solidFill>
                  <a:schemeClr val="tx1"/>
                </a:solidFill>
              </a:rPr>
              <a:t>safeguards</a:t>
            </a:r>
            <a:r>
              <a:rPr lang="fr-CH" sz="1600" dirty="0" smtClean="0">
                <a:solidFill>
                  <a:schemeClr val="tx1"/>
                </a:solidFill>
              </a:rPr>
              <a:t> are </a:t>
            </a:r>
            <a:r>
              <a:rPr lang="fr-CH" sz="1600" dirty="0" err="1" smtClean="0">
                <a:solidFill>
                  <a:schemeClr val="tx1"/>
                </a:solidFill>
              </a:rPr>
              <a:t>being</a:t>
            </a:r>
            <a:r>
              <a:rPr lang="fr-CH" sz="1600" dirty="0" smtClean="0">
                <a:solidFill>
                  <a:schemeClr val="tx1"/>
                </a:solidFill>
              </a:rPr>
              <a:t> </a:t>
            </a:r>
            <a:r>
              <a:rPr lang="fr-CH" sz="1600" dirty="0" err="1" smtClean="0">
                <a:solidFill>
                  <a:schemeClr val="tx1"/>
                </a:solidFill>
              </a:rPr>
              <a:t>addressed</a:t>
            </a:r>
            <a:endParaRPr lang="fr-CH" sz="1600" dirty="0" smtClean="0">
              <a:solidFill>
                <a:schemeClr val="tx1"/>
              </a:solidFill>
            </a:endParaRPr>
          </a:p>
          <a:p>
            <a:pPr marL="581025" lvl="1" indent="-180975">
              <a:tabLst>
                <a:tab pos="180975" algn="l"/>
              </a:tabLst>
              <a:defRPr/>
            </a:pPr>
            <a:r>
              <a:rPr lang="fr-CH" sz="1600" dirty="0" err="1" smtClean="0"/>
              <a:t>Ensures</a:t>
            </a:r>
            <a:r>
              <a:rPr lang="fr-CH" sz="1600" dirty="0" smtClean="0"/>
              <a:t> </a:t>
            </a:r>
            <a:r>
              <a:rPr lang="fr-CH" sz="1600" dirty="0" smtClean="0">
                <a:solidFill>
                  <a:schemeClr val="tx1"/>
                </a:solidFill>
              </a:rPr>
              <a:t> </a:t>
            </a:r>
            <a:r>
              <a:rPr lang="fr-CH" sz="1600" dirty="0" err="1" smtClean="0">
                <a:solidFill>
                  <a:schemeClr val="tx1"/>
                </a:solidFill>
              </a:rPr>
              <a:t>that</a:t>
            </a:r>
            <a:r>
              <a:rPr lang="fr-CH" sz="1600" dirty="0" smtClean="0">
                <a:solidFill>
                  <a:schemeClr val="tx1"/>
                </a:solidFill>
              </a:rPr>
              <a:t> the UN-REDD Programme </a:t>
            </a:r>
            <a:r>
              <a:rPr lang="fr-CH" sz="1600" dirty="0" err="1" smtClean="0">
                <a:solidFill>
                  <a:schemeClr val="tx1"/>
                </a:solidFill>
              </a:rPr>
              <a:t>activities</a:t>
            </a:r>
            <a:r>
              <a:rPr lang="fr-CH" sz="1600" dirty="0" smtClean="0">
                <a:solidFill>
                  <a:schemeClr val="tx1"/>
                </a:solidFill>
              </a:rPr>
              <a:t> </a:t>
            </a:r>
            <a:r>
              <a:rPr lang="fr-CH" sz="1600" dirty="0" smtClean="0">
                <a:solidFill>
                  <a:schemeClr val="tx1"/>
                </a:solidFill>
              </a:rPr>
              <a:t>respect the REDD+ </a:t>
            </a:r>
            <a:r>
              <a:rPr lang="fr-CH" sz="1600" dirty="0" err="1" smtClean="0">
                <a:solidFill>
                  <a:schemeClr val="tx1"/>
                </a:solidFill>
              </a:rPr>
              <a:t>safeguards</a:t>
            </a:r>
            <a:r>
              <a:rPr lang="fr-CH" sz="1600" dirty="0" smtClean="0">
                <a:solidFill>
                  <a:schemeClr val="tx1"/>
                </a:solidFill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>
                <a:latin typeface="+mj-lt"/>
              </a:rPr>
              <a:t>UN-REDD Programme and </a:t>
            </a:r>
            <a:r>
              <a:rPr lang="fr-CH" dirty="0" smtClean="0">
                <a:latin typeface="+mj-lt"/>
              </a:rPr>
              <a:t>(social) </a:t>
            </a:r>
            <a:r>
              <a:rPr lang="fr-CH" dirty="0" err="1" smtClean="0">
                <a:latin typeface="+mj-lt"/>
              </a:rPr>
              <a:t>Safeguards</a:t>
            </a:r>
            <a:endParaRPr lang="fr-CH" dirty="0">
              <a:latin typeface="+mj-l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US" b="0" dirty="0" smtClean="0"/>
              <a:t>Highlight the importance of safeguards for national REDD+ systems to ensure that potential negative impacts are assessed, identified and managed.  </a:t>
            </a:r>
          </a:p>
          <a:p>
            <a:pPr>
              <a:spcAft>
                <a:spcPts val="600"/>
              </a:spcAft>
            </a:pPr>
            <a:r>
              <a:rPr lang="en-US" b="0" dirty="0" smtClean="0"/>
              <a:t>Provide guidance as to how the potential multiple benefits of REDD+ can be enhanced and optimized.  </a:t>
            </a:r>
          </a:p>
          <a:p>
            <a:pPr>
              <a:spcAft>
                <a:spcPts val="600"/>
              </a:spcAft>
            </a:pPr>
            <a:r>
              <a:rPr lang="en-US" b="0" dirty="0" smtClean="0"/>
              <a:t>Reflect the UN-REDD </a:t>
            </a:r>
            <a:r>
              <a:rPr lang="en-US" b="0" dirty="0" err="1" smtClean="0"/>
              <a:t>Programme’s</a:t>
            </a:r>
            <a:r>
              <a:rPr lang="en-US" b="0" dirty="0" smtClean="0"/>
              <a:t> responsibility to UN conventions, treaties and declarations. </a:t>
            </a:r>
            <a:endParaRPr lang="fr-CH" b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>
                <a:solidFill>
                  <a:schemeClr val="tx1"/>
                </a:solidFill>
                <a:latin typeface="+mj-lt"/>
              </a:rPr>
              <a:t>UN-REDD Programme and </a:t>
            </a:r>
            <a:r>
              <a:rPr lang="fr-CH" dirty="0" err="1" smtClean="0">
                <a:solidFill>
                  <a:schemeClr val="tx1"/>
                </a:solidFill>
                <a:latin typeface="+mj-lt"/>
              </a:rPr>
              <a:t>Safeguards</a:t>
            </a:r>
            <a:endParaRPr lang="fr-CH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558302" y="1632183"/>
            <a:ext cx="6585698" cy="4923001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fr-CH" dirty="0" smtClean="0"/>
              <a:t>Minimum </a:t>
            </a:r>
            <a:r>
              <a:rPr lang="fr-CH" dirty="0" err="1" smtClean="0"/>
              <a:t>requirements</a:t>
            </a:r>
            <a:r>
              <a:rPr lang="fr-CH" dirty="0" smtClean="0"/>
              <a:t> for National Programmes </a:t>
            </a:r>
            <a:r>
              <a:rPr lang="fr-CH" dirty="0" err="1" smtClean="0"/>
              <a:t>assessed</a:t>
            </a:r>
            <a:r>
              <a:rPr lang="fr-CH" dirty="0" smtClean="0"/>
              <a:t> by </a:t>
            </a:r>
            <a:r>
              <a:rPr lang="fr-CH" dirty="0" err="1" smtClean="0"/>
              <a:t>external</a:t>
            </a:r>
            <a:r>
              <a:rPr lang="fr-CH" dirty="0" smtClean="0"/>
              <a:t> </a:t>
            </a:r>
            <a:r>
              <a:rPr lang="fr-CH" dirty="0" err="1" smtClean="0"/>
              <a:t>reviewers</a:t>
            </a:r>
            <a:r>
              <a:rPr lang="fr-CH" dirty="0" smtClean="0"/>
              <a:t>:</a:t>
            </a:r>
          </a:p>
          <a:p>
            <a:pPr lvl="1">
              <a:spcAft>
                <a:spcPts val="600"/>
              </a:spcAft>
            </a:pPr>
            <a:r>
              <a:rPr lang="fr-CH" dirty="0" err="1" smtClean="0"/>
              <a:t>Goverment</a:t>
            </a:r>
            <a:r>
              <a:rPr lang="fr-CH" dirty="0" smtClean="0"/>
              <a:t> </a:t>
            </a:r>
            <a:r>
              <a:rPr lang="fr-CH" dirty="0" err="1" smtClean="0"/>
              <a:t>ownership</a:t>
            </a:r>
            <a:endParaRPr lang="fr-CH" dirty="0" smtClean="0"/>
          </a:p>
          <a:p>
            <a:pPr lvl="1">
              <a:spcAft>
                <a:spcPts val="600"/>
              </a:spcAft>
            </a:pPr>
            <a:r>
              <a:rPr lang="fr-CH" dirty="0" err="1" smtClean="0"/>
              <a:t>Coherence</a:t>
            </a:r>
            <a:r>
              <a:rPr lang="fr-CH" dirty="0" smtClean="0"/>
              <a:t> </a:t>
            </a:r>
            <a:r>
              <a:rPr lang="fr-CH" dirty="0" err="1" smtClean="0"/>
              <a:t>with</a:t>
            </a:r>
            <a:r>
              <a:rPr lang="fr-CH" dirty="0" smtClean="0"/>
              <a:t> national </a:t>
            </a:r>
            <a:r>
              <a:rPr lang="fr-CH" dirty="0" err="1" smtClean="0"/>
              <a:t>strategies</a:t>
            </a:r>
            <a:r>
              <a:rPr lang="fr-CH" dirty="0" smtClean="0"/>
              <a:t>, </a:t>
            </a:r>
            <a:r>
              <a:rPr lang="fr-CH" dirty="0" err="1" smtClean="0"/>
              <a:t>policies</a:t>
            </a:r>
            <a:r>
              <a:rPr lang="fr-CH" dirty="0" smtClean="0"/>
              <a:t> and </a:t>
            </a:r>
            <a:r>
              <a:rPr lang="fr-CH" dirty="0" err="1" smtClean="0"/>
              <a:t>development</a:t>
            </a:r>
            <a:r>
              <a:rPr lang="fr-CH" dirty="0" smtClean="0"/>
              <a:t> planning </a:t>
            </a:r>
            <a:r>
              <a:rPr lang="fr-CH" dirty="0" err="1" smtClean="0"/>
              <a:t>processes</a:t>
            </a:r>
            <a:endParaRPr lang="fr-CH" dirty="0" smtClean="0"/>
          </a:p>
          <a:p>
            <a:pPr lvl="1">
              <a:spcAft>
                <a:spcPts val="600"/>
              </a:spcAft>
            </a:pPr>
            <a:r>
              <a:rPr lang="fr-CH" dirty="0" err="1" smtClean="0"/>
              <a:t>Operational</a:t>
            </a:r>
            <a:r>
              <a:rPr lang="fr-CH" dirty="0" smtClean="0"/>
              <a:t> guidance for engagement of </a:t>
            </a:r>
            <a:r>
              <a:rPr lang="fr-CH" dirty="0" err="1" smtClean="0"/>
              <a:t>Indigenous</a:t>
            </a:r>
            <a:r>
              <a:rPr lang="fr-CH" dirty="0" smtClean="0"/>
              <a:t> Peoples and </a:t>
            </a:r>
            <a:r>
              <a:rPr lang="fr-CH" dirty="0" err="1" smtClean="0"/>
              <a:t>Other</a:t>
            </a:r>
            <a:r>
              <a:rPr lang="fr-CH" dirty="0" smtClean="0"/>
              <a:t> Forest </a:t>
            </a:r>
            <a:r>
              <a:rPr lang="fr-CH" dirty="0" err="1" smtClean="0"/>
              <a:t>Dependent</a:t>
            </a:r>
            <a:r>
              <a:rPr lang="fr-CH" dirty="0" smtClean="0"/>
              <a:t> </a:t>
            </a:r>
            <a:r>
              <a:rPr lang="fr-CH" dirty="0" err="1" smtClean="0"/>
              <a:t>Communities</a:t>
            </a:r>
            <a:endParaRPr lang="fr-CH" dirty="0" smtClean="0"/>
          </a:p>
          <a:p>
            <a:pPr lvl="1">
              <a:spcAft>
                <a:spcPts val="600"/>
              </a:spcAft>
            </a:pPr>
            <a:r>
              <a:rPr lang="fr-CH" dirty="0" err="1" smtClean="0"/>
              <a:t>Level</a:t>
            </a:r>
            <a:r>
              <a:rPr lang="fr-CH" dirty="0" smtClean="0"/>
              <a:t> of consultation, participation and engagement</a:t>
            </a:r>
          </a:p>
          <a:p>
            <a:pPr>
              <a:spcAft>
                <a:spcPts val="600"/>
              </a:spcAft>
            </a:pPr>
            <a:r>
              <a:rPr lang="fr-CH" b="1" dirty="0" smtClean="0"/>
              <a:t>Programme</a:t>
            </a:r>
            <a:r>
              <a:rPr lang="fr-CH" dirty="0" smtClean="0"/>
              <a:t> guidelines for </a:t>
            </a:r>
            <a:r>
              <a:rPr lang="fr-CH" dirty="0" err="1" smtClean="0"/>
              <a:t>stakeholder</a:t>
            </a:r>
            <a:r>
              <a:rPr lang="fr-CH" dirty="0" smtClean="0"/>
              <a:t> engagement in REDD</a:t>
            </a:r>
            <a:r>
              <a:rPr lang="fr-CH" dirty="0" smtClean="0"/>
              <a:t>+, </a:t>
            </a:r>
            <a:r>
              <a:rPr lang="fr-CH" dirty="0" err="1" smtClean="0"/>
              <a:t>jointly</a:t>
            </a:r>
            <a:r>
              <a:rPr lang="fr-CH" dirty="0" smtClean="0"/>
              <a:t> </a:t>
            </a:r>
            <a:r>
              <a:rPr lang="fr-CH" dirty="0" err="1" smtClean="0"/>
              <a:t>with</a:t>
            </a:r>
            <a:r>
              <a:rPr lang="fr-CH" dirty="0" smtClean="0"/>
              <a:t> the World Bank</a:t>
            </a:r>
            <a:endParaRPr lang="fr-CH" dirty="0" smtClean="0"/>
          </a:p>
          <a:p>
            <a:pPr>
              <a:spcAft>
                <a:spcPts val="600"/>
              </a:spcAft>
            </a:pPr>
            <a:r>
              <a:rPr lang="fr-CH" dirty="0" smtClean="0"/>
              <a:t>FAO &amp; WB ‘s Framework </a:t>
            </a:r>
            <a:r>
              <a:rPr lang="fr-CH" dirty="0" smtClean="0"/>
              <a:t>for </a:t>
            </a:r>
            <a:r>
              <a:rPr lang="fr-CH" dirty="0" err="1" smtClean="0"/>
              <a:t>assessing</a:t>
            </a:r>
            <a:r>
              <a:rPr lang="fr-CH" dirty="0" smtClean="0"/>
              <a:t> and monitoring </a:t>
            </a:r>
            <a:r>
              <a:rPr lang="fr-CH" dirty="0" err="1" smtClean="0"/>
              <a:t>forest</a:t>
            </a:r>
            <a:r>
              <a:rPr lang="fr-CH" dirty="0" smtClean="0"/>
              <a:t> </a:t>
            </a:r>
            <a:r>
              <a:rPr lang="fr-CH" dirty="0" err="1" smtClean="0"/>
              <a:t>governance</a:t>
            </a:r>
            <a:r>
              <a:rPr lang="fr-CH" dirty="0" smtClean="0"/>
              <a:t> </a:t>
            </a:r>
          </a:p>
          <a:p>
            <a:pPr>
              <a:spcAft>
                <a:spcPts val="600"/>
              </a:spcAft>
            </a:pPr>
            <a:endParaRPr lang="fr-CH" dirty="0" smtClean="0"/>
          </a:p>
          <a:p>
            <a:pPr lvl="1">
              <a:spcAft>
                <a:spcPts val="600"/>
              </a:spcAft>
            </a:pPr>
            <a:endParaRPr lang="fr-C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r-CH" sz="2400" b="1" dirty="0" err="1" smtClean="0">
                <a:latin typeface="+mn-lt"/>
              </a:rPr>
              <a:t>What</a:t>
            </a:r>
            <a:r>
              <a:rPr lang="fr-CH" sz="2400" b="1" dirty="0" smtClean="0">
                <a:latin typeface="+mn-lt"/>
              </a:rPr>
              <a:t> has been </a:t>
            </a:r>
            <a:r>
              <a:rPr lang="fr-CH" sz="2400" b="1" dirty="0" err="1" smtClean="0">
                <a:latin typeface="+mn-lt"/>
              </a:rPr>
              <a:t>done</a:t>
            </a:r>
            <a:r>
              <a:rPr lang="fr-CH" sz="2400" b="1" dirty="0" smtClean="0">
                <a:latin typeface="+mn-lt"/>
              </a:rPr>
              <a:t> </a:t>
            </a:r>
            <a:r>
              <a:rPr lang="fr-CH" sz="2400" b="1" dirty="0" err="1" smtClean="0">
                <a:latin typeface="+mn-lt"/>
              </a:rPr>
              <a:t>so</a:t>
            </a:r>
            <a:r>
              <a:rPr lang="fr-CH" sz="2400" b="1" dirty="0" smtClean="0">
                <a:latin typeface="+mn-lt"/>
              </a:rPr>
              <a:t> far</a:t>
            </a:r>
            <a:endParaRPr lang="fr-CH" sz="2400" b="1" dirty="0">
              <a:latin typeface="+mn-lt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b="1" dirty="0" smtClean="0">
                <a:solidFill>
                  <a:schemeClr val="tx1"/>
                </a:solidFill>
                <a:latin typeface="+mj-lt"/>
              </a:rPr>
              <a:t>UN-REDD Programme and </a:t>
            </a:r>
            <a:r>
              <a:rPr lang="fr-CH" b="1" dirty="0" err="1" smtClean="0">
                <a:solidFill>
                  <a:schemeClr val="tx1"/>
                </a:solidFill>
                <a:latin typeface="+mj-lt"/>
              </a:rPr>
              <a:t>Safeguards</a:t>
            </a:r>
            <a:endParaRPr lang="fr-CH" b="1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r-CH" b="0" dirty="0" smtClean="0"/>
          </a:p>
          <a:p>
            <a:endParaRPr lang="fr-CH" b="0" dirty="0" smtClean="0"/>
          </a:p>
          <a:p>
            <a:r>
              <a:rPr lang="fr-CH" b="0" dirty="0" smtClean="0"/>
              <a:t>Guidelines on Free, Prior and </a:t>
            </a:r>
            <a:r>
              <a:rPr lang="fr-CH" b="0" dirty="0" err="1" smtClean="0"/>
              <a:t>Informed</a:t>
            </a:r>
            <a:r>
              <a:rPr lang="fr-CH" b="0" dirty="0" smtClean="0"/>
              <a:t> Consent</a:t>
            </a:r>
            <a:endParaRPr lang="fr-CH" b="0" dirty="0" smtClean="0"/>
          </a:p>
          <a:p>
            <a:r>
              <a:rPr lang="fr-CH" dirty="0" smtClean="0"/>
              <a:t>UN-</a:t>
            </a:r>
            <a:r>
              <a:rPr lang="fr-CH" dirty="0" smtClean="0"/>
              <a:t>REDD </a:t>
            </a:r>
            <a:r>
              <a:rPr lang="fr-CH" dirty="0" smtClean="0"/>
              <a:t>Social </a:t>
            </a:r>
            <a:r>
              <a:rPr lang="fr-CH" dirty="0" smtClean="0"/>
              <a:t>and </a:t>
            </a:r>
            <a:r>
              <a:rPr lang="fr-CH" dirty="0" err="1" smtClean="0"/>
              <a:t>E</a:t>
            </a:r>
            <a:r>
              <a:rPr lang="fr-CH" dirty="0" err="1" smtClean="0"/>
              <a:t>nvironmental</a:t>
            </a:r>
            <a:r>
              <a:rPr lang="fr-CH" dirty="0" smtClean="0"/>
              <a:t> </a:t>
            </a:r>
            <a:r>
              <a:rPr lang="fr-CH" dirty="0" err="1" smtClean="0"/>
              <a:t>P</a:t>
            </a:r>
            <a:r>
              <a:rPr lang="fr-CH" dirty="0" err="1" smtClean="0"/>
              <a:t>rinciples</a:t>
            </a:r>
            <a:r>
              <a:rPr lang="fr-CH" dirty="0" smtClean="0"/>
              <a:t> </a:t>
            </a:r>
            <a:r>
              <a:rPr lang="fr-CH" dirty="0" smtClean="0"/>
              <a:t>and </a:t>
            </a:r>
            <a:r>
              <a:rPr lang="fr-CH" dirty="0" err="1" smtClean="0"/>
              <a:t>Criteria</a:t>
            </a:r>
            <a:r>
              <a:rPr lang="fr-CH" dirty="0" smtClean="0"/>
              <a:t> </a:t>
            </a:r>
            <a:endParaRPr lang="fr-CH" dirty="0" smtClean="0"/>
          </a:p>
          <a:p>
            <a:r>
              <a:rPr lang="fr-CH" b="0" dirty="0" err="1" smtClean="0"/>
              <a:t>Participatory</a:t>
            </a:r>
            <a:r>
              <a:rPr lang="fr-CH" b="0" dirty="0" smtClean="0"/>
              <a:t> </a:t>
            </a:r>
            <a:r>
              <a:rPr lang="fr-CH" b="0" dirty="0" err="1" smtClean="0"/>
              <a:t>Governance</a:t>
            </a:r>
            <a:r>
              <a:rPr lang="fr-CH" b="0" dirty="0" smtClean="0"/>
              <a:t> </a:t>
            </a:r>
            <a:r>
              <a:rPr lang="fr-CH" b="0" dirty="0" err="1" smtClean="0"/>
              <a:t>Assessments</a:t>
            </a:r>
            <a:r>
              <a:rPr lang="fr-CH" b="0" dirty="0" smtClean="0"/>
              <a:t> (PGA)</a:t>
            </a:r>
          </a:p>
          <a:p>
            <a:r>
              <a:rPr lang="fr-CH" b="0" dirty="0" smtClean="0"/>
              <a:t>Support for building information </a:t>
            </a:r>
            <a:r>
              <a:rPr lang="fr-CH" b="0" dirty="0" err="1" smtClean="0"/>
              <a:t>systems</a:t>
            </a:r>
            <a:r>
              <a:rPr lang="fr-CH" b="0" dirty="0" smtClean="0"/>
              <a:t> for REDD+, </a:t>
            </a:r>
            <a:r>
              <a:rPr lang="fr-CH" b="0" dirty="0" err="1" smtClean="0"/>
              <a:t>including</a:t>
            </a:r>
            <a:r>
              <a:rPr lang="fr-CH" b="0" dirty="0" smtClean="0"/>
              <a:t> </a:t>
            </a:r>
            <a:r>
              <a:rPr lang="fr-CH" b="0" dirty="0" err="1" smtClean="0"/>
              <a:t>safeguards</a:t>
            </a:r>
            <a:endParaRPr lang="fr-CH" b="0" dirty="0" smtClean="0"/>
          </a:p>
          <a:p>
            <a:endParaRPr lang="fr-CH" dirty="0" smtClean="0"/>
          </a:p>
          <a:p>
            <a:endParaRPr lang="fr-CH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fr-CH" sz="2400" b="1" dirty="0" err="1" smtClean="0"/>
              <a:t>What’s</a:t>
            </a:r>
            <a:r>
              <a:rPr lang="fr-CH" sz="2400" b="1" dirty="0" smtClean="0"/>
              <a:t> </a:t>
            </a:r>
            <a:r>
              <a:rPr lang="fr-CH" sz="2400" b="1" dirty="0" err="1" smtClean="0"/>
              <a:t>under</a:t>
            </a:r>
            <a:r>
              <a:rPr lang="fr-CH" sz="2400" b="1" dirty="0" smtClean="0"/>
              <a:t> </a:t>
            </a:r>
            <a:r>
              <a:rPr lang="fr-CH" sz="2400" b="1" dirty="0" err="1" smtClean="0"/>
              <a:t>development</a:t>
            </a:r>
            <a:endParaRPr lang="fr-CH" sz="2400" b="1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b="1" dirty="0" smtClean="0">
                <a:solidFill>
                  <a:schemeClr val="tx1"/>
                </a:solidFill>
                <a:latin typeface="+mj-lt"/>
              </a:rPr>
              <a:t>UN-REDD Programme and </a:t>
            </a:r>
            <a:r>
              <a:rPr lang="fr-CH" b="1" dirty="0" smtClean="0">
                <a:solidFill>
                  <a:schemeClr val="tx1"/>
                </a:solidFill>
                <a:latin typeface="+mj-lt"/>
              </a:rPr>
              <a:t>(social) </a:t>
            </a:r>
            <a:r>
              <a:rPr lang="fr-CH" b="1" dirty="0" err="1" smtClean="0">
                <a:solidFill>
                  <a:schemeClr val="tx1"/>
                </a:solidFill>
                <a:latin typeface="+mj-lt"/>
              </a:rPr>
              <a:t>Safeguards</a:t>
            </a:r>
            <a:endParaRPr lang="fr-CH" b="1" dirty="0">
              <a:solidFill>
                <a:schemeClr val="tx1"/>
              </a:solidFill>
              <a:latin typeface="+mj-lt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u="sng" dirty="0" smtClean="0"/>
              <a:t>Objectives, as proposed to the Policy </a:t>
            </a:r>
            <a:r>
              <a:rPr lang="en-US" u="sng" dirty="0" smtClean="0"/>
              <a:t>Board </a:t>
            </a:r>
            <a:r>
              <a:rPr lang="en-US" sz="1800" u="sng" dirty="0" smtClean="0"/>
              <a:t>(13- 14 October): </a:t>
            </a:r>
            <a:endParaRPr lang="fr-CH" dirty="0" smtClean="0"/>
          </a:p>
          <a:p>
            <a:pPr lvl="1">
              <a:buNone/>
            </a:pPr>
            <a:r>
              <a:rPr lang="en-CA" b="0" dirty="0" err="1" smtClean="0"/>
              <a:t>i</a:t>
            </a:r>
            <a:r>
              <a:rPr lang="en-CA" b="0" dirty="0" smtClean="0"/>
              <a:t>) assisting countries in formulating national REDD+ programmes and initiatives for which they seek UN-REDD support;</a:t>
            </a:r>
            <a:endParaRPr lang="fr-CH" b="0" dirty="0" smtClean="0"/>
          </a:p>
          <a:p>
            <a:pPr lvl="1">
              <a:buNone/>
            </a:pPr>
            <a:r>
              <a:rPr lang="en-CA" b="0" dirty="0" smtClean="0"/>
              <a:t> ii) reviewing national programmes prior to submission for a UN-REDD Policy Board decision on funding and </a:t>
            </a:r>
            <a:endParaRPr lang="fr-CH" b="0" dirty="0" smtClean="0"/>
          </a:p>
          <a:p>
            <a:pPr lvl="1">
              <a:buNone/>
            </a:pPr>
            <a:r>
              <a:rPr lang="en-CA" b="0" dirty="0" smtClean="0"/>
              <a:t>iii) </a:t>
            </a:r>
            <a:r>
              <a:rPr lang="en-CA" b="0" dirty="0" smtClean="0"/>
              <a:t>assessing </a:t>
            </a:r>
            <a:r>
              <a:rPr lang="en-CA" b="0" dirty="0" smtClean="0"/>
              <a:t>national programme delivery</a:t>
            </a:r>
            <a:endParaRPr lang="fr-CH" b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 smtClean="0">
                <a:latin typeface="+mj-lt"/>
              </a:rPr>
              <a:t>UN-REDD Social </a:t>
            </a:r>
            <a:r>
              <a:rPr lang="fr-CH" dirty="0" smtClean="0">
                <a:latin typeface="+mj-lt"/>
              </a:rPr>
              <a:t>and </a:t>
            </a:r>
            <a:r>
              <a:rPr lang="fr-CH" dirty="0" err="1" smtClean="0">
                <a:latin typeface="+mj-lt"/>
              </a:rPr>
              <a:t>Environmental</a:t>
            </a:r>
            <a:r>
              <a:rPr lang="fr-CH" dirty="0" smtClean="0">
                <a:latin typeface="+mj-lt"/>
              </a:rPr>
              <a:t> </a:t>
            </a:r>
            <a:r>
              <a:rPr lang="fr-CH" dirty="0" err="1" smtClean="0">
                <a:latin typeface="+mj-lt"/>
              </a:rPr>
              <a:t>Principles</a:t>
            </a:r>
            <a:r>
              <a:rPr lang="fr-CH" dirty="0" smtClean="0">
                <a:latin typeface="+mj-lt"/>
              </a:rPr>
              <a:t> and </a:t>
            </a:r>
            <a:r>
              <a:rPr lang="fr-CH" dirty="0" err="1" smtClean="0">
                <a:latin typeface="+mj-lt"/>
              </a:rPr>
              <a:t>Criteria</a:t>
            </a:r>
            <a:endParaRPr lang="fr-CH" dirty="0">
              <a:latin typeface="+mj-l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title"/>
          </p:nvPr>
        </p:nvSpPr>
        <p:spPr>
          <a:xfrm>
            <a:off x="2445745" y="132201"/>
            <a:ext cx="6544019" cy="1531345"/>
          </a:xfrm>
        </p:spPr>
        <p:txBody>
          <a:bodyPr/>
          <a:lstStyle/>
          <a:p>
            <a:r>
              <a:rPr lang="fr-CH" dirty="0" smtClean="0">
                <a:latin typeface="+mj-lt"/>
              </a:rPr>
              <a:t>Social and </a:t>
            </a:r>
            <a:r>
              <a:rPr lang="fr-CH" dirty="0" err="1" smtClean="0">
                <a:latin typeface="+mj-lt"/>
              </a:rPr>
              <a:t>Environmental</a:t>
            </a:r>
            <a:r>
              <a:rPr lang="fr-CH" dirty="0" smtClean="0">
                <a:latin typeface="+mj-lt"/>
              </a:rPr>
              <a:t> </a:t>
            </a:r>
            <a:r>
              <a:rPr lang="fr-CH" dirty="0" err="1" smtClean="0">
                <a:latin typeface="+mj-lt"/>
              </a:rPr>
              <a:t>Principles</a:t>
            </a:r>
            <a:r>
              <a:rPr lang="fr-CH" dirty="0" smtClean="0">
                <a:latin typeface="+mj-lt"/>
              </a:rPr>
              <a:t> and </a:t>
            </a:r>
            <a:r>
              <a:rPr lang="fr-CH" dirty="0" err="1" smtClean="0">
                <a:latin typeface="+mj-lt"/>
              </a:rPr>
              <a:t>Criteria</a:t>
            </a:r>
            <a:endParaRPr lang="fr-CH" dirty="0">
              <a:latin typeface="+mj-lt"/>
            </a:endParaRPr>
          </a:p>
        </p:txBody>
      </p:sp>
      <p:graphicFrame>
        <p:nvGraphicFramePr>
          <p:cNvPr id="5" name="Diagram 4"/>
          <p:cNvGraphicFramePr/>
          <p:nvPr/>
        </p:nvGraphicFramePr>
        <p:xfrm>
          <a:off x="195944" y="1396999"/>
          <a:ext cx="8712926" cy="50560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: Principle, Criteria, Risk identification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85750" y="1857375"/>
          <a:ext cx="8715375" cy="46434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33469" y="1909616"/>
            <a:ext cx="8715436" cy="4643470"/>
          </a:xfrm>
        </p:spPr>
        <p:txBody>
          <a:bodyPr/>
          <a:lstStyle/>
          <a:p>
            <a:r>
              <a:rPr lang="en-CA" sz="1800" dirty="0" smtClean="0"/>
              <a:t>Principle 1 – Apply norms of </a:t>
            </a:r>
            <a:r>
              <a:rPr lang="en-CA" sz="1800" u="sng" dirty="0" smtClean="0">
                <a:hlinkClick r:id="" action="ppaction://hlinkfile"/>
              </a:rPr>
              <a:t>democratic governance</a:t>
            </a:r>
            <a:r>
              <a:rPr lang="en-CA" sz="1800" dirty="0" smtClean="0"/>
              <a:t>, including those reflected in national commitments and Multilateral Agreements</a:t>
            </a:r>
            <a:endParaRPr lang="en-US" sz="1800" dirty="0" smtClean="0"/>
          </a:p>
          <a:p>
            <a:pPr lvl="1"/>
            <a:r>
              <a:rPr lang="en-CA" sz="1800" b="0" dirty="0" smtClean="0"/>
              <a:t>Criterion 1 – Ensure the integrity and transparency of </a:t>
            </a:r>
            <a:r>
              <a:rPr lang="en-CA" sz="1800" b="0" u="sng" dirty="0" smtClean="0">
                <a:hlinkClick r:id="" action="ppaction://hlinkfile"/>
              </a:rPr>
              <a:t>fiduciary and fund management </a:t>
            </a:r>
            <a:r>
              <a:rPr lang="en-CA" sz="1800" b="0" u="sng" dirty="0" smtClean="0">
                <a:hlinkClick r:id="" action="ppaction://hlinkfile"/>
              </a:rPr>
              <a:t>systems</a:t>
            </a:r>
            <a:endParaRPr lang="en-CA" sz="1800" b="0" u="sng" dirty="0" smtClean="0"/>
          </a:p>
          <a:p>
            <a:pPr lvl="1"/>
            <a:r>
              <a:rPr lang="en-CA" sz="1800" b="0" dirty="0" smtClean="0"/>
              <a:t>Criterion 2 – Ensure accountability and legitimacy of all bodies representing stakeholders, including through establishing responsive national feedback, complaints and grievance mechanisms, amongst </a:t>
            </a:r>
            <a:r>
              <a:rPr lang="en-CA" sz="1800" b="0" dirty="0" smtClean="0"/>
              <a:t>others</a:t>
            </a:r>
          </a:p>
          <a:p>
            <a:pPr lvl="1"/>
            <a:r>
              <a:rPr lang="en-CA" sz="1800" b="0" dirty="0" smtClean="0"/>
              <a:t>Criterion 3 – Ensure transparency and </a:t>
            </a:r>
            <a:r>
              <a:rPr lang="en-CA" sz="1800" b="0" u="sng" dirty="0" smtClean="0">
                <a:hlinkClick r:id="" action="ppaction://hlinkfile"/>
              </a:rPr>
              <a:t>accessibility of all information</a:t>
            </a:r>
            <a:r>
              <a:rPr lang="en-CA" sz="1800" b="0" dirty="0" smtClean="0"/>
              <a:t> related to REDD+, including active dissemination among </a:t>
            </a:r>
            <a:r>
              <a:rPr lang="en-CA" sz="1800" b="0" u="sng" dirty="0" smtClean="0">
                <a:hlinkClick r:id="" action="ppaction://hlinkfile"/>
              </a:rPr>
              <a:t>relevant </a:t>
            </a:r>
            <a:r>
              <a:rPr lang="en-CA" sz="1800" b="0" u="sng" dirty="0" smtClean="0">
                <a:hlinkClick r:id="" action="ppaction://hlinkfile"/>
              </a:rPr>
              <a:t>stakeholders</a:t>
            </a:r>
            <a:endParaRPr lang="en-CA" sz="1800" b="0" u="sng" dirty="0" smtClean="0"/>
          </a:p>
          <a:p>
            <a:pPr lvl="1"/>
            <a:r>
              <a:rPr lang="en-CA" sz="1800" b="0" dirty="0" smtClean="0"/>
              <a:t>Criterion 4 – Ensure the </a:t>
            </a:r>
            <a:r>
              <a:rPr lang="en-CA" sz="1800" b="0" dirty="0" smtClean="0">
                <a:hlinkClick r:id="" action="ppaction://hlinkfile"/>
              </a:rPr>
              <a:t>full and effective participation</a:t>
            </a:r>
            <a:r>
              <a:rPr lang="en-CA" sz="1800" b="0" dirty="0" smtClean="0"/>
              <a:t> of </a:t>
            </a:r>
            <a:r>
              <a:rPr lang="en-CA" sz="1800" b="0" dirty="0" smtClean="0">
                <a:hlinkClick r:id="" action="ppaction://hlinkfile"/>
              </a:rPr>
              <a:t>relevant stakeholders</a:t>
            </a:r>
            <a:r>
              <a:rPr lang="en-CA" sz="1800" b="0" dirty="0" smtClean="0"/>
              <a:t>, in particular, </a:t>
            </a:r>
            <a:r>
              <a:rPr lang="en-CA" sz="1800" b="0" dirty="0" smtClean="0">
                <a:hlinkClick r:id="" action="ppaction://hlinkfile"/>
              </a:rPr>
              <a:t>indigenous peoples</a:t>
            </a:r>
            <a:r>
              <a:rPr lang="en-CA" sz="1800" b="0" dirty="0" smtClean="0"/>
              <a:t> and </a:t>
            </a:r>
            <a:r>
              <a:rPr lang="en-CA" sz="1800" b="0" dirty="0" smtClean="0">
                <a:hlinkClick r:id="" action="ppaction://hlinkfile"/>
              </a:rPr>
              <a:t>other forest dependent communities</a:t>
            </a:r>
            <a:r>
              <a:rPr lang="en-CA" sz="1800" b="0" dirty="0" smtClean="0"/>
              <a:t>, with special attention to the </a:t>
            </a:r>
            <a:r>
              <a:rPr lang="en-CA" sz="1800" b="0" dirty="0" smtClean="0">
                <a:hlinkClick r:id="" action="ppaction://hlinkfile"/>
              </a:rPr>
              <a:t>most vulnerable and marginalized </a:t>
            </a:r>
            <a:r>
              <a:rPr lang="en-CA" sz="1800" b="0" dirty="0" smtClean="0">
                <a:hlinkClick r:id="" action="ppaction://hlinkfile"/>
              </a:rPr>
              <a:t>groups</a:t>
            </a:r>
            <a:endParaRPr lang="en-CA" sz="1800" b="0" dirty="0" smtClean="0"/>
          </a:p>
          <a:p>
            <a:pPr lvl="1"/>
            <a:r>
              <a:rPr lang="en-CA" sz="1800" b="0" dirty="0" smtClean="0"/>
              <a:t>Criterion 5 – Promote coordination, efficiency and effectiveness, including cooperation across sectors and in the enforcement of </a:t>
            </a:r>
            <a:r>
              <a:rPr lang="en-CA" sz="1800" b="0" dirty="0" smtClean="0"/>
              <a:t>laws</a:t>
            </a:r>
          </a:p>
          <a:p>
            <a:pPr lvl="1"/>
            <a:r>
              <a:rPr lang="en-CA" sz="1800" b="0" dirty="0" smtClean="0"/>
              <a:t>Criterion 6 – Ensure the </a:t>
            </a:r>
            <a:r>
              <a:rPr lang="en-CA" sz="1800" b="0" dirty="0" smtClean="0">
                <a:hlinkClick r:id="" action="ppaction://hlinkfile"/>
              </a:rPr>
              <a:t>rule of law</a:t>
            </a:r>
            <a:r>
              <a:rPr lang="en-CA" sz="1800" b="0" dirty="0" smtClean="0"/>
              <a:t> and </a:t>
            </a:r>
            <a:r>
              <a:rPr lang="en-CA" sz="1800" b="0" dirty="0" smtClean="0">
                <a:hlinkClick r:id="" action="ppaction://hlinkfile"/>
              </a:rPr>
              <a:t>access to justice</a:t>
            </a:r>
            <a:r>
              <a:rPr lang="en-CA" sz="1800" b="0" dirty="0" smtClean="0"/>
              <a:t> </a:t>
            </a:r>
            <a:endParaRPr lang="en-US" sz="1800" b="0" dirty="0" smtClean="0"/>
          </a:p>
          <a:p>
            <a:pPr lvl="1">
              <a:buNone/>
            </a:pPr>
            <a:endParaRPr lang="en-CA" sz="1600" dirty="0" smtClean="0"/>
          </a:p>
          <a:p>
            <a:pPr lvl="1"/>
            <a:endParaRPr lang="en-US" sz="1600" dirty="0" smtClean="0"/>
          </a:p>
          <a:p>
            <a:pPr lvl="1"/>
            <a:endParaRPr lang="en-US" sz="1600" b="0" dirty="0" smtClean="0"/>
          </a:p>
          <a:p>
            <a:pPr lvl="1"/>
            <a:endParaRPr lang="en-CA" sz="1600" u="sng" dirty="0" smtClean="0"/>
          </a:p>
          <a:p>
            <a:pPr lvl="1"/>
            <a:endParaRPr lang="en-US" sz="1600" dirty="0" smtClean="0"/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Criteria related to corruption/anti-corruption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21737</TotalTime>
  <Words>993</Words>
  <Application>Microsoft Office PowerPoint</Application>
  <PresentationFormat>On-screen Show (4:3)</PresentationFormat>
  <Paragraphs>94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Custom Design</vt:lpstr>
      <vt:lpstr>The UN-REDD Programme: Supporting Countries in addressing REDD+ (Social) Safeguards</vt:lpstr>
      <vt:lpstr>UN-REDD Programme and (social) Safeguards</vt:lpstr>
      <vt:lpstr>UN-REDD Programme and Safeguards</vt:lpstr>
      <vt:lpstr>UN-REDD Programme and Safeguards</vt:lpstr>
      <vt:lpstr>UN-REDD Programme and (social) Safeguards</vt:lpstr>
      <vt:lpstr>UN-REDD Social and Environmental Principles and Criteria</vt:lpstr>
      <vt:lpstr>Social and Environmental Principles and Criteria</vt:lpstr>
      <vt:lpstr>Example : Principle, Criteria, Risk identification</vt:lpstr>
      <vt:lpstr>Criteria related to corruption/anti-corruption</vt:lpstr>
      <vt:lpstr>Criteria related to corruption/anti-corruption</vt:lpstr>
      <vt:lpstr>Next steps</vt:lpstr>
      <vt:lpstr>Slide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Isabelle</dc:creator>
  <cp:lastModifiedBy>Estelle Fach</cp:lastModifiedBy>
  <cp:revision>1316</cp:revision>
  <dcterms:created xsi:type="dcterms:W3CDTF">2009-05-15T09:37:26Z</dcterms:created>
  <dcterms:modified xsi:type="dcterms:W3CDTF">2011-10-09T16:22:19Z</dcterms:modified>
</cp:coreProperties>
</file>