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333" r:id="rId2"/>
    <p:sldId id="356" r:id="rId3"/>
    <p:sldId id="432" r:id="rId4"/>
    <p:sldId id="433" r:id="rId5"/>
    <p:sldId id="434" r:id="rId6"/>
    <p:sldId id="316" r:id="rId7"/>
    <p:sldId id="435" r:id="rId8"/>
    <p:sldId id="436" r:id="rId9"/>
    <p:sldId id="437" r:id="rId10"/>
    <p:sldId id="438" r:id="rId11"/>
    <p:sldId id="439" r:id="rId12"/>
    <p:sldId id="447" r:id="rId13"/>
    <p:sldId id="448" r:id="rId14"/>
    <p:sldId id="443" r:id="rId15"/>
    <p:sldId id="444" r:id="rId16"/>
    <p:sldId id="445" r:id="rId17"/>
    <p:sldId id="446"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418" r:id="rId33"/>
    <p:sldId id="419" r:id="rId34"/>
    <p:sldId id="383" r:id="rId35"/>
    <p:sldId id="384" r:id="rId36"/>
    <p:sldId id="385" r:id="rId37"/>
    <p:sldId id="386" r:id="rId38"/>
    <p:sldId id="387" r:id="rId3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CC"/>
    <a:srgbClr val="BFF6AC"/>
    <a:srgbClr val="008000"/>
    <a:srgbClr val="000000"/>
    <a:srgbClr val="FFFFFF"/>
    <a:srgbClr val="4F6228"/>
    <a:srgbClr val="33CC33"/>
    <a:srgbClr val="2CD22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69449" autoAdjust="0"/>
  </p:normalViewPr>
  <p:slideViewPr>
    <p:cSldViewPr>
      <p:cViewPr varScale="1">
        <p:scale>
          <a:sx n="91" d="100"/>
          <a:sy n="91" d="100"/>
        </p:scale>
        <p:origin x="-77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E507B234-42BC-49C7-8261-919448631625}" type="datetimeFigureOut">
              <a:rPr lang="en-US"/>
              <a:pPr>
                <a:defRPr/>
              </a:pPr>
              <a:t>3/21/2013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53E53776-57EB-4F6F-8C34-9E31E5DC2AE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pitchFamily="34"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DDC3B7DC-4E72-4FF9-9DB3-32424FF4A826}" type="datetimeFigureOut">
              <a:rPr lang="en-US"/>
              <a:pPr>
                <a:defRPr/>
              </a:pPr>
              <a:t>3/21/2013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24A5982C-AF8E-4004-AA31-B7E822B277E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170A3D3C-08A7-48AD-BEA6-8CC240BF86AB}"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593B9A1F-0D11-49BD-A6BF-A8BCC83F1F6E}" type="slidenum">
              <a:rPr lang="en-US" smtClean="0"/>
              <a:pPr/>
              <a:t>11</a:t>
            </a:fld>
            <a:endParaRPr lang="en-US" smtClean="0"/>
          </a:p>
        </p:txBody>
      </p:sp>
      <p:sp>
        <p:nvSpPr>
          <p:cNvPr id="6" name="Header Placeholder 5"/>
          <p:cNvSpPr>
            <a:spLocks noGrp="1"/>
          </p:cNvSpPr>
          <p:nvPr>
            <p:ph type="hdr" sz="quarter"/>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82BF776F-A879-474E-B412-6F4B52E9E91A}" type="slidenum">
              <a:rPr lang="en-US" smtClean="0"/>
              <a:pPr/>
              <a:t>12</a:t>
            </a:fld>
            <a:endParaRPr lang="en-US" smtClean="0"/>
          </a:p>
        </p:txBody>
      </p:sp>
      <p:sp>
        <p:nvSpPr>
          <p:cNvPr id="6" name="Header Placeholder 5"/>
          <p:cNvSpPr>
            <a:spLocks noGrp="1"/>
          </p:cNvSpPr>
          <p:nvPr>
            <p:ph type="hdr" sz="quarter"/>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6489A4E8-E9D5-4E81-B362-E2C70FC50E43}" type="slidenum">
              <a:rPr lang="en-US" smtClean="0"/>
              <a:pPr/>
              <a:t>14</a:t>
            </a:fld>
            <a:endParaRPr lang="en-US" smtClean="0"/>
          </a:p>
        </p:txBody>
      </p:sp>
      <p:sp>
        <p:nvSpPr>
          <p:cNvPr id="6" name="Header Placeholder 5"/>
          <p:cNvSpPr>
            <a:spLocks noGrp="1"/>
          </p:cNvSpPr>
          <p:nvPr>
            <p:ph type="hdr" sz="quarter"/>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7B3001ED-AB42-42B7-BD6D-6BDD71D5D8C9}" type="slidenum">
              <a:rPr lang="en-US" smtClean="0"/>
              <a:pPr/>
              <a:t>16</a:t>
            </a:fld>
            <a:endParaRPr lang="en-US" smtClean="0"/>
          </a:p>
        </p:txBody>
      </p:sp>
      <p:sp>
        <p:nvSpPr>
          <p:cNvPr id="6" name="Header Placeholder 5"/>
          <p:cNvSpPr>
            <a:spLocks noGrp="1"/>
          </p:cNvSpPr>
          <p:nvPr>
            <p:ph type="hdr" sz="quarter"/>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pitchFamily="34"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0DAE68F9-7B0E-4718-ABF9-4E3B690AD47C}" type="slidenum">
              <a:rPr lang="en-US" smtClean="0"/>
              <a:pPr/>
              <a:t>17</a:t>
            </a:fld>
            <a:endParaRPr lang="en-US" smtClean="0"/>
          </a:p>
        </p:txBody>
      </p:sp>
      <p:sp>
        <p:nvSpPr>
          <p:cNvPr id="6" name="Header Placeholder 5"/>
          <p:cNvSpPr>
            <a:spLocks noGrp="1"/>
          </p:cNvSpPr>
          <p:nvPr>
            <p:ph type="hdr" sz="quarter"/>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0D8F5EEB-6A20-416D-B84A-F657405A7C14}" type="slidenum">
              <a:rPr lang="en-US" smtClean="0"/>
              <a:pPr/>
              <a:t>22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3DCB4E77-1741-4D49-93B0-05D58DECDBA8}" type="slidenum">
              <a:rPr lang="en-US" smtClean="0"/>
              <a:pPr/>
              <a:t>27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9259CFB2-ED46-456E-B51F-14497DE1FDFB}" type="slidenum">
              <a:rPr lang="en-US" smtClean="0"/>
              <a:pPr/>
              <a:t>29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6564" name="Slide Number Placeholder 3"/>
          <p:cNvSpPr>
            <a:spLocks noGrp="1"/>
          </p:cNvSpPr>
          <p:nvPr>
            <p:ph type="sldNum" sz="quarter" idx="5"/>
          </p:nvPr>
        </p:nvSpPr>
        <p:spPr bwMode="auto">
          <a:noFill/>
          <a:ln>
            <a:miter lim="800000"/>
            <a:headEnd/>
            <a:tailEnd/>
          </a:ln>
        </p:spPr>
        <p:txBody>
          <a:bodyPr/>
          <a:lstStyle/>
          <a:p>
            <a:fld id="{89ECA5AA-D36E-49FE-BB20-71974DF42673}" type="slidenum">
              <a:rPr lang="en-US" smtClean="0"/>
              <a:pPr/>
              <a:t>30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CC5242F2-D577-4A63-A96E-CE4DBEB4DB10}" type="slidenum">
              <a:rPr lang="en-US" smtClean="0"/>
              <a:pPr/>
              <a:t>31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037FEA7F-A726-407A-9475-302F711862F1}"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E066458A-B040-42E0-A121-BD41D15BF9BF}" type="slidenum">
              <a:rPr lang="en-US" smtClean="0"/>
              <a:pPr/>
              <a:t>33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7610FBD4-C1A0-47BF-AF83-19F6D63FD4EB}" type="slidenum">
              <a:rPr lang="en-US" smtClean="0"/>
              <a:pPr/>
              <a:t>35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E0F41FD8-6BF9-4C75-A0EC-437C79EF990A}" type="slidenum">
              <a:rPr lang="en-US" smtClean="0"/>
              <a:pPr/>
              <a:t>36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15A9A55C-D174-4D10-99EF-0D3BA85AA620}" type="slidenum">
              <a:rPr lang="en-US" smtClean="0"/>
              <a:pPr/>
              <a:t>37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E195D0BF-B936-4491-9109-93497E6D9DDD}" type="slidenum">
              <a:rPr lang="en-US" smtClean="0"/>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1325BB01-1823-4D1C-9DF9-FCEFB603CEC7}"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5F9B09C3-4312-4C89-B7E2-6C8A83BF0C97}"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5358D28E-BBE2-4613-956F-BCE36B5C252E}"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05F8AB78-C2B4-4B1F-BD69-309B38E6D6A2}" type="slidenum">
              <a:rPr lang="en-US" smtClean="0"/>
              <a:pPr/>
              <a:t>7</a:t>
            </a:fld>
            <a:endParaRPr lang="en-US" smtClean="0"/>
          </a:p>
        </p:txBody>
      </p:sp>
      <p:sp>
        <p:nvSpPr>
          <p:cNvPr id="6" name="Header Placeholder 5"/>
          <p:cNvSpPr>
            <a:spLocks noGrp="1"/>
          </p:cNvSpPr>
          <p:nvPr>
            <p:ph type="hdr" sz="quarter"/>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1A02334E-EAA4-46B8-B380-340EDFC5AD4D}" type="slidenum">
              <a:rPr lang="en-US" smtClean="0"/>
              <a:pPr/>
              <a:t>8</a:t>
            </a:fld>
            <a:endParaRPr lang="en-US" smtClean="0"/>
          </a:p>
        </p:txBody>
      </p:sp>
      <p:sp>
        <p:nvSpPr>
          <p:cNvPr id="6" name="Header Placeholder 5"/>
          <p:cNvSpPr>
            <a:spLocks noGrp="1"/>
          </p:cNvSpPr>
          <p:nvPr>
            <p:ph type="hdr" sz="quarter"/>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0FE11B96-BA88-4364-A444-520C6AE3FBF6}" type="slidenum">
              <a:rPr lang="en-US" smtClean="0"/>
              <a:pPr/>
              <a:t>9</a:t>
            </a:fld>
            <a:endParaRPr lang="en-US" smtClean="0"/>
          </a:p>
        </p:txBody>
      </p:sp>
      <p:sp>
        <p:nvSpPr>
          <p:cNvPr id="6" name="Header Placeholder 5"/>
          <p:cNvSpPr>
            <a:spLocks noGrp="1"/>
          </p:cNvSpPr>
          <p:nvPr>
            <p:ph type="hdr" sz="quarter"/>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6CC4E8AF-8693-4CE0-B1AE-D04FE8F6220F}" type="slidenum">
              <a:rPr lang="en-US" smtClean="0"/>
              <a:pPr/>
              <a:t>10</a:t>
            </a:fld>
            <a:endParaRPr lang="en-US" smtClean="0"/>
          </a:p>
        </p:txBody>
      </p:sp>
      <p:sp>
        <p:nvSpPr>
          <p:cNvPr id="6" name="Header Placeholder 5"/>
          <p:cNvSpPr>
            <a:spLocks noGrp="1"/>
          </p:cNvSpPr>
          <p:nvPr>
            <p:ph type="hdr" sz="quarter"/>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357188" y="571500"/>
            <a:ext cx="2714625"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fr-FR" sz="3600" smtClean="0">
                <a:solidFill>
                  <a:srgbClr val="0099CC"/>
                </a:solidFill>
              </a:rPr>
              <a:t>UN</a:t>
            </a:r>
            <a:r>
              <a:rPr lang="fr-FR" sz="3600" smtClean="0">
                <a:solidFill>
                  <a:schemeClr val="accent2"/>
                </a:solidFill>
              </a:rPr>
              <a:t>-REDD</a:t>
            </a:r>
          </a:p>
          <a:p>
            <a:pPr eaLnBrk="1" hangingPunct="1">
              <a:defRPr/>
            </a:pPr>
            <a:r>
              <a:rPr lang="fr-FR" sz="2000" smtClean="0">
                <a:solidFill>
                  <a:schemeClr val="accent2"/>
                </a:solidFill>
              </a:rPr>
              <a:t>P R O G R A M M E</a:t>
            </a:r>
            <a:r>
              <a:rPr lang="en-GB" sz="2000" smtClean="0">
                <a:solidFill>
                  <a:schemeClr val="accent2"/>
                </a:solidFill>
              </a:rPr>
              <a:t> </a:t>
            </a:r>
          </a:p>
          <a:p>
            <a:pPr eaLnBrk="1" hangingPunct="1">
              <a:defRPr/>
            </a:pPr>
            <a:endParaRPr lang="fr-FR" sz="2400" smtClean="0"/>
          </a:p>
        </p:txBody>
      </p:sp>
      <p:sp>
        <p:nvSpPr>
          <p:cNvPr id="5" name="Rectangle 4"/>
          <p:cNvSpPr>
            <a:spLocks noChangeArrowheads="1"/>
          </p:cNvSpPr>
          <p:nvPr userDrawn="1"/>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GB" smtClean="0">
              <a:latin typeface="Calibri" panose="020F0502020204030204" pitchFamily="34" charset="0"/>
            </a:endParaRPr>
          </a:p>
        </p:txBody>
      </p:sp>
      <p:sp>
        <p:nvSpPr>
          <p:cNvPr id="6" name="Rectangle 5"/>
          <p:cNvSpPr>
            <a:spLocks noChangeArrowheads="1"/>
          </p:cNvSpPr>
          <p:nvPr userDrawn="1"/>
        </p:nvSpPr>
        <p:spPr bwMode="auto">
          <a:xfrm>
            <a:off x="0" y="8286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sz="1600" smtClean="0"/>
              <a:t>     </a:t>
            </a:r>
            <a:endParaRPr lang="fr-FR" smtClean="0"/>
          </a:p>
        </p:txBody>
      </p:sp>
      <p:sp>
        <p:nvSpPr>
          <p:cNvPr id="7" name="Rectangle 6"/>
          <p:cNvSpPr>
            <a:spLocks noChangeArrowheads="1"/>
          </p:cNvSpPr>
          <p:nvPr userDrawn="1"/>
        </p:nvSpPr>
        <p:spPr bwMode="auto">
          <a:xfrm>
            <a:off x="0" y="12954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sz="1600" smtClean="0"/>
              <a:t>    </a:t>
            </a:r>
            <a:endParaRPr lang="fr-FR" smtClean="0"/>
          </a:p>
        </p:txBody>
      </p:sp>
      <p:sp>
        <p:nvSpPr>
          <p:cNvPr id="8" name="Freeform 7"/>
          <p:cNvSpPr/>
          <p:nvPr userDrawn="1"/>
        </p:nvSpPr>
        <p:spPr>
          <a:xfrm>
            <a:off x="428625" y="3571875"/>
            <a:ext cx="8715375" cy="352425"/>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 name="Picture 8" descr="Description: UN-REDD_full_logo_EN.png"/>
          <p:cNvPicPr>
            <a:picLocks noChangeAspect="1" noChangeArrowheads="1"/>
          </p:cNvPicPr>
          <p:nvPr userDrawn="1"/>
        </p:nvPicPr>
        <p:blipFill>
          <a:blip r:embed="rId2" cstate="print"/>
          <a:srcRect/>
          <a:stretch>
            <a:fillRect/>
          </a:stretch>
        </p:blipFill>
        <p:spPr bwMode="auto">
          <a:xfrm>
            <a:off x="7667625" y="5856288"/>
            <a:ext cx="1323975" cy="981075"/>
          </a:xfrm>
          <a:prstGeom prst="rect">
            <a:avLst/>
          </a:prstGeom>
          <a:noFill/>
          <a:ln w="9525">
            <a:noFill/>
            <a:miter lim="800000"/>
            <a:headEnd/>
            <a:tailEnd/>
          </a:ln>
        </p:spPr>
      </p:pic>
      <p:pic>
        <p:nvPicPr>
          <p:cNvPr id="10" name="Picture 9" descr="Description: a Logo-DFW gif"/>
          <p:cNvPicPr>
            <a:picLocks noChangeAspect="1" noChangeArrowheads="1"/>
          </p:cNvPicPr>
          <p:nvPr userDrawn="1"/>
        </p:nvPicPr>
        <p:blipFill>
          <a:blip r:embed="rId3" cstate="print"/>
          <a:srcRect/>
          <a:stretch>
            <a:fillRect/>
          </a:stretch>
        </p:blipFill>
        <p:spPr bwMode="auto">
          <a:xfrm>
            <a:off x="179388" y="5589588"/>
            <a:ext cx="963612" cy="1069975"/>
          </a:xfrm>
          <a:prstGeom prst="rect">
            <a:avLst/>
          </a:prstGeom>
          <a:noFill/>
          <a:ln w="9525">
            <a:noFill/>
            <a:miter lim="800000"/>
            <a:headEnd/>
            <a:tailEnd/>
          </a:ln>
        </p:spPr>
      </p:pic>
      <p:pic>
        <p:nvPicPr>
          <p:cNvPr id="11" name="Picture 10"/>
          <p:cNvPicPr>
            <a:picLocks noChangeAspect="1" noChangeArrowheads="1"/>
          </p:cNvPicPr>
          <p:nvPr userDrawn="1"/>
        </p:nvPicPr>
        <p:blipFill>
          <a:blip r:embed="rId4" cstate="print"/>
          <a:srcRect b="-308"/>
          <a:stretch>
            <a:fillRect/>
          </a:stretch>
        </p:blipFill>
        <p:spPr bwMode="auto">
          <a:xfrm>
            <a:off x="1187450" y="5661025"/>
            <a:ext cx="1012825" cy="1035050"/>
          </a:xfrm>
          <a:prstGeom prst="rect">
            <a:avLst/>
          </a:prstGeom>
          <a:noFill/>
          <a:ln w="9525">
            <a:noFill/>
            <a:miter lim="800000"/>
            <a:headEnd/>
            <a:tailEnd/>
          </a:ln>
        </p:spPr>
      </p:pic>
      <p:sp>
        <p:nvSpPr>
          <p:cNvPr id="38" name="Title 1"/>
          <p:cNvSpPr>
            <a:spLocks noGrp="1"/>
          </p:cNvSpPr>
          <p:nvPr>
            <p:ph type="title"/>
          </p:nvPr>
        </p:nvSpPr>
        <p:spPr>
          <a:xfrm>
            <a:off x="428596" y="2143116"/>
            <a:ext cx="8215369" cy="1362075"/>
          </a:xfrm>
        </p:spPr>
        <p:txBody>
          <a:bodyPr anchor="b">
            <a:noAutofit/>
          </a:bodyPr>
          <a:lstStyle>
            <a:lvl1pPr algn="r">
              <a:defRPr sz="4000" b="1" cap="none"/>
            </a:lvl1pPr>
          </a:lstStyle>
          <a:p>
            <a:r>
              <a:rPr lang="en-US" smtClean="0"/>
              <a:t>Click to edit Master title style</a:t>
            </a:r>
            <a:endParaRPr lang="en-GB" dirty="0"/>
          </a:p>
        </p:txBody>
      </p:sp>
      <p:sp>
        <p:nvSpPr>
          <p:cNvPr id="42" name="Text Placeholder 2"/>
          <p:cNvSpPr>
            <a:spLocks noGrp="1"/>
          </p:cNvSpPr>
          <p:nvPr>
            <p:ph type="body" idx="1"/>
          </p:nvPr>
        </p:nvSpPr>
        <p:spPr>
          <a:xfrm>
            <a:off x="442938" y="3786201"/>
            <a:ext cx="5272070" cy="57149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557213" y="274638"/>
            <a:ext cx="8229600" cy="1143000"/>
          </a:xfrm>
        </p:spPr>
        <p:txBody>
          <a:bodyPr/>
          <a:lstStyle>
            <a:lvl1pPr algn="l">
              <a:defRPr/>
            </a:lvl1pPr>
          </a:lstStyle>
          <a:p>
            <a:r>
              <a:rPr lang="en-US" dirty="0" smtClean="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lowchart: Process 3"/>
          <p:cNvSpPr/>
          <p:nvPr userDrawn="1"/>
        </p:nvSpPr>
        <p:spPr>
          <a:xfrm>
            <a:off x="0" y="928688"/>
            <a:ext cx="9144000" cy="71437"/>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p:nvPr userDrawn="1"/>
        </p:nvSpPr>
        <p:spPr>
          <a:xfrm>
            <a:off x="7143750" y="6000750"/>
            <a:ext cx="2143125" cy="746125"/>
          </a:xfrm>
          <a:prstGeom prst="rect">
            <a:avLst/>
          </a:prstGeom>
        </p:spPr>
        <p:txBody>
          <a:bodyPr>
            <a:spAutoFit/>
          </a:bodyPr>
          <a:lstStyle/>
          <a:p>
            <a:pPr eaLnBrk="1" hangingPunct="1">
              <a:defRPr/>
            </a:pPr>
            <a:r>
              <a:rPr lang="fr-FR" sz="2800" dirty="0">
                <a:solidFill>
                  <a:srgbClr val="0099CC"/>
                </a:solidFill>
                <a:ea typeface="Calibri" pitchFamily="34" charset="0"/>
                <a:cs typeface="FrutigerLT-Roman" charset="0"/>
              </a:rPr>
              <a:t>UN</a:t>
            </a:r>
            <a:r>
              <a:rPr lang="fr-FR" sz="2800" dirty="0">
                <a:solidFill>
                  <a:schemeClr val="accent2"/>
                </a:solidFill>
                <a:ea typeface="Calibri" pitchFamily="34" charset="0"/>
                <a:cs typeface="FrutigerLT-Roman" charset="0"/>
              </a:rPr>
              <a:t>-REDD</a:t>
            </a:r>
          </a:p>
          <a:p>
            <a:pPr eaLnBrk="1" hangingPunct="1">
              <a:defRPr/>
            </a:pPr>
            <a:r>
              <a:rPr lang="fr-FR" sz="1450" dirty="0">
                <a:solidFill>
                  <a:schemeClr val="accent2"/>
                </a:solidFill>
                <a:ea typeface="Calibri" pitchFamily="34" charset="0"/>
                <a:cs typeface="Frutiger-Roman" charset="0"/>
              </a:rPr>
              <a:t>P R O G R A M M E</a:t>
            </a:r>
            <a:r>
              <a:rPr lang="en-GB" sz="1450" dirty="0">
                <a:solidFill>
                  <a:schemeClr val="accent2"/>
                </a:solidFill>
                <a:ea typeface="+mn-ea"/>
              </a:rPr>
              <a:t> </a:t>
            </a:r>
          </a:p>
        </p:txBody>
      </p:sp>
      <p:sp>
        <p:nvSpPr>
          <p:cNvPr id="2" name="Title 1"/>
          <p:cNvSpPr>
            <a:spLocks noGrp="1"/>
          </p:cNvSpPr>
          <p:nvPr>
            <p:ph type="title"/>
          </p:nvPr>
        </p:nvSpPr>
        <p:spPr>
          <a:xfrm>
            <a:off x="557213" y="214290"/>
            <a:ext cx="8229600" cy="725470"/>
          </a:xfrm>
        </p:spPr>
        <p:txBody>
          <a:bodyPr/>
          <a:lstStyle>
            <a:lvl1pPr algn="l">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71472" y="1142984"/>
            <a:ext cx="8215370" cy="4840291"/>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p:nvPr userDrawn="1"/>
        </p:nvSpPr>
        <p:spPr>
          <a:xfrm>
            <a:off x="4362450" y="1285875"/>
            <a:ext cx="4781550" cy="285750"/>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5"/>
          <p:cNvSpPr/>
          <p:nvPr userDrawn="1"/>
        </p:nvSpPr>
        <p:spPr>
          <a:xfrm>
            <a:off x="7000875" y="5754688"/>
            <a:ext cx="2143125" cy="746125"/>
          </a:xfrm>
          <a:prstGeom prst="rect">
            <a:avLst/>
          </a:prstGeom>
        </p:spPr>
        <p:txBody>
          <a:bodyPr>
            <a:spAutoFit/>
          </a:bodyPr>
          <a:lstStyle/>
          <a:p>
            <a:pPr eaLnBrk="1" hangingPunct="1">
              <a:defRPr/>
            </a:pPr>
            <a:r>
              <a:rPr lang="fr-FR" sz="2800" dirty="0">
                <a:solidFill>
                  <a:srgbClr val="0099CC"/>
                </a:solidFill>
                <a:ea typeface="Calibri" pitchFamily="34" charset="0"/>
                <a:cs typeface="FrutigerLT-Roman" charset="0"/>
              </a:rPr>
              <a:t>UN</a:t>
            </a:r>
            <a:r>
              <a:rPr lang="fr-FR" sz="2800" dirty="0">
                <a:solidFill>
                  <a:schemeClr val="accent2"/>
                </a:solidFill>
                <a:ea typeface="Calibri" pitchFamily="34" charset="0"/>
                <a:cs typeface="FrutigerLT-Roman" charset="0"/>
              </a:rPr>
              <a:t>-REDD</a:t>
            </a:r>
          </a:p>
          <a:p>
            <a:pPr eaLnBrk="1" hangingPunct="1">
              <a:defRPr/>
            </a:pPr>
            <a:r>
              <a:rPr lang="fr-FR" sz="1450" dirty="0">
                <a:solidFill>
                  <a:schemeClr val="accent2"/>
                </a:solidFill>
                <a:ea typeface="Calibri" pitchFamily="34" charset="0"/>
                <a:cs typeface="Frutiger-Roman" charset="0"/>
              </a:rPr>
              <a:t>P R O G R A M M E</a:t>
            </a:r>
            <a:r>
              <a:rPr lang="en-GB" sz="1450" dirty="0">
                <a:solidFill>
                  <a:schemeClr val="accent2"/>
                </a:solidFill>
                <a:ea typeface="+mn-ea"/>
              </a:rPr>
              <a:t> </a:t>
            </a:r>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GB"/>
          </a:p>
        </p:txBody>
      </p:sp>
      <p:sp>
        <p:nvSpPr>
          <p:cNvPr id="3" name="Content Placeholder 2"/>
          <p:cNvSpPr>
            <a:spLocks noGrp="1"/>
          </p:cNvSpPr>
          <p:nvPr>
            <p:ph sz="half" idx="1"/>
          </p:nvPr>
        </p:nvSpPr>
        <p:spPr>
          <a:xfrm>
            <a:off x="500034" y="1785926"/>
            <a:ext cx="3929090" cy="4357718"/>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3438" y="1785926"/>
            <a:ext cx="4000528" cy="4357718"/>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p:cNvSpPr/>
          <p:nvPr userDrawn="1"/>
        </p:nvSpPr>
        <p:spPr>
          <a:xfrm>
            <a:off x="4362450" y="1285875"/>
            <a:ext cx="4781550" cy="285750"/>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userDrawn="1"/>
        </p:nvSpPr>
        <p:spPr>
          <a:xfrm>
            <a:off x="7000875" y="5754688"/>
            <a:ext cx="2143125" cy="746125"/>
          </a:xfrm>
          <a:prstGeom prst="rect">
            <a:avLst/>
          </a:prstGeom>
        </p:spPr>
        <p:txBody>
          <a:bodyPr>
            <a:spAutoFit/>
          </a:bodyPr>
          <a:lstStyle/>
          <a:p>
            <a:pPr eaLnBrk="1" hangingPunct="1">
              <a:defRPr/>
            </a:pPr>
            <a:r>
              <a:rPr lang="fr-FR" sz="2800" dirty="0">
                <a:solidFill>
                  <a:srgbClr val="0099CC"/>
                </a:solidFill>
                <a:ea typeface="Calibri" pitchFamily="34" charset="0"/>
                <a:cs typeface="FrutigerLT-Roman" charset="0"/>
              </a:rPr>
              <a:t>UN</a:t>
            </a:r>
            <a:r>
              <a:rPr lang="fr-FR" sz="2800" dirty="0">
                <a:solidFill>
                  <a:schemeClr val="accent2"/>
                </a:solidFill>
                <a:ea typeface="Calibri" pitchFamily="34" charset="0"/>
                <a:cs typeface="FrutigerLT-Roman" charset="0"/>
              </a:rPr>
              <a:t>-REDD</a:t>
            </a:r>
          </a:p>
          <a:p>
            <a:pPr eaLnBrk="1" hangingPunct="1">
              <a:defRPr/>
            </a:pPr>
            <a:r>
              <a:rPr lang="fr-FR" sz="1450" dirty="0">
                <a:solidFill>
                  <a:schemeClr val="accent2"/>
                </a:solidFill>
                <a:ea typeface="Calibri" pitchFamily="34" charset="0"/>
                <a:cs typeface="Frutiger-Roman" charset="0"/>
              </a:rPr>
              <a:t>P R O G R A M M E</a:t>
            </a:r>
            <a:r>
              <a:rPr lang="en-GB" sz="1450" dirty="0">
                <a:solidFill>
                  <a:schemeClr val="accent2"/>
                </a:solidFill>
                <a:ea typeface="+mn-ea"/>
              </a:rPr>
              <a:t> </a:t>
            </a:r>
          </a:p>
        </p:txBody>
      </p:sp>
      <p:sp>
        <p:nvSpPr>
          <p:cNvPr id="2" name="Title 1"/>
          <p:cNvSpPr>
            <a:spLocks noGrp="1"/>
          </p:cNvSpPr>
          <p:nvPr>
            <p:ph type="title"/>
          </p:nvPr>
        </p:nvSpPr>
        <p:spPr>
          <a:xfrm>
            <a:off x="557242" y="285736"/>
            <a:ext cx="8229600" cy="1143000"/>
          </a:xfrm>
        </p:spPr>
        <p:txBody>
          <a:bodyPr/>
          <a:lstStyle>
            <a:lvl1pPr algn="l">
              <a:defRPr/>
            </a:lvl1pPr>
          </a:lstStyle>
          <a:p>
            <a:r>
              <a:rPr lang="en-US" smtClean="0"/>
              <a:t>Click to edit Master title style</a:t>
            </a:r>
            <a:endParaRPr lang="en-GB"/>
          </a:p>
        </p:txBody>
      </p:sp>
      <p:sp>
        <p:nvSpPr>
          <p:cNvPr id="3" name="Text Placeholder 2"/>
          <p:cNvSpPr>
            <a:spLocks noGrp="1"/>
          </p:cNvSpPr>
          <p:nvPr>
            <p:ph type="body" idx="1"/>
          </p:nvPr>
        </p:nvSpPr>
        <p:spPr>
          <a:xfrm>
            <a:off x="531812" y="1714488"/>
            <a:ext cx="4040188" cy="639762"/>
          </a:xfrm>
        </p:spPr>
        <p:txBody>
          <a:bodyPr anchor="b"/>
          <a:lstStyle>
            <a:lvl1pPr marL="0" indent="0">
              <a:buNone/>
              <a:defRPr sz="2400" b="0">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1812" y="2354250"/>
            <a:ext cx="4040188" cy="371795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717668"/>
            <a:ext cx="4041775" cy="639762"/>
          </a:xfrm>
        </p:spPr>
        <p:txBody>
          <a:bodyPr anchor="b"/>
          <a:lstStyle>
            <a:lvl1pPr marL="0" indent="0">
              <a:buNone/>
              <a:defRPr sz="2400" b="0">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35232"/>
            <a:ext cx="4041775" cy="373697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p:cNvSpPr/>
          <p:nvPr userDrawn="1"/>
        </p:nvSpPr>
        <p:spPr>
          <a:xfrm>
            <a:off x="4362450" y="1285875"/>
            <a:ext cx="4781550" cy="285750"/>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5"/>
          <p:cNvSpPr/>
          <p:nvPr userDrawn="1"/>
        </p:nvSpPr>
        <p:spPr>
          <a:xfrm>
            <a:off x="7000875" y="5754688"/>
            <a:ext cx="2143125" cy="746125"/>
          </a:xfrm>
          <a:prstGeom prst="rect">
            <a:avLst/>
          </a:prstGeom>
        </p:spPr>
        <p:txBody>
          <a:bodyPr>
            <a:spAutoFit/>
          </a:bodyPr>
          <a:lstStyle/>
          <a:p>
            <a:pPr eaLnBrk="1" hangingPunct="1">
              <a:defRPr/>
            </a:pPr>
            <a:r>
              <a:rPr lang="fr-FR" sz="2800" dirty="0">
                <a:solidFill>
                  <a:srgbClr val="0099CC"/>
                </a:solidFill>
                <a:ea typeface="Calibri" pitchFamily="34" charset="0"/>
                <a:cs typeface="FrutigerLT-Roman" charset="0"/>
              </a:rPr>
              <a:t>UN</a:t>
            </a:r>
            <a:r>
              <a:rPr lang="fr-FR" sz="2800" dirty="0">
                <a:solidFill>
                  <a:schemeClr val="accent2"/>
                </a:solidFill>
                <a:ea typeface="Calibri" pitchFamily="34" charset="0"/>
                <a:cs typeface="FrutigerLT-Roman" charset="0"/>
              </a:rPr>
              <a:t>-REDD</a:t>
            </a:r>
          </a:p>
          <a:p>
            <a:pPr eaLnBrk="1" hangingPunct="1">
              <a:defRPr/>
            </a:pPr>
            <a:r>
              <a:rPr lang="fr-FR" sz="1450" dirty="0">
                <a:solidFill>
                  <a:schemeClr val="accent2"/>
                </a:solidFill>
                <a:ea typeface="Calibri" pitchFamily="34" charset="0"/>
                <a:cs typeface="Frutiger-Roman" charset="0"/>
              </a:rPr>
              <a:t>P R O G R A M M E</a:t>
            </a:r>
            <a:r>
              <a:rPr lang="en-GB" sz="1450" dirty="0">
                <a:solidFill>
                  <a:schemeClr val="accent2"/>
                </a:solidFill>
                <a:ea typeface="+mn-ea"/>
              </a:rPr>
              <a:t> </a:t>
            </a:r>
          </a:p>
        </p:txBody>
      </p:sp>
      <p:sp>
        <p:nvSpPr>
          <p:cNvPr id="2" name="Title 1"/>
          <p:cNvSpPr>
            <a:spLocks noGrp="1"/>
          </p:cNvSpPr>
          <p:nvPr>
            <p:ph type="title"/>
          </p:nvPr>
        </p:nvSpPr>
        <p:spPr>
          <a:xfrm>
            <a:off x="3571868" y="428604"/>
            <a:ext cx="5080015" cy="792182"/>
          </a:xfrm>
        </p:spPr>
        <p:txBody>
          <a:bodyPr anchor="b">
            <a:noAutofit/>
          </a:bodyPr>
          <a:lstStyle>
            <a:lvl1pPr algn="l">
              <a:defRPr sz="2800" b="1"/>
            </a:lvl1pPr>
          </a:lstStyle>
          <a:p>
            <a:r>
              <a:rPr lang="en-US" dirty="0" smtClean="0"/>
              <a:t>Click to edit Master title style</a:t>
            </a:r>
            <a:endParaRPr lang="en-GB" dirty="0"/>
          </a:p>
        </p:txBody>
      </p:sp>
      <p:sp>
        <p:nvSpPr>
          <p:cNvPr id="3" name="Content Placeholder 2"/>
          <p:cNvSpPr>
            <a:spLocks noGrp="1"/>
          </p:cNvSpPr>
          <p:nvPr>
            <p:ph idx="1"/>
          </p:nvPr>
        </p:nvSpPr>
        <p:spPr>
          <a:xfrm>
            <a:off x="3571868" y="1643050"/>
            <a:ext cx="5114932" cy="4483113"/>
          </a:xfrm>
        </p:spPr>
        <p:txBody>
          <a:bodyPr>
            <a:normAutofit/>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428604"/>
            <a:ext cx="3008313" cy="56975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reeform 4"/>
          <p:cNvSpPr/>
          <p:nvPr userDrawn="1"/>
        </p:nvSpPr>
        <p:spPr>
          <a:xfrm>
            <a:off x="4362450" y="1285875"/>
            <a:ext cx="4781550" cy="285750"/>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5"/>
          <p:cNvSpPr/>
          <p:nvPr userDrawn="1"/>
        </p:nvSpPr>
        <p:spPr>
          <a:xfrm>
            <a:off x="7000875" y="5754688"/>
            <a:ext cx="2143125" cy="746125"/>
          </a:xfrm>
          <a:prstGeom prst="rect">
            <a:avLst/>
          </a:prstGeom>
        </p:spPr>
        <p:txBody>
          <a:bodyPr>
            <a:spAutoFit/>
          </a:bodyPr>
          <a:lstStyle/>
          <a:p>
            <a:pPr eaLnBrk="1" hangingPunct="1">
              <a:defRPr/>
            </a:pPr>
            <a:r>
              <a:rPr lang="fr-FR" sz="2800" dirty="0">
                <a:solidFill>
                  <a:srgbClr val="0099CC"/>
                </a:solidFill>
                <a:ea typeface="Calibri" pitchFamily="34" charset="0"/>
                <a:cs typeface="FrutigerLT-Roman" charset="0"/>
              </a:rPr>
              <a:t>UN</a:t>
            </a:r>
            <a:r>
              <a:rPr lang="fr-FR" sz="2800" dirty="0">
                <a:solidFill>
                  <a:schemeClr val="accent2"/>
                </a:solidFill>
                <a:ea typeface="Calibri" pitchFamily="34" charset="0"/>
                <a:cs typeface="FrutigerLT-Roman" charset="0"/>
              </a:rPr>
              <a:t>-REDD</a:t>
            </a:r>
          </a:p>
          <a:p>
            <a:pPr eaLnBrk="1" hangingPunct="1">
              <a:defRPr/>
            </a:pPr>
            <a:r>
              <a:rPr lang="fr-FR" sz="1450" dirty="0">
                <a:solidFill>
                  <a:schemeClr val="accent2"/>
                </a:solidFill>
                <a:ea typeface="Calibri" pitchFamily="34" charset="0"/>
                <a:cs typeface="Frutiger-Roman" charset="0"/>
              </a:rPr>
              <a:t>P R O G R A M M E</a:t>
            </a:r>
            <a:r>
              <a:rPr lang="en-GB" sz="1450" dirty="0">
                <a:solidFill>
                  <a:schemeClr val="accent2"/>
                </a:solidFill>
                <a:ea typeface="+mn-ea"/>
              </a:rPr>
              <a:t> </a:t>
            </a:r>
          </a:p>
        </p:txBody>
      </p:sp>
      <p:sp>
        <p:nvSpPr>
          <p:cNvPr id="3" name="Picture Placeholder 2"/>
          <p:cNvSpPr>
            <a:spLocks noGrp="1"/>
          </p:cNvSpPr>
          <p:nvPr>
            <p:ph type="pic" idx="1"/>
          </p:nvPr>
        </p:nvSpPr>
        <p:spPr>
          <a:xfrm>
            <a:off x="785786" y="1857364"/>
            <a:ext cx="6215106" cy="400052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785786" y="5929330"/>
            <a:ext cx="6215106" cy="457184"/>
          </a:xfrm>
        </p:spPr>
        <p:txBody>
          <a:bodyPr anchor="b"/>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
          <p:cNvSpPr>
            <a:spLocks noGrp="1"/>
          </p:cNvSpPr>
          <p:nvPr>
            <p:ph type="title"/>
          </p:nvPr>
        </p:nvSpPr>
        <p:spPr>
          <a:xfrm>
            <a:off x="557242" y="274638"/>
            <a:ext cx="8229600" cy="1143000"/>
          </a:xfrm>
        </p:spPr>
        <p:txBody>
          <a:bodyPr/>
          <a:lstStyle>
            <a:lvl1pPr algn="l">
              <a:defRPr/>
            </a:lvl1pPr>
          </a:lstStyle>
          <a:p>
            <a:r>
              <a:rPr lang="en-US" dirty="0" smtClean="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1"/>
          <p:cNvSpPr txBox="1">
            <a:spLocks/>
          </p:cNvSpPr>
          <p:nvPr userDrawn="1"/>
        </p:nvSpPr>
        <p:spPr bwMode="auto">
          <a:xfrm>
            <a:off x="557213"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smtClean="0">
                <a:solidFill>
                  <a:srgbClr val="595959"/>
                </a:solidFill>
                <a:latin typeface="Franklin Gothic Book" charset="0"/>
              </a:rPr>
              <a:t>Click to edit Master title style</a:t>
            </a:r>
            <a:endParaRPr lang="en-GB" sz="4000" b="1" smtClean="0">
              <a:solidFill>
                <a:srgbClr val="595959"/>
              </a:solidFill>
              <a:latin typeface="Franklin Gothic Book" charset="0"/>
            </a:endParaRPr>
          </a:p>
        </p:txBody>
      </p:sp>
      <p:sp>
        <p:nvSpPr>
          <p:cNvPr id="5" name="Freeform 4"/>
          <p:cNvSpPr/>
          <p:nvPr userDrawn="1"/>
        </p:nvSpPr>
        <p:spPr>
          <a:xfrm>
            <a:off x="4362450" y="1285875"/>
            <a:ext cx="4781550" cy="285750"/>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5"/>
          <p:cNvSpPr/>
          <p:nvPr userDrawn="1"/>
        </p:nvSpPr>
        <p:spPr>
          <a:xfrm>
            <a:off x="7000875" y="5754688"/>
            <a:ext cx="2143125" cy="746125"/>
          </a:xfrm>
          <a:prstGeom prst="rect">
            <a:avLst/>
          </a:prstGeom>
        </p:spPr>
        <p:txBody>
          <a:bodyPr>
            <a:spAutoFit/>
          </a:bodyPr>
          <a:lstStyle/>
          <a:p>
            <a:pPr eaLnBrk="1" hangingPunct="1">
              <a:defRPr/>
            </a:pPr>
            <a:r>
              <a:rPr lang="fr-FR" sz="2800" dirty="0">
                <a:solidFill>
                  <a:srgbClr val="0099CC"/>
                </a:solidFill>
                <a:ea typeface="Calibri" pitchFamily="34" charset="0"/>
                <a:cs typeface="FrutigerLT-Roman" charset="0"/>
              </a:rPr>
              <a:t>UN</a:t>
            </a:r>
            <a:r>
              <a:rPr lang="fr-FR" sz="2800" dirty="0">
                <a:solidFill>
                  <a:schemeClr val="accent2"/>
                </a:solidFill>
                <a:ea typeface="Calibri" pitchFamily="34" charset="0"/>
                <a:cs typeface="FrutigerLT-Roman" charset="0"/>
              </a:rPr>
              <a:t>-REDD</a:t>
            </a:r>
          </a:p>
          <a:p>
            <a:pPr eaLnBrk="1" hangingPunct="1">
              <a:defRPr/>
            </a:pPr>
            <a:r>
              <a:rPr lang="fr-FR" sz="1450" dirty="0">
                <a:solidFill>
                  <a:schemeClr val="accent2"/>
                </a:solidFill>
                <a:ea typeface="Calibri" pitchFamily="34" charset="0"/>
                <a:cs typeface="Frutiger-Roman" charset="0"/>
              </a:rPr>
              <a:t>P R O G R A M M E</a:t>
            </a:r>
            <a:r>
              <a:rPr lang="en-GB" sz="1450" dirty="0">
                <a:solidFill>
                  <a:schemeClr val="accent2"/>
                </a:solidFill>
                <a:ea typeface="+mn-ea"/>
              </a:rPr>
              <a:t> </a:t>
            </a:r>
          </a:p>
        </p:txBody>
      </p:sp>
      <p:sp>
        <p:nvSpPr>
          <p:cNvPr id="2" name="Vertical Title 1"/>
          <p:cNvSpPr>
            <a:spLocks noGrp="1"/>
          </p:cNvSpPr>
          <p:nvPr>
            <p:ph type="title" orient="vert"/>
          </p:nvPr>
        </p:nvSpPr>
        <p:spPr>
          <a:xfrm>
            <a:off x="428596" y="1857364"/>
            <a:ext cx="2057400" cy="4279889"/>
          </a:xfrm>
        </p:spPr>
        <p:txBody>
          <a:bodyPr>
            <a:normAutofit/>
          </a:bodyPr>
          <a:lstStyle>
            <a:lvl1pPr algn="ctr">
              <a:defRPr sz="3200"/>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2643174" y="1857364"/>
            <a:ext cx="6019800" cy="4279889"/>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7213"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42938" y="1785938"/>
            <a:ext cx="8043862" cy="434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5017" r:id="rId1"/>
    <p:sldLayoutId id="2147485016" r:id="rId2"/>
    <p:sldLayoutId id="2147485018" r:id="rId3"/>
    <p:sldLayoutId id="2147485019" r:id="rId4"/>
    <p:sldLayoutId id="2147485020" r:id="rId5"/>
    <p:sldLayoutId id="2147485021" r:id="rId6"/>
    <p:sldLayoutId id="2147485022" r:id="rId7"/>
    <p:sldLayoutId id="2147485023" r:id="rId8"/>
  </p:sldLayoutIdLst>
  <p:txStyles>
    <p:titleStyle>
      <a:lvl1pPr algn="l" rtl="0" eaLnBrk="0" fontAlgn="base" hangingPunct="0">
        <a:spcBef>
          <a:spcPct val="0"/>
        </a:spcBef>
        <a:spcAft>
          <a:spcPct val="0"/>
        </a:spcAft>
        <a:defRPr sz="4000" b="1" kern="1200">
          <a:solidFill>
            <a:srgbClr val="595959"/>
          </a:solidFill>
          <a:latin typeface="Franklin Gothic Book" pitchFamily="34" charset="0"/>
          <a:ea typeface="ＭＳ Ｐゴシック" charset="0"/>
          <a:cs typeface="ＭＳ Ｐゴシック" charset="0"/>
        </a:defRPr>
      </a:lvl1pPr>
      <a:lvl2pPr algn="l" rtl="0" eaLnBrk="0" fontAlgn="base" hangingPunct="0">
        <a:spcBef>
          <a:spcPct val="0"/>
        </a:spcBef>
        <a:spcAft>
          <a:spcPct val="0"/>
        </a:spcAft>
        <a:defRPr sz="4000" b="1">
          <a:solidFill>
            <a:srgbClr val="595959"/>
          </a:solidFill>
          <a:latin typeface="Franklin Gothic Book" pitchFamily="34" charset="0"/>
          <a:ea typeface="ＭＳ Ｐゴシック" charset="0"/>
          <a:cs typeface="ＭＳ Ｐゴシック" charset="0"/>
        </a:defRPr>
      </a:lvl2pPr>
      <a:lvl3pPr algn="l" rtl="0" eaLnBrk="0" fontAlgn="base" hangingPunct="0">
        <a:spcBef>
          <a:spcPct val="0"/>
        </a:spcBef>
        <a:spcAft>
          <a:spcPct val="0"/>
        </a:spcAft>
        <a:defRPr sz="4000" b="1">
          <a:solidFill>
            <a:srgbClr val="595959"/>
          </a:solidFill>
          <a:latin typeface="Franklin Gothic Book" pitchFamily="34" charset="0"/>
          <a:ea typeface="ＭＳ Ｐゴシック" charset="0"/>
          <a:cs typeface="ＭＳ Ｐゴシック" charset="0"/>
        </a:defRPr>
      </a:lvl3pPr>
      <a:lvl4pPr algn="l" rtl="0" eaLnBrk="0" fontAlgn="base" hangingPunct="0">
        <a:spcBef>
          <a:spcPct val="0"/>
        </a:spcBef>
        <a:spcAft>
          <a:spcPct val="0"/>
        </a:spcAft>
        <a:defRPr sz="4000" b="1">
          <a:solidFill>
            <a:srgbClr val="595959"/>
          </a:solidFill>
          <a:latin typeface="Franklin Gothic Book" pitchFamily="34" charset="0"/>
          <a:ea typeface="ＭＳ Ｐゴシック" charset="0"/>
          <a:cs typeface="ＭＳ Ｐゴシック" charset="0"/>
        </a:defRPr>
      </a:lvl4pPr>
      <a:lvl5pPr algn="l" rtl="0" eaLnBrk="0" fontAlgn="base" hangingPunct="0">
        <a:spcBef>
          <a:spcPct val="0"/>
        </a:spcBef>
        <a:spcAft>
          <a:spcPct val="0"/>
        </a:spcAft>
        <a:defRPr sz="4000" b="1">
          <a:solidFill>
            <a:srgbClr val="595959"/>
          </a:solidFill>
          <a:latin typeface="Franklin Gothic Book" pitchFamily="34" charset="0"/>
          <a:ea typeface="ＭＳ Ｐゴシック" charset="0"/>
          <a:cs typeface="ＭＳ Ｐゴシック" charset="0"/>
        </a:defRPr>
      </a:lvl5pPr>
      <a:lvl6pPr marL="457200" algn="l" rtl="0" fontAlgn="base">
        <a:spcBef>
          <a:spcPct val="0"/>
        </a:spcBef>
        <a:spcAft>
          <a:spcPct val="0"/>
        </a:spcAft>
        <a:defRPr sz="4000" b="1">
          <a:solidFill>
            <a:srgbClr val="595959"/>
          </a:solidFill>
          <a:latin typeface="Franklin Gothic Book" pitchFamily="34" charset="0"/>
        </a:defRPr>
      </a:lvl6pPr>
      <a:lvl7pPr marL="914400" algn="l" rtl="0" fontAlgn="base">
        <a:spcBef>
          <a:spcPct val="0"/>
        </a:spcBef>
        <a:spcAft>
          <a:spcPct val="0"/>
        </a:spcAft>
        <a:defRPr sz="4000" b="1">
          <a:solidFill>
            <a:srgbClr val="595959"/>
          </a:solidFill>
          <a:latin typeface="Franklin Gothic Book" pitchFamily="34" charset="0"/>
        </a:defRPr>
      </a:lvl7pPr>
      <a:lvl8pPr marL="1371600" algn="l" rtl="0" fontAlgn="base">
        <a:spcBef>
          <a:spcPct val="0"/>
        </a:spcBef>
        <a:spcAft>
          <a:spcPct val="0"/>
        </a:spcAft>
        <a:defRPr sz="4000" b="1">
          <a:solidFill>
            <a:srgbClr val="595959"/>
          </a:solidFill>
          <a:latin typeface="Franklin Gothic Book" pitchFamily="34" charset="0"/>
        </a:defRPr>
      </a:lvl8pPr>
      <a:lvl9pPr marL="1828800" algn="l" rtl="0" fontAlgn="base">
        <a:spcBef>
          <a:spcPct val="0"/>
        </a:spcBef>
        <a:spcAft>
          <a:spcPct val="0"/>
        </a:spcAft>
        <a:defRPr sz="4000" b="1">
          <a:solidFill>
            <a:srgbClr val="595959"/>
          </a:solidFill>
          <a:latin typeface="Franklin Gothic Book" pitchFamily="34" charset="0"/>
        </a:defRPr>
      </a:lvl9pPr>
    </p:titleStyle>
    <p:bodyStyle>
      <a:lvl1pPr marL="342900" indent="-342900" algn="l" rtl="0" eaLnBrk="0" fontAlgn="base" hangingPunct="0">
        <a:spcBef>
          <a:spcPct val="20000"/>
        </a:spcBef>
        <a:spcAft>
          <a:spcPct val="0"/>
        </a:spcAft>
        <a:buClr>
          <a:srgbClr val="C00000"/>
        </a:buClr>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00000"/>
        </a:buClr>
        <a:buFont typeface="Arial" pitchFamily="34" charset="0"/>
        <a:buChar char="–"/>
        <a:defRPr sz="2000" kern="1200">
          <a:solidFill>
            <a:srgbClr val="595959"/>
          </a:solidFill>
          <a:latin typeface="+mn-lt"/>
          <a:ea typeface="ＭＳ Ｐゴシック" charset="0"/>
          <a:cs typeface="+mn-cs"/>
        </a:defRPr>
      </a:lvl2pPr>
      <a:lvl3pPr marL="1143000" indent="-228600" algn="l" rtl="0" eaLnBrk="0" fontAlgn="base" hangingPunct="0">
        <a:spcBef>
          <a:spcPct val="20000"/>
        </a:spcBef>
        <a:spcAft>
          <a:spcPct val="0"/>
        </a:spcAft>
        <a:buClr>
          <a:srgbClr val="C00000"/>
        </a:buClr>
        <a:buFont typeface="Arial" pitchFamily="34" charset="0"/>
        <a:buChar char="•"/>
        <a:defRPr sz="2400" kern="1200">
          <a:solidFill>
            <a:srgbClr val="7F7F7F"/>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cambodia-redd.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unredd.org/" TargetMode="External"/><Relationship Id="rId2" Type="http://schemas.openxmlformats.org/officeDocument/2006/relationships/hyperlink" Target="http://www.unredd.net/"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442913" y="3859213"/>
            <a:ext cx="5929312" cy="1514475"/>
          </a:xfrm>
        </p:spPr>
        <p:txBody>
          <a:bodyPr/>
          <a:lstStyle/>
          <a:p>
            <a:pPr algn="ctr"/>
            <a:r>
              <a:rPr lang="en-US" b="1" smtClean="0">
                <a:solidFill>
                  <a:schemeClr val="tx1"/>
                </a:solidFill>
                <a:ea typeface="ＭＳ Ｐゴシック" pitchFamily="34" charset="-128"/>
              </a:rPr>
              <a:t>Fourth UN-REDD Programme Executive Board meeting</a:t>
            </a:r>
          </a:p>
          <a:p>
            <a:pPr algn="ctr"/>
            <a:r>
              <a:rPr lang="en-US" b="1" smtClean="0">
                <a:solidFill>
                  <a:schemeClr val="tx1"/>
                </a:solidFill>
                <a:ea typeface="ＭＳ Ｐゴシック" pitchFamily="34" charset="-128"/>
              </a:rPr>
              <a:t>28 March 2013</a:t>
            </a:r>
          </a:p>
          <a:p>
            <a:pPr algn="ctr"/>
            <a:r>
              <a:rPr lang="en-US" b="1" smtClean="0">
                <a:solidFill>
                  <a:schemeClr val="tx1"/>
                </a:solidFill>
                <a:ea typeface="ＭＳ Ｐゴシック" pitchFamily="34" charset="-128"/>
              </a:rPr>
              <a:t>Cambodiana hotel, Phnom Penh </a:t>
            </a:r>
          </a:p>
          <a:p>
            <a:pPr algn="ctr"/>
            <a:r>
              <a:rPr lang="en-US" b="1" smtClean="0">
                <a:solidFill>
                  <a:schemeClr val="tx1"/>
                </a:solidFill>
                <a:ea typeface="ＭＳ Ｐゴシック" pitchFamily="34" charset="-128"/>
              </a:rPr>
              <a:t>Presented by Mr. Lun Kimhy (5 minutes)</a:t>
            </a:r>
          </a:p>
        </p:txBody>
      </p:sp>
      <p:sp>
        <p:nvSpPr>
          <p:cNvPr id="4" name="Title 1"/>
          <p:cNvSpPr txBox="1">
            <a:spLocks/>
          </p:cNvSpPr>
          <p:nvPr/>
        </p:nvSpPr>
        <p:spPr bwMode="auto">
          <a:xfrm>
            <a:off x="468313" y="1916113"/>
            <a:ext cx="8229600" cy="1441450"/>
          </a:xfrm>
          <a:prstGeom prst="rect">
            <a:avLst/>
          </a:prstGeom>
          <a:solidFill>
            <a:schemeClr val="accent1">
              <a:lumMod val="20000"/>
              <a:lumOff val="80000"/>
            </a:schemeClr>
          </a:solidFill>
          <a:ln>
            <a:noFill/>
          </a:ln>
        </p:spPr>
        <p:txBody>
          <a:bodyPr anchor="b"/>
          <a:lstStyle>
            <a:lvl1pPr algn="r" rtl="0" eaLnBrk="0" fontAlgn="base" hangingPunct="0">
              <a:spcBef>
                <a:spcPct val="0"/>
              </a:spcBef>
              <a:spcAft>
                <a:spcPct val="0"/>
              </a:spcAft>
              <a:defRPr sz="4000" b="1" kern="1200" cap="none">
                <a:solidFill>
                  <a:srgbClr val="595959"/>
                </a:solidFill>
                <a:latin typeface="Franklin Gothic Book" pitchFamily="34" charset="0"/>
                <a:ea typeface="ＭＳ Ｐゴシック" charset="0"/>
                <a:cs typeface="ＭＳ Ｐゴシック" charset="0"/>
              </a:defRPr>
            </a:lvl1pPr>
            <a:lvl2pPr algn="l" rtl="0" eaLnBrk="0" fontAlgn="base" hangingPunct="0">
              <a:spcBef>
                <a:spcPct val="0"/>
              </a:spcBef>
              <a:spcAft>
                <a:spcPct val="0"/>
              </a:spcAft>
              <a:defRPr sz="4000" b="1">
                <a:solidFill>
                  <a:srgbClr val="595959"/>
                </a:solidFill>
                <a:latin typeface="Franklin Gothic Book" pitchFamily="34" charset="0"/>
                <a:ea typeface="ＭＳ Ｐゴシック" charset="0"/>
                <a:cs typeface="ＭＳ Ｐゴシック" charset="0"/>
              </a:defRPr>
            </a:lvl2pPr>
            <a:lvl3pPr algn="l" rtl="0" eaLnBrk="0" fontAlgn="base" hangingPunct="0">
              <a:spcBef>
                <a:spcPct val="0"/>
              </a:spcBef>
              <a:spcAft>
                <a:spcPct val="0"/>
              </a:spcAft>
              <a:defRPr sz="4000" b="1">
                <a:solidFill>
                  <a:srgbClr val="595959"/>
                </a:solidFill>
                <a:latin typeface="Franklin Gothic Book" pitchFamily="34" charset="0"/>
                <a:ea typeface="ＭＳ Ｐゴシック" charset="0"/>
                <a:cs typeface="ＭＳ Ｐゴシック" charset="0"/>
              </a:defRPr>
            </a:lvl3pPr>
            <a:lvl4pPr algn="l" rtl="0" eaLnBrk="0" fontAlgn="base" hangingPunct="0">
              <a:spcBef>
                <a:spcPct val="0"/>
              </a:spcBef>
              <a:spcAft>
                <a:spcPct val="0"/>
              </a:spcAft>
              <a:defRPr sz="4000" b="1">
                <a:solidFill>
                  <a:srgbClr val="595959"/>
                </a:solidFill>
                <a:latin typeface="Franklin Gothic Book" pitchFamily="34" charset="0"/>
                <a:ea typeface="ＭＳ Ｐゴシック" charset="0"/>
                <a:cs typeface="ＭＳ Ｐゴシック" charset="0"/>
              </a:defRPr>
            </a:lvl4pPr>
            <a:lvl5pPr algn="l" rtl="0" eaLnBrk="0" fontAlgn="base" hangingPunct="0">
              <a:spcBef>
                <a:spcPct val="0"/>
              </a:spcBef>
              <a:spcAft>
                <a:spcPct val="0"/>
              </a:spcAft>
              <a:defRPr sz="4000" b="1">
                <a:solidFill>
                  <a:srgbClr val="595959"/>
                </a:solidFill>
                <a:latin typeface="Franklin Gothic Book" pitchFamily="34" charset="0"/>
                <a:ea typeface="ＭＳ Ｐゴシック" charset="0"/>
                <a:cs typeface="ＭＳ Ｐゴシック" charset="0"/>
              </a:defRPr>
            </a:lvl5pPr>
            <a:lvl6pPr marL="457200" algn="l" rtl="0" fontAlgn="base">
              <a:spcBef>
                <a:spcPct val="0"/>
              </a:spcBef>
              <a:spcAft>
                <a:spcPct val="0"/>
              </a:spcAft>
              <a:defRPr sz="4000" b="1">
                <a:solidFill>
                  <a:srgbClr val="595959"/>
                </a:solidFill>
                <a:latin typeface="Franklin Gothic Book" pitchFamily="34" charset="0"/>
              </a:defRPr>
            </a:lvl6pPr>
            <a:lvl7pPr marL="914400" algn="l" rtl="0" fontAlgn="base">
              <a:spcBef>
                <a:spcPct val="0"/>
              </a:spcBef>
              <a:spcAft>
                <a:spcPct val="0"/>
              </a:spcAft>
              <a:defRPr sz="4000" b="1">
                <a:solidFill>
                  <a:srgbClr val="595959"/>
                </a:solidFill>
                <a:latin typeface="Franklin Gothic Book" pitchFamily="34" charset="0"/>
              </a:defRPr>
            </a:lvl7pPr>
            <a:lvl8pPr marL="1371600" algn="l" rtl="0" fontAlgn="base">
              <a:spcBef>
                <a:spcPct val="0"/>
              </a:spcBef>
              <a:spcAft>
                <a:spcPct val="0"/>
              </a:spcAft>
              <a:defRPr sz="4000" b="1">
                <a:solidFill>
                  <a:srgbClr val="595959"/>
                </a:solidFill>
                <a:latin typeface="Franklin Gothic Book" pitchFamily="34" charset="0"/>
              </a:defRPr>
            </a:lvl8pPr>
            <a:lvl9pPr marL="1828800" algn="l" rtl="0" fontAlgn="base">
              <a:spcBef>
                <a:spcPct val="0"/>
              </a:spcBef>
              <a:spcAft>
                <a:spcPct val="0"/>
              </a:spcAft>
              <a:defRPr sz="4000" b="1">
                <a:solidFill>
                  <a:srgbClr val="595959"/>
                </a:solidFill>
                <a:latin typeface="Franklin Gothic Book" pitchFamily="34" charset="0"/>
              </a:defRPr>
            </a:lvl9pPr>
          </a:lstStyle>
          <a:p>
            <a:pPr algn="ctr">
              <a:defRPr/>
            </a:pPr>
            <a:r>
              <a:rPr lang="en-US" sz="4400" dirty="0" smtClean="0">
                <a:solidFill>
                  <a:schemeClr val="tx1"/>
                </a:solidFill>
                <a:latin typeface="+mj-lt"/>
                <a:ea typeface="ＭＳ Ｐゴシック" panose="020B0600070205080204" pitchFamily="34" charset="-128"/>
              </a:rPr>
              <a:t>Progress </a:t>
            </a:r>
            <a:r>
              <a:rPr lang="en-US" sz="4400" dirty="0">
                <a:solidFill>
                  <a:schemeClr val="tx1"/>
                </a:solidFill>
                <a:latin typeface="+mj-lt"/>
                <a:ea typeface="ＭＳ Ｐゴシック" panose="020B0600070205080204" pitchFamily="34" charset="-128"/>
              </a:rPr>
              <a:t>against last </a:t>
            </a:r>
            <a:endParaRPr lang="en-US" sz="4400" dirty="0" smtClean="0">
              <a:solidFill>
                <a:schemeClr val="tx1"/>
              </a:solidFill>
              <a:latin typeface="+mj-lt"/>
              <a:ea typeface="ＭＳ Ｐゴシック" panose="020B0600070205080204" pitchFamily="34" charset="-128"/>
            </a:endParaRPr>
          </a:p>
          <a:p>
            <a:pPr algn="ctr">
              <a:defRPr/>
            </a:pPr>
            <a:r>
              <a:rPr lang="en-US" sz="4400" dirty="0" smtClean="0">
                <a:solidFill>
                  <a:schemeClr val="tx1"/>
                </a:solidFill>
                <a:latin typeface="+mj-lt"/>
                <a:ea typeface="ＭＳ Ｐゴシック" panose="020B0600070205080204" pitchFamily="34" charset="-128"/>
              </a:rPr>
              <a:t>PEB decisions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57213" y="115888"/>
            <a:ext cx="8229600" cy="725487"/>
          </a:xfrm>
        </p:spPr>
        <p:txBody>
          <a:bodyPr/>
          <a:lstStyle/>
          <a:p>
            <a:r>
              <a:rPr lang="en-US" smtClean="0">
                <a:ea typeface="ＭＳ Ｐゴシック" pitchFamily="34" charset="-128"/>
              </a:rPr>
              <a:t>II. </a:t>
            </a:r>
            <a:r>
              <a:rPr lang="en-US" sz="3100" smtClean="0">
                <a:ea typeface="ＭＳ Ｐゴシック" pitchFamily="34" charset="-128"/>
              </a:rPr>
              <a:t>Programme Administration and Management</a:t>
            </a:r>
          </a:p>
        </p:txBody>
      </p:sp>
      <p:sp>
        <p:nvSpPr>
          <p:cNvPr id="18435" name="Title 1"/>
          <p:cNvSpPr txBox="1">
            <a:spLocks/>
          </p:cNvSpPr>
          <p:nvPr/>
        </p:nvSpPr>
        <p:spPr bwMode="auto">
          <a:xfrm>
            <a:off x="214313" y="1000125"/>
            <a:ext cx="8715375" cy="1500188"/>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The process and deadline of Issuance letter is set to speed up the work (7 working days).</a:t>
            </a:r>
          </a:p>
        </p:txBody>
      </p:sp>
      <p:sp>
        <p:nvSpPr>
          <p:cNvPr id="18436" name="Title 1"/>
          <p:cNvSpPr txBox="1">
            <a:spLocks/>
          </p:cNvSpPr>
          <p:nvPr/>
        </p:nvSpPr>
        <p:spPr bwMode="auto">
          <a:xfrm>
            <a:off x="357188" y="2286000"/>
            <a:ext cx="8786812" cy="1643063"/>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Email has been emphasized to use in order to get comment and contribution/feedback.  And can be used  as supporting document.</a:t>
            </a:r>
          </a:p>
        </p:txBody>
      </p:sp>
      <p:sp>
        <p:nvSpPr>
          <p:cNvPr id="18437" name="Title 1"/>
          <p:cNvSpPr txBox="1">
            <a:spLocks/>
          </p:cNvSpPr>
          <p:nvPr/>
        </p:nvSpPr>
        <p:spPr bwMode="auto">
          <a:xfrm>
            <a:off x="285750" y="3929063"/>
            <a:ext cx="8358188" cy="1071562"/>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Asset Physical Count should be undertaken every 6months and report to donor. </a:t>
            </a:r>
          </a:p>
        </p:txBody>
      </p:sp>
      <p:sp>
        <p:nvSpPr>
          <p:cNvPr id="18438" name="Title 1"/>
          <p:cNvSpPr txBox="1">
            <a:spLocks/>
          </p:cNvSpPr>
          <p:nvPr/>
        </p:nvSpPr>
        <p:spPr bwMode="auto">
          <a:xfrm>
            <a:off x="285750" y="5214938"/>
            <a:ext cx="8229600" cy="790575"/>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Inventory status will inform to PEB 6months before programme ended.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57213" y="115888"/>
            <a:ext cx="8229600" cy="725487"/>
          </a:xfrm>
        </p:spPr>
        <p:txBody>
          <a:bodyPr/>
          <a:lstStyle/>
          <a:p>
            <a:r>
              <a:rPr lang="en-US" smtClean="0">
                <a:ea typeface="ＭＳ Ｐゴシック" pitchFamily="34" charset="-128"/>
              </a:rPr>
              <a:t>II. </a:t>
            </a:r>
            <a:r>
              <a:rPr lang="en-US" sz="3100" smtClean="0">
                <a:ea typeface="ＭＳ Ｐゴシック" pitchFamily="34" charset="-128"/>
              </a:rPr>
              <a:t>Programme Administration and Management</a:t>
            </a:r>
          </a:p>
        </p:txBody>
      </p:sp>
      <p:sp>
        <p:nvSpPr>
          <p:cNvPr id="19459" name="Title 1"/>
          <p:cNvSpPr txBox="1">
            <a:spLocks/>
          </p:cNvSpPr>
          <p:nvPr/>
        </p:nvSpPr>
        <p:spPr bwMode="auto">
          <a:xfrm>
            <a:off x="428625" y="1143000"/>
            <a:ext cx="8229600" cy="1857375"/>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Mission Travelers have to submit Approved Travel Authorization, Concept Note, Workplan, and Estimated Budget to Admin for Logistic Arrangement and Finance for Advance Purpose.</a:t>
            </a:r>
          </a:p>
        </p:txBody>
      </p:sp>
      <p:sp>
        <p:nvSpPr>
          <p:cNvPr id="19460" name="Title 1"/>
          <p:cNvSpPr txBox="1">
            <a:spLocks/>
          </p:cNvSpPr>
          <p:nvPr/>
        </p:nvSpPr>
        <p:spPr bwMode="auto">
          <a:xfrm>
            <a:off x="357188" y="3071813"/>
            <a:ext cx="8424862" cy="1571625"/>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Organizing Workshop/Meeting/Training required concept note, proposed budget approved by Chair and Vice Chair of RTS. </a:t>
            </a:r>
          </a:p>
        </p:txBody>
      </p:sp>
      <p:sp>
        <p:nvSpPr>
          <p:cNvPr id="19461" name="Title 1"/>
          <p:cNvSpPr txBox="1">
            <a:spLocks/>
          </p:cNvSpPr>
          <p:nvPr/>
        </p:nvSpPr>
        <p:spPr bwMode="auto">
          <a:xfrm>
            <a:off x="357188" y="4572000"/>
            <a:ext cx="8424862" cy="1571625"/>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There is agreement produced for activities undertaken by line agencies such as FA, FiA, GDANCP  and still follow RTS policy of expense .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57213" y="115888"/>
            <a:ext cx="8229600" cy="725487"/>
          </a:xfrm>
        </p:spPr>
        <p:txBody>
          <a:bodyPr/>
          <a:lstStyle/>
          <a:p>
            <a:r>
              <a:rPr lang="en-US" smtClean="0">
                <a:ea typeface="ＭＳ Ｐゴシック" pitchFamily="34" charset="-128"/>
              </a:rPr>
              <a:t>III. </a:t>
            </a:r>
            <a:r>
              <a:rPr lang="en-US" sz="3100" smtClean="0">
                <a:ea typeface="ＭＳ Ｐゴシック" pitchFamily="34" charset="-128"/>
              </a:rPr>
              <a:t>Procurement Procedure</a:t>
            </a:r>
          </a:p>
        </p:txBody>
      </p:sp>
      <p:sp>
        <p:nvSpPr>
          <p:cNvPr id="20483" name="Title 1"/>
          <p:cNvSpPr txBox="1">
            <a:spLocks/>
          </p:cNvSpPr>
          <p:nvPr/>
        </p:nvSpPr>
        <p:spPr bwMode="auto">
          <a:xfrm>
            <a:off x="214313" y="1052513"/>
            <a:ext cx="8424862" cy="1000125"/>
          </a:xfrm>
          <a:prstGeom prst="rect">
            <a:avLst/>
          </a:prstGeom>
          <a:noFill/>
          <a:ln w="9525">
            <a:noFill/>
            <a:miter lim="800000"/>
            <a:headEnd/>
            <a:tailEnd/>
          </a:ln>
        </p:spPr>
        <p:txBody>
          <a:bodyPr anchor="ctr"/>
          <a:lstStyle/>
          <a:p>
            <a:pPr marL="342900" indent="-342900">
              <a:buFont typeface="Arial" pitchFamily="34" charset="0"/>
              <a:buChar char="•"/>
            </a:pPr>
            <a:r>
              <a:rPr lang="en-US" sz="2800" b="1">
                <a:solidFill>
                  <a:srgbClr val="595959"/>
                </a:solidFill>
                <a:latin typeface="Franklin Gothic Book" pitchFamily="34" charset="0"/>
              </a:rPr>
              <a:t>Procurement plan has to be approved at beginning of each year.</a:t>
            </a:r>
          </a:p>
        </p:txBody>
      </p:sp>
      <p:sp>
        <p:nvSpPr>
          <p:cNvPr id="20484" name="Title 1"/>
          <p:cNvSpPr txBox="1">
            <a:spLocks/>
          </p:cNvSpPr>
          <p:nvPr/>
        </p:nvSpPr>
        <p:spPr bwMode="auto">
          <a:xfrm>
            <a:off x="214313" y="2060575"/>
            <a:ext cx="8229600" cy="2286000"/>
          </a:xfrm>
          <a:prstGeom prst="rect">
            <a:avLst/>
          </a:prstGeom>
          <a:noFill/>
          <a:ln w="9525">
            <a:noFill/>
            <a:miter lim="800000"/>
            <a:headEnd/>
            <a:tailEnd/>
          </a:ln>
        </p:spPr>
        <p:txBody>
          <a:bodyPr anchor="ctr"/>
          <a:lstStyle/>
          <a:p>
            <a:pPr marL="342900" indent="-342900">
              <a:buFont typeface="Arial" pitchFamily="34" charset="0"/>
              <a:buChar char="•"/>
            </a:pPr>
            <a:r>
              <a:rPr lang="en-US" sz="2800" b="1">
                <a:solidFill>
                  <a:srgbClr val="595959"/>
                </a:solidFill>
                <a:latin typeface="Franklin Gothic Book" pitchFamily="34" charset="0"/>
              </a:rPr>
              <a:t>Procurement can be done directly by UN-Agencies if there is request, or the Programme can make direct appointment by using Long Term Agreement (LTA) of UN-Agencies. Otherwise following rule of procurement.</a:t>
            </a:r>
          </a:p>
        </p:txBody>
      </p:sp>
      <p:graphicFrame>
        <p:nvGraphicFramePr>
          <p:cNvPr id="5" name="Table 4"/>
          <p:cNvGraphicFramePr>
            <a:graphicFrameLocks noGrp="1"/>
          </p:cNvGraphicFramePr>
          <p:nvPr/>
        </p:nvGraphicFramePr>
        <p:xfrm>
          <a:off x="638175" y="4581525"/>
          <a:ext cx="7381875" cy="1472184"/>
        </p:xfrm>
        <a:graphic>
          <a:graphicData uri="http://schemas.openxmlformats.org/drawingml/2006/table">
            <a:tbl>
              <a:tblPr/>
              <a:tblGrid>
                <a:gridCol w="3764173"/>
                <a:gridCol w="3617702"/>
              </a:tblGrid>
              <a:tr h="490538">
                <a:tc>
                  <a:txBody>
                    <a:bodyPr/>
                    <a:lstStyle/>
                    <a:p>
                      <a:pPr marL="0" marR="0" algn="ctr">
                        <a:lnSpc>
                          <a:spcPct val="115000"/>
                        </a:lnSpc>
                        <a:spcBef>
                          <a:spcPts val="0"/>
                        </a:spcBef>
                        <a:spcAft>
                          <a:spcPts val="0"/>
                        </a:spcAft>
                      </a:pPr>
                      <a:r>
                        <a:rPr lang="en-US" sz="2800" b="1" kern="1200" dirty="0" smtClean="0">
                          <a:solidFill>
                            <a:schemeClr val="tx1"/>
                          </a:solidFill>
                          <a:latin typeface="Franklin Gothic Book" pitchFamily="34" charset="0"/>
                          <a:ea typeface="+mn-ea"/>
                          <a:cs typeface="+mn-cs"/>
                        </a:rPr>
                        <a:t>Procurement threshold </a:t>
                      </a:r>
                      <a:endParaRPr lang="en-US" sz="2800" b="1" kern="1200" dirty="0">
                        <a:solidFill>
                          <a:schemeClr val="tx1"/>
                        </a:solidFill>
                        <a:latin typeface="Franklin Gothic Book" pitchFamily="34" charset="0"/>
                        <a:ea typeface="+mn-ea"/>
                        <a:cs typeface="+mn-cs"/>
                      </a:endParaRP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dirty="0">
                          <a:solidFill>
                            <a:schemeClr val="tx1"/>
                          </a:solidFill>
                          <a:latin typeface="Franklin Gothic Book" pitchFamily="34" charset="0"/>
                          <a:ea typeface="+mn-ea"/>
                          <a:cs typeface="+mn-cs"/>
                        </a:rPr>
                        <a:t>Approval From</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marL="0" marR="0" algn="ctr">
                        <a:lnSpc>
                          <a:spcPct val="115000"/>
                        </a:lnSpc>
                        <a:spcBef>
                          <a:spcPts val="0"/>
                        </a:spcBef>
                        <a:spcAft>
                          <a:spcPts val="0"/>
                        </a:spcAft>
                      </a:pPr>
                      <a:r>
                        <a:rPr lang="en-US" sz="2800" b="0" kern="1200" dirty="0">
                          <a:solidFill>
                            <a:schemeClr val="tx1"/>
                          </a:solidFill>
                          <a:latin typeface="Franklin Gothic Book" pitchFamily="34" charset="0"/>
                          <a:ea typeface="+mn-ea"/>
                          <a:cs typeface="+mn-cs"/>
                        </a:rPr>
                        <a:t>Up to US$400</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2800" b="0" kern="1200" dirty="0">
                          <a:solidFill>
                            <a:schemeClr val="tx1"/>
                          </a:solidFill>
                          <a:latin typeface="Franklin Gothic Book" pitchFamily="34" charset="0"/>
                          <a:ea typeface="+mn-ea"/>
                          <a:cs typeface="+mn-cs"/>
                        </a:rPr>
                        <a:t>V/CRTS</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8">
                <a:tc>
                  <a:txBody>
                    <a:bodyPr/>
                    <a:lstStyle/>
                    <a:p>
                      <a:pPr marL="0" marR="0" algn="ctr" defTabSz="914400" rtl="0" eaLnBrk="1" latinLnBrk="0" hangingPunct="1">
                        <a:lnSpc>
                          <a:spcPct val="115000"/>
                        </a:lnSpc>
                        <a:spcBef>
                          <a:spcPts val="0"/>
                        </a:spcBef>
                        <a:spcAft>
                          <a:spcPts val="0"/>
                        </a:spcAft>
                      </a:pPr>
                      <a:r>
                        <a:rPr lang="en-US" sz="2800" b="0" kern="1200" dirty="0">
                          <a:solidFill>
                            <a:schemeClr val="tx1"/>
                          </a:solidFill>
                          <a:latin typeface="Franklin Gothic Book" pitchFamily="34" charset="0"/>
                          <a:ea typeface="+mn-ea"/>
                          <a:cs typeface="+mn-cs"/>
                        </a:rPr>
                        <a:t>Above US$400</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0" kern="1200" dirty="0">
                          <a:solidFill>
                            <a:schemeClr val="tx1"/>
                          </a:solidFill>
                          <a:latin typeface="Franklin Gothic Book" pitchFamily="34" charset="0"/>
                          <a:ea typeface="+mn-ea"/>
                          <a:cs typeface="+mn-cs"/>
                        </a:rPr>
                        <a:t>D/NPD</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57213" y="214313"/>
            <a:ext cx="8229600" cy="725487"/>
          </a:xfrm>
        </p:spPr>
        <p:txBody>
          <a:bodyPr/>
          <a:lstStyle/>
          <a:p>
            <a:r>
              <a:rPr lang="en-US" smtClean="0">
                <a:ea typeface="ＭＳ Ｐゴシック" pitchFamily="34" charset="-128"/>
              </a:rPr>
              <a:t>III. </a:t>
            </a:r>
            <a:r>
              <a:rPr lang="en-US" sz="3100" smtClean="0">
                <a:ea typeface="ＭＳ Ｐゴシック" pitchFamily="34" charset="-128"/>
              </a:rPr>
              <a:t>Procurement Procedure</a:t>
            </a:r>
          </a:p>
        </p:txBody>
      </p:sp>
      <p:sp>
        <p:nvSpPr>
          <p:cNvPr id="7" name="Rounded Rectangle 6"/>
          <p:cNvSpPr/>
          <p:nvPr/>
        </p:nvSpPr>
        <p:spPr>
          <a:xfrm>
            <a:off x="395288" y="1214438"/>
            <a:ext cx="1643062" cy="12065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Step 1:</a:t>
            </a:r>
          </a:p>
          <a:p>
            <a:pPr>
              <a:defRPr/>
            </a:pPr>
            <a:r>
              <a:rPr lang="en-US" b="1" dirty="0">
                <a:solidFill>
                  <a:schemeClr val="tx1"/>
                </a:solidFill>
              </a:rPr>
              <a:t>Review TOR/ Specification</a:t>
            </a:r>
          </a:p>
        </p:txBody>
      </p:sp>
      <p:sp>
        <p:nvSpPr>
          <p:cNvPr id="8" name="Rounded Rectangle 7"/>
          <p:cNvSpPr/>
          <p:nvPr/>
        </p:nvSpPr>
        <p:spPr>
          <a:xfrm>
            <a:off x="2465388" y="1192213"/>
            <a:ext cx="1673225" cy="119221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Step 2:</a:t>
            </a:r>
          </a:p>
          <a:p>
            <a:pPr>
              <a:defRPr/>
            </a:pPr>
            <a:r>
              <a:rPr lang="en-US" b="1" dirty="0">
                <a:solidFill>
                  <a:schemeClr val="tx1"/>
                </a:solidFill>
              </a:rPr>
              <a:t>Prepare Solicitation Document.</a:t>
            </a:r>
          </a:p>
        </p:txBody>
      </p:sp>
      <p:sp>
        <p:nvSpPr>
          <p:cNvPr id="9" name="Rounded Rectangle 8"/>
          <p:cNvSpPr/>
          <p:nvPr/>
        </p:nvSpPr>
        <p:spPr>
          <a:xfrm>
            <a:off x="4529138" y="1185863"/>
            <a:ext cx="1627187" cy="120491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Step 3:</a:t>
            </a:r>
          </a:p>
          <a:p>
            <a:pPr>
              <a:defRPr/>
            </a:pPr>
            <a:r>
              <a:rPr lang="en-US" b="1" dirty="0">
                <a:solidFill>
                  <a:schemeClr val="tx1"/>
                </a:solidFill>
              </a:rPr>
              <a:t>Establish Committees</a:t>
            </a:r>
          </a:p>
        </p:txBody>
      </p:sp>
      <p:sp>
        <p:nvSpPr>
          <p:cNvPr id="10" name="Rounded Rectangle 9"/>
          <p:cNvSpPr/>
          <p:nvPr/>
        </p:nvSpPr>
        <p:spPr>
          <a:xfrm>
            <a:off x="6588125" y="1185863"/>
            <a:ext cx="1655763" cy="12223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Step 4:</a:t>
            </a:r>
          </a:p>
          <a:p>
            <a:pPr>
              <a:defRPr/>
            </a:pPr>
            <a:r>
              <a:rPr lang="en-US" b="1" dirty="0">
                <a:solidFill>
                  <a:schemeClr val="tx1"/>
                </a:solidFill>
              </a:rPr>
              <a:t>Solicitation Process</a:t>
            </a:r>
          </a:p>
        </p:txBody>
      </p:sp>
      <p:sp>
        <p:nvSpPr>
          <p:cNvPr id="11" name="Rounded Rectangle 10"/>
          <p:cNvSpPr/>
          <p:nvPr/>
        </p:nvSpPr>
        <p:spPr>
          <a:xfrm>
            <a:off x="1116013" y="2854325"/>
            <a:ext cx="1698625" cy="12223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Step 5:</a:t>
            </a:r>
          </a:p>
          <a:p>
            <a:pPr>
              <a:defRPr/>
            </a:pPr>
            <a:r>
              <a:rPr lang="en-US" b="1" dirty="0">
                <a:solidFill>
                  <a:schemeClr val="tx1"/>
                </a:solidFill>
              </a:rPr>
              <a:t>Opening Bid/Proposal</a:t>
            </a:r>
          </a:p>
        </p:txBody>
      </p:sp>
      <p:sp>
        <p:nvSpPr>
          <p:cNvPr id="12" name="Rounded Rectangle 11"/>
          <p:cNvSpPr/>
          <p:nvPr/>
        </p:nvSpPr>
        <p:spPr>
          <a:xfrm>
            <a:off x="3265488" y="2854325"/>
            <a:ext cx="1709737" cy="12223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Step 6:</a:t>
            </a:r>
          </a:p>
          <a:p>
            <a:pPr>
              <a:defRPr/>
            </a:pPr>
            <a:r>
              <a:rPr lang="en-US" b="1" dirty="0">
                <a:solidFill>
                  <a:schemeClr val="tx1"/>
                </a:solidFill>
              </a:rPr>
              <a:t>Evaluation of Bid Proposal</a:t>
            </a:r>
          </a:p>
        </p:txBody>
      </p:sp>
      <p:sp>
        <p:nvSpPr>
          <p:cNvPr id="13" name="Rounded Rectangle 12"/>
          <p:cNvSpPr/>
          <p:nvPr/>
        </p:nvSpPr>
        <p:spPr>
          <a:xfrm>
            <a:off x="5435600" y="2852738"/>
            <a:ext cx="1703388" cy="119062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Step 7:</a:t>
            </a:r>
          </a:p>
          <a:p>
            <a:pPr>
              <a:defRPr/>
            </a:pPr>
            <a:r>
              <a:rPr lang="en-US" b="1" dirty="0">
                <a:solidFill>
                  <a:schemeClr val="tx1"/>
                </a:solidFill>
              </a:rPr>
              <a:t>Submit to CCAA</a:t>
            </a:r>
          </a:p>
        </p:txBody>
      </p:sp>
      <p:sp>
        <p:nvSpPr>
          <p:cNvPr id="14" name="Rounded Rectangle 13"/>
          <p:cNvSpPr/>
          <p:nvPr/>
        </p:nvSpPr>
        <p:spPr>
          <a:xfrm>
            <a:off x="2411413" y="4581525"/>
            <a:ext cx="1663700" cy="12065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Step 8:</a:t>
            </a:r>
          </a:p>
          <a:p>
            <a:pPr>
              <a:defRPr/>
            </a:pPr>
            <a:r>
              <a:rPr lang="en-US" b="1" dirty="0">
                <a:solidFill>
                  <a:schemeClr val="tx1"/>
                </a:solidFill>
              </a:rPr>
              <a:t>Contract Negotiation</a:t>
            </a:r>
            <a:r>
              <a:rPr lang="en-US" dirty="0">
                <a:solidFill>
                  <a:schemeClr val="tx1"/>
                </a:solidFill>
              </a:rPr>
              <a:t>	</a:t>
            </a:r>
          </a:p>
        </p:txBody>
      </p:sp>
      <p:sp>
        <p:nvSpPr>
          <p:cNvPr id="15" name="Rounded Rectangle 14"/>
          <p:cNvSpPr/>
          <p:nvPr/>
        </p:nvSpPr>
        <p:spPr>
          <a:xfrm>
            <a:off x="6646863" y="4572000"/>
            <a:ext cx="1670050" cy="123348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Step 10:</a:t>
            </a:r>
          </a:p>
          <a:p>
            <a:pPr>
              <a:defRPr/>
            </a:pPr>
            <a:r>
              <a:rPr lang="en-US" b="1" dirty="0">
                <a:solidFill>
                  <a:schemeClr val="tx1"/>
                </a:solidFill>
              </a:rPr>
              <a:t>Contract Management</a:t>
            </a:r>
          </a:p>
        </p:txBody>
      </p:sp>
      <p:sp>
        <p:nvSpPr>
          <p:cNvPr id="30" name="Rounded Rectangle 29"/>
          <p:cNvSpPr/>
          <p:nvPr/>
        </p:nvSpPr>
        <p:spPr>
          <a:xfrm>
            <a:off x="4500563" y="4572000"/>
            <a:ext cx="1655762" cy="123348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Step 9:</a:t>
            </a:r>
          </a:p>
          <a:p>
            <a:pPr>
              <a:defRPr/>
            </a:pPr>
            <a:r>
              <a:rPr lang="en-US" b="1" dirty="0">
                <a:solidFill>
                  <a:schemeClr val="tx1"/>
                </a:solidFill>
              </a:rPr>
              <a:t>Signing Contract</a:t>
            </a:r>
            <a:r>
              <a:rPr lang="en-US" dirty="0">
                <a:solidFill>
                  <a:schemeClr val="tx1"/>
                </a:solidFill>
              </a:rPr>
              <a:t>	</a:t>
            </a:r>
          </a:p>
        </p:txBody>
      </p:sp>
      <p:cxnSp>
        <p:nvCxnSpPr>
          <p:cNvPr id="42" name="Straight Arrow Connector 41"/>
          <p:cNvCxnSpPr/>
          <p:nvPr/>
        </p:nvCxnSpPr>
        <p:spPr>
          <a:xfrm>
            <a:off x="2124075" y="1844675"/>
            <a:ext cx="287338" cy="0"/>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211638" y="1844675"/>
            <a:ext cx="288925" cy="0"/>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227763" y="1844675"/>
            <a:ext cx="288925" cy="0"/>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916238" y="3500438"/>
            <a:ext cx="287337" cy="0"/>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076825" y="3500438"/>
            <a:ext cx="287338" cy="0"/>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40200" y="5229225"/>
            <a:ext cx="287338" cy="0"/>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227763" y="5229225"/>
            <a:ext cx="288925" cy="0"/>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0" idx="2"/>
            <a:endCxn id="11" idx="1"/>
          </p:cNvCxnSpPr>
          <p:nvPr/>
        </p:nvCxnSpPr>
        <p:spPr>
          <a:xfrm rot="5400000">
            <a:off x="3737769" y="-213518"/>
            <a:ext cx="1057275" cy="6300787"/>
          </a:xfrm>
          <a:prstGeom prst="bentConnector4">
            <a:avLst>
              <a:gd name="adj1" fmla="val 21072"/>
              <a:gd name="adj2" fmla="val 103628"/>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13" idx="2"/>
            <a:endCxn id="14" idx="1"/>
          </p:cNvCxnSpPr>
          <p:nvPr/>
        </p:nvCxnSpPr>
        <p:spPr>
          <a:xfrm rot="5400000">
            <a:off x="3779045" y="2675731"/>
            <a:ext cx="1141412" cy="3876675"/>
          </a:xfrm>
          <a:prstGeom prst="bentConnector4">
            <a:avLst>
              <a:gd name="adj1" fmla="val 23581"/>
              <a:gd name="adj2" fmla="val 105898"/>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57213" y="115888"/>
            <a:ext cx="8229600" cy="725487"/>
          </a:xfrm>
        </p:spPr>
        <p:txBody>
          <a:bodyPr/>
          <a:lstStyle/>
          <a:p>
            <a:r>
              <a:rPr lang="en-US" smtClean="0">
                <a:ea typeface="ＭＳ Ｐゴシック" pitchFamily="34" charset="-128"/>
              </a:rPr>
              <a:t>IV. </a:t>
            </a:r>
            <a:r>
              <a:rPr lang="en-US" sz="3100" smtClean="0">
                <a:ea typeface="ＭＳ Ｐゴシック" pitchFamily="34" charset="-128"/>
              </a:rPr>
              <a:t>Financial Management</a:t>
            </a:r>
          </a:p>
        </p:txBody>
      </p:sp>
      <p:sp>
        <p:nvSpPr>
          <p:cNvPr id="22531" name="Title 1"/>
          <p:cNvSpPr txBox="1">
            <a:spLocks/>
          </p:cNvSpPr>
          <p:nvPr/>
        </p:nvSpPr>
        <p:spPr bwMode="auto">
          <a:xfrm>
            <a:off x="500063" y="1357313"/>
            <a:ext cx="8424862" cy="1428750"/>
          </a:xfrm>
          <a:prstGeom prst="rect">
            <a:avLst/>
          </a:prstGeom>
          <a:noFill/>
          <a:ln w="9525">
            <a:noFill/>
            <a:miter lim="800000"/>
            <a:headEnd/>
            <a:tailEnd/>
          </a:ln>
        </p:spPr>
        <p:txBody>
          <a:bodyPr anchor="ctr"/>
          <a:lstStyle/>
          <a:p>
            <a:pPr marL="342900" indent="-342900">
              <a:buFont typeface="Arial" pitchFamily="34" charset="0"/>
              <a:buChar char="•"/>
            </a:pPr>
            <a:r>
              <a:rPr lang="en-US" sz="2400" b="1">
                <a:solidFill>
                  <a:srgbClr val="595959"/>
                </a:solidFill>
                <a:latin typeface="Franklin Gothic Book" pitchFamily="34" charset="0"/>
              </a:rPr>
              <a:t>D/NPD delegate authorization level to Chair and Vice Chair of REDD+  Taskforce Secretariat to approve on expenditure up to $400.</a:t>
            </a:r>
          </a:p>
        </p:txBody>
      </p:sp>
      <p:sp>
        <p:nvSpPr>
          <p:cNvPr id="22532" name="Title 1"/>
          <p:cNvSpPr txBox="1">
            <a:spLocks/>
          </p:cNvSpPr>
          <p:nvPr/>
        </p:nvSpPr>
        <p:spPr bwMode="auto">
          <a:xfrm>
            <a:off x="500063" y="3000375"/>
            <a:ext cx="8424862" cy="2500313"/>
          </a:xfrm>
          <a:prstGeom prst="rect">
            <a:avLst/>
          </a:prstGeom>
          <a:noFill/>
          <a:ln w="9525">
            <a:noFill/>
            <a:miter lim="800000"/>
            <a:headEnd/>
            <a:tailEnd/>
          </a:ln>
        </p:spPr>
        <p:txBody>
          <a:bodyPr anchor="ctr"/>
          <a:lstStyle/>
          <a:p>
            <a:pPr marL="342900" indent="-342900">
              <a:buFont typeface="Arial" pitchFamily="34" charset="0"/>
              <a:buChar char="•"/>
            </a:pPr>
            <a:r>
              <a:rPr lang="en-US" sz="2400" b="1">
                <a:solidFill>
                  <a:srgbClr val="595959"/>
                </a:solidFill>
                <a:latin typeface="Franklin Gothic Book" pitchFamily="34" charset="0"/>
              </a:rPr>
              <a:t>Petty Cash Threshold is up to $50, cheque issued for expenditure over $50. Minimum petty cash replenishment is $150. All bills as a result from contract sent to RTS, no need to prepare Purchase Request. Small and urgent expenditure should be reimbursable if verbal approved by V/CRTS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313" y="1928813"/>
            <a:ext cx="2286000" cy="1143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Step 1</a:t>
            </a:r>
            <a:r>
              <a:rPr lang="en-US" dirty="0">
                <a:solidFill>
                  <a:schemeClr val="tx1"/>
                </a:solidFill>
              </a:rPr>
              <a:t>:</a:t>
            </a:r>
          </a:p>
          <a:p>
            <a:pPr algn="ctr">
              <a:defRPr/>
            </a:pPr>
            <a:r>
              <a:rPr lang="en-US" sz="2000" dirty="0">
                <a:solidFill>
                  <a:schemeClr val="tx1"/>
                </a:solidFill>
              </a:rPr>
              <a:t>PC/TSs Draft AWP in </a:t>
            </a:r>
            <a:r>
              <a:rPr lang="en-US" dirty="0">
                <a:solidFill>
                  <a:schemeClr val="tx1"/>
                </a:solidFill>
              </a:rPr>
              <a:t>consultation</a:t>
            </a:r>
            <a:r>
              <a:rPr lang="en-US" sz="2000" dirty="0">
                <a:solidFill>
                  <a:schemeClr val="tx1"/>
                </a:solidFill>
              </a:rPr>
              <a:t> with RTS</a:t>
            </a:r>
          </a:p>
        </p:txBody>
      </p:sp>
      <p:cxnSp>
        <p:nvCxnSpPr>
          <p:cNvPr id="6" name="Straight Arrow Connector 5"/>
          <p:cNvCxnSpPr/>
          <p:nvPr/>
        </p:nvCxnSpPr>
        <p:spPr>
          <a:xfrm>
            <a:off x="2500313" y="2498725"/>
            <a:ext cx="5000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000375" y="1928813"/>
            <a:ext cx="2286000" cy="1143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Step 2:</a:t>
            </a:r>
          </a:p>
          <a:p>
            <a:pPr algn="ctr">
              <a:defRPr/>
            </a:pPr>
            <a:r>
              <a:rPr lang="en-US" sz="2000" dirty="0">
                <a:solidFill>
                  <a:schemeClr val="tx1"/>
                </a:solidFill>
              </a:rPr>
              <a:t>Regional Advisor for 1 week no objection review</a:t>
            </a:r>
          </a:p>
        </p:txBody>
      </p:sp>
      <p:sp>
        <p:nvSpPr>
          <p:cNvPr id="8" name="Rounded Rectangle 7"/>
          <p:cNvSpPr/>
          <p:nvPr/>
        </p:nvSpPr>
        <p:spPr>
          <a:xfrm>
            <a:off x="5786438" y="1857375"/>
            <a:ext cx="3214687" cy="121443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Step 3:</a:t>
            </a:r>
          </a:p>
          <a:p>
            <a:pPr algn="ctr">
              <a:defRPr/>
            </a:pPr>
            <a:r>
              <a:rPr lang="en-US" sz="2000" dirty="0">
                <a:solidFill>
                  <a:schemeClr val="tx1"/>
                </a:solidFill>
              </a:rPr>
              <a:t>1 week discussion with V/CRTS over the comment of Regional Advisor.</a:t>
            </a:r>
          </a:p>
        </p:txBody>
      </p:sp>
      <p:sp>
        <p:nvSpPr>
          <p:cNvPr id="9" name="Rounded Rectangle 8"/>
          <p:cNvSpPr/>
          <p:nvPr/>
        </p:nvSpPr>
        <p:spPr>
          <a:xfrm>
            <a:off x="1357313" y="3286125"/>
            <a:ext cx="2071687" cy="100012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Step 4:</a:t>
            </a:r>
          </a:p>
          <a:p>
            <a:pPr algn="ctr">
              <a:defRPr/>
            </a:pPr>
            <a:r>
              <a:rPr lang="en-US" sz="2000" dirty="0">
                <a:solidFill>
                  <a:schemeClr val="tx1"/>
                </a:solidFill>
              </a:rPr>
              <a:t>Present to NPD for endorsement</a:t>
            </a:r>
          </a:p>
        </p:txBody>
      </p:sp>
      <p:sp>
        <p:nvSpPr>
          <p:cNvPr id="10" name="Rounded Rectangle 9"/>
          <p:cNvSpPr/>
          <p:nvPr/>
        </p:nvSpPr>
        <p:spPr>
          <a:xfrm>
            <a:off x="4286250" y="3286125"/>
            <a:ext cx="2357438" cy="10715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Step 5:</a:t>
            </a:r>
          </a:p>
          <a:p>
            <a:pPr algn="ctr">
              <a:defRPr/>
            </a:pPr>
            <a:r>
              <a:rPr lang="en-US" sz="2000" dirty="0">
                <a:solidFill>
                  <a:schemeClr val="tx1"/>
                </a:solidFill>
              </a:rPr>
              <a:t>Present to PEB for Approval. </a:t>
            </a:r>
          </a:p>
        </p:txBody>
      </p:sp>
      <p:sp>
        <p:nvSpPr>
          <p:cNvPr id="12" name="Rounded Rectangle 11"/>
          <p:cNvSpPr/>
          <p:nvPr/>
        </p:nvSpPr>
        <p:spPr>
          <a:xfrm>
            <a:off x="357188" y="5286375"/>
            <a:ext cx="2500312" cy="1143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Step 6:</a:t>
            </a:r>
          </a:p>
          <a:p>
            <a:pPr algn="ctr">
              <a:defRPr/>
            </a:pPr>
            <a:r>
              <a:rPr lang="en-US" sz="2000" dirty="0">
                <a:solidFill>
                  <a:schemeClr val="tx1"/>
                </a:solidFill>
              </a:rPr>
              <a:t>PC and F&amp;P Officer are jointly monitor AWP.</a:t>
            </a:r>
          </a:p>
        </p:txBody>
      </p:sp>
      <p:sp>
        <p:nvSpPr>
          <p:cNvPr id="13" name="Rounded Rectangle 12"/>
          <p:cNvSpPr/>
          <p:nvPr/>
        </p:nvSpPr>
        <p:spPr>
          <a:xfrm>
            <a:off x="3429000" y="5286375"/>
            <a:ext cx="2786063" cy="1143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Step 7: </a:t>
            </a:r>
          </a:p>
          <a:p>
            <a:pPr algn="ctr">
              <a:defRPr/>
            </a:pPr>
            <a:r>
              <a:rPr lang="en-US" sz="2000" dirty="0">
                <a:solidFill>
                  <a:schemeClr val="tx1"/>
                </a:solidFill>
              </a:rPr>
              <a:t>V/CRTS prepare the Revision and Justification.</a:t>
            </a:r>
          </a:p>
        </p:txBody>
      </p:sp>
      <p:sp>
        <p:nvSpPr>
          <p:cNvPr id="14" name="Rounded Rectangle 13"/>
          <p:cNvSpPr/>
          <p:nvPr/>
        </p:nvSpPr>
        <p:spPr>
          <a:xfrm>
            <a:off x="6929438" y="5143500"/>
            <a:ext cx="2071687" cy="85725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Step 8: </a:t>
            </a:r>
          </a:p>
          <a:p>
            <a:pPr algn="ctr">
              <a:defRPr/>
            </a:pPr>
            <a:r>
              <a:rPr lang="en-US" sz="2000" dirty="0">
                <a:solidFill>
                  <a:schemeClr val="tx1"/>
                </a:solidFill>
              </a:rPr>
              <a:t>NPD reviewed and approved.</a:t>
            </a:r>
          </a:p>
        </p:txBody>
      </p:sp>
      <p:cxnSp>
        <p:nvCxnSpPr>
          <p:cNvPr id="17" name="Straight Arrow Connector 16"/>
          <p:cNvCxnSpPr>
            <a:stCxn id="7" idx="3"/>
          </p:cNvCxnSpPr>
          <p:nvPr/>
        </p:nvCxnSpPr>
        <p:spPr>
          <a:xfrm>
            <a:off x="5286375" y="2500313"/>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29000" y="3784600"/>
            <a:ext cx="857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65" name="Title 1"/>
          <p:cNvSpPr>
            <a:spLocks noGrp="1"/>
          </p:cNvSpPr>
          <p:nvPr>
            <p:ph type="title"/>
          </p:nvPr>
        </p:nvSpPr>
        <p:spPr>
          <a:xfrm>
            <a:off x="557213" y="214313"/>
            <a:ext cx="8229600" cy="725487"/>
          </a:xfrm>
        </p:spPr>
        <p:txBody>
          <a:bodyPr/>
          <a:lstStyle/>
          <a:p>
            <a:r>
              <a:rPr lang="en-US" smtClean="0">
                <a:ea typeface="ＭＳ Ｐゴシック" pitchFamily="34" charset="-128"/>
              </a:rPr>
              <a:t>IV. </a:t>
            </a:r>
            <a:r>
              <a:rPr lang="en-US" sz="3100" smtClean="0">
                <a:ea typeface="ＭＳ Ｐゴシック" pitchFamily="34" charset="-128"/>
              </a:rPr>
              <a:t>Financial Management</a:t>
            </a:r>
          </a:p>
        </p:txBody>
      </p:sp>
      <p:sp>
        <p:nvSpPr>
          <p:cNvPr id="23566" name="Title 1"/>
          <p:cNvSpPr txBox="1">
            <a:spLocks/>
          </p:cNvSpPr>
          <p:nvPr/>
        </p:nvSpPr>
        <p:spPr bwMode="auto">
          <a:xfrm>
            <a:off x="214313" y="4572000"/>
            <a:ext cx="5857875" cy="785813"/>
          </a:xfrm>
          <a:prstGeom prst="rect">
            <a:avLst/>
          </a:prstGeom>
          <a:noFill/>
          <a:ln w="9525">
            <a:noFill/>
            <a:miter lim="800000"/>
            <a:headEnd/>
            <a:tailEnd/>
          </a:ln>
        </p:spPr>
        <p:txBody>
          <a:bodyPr anchor="ctr"/>
          <a:lstStyle/>
          <a:p>
            <a:pPr marL="342900" indent="-342900">
              <a:buFont typeface="Arial" pitchFamily="34" charset="0"/>
              <a:buChar char="•"/>
            </a:pPr>
            <a:r>
              <a:rPr lang="en-US" sz="2400" b="1">
                <a:solidFill>
                  <a:srgbClr val="595959"/>
                </a:solidFill>
                <a:latin typeface="Franklin Gothic Book" pitchFamily="34" charset="0"/>
              </a:rPr>
              <a:t>Budget /AWP Revision</a:t>
            </a:r>
          </a:p>
        </p:txBody>
      </p:sp>
      <p:sp>
        <p:nvSpPr>
          <p:cNvPr id="23567" name="Title 1"/>
          <p:cNvSpPr txBox="1">
            <a:spLocks/>
          </p:cNvSpPr>
          <p:nvPr/>
        </p:nvSpPr>
        <p:spPr bwMode="auto">
          <a:xfrm>
            <a:off x="0" y="1071563"/>
            <a:ext cx="5857875" cy="785812"/>
          </a:xfrm>
          <a:prstGeom prst="rect">
            <a:avLst/>
          </a:prstGeom>
          <a:noFill/>
          <a:ln w="9525">
            <a:noFill/>
            <a:miter lim="800000"/>
            <a:headEnd/>
            <a:tailEnd/>
          </a:ln>
        </p:spPr>
        <p:txBody>
          <a:bodyPr anchor="ctr"/>
          <a:lstStyle/>
          <a:p>
            <a:pPr marL="342900" indent="-342900">
              <a:buFont typeface="Arial" pitchFamily="34" charset="0"/>
              <a:buChar char="•"/>
            </a:pPr>
            <a:r>
              <a:rPr lang="en-US" sz="2400" b="1">
                <a:solidFill>
                  <a:srgbClr val="595959"/>
                </a:solidFill>
                <a:latin typeface="Franklin Gothic Book" pitchFamily="34" charset="0"/>
              </a:rPr>
              <a:t>Annual Workplan Preparation </a:t>
            </a:r>
          </a:p>
        </p:txBody>
      </p:sp>
      <p:cxnSp>
        <p:nvCxnSpPr>
          <p:cNvPr id="21" name="Straight Arrow Connector 20"/>
          <p:cNvCxnSpPr/>
          <p:nvPr/>
        </p:nvCxnSpPr>
        <p:spPr>
          <a:xfrm>
            <a:off x="2857500" y="5643563"/>
            <a:ext cx="5715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15063" y="5643563"/>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57213" y="115888"/>
            <a:ext cx="8229600" cy="725487"/>
          </a:xfrm>
        </p:spPr>
        <p:txBody>
          <a:bodyPr/>
          <a:lstStyle/>
          <a:p>
            <a:r>
              <a:rPr lang="en-US" sz="3100" smtClean="0">
                <a:ea typeface="ＭＳ Ｐゴシック" pitchFamily="34" charset="-128"/>
              </a:rPr>
              <a:t>V. MONITORING, REPORTING AND AUDIT</a:t>
            </a:r>
          </a:p>
        </p:txBody>
      </p:sp>
      <p:sp>
        <p:nvSpPr>
          <p:cNvPr id="24579" name="Title 1"/>
          <p:cNvSpPr txBox="1">
            <a:spLocks/>
          </p:cNvSpPr>
          <p:nvPr/>
        </p:nvSpPr>
        <p:spPr bwMode="auto">
          <a:xfrm>
            <a:off x="428625" y="1071563"/>
            <a:ext cx="8424863" cy="557212"/>
          </a:xfrm>
          <a:prstGeom prst="rect">
            <a:avLst/>
          </a:prstGeom>
          <a:noFill/>
          <a:ln w="9525">
            <a:noFill/>
            <a:miter lim="800000"/>
            <a:headEnd/>
            <a:tailEnd/>
          </a:ln>
        </p:spPr>
        <p:txBody>
          <a:bodyPr anchor="ctr"/>
          <a:lstStyle/>
          <a:p>
            <a:pPr eaLnBrk="1" hangingPunct="1"/>
            <a:r>
              <a:rPr lang="en-US" sz="2400" b="1"/>
              <a:t>Time frame of report preparation and submission</a:t>
            </a:r>
            <a:endParaRPr lang="en-US" sz="2400"/>
          </a:p>
        </p:txBody>
      </p:sp>
      <p:graphicFrame>
        <p:nvGraphicFramePr>
          <p:cNvPr id="5" name="Table 4"/>
          <p:cNvGraphicFramePr>
            <a:graphicFrameLocks noGrp="1"/>
          </p:cNvGraphicFramePr>
          <p:nvPr/>
        </p:nvGraphicFramePr>
        <p:xfrm>
          <a:off x="214313" y="1785938"/>
          <a:ext cx="8534401" cy="4235450"/>
        </p:xfrm>
        <a:graphic>
          <a:graphicData uri="http://schemas.openxmlformats.org/drawingml/2006/table">
            <a:tbl>
              <a:tblPr/>
              <a:tblGrid>
                <a:gridCol w="499953"/>
                <a:gridCol w="1265498"/>
                <a:gridCol w="1800253"/>
                <a:gridCol w="1224172"/>
                <a:gridCol w="1296182"/>
                <a:gridCol w="2448343"/>
              </a:tblGrid>
              <a:tr h="813141">
                <a:tc>
                  <a:txBody>
                    <a:bodyPr/>
                    <a:lstStyle/>
                    <a:p>
                      <a:pPr marL="0" marR="0" algn="ctr">
                        <a:lnSpc>
                          <a:spcPct val="115000"/>
                        </a:lnSpc>
                        <a:spcBef>
                          <a:spcPts val="0"/>
                        </a:spcBef>
                        <a:spcAft>
                          <a:spcPts val="1000"/>
                        </a:spcAft>
                      </a:pPr>
                      <a:r>
                        <a:rPr lang="en-US" sz="1800" b="1" dirty="0">
                          <a:solidFill>
                            <a:srgbClr val="0000CC"/>
                          </a:solidFill>
                          <a:latin typeface="Cambria"/>
                          <a:ea typeface="Calibri"/>
                          <a:cs typeface="Times New Roman"/>
                        </a:rPr>
                        <a:t>No.</a:t>
                      </a:r>
                      <a:endParaRPr lang="en-US" sz="180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a:solidFill>
                            <a:srgbClr val="0000CC"/>
                          </a:solidFill>
                          <a:latin typeface="Cambria"/>
                          <a:ea typeface="Calibri"/>
                          <a:cs typeface="Times New Roman"/>
                        </a:rPr>
                        <a:t>Type of Report</a:t>
                      </a:r>
                      <a:endParaRPr lang="en-US" sz="180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kern="1200" dirty="0">
                          <a:solidFill>
                            <a:srgbClr val="0000CC"/>
                          </a:solidFill>
                          <a:latin typeface="Cambria"/>
                          <a:ea typeface="Calibri"/>
                          <a:cs typeface="Times New Roman"/>
                        </a:rPr>
                        <a:t>When</a:t>
                      </a:r>
                      <a:r>
                        <a:rPr lang="en-US" sz="1800" kern="1200" dirty="0">
                          <a:solidFill>
                            <a:srgbClr val="0000CC"/>
                          </a:solidFill>
                          <a:latin typeface="Calibri"/>
                          <a:ea typeface="Calibri"/>
                          <a:cs typeface="Times New Roman"/>
                        </a:rPr>
                        <a:t> </a:t>
                      </a:r>
                      <a:endParaRPr lang="en-US" sz="1100" dirty="0">
                        <a:solidFill>
                          <a:srgbClr val="0000CC"/>
                        </a:solidFill>
                        <a:latin typeface="Calibri"/>
                        <a:ea typeface="Calibri"/>
                        <a:cs typeface="DaunPenh"/>
                      </a:endParaRPr>
                    </a:p>
                  </a:txBody>
                  <a:tcPr marL="67312" marR="67312"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a:solidFill>
                            <a:srgbClr val="0000CC"/>
                          </a:solidFill>
                          <a:latin typeface="Cambria"/>
                          <a:ea typeface="Calibri"/>
                          <a:cs typeface="Times New Roman"/>
                        </a:rPr>
                        <a:t>Template</a:t>
                      </a:r>
                      <a:endParaRPr lang="en-US" sz="180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a:solidFill>
                            <a:srgbClr val="0000CC"/>
                          </a:solidFill>
                          <a:latin typeface="Cambria"/>
                          <a:ea typeface="Calibri"/>
                          <a:cs typeface="Times New Roman"/>
                        </a:rPr>
                        <a:t>Prepared </a:t>
                      </a:r>
                      <a:r>
                        <a:rPr lang="en-US" sz="1800" b="1" dirty="0" smtClean="0">
                          <a:solidFill>
                            <a:srgbClr val="0000CC"/>
                          </a:solidFill>
                          <a:latin typeface="Cambria"/>
                          <a:ea typeface="Calibri"/>
                          <a:cs typeface="Times New Roman"/>
                        </a:rPr>
                        <a:t>By</a:t>
                      </a:r>
                      <a:endParaRPr lang="en-US" sz="180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a:solidFill>
                            <a:srgbClr val="0000CC"/>
                          </a:solidFill>
                          <a:latin typeface="Cambria"/>
                          <a:ea typeface="Calibri"/>
                          <a:cs typeface="Times New Roman"/>
                        </a:rPr>
                        <a:t>To Whom</a:t>
                      </a:r>
                      <a:endParaRPr lang="en-US" sz="180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979">
                <a:tc>
                  <a:txBody>
                    <a:bodyPr/>
                    <a:lstStyle/>
                    <a:p>
                      <a:pPr marL="0" marR="0">
                        <a:lnSpc>
                          <a:spcPct val="115000"/>
                        </a:lnSpc>
                        <a:spcBef>
                          <a:spcPts val="0"/>
                        </a:spcBef>
                        <a:spcAft>
                          <a:spcPts val="1000"/>
                        </a:spcAft>
                      </a:pPr>
                      <a:r>
                        <a:rPr lang="en-US" sz="1800" b="0" dirty="0">
                          <a:solidFill>
                            <a:srgbClr val="0000CC"/>
                          </a:solidFill>
                          <a:latin typeface="Cambria"/>
                          <a:ea typeface="Calibri"/>
                          <a:cs typeface="Times New Roman"/>
                        </a:rPr>
                        <a:t>1.</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0000CC"/>
                          </a:solidFill>
                          <a:latin typeface="Cambria"/>
                          <a:ea typeface="Calibri"/>
                          <a:cs typeface="Times New Roman"/>
                        </a:rPr>
                        <a:t>Quarterly Progress Report</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kern="1200" dirty="0" smtClean="0">
                          <a:solidFill>
                            <a:srgbClr val="0000CC"/>
                          </a:solidFill>
                          <a:latin typeface="Cambria"/>
                          <a:ea typeface="Calibri"/>
                          <a:cs typeface="Times New Roman"/>
                        </a:rPr>
                        <a:t>Two week</a:t>
                      </a:r>
                      <a:r>
                        <a:rPr lang="en-US" sz="1800" b="0" kern="1200" baseline="0" dirty="0" smtClean="0">
                          <a:solidFill>
                            <a:srgbClr val="0000CC"/>
                          </a:solidFill>
                          <a:latin typeface="Cambria"/>
                          <a:ea typeface="Calibri"/>
                          <a:cs typeface="Times New Roman"/>
                        </a:rPr>
                        <a:t> following </a:t>
                      </a:r>
                      <a:r>
                        <a:rPr lang="en-US" sz="1800" b="0" kern="1200" dirty="0" smtClean="0">
                          <a:solidFill>
                            <a:srgbClr val="0000CC"/>
                          </a:solidFill>
                          <a:latin typeface="Cambria"/>
                          <a:ea typeface="Calibri"/>
                          <a:cs typeface="Times New Roman"/>
                        </a:rPr>
                        <a:t>End </a:t>
                      </a:r>
                      <a:r>
                        <a:rPr lang="en-US" sz="1800" b="0" kern="1200" dirty="0">
                          <a:solidFill>
                            <a:srgbClr val="0000CC"/>
                          </a:solidFill>
                          <a:latin typeface="Cambria"/>
                          <a:ea typeface="Calibri"/>
                          <a:cs typeface="Times New Roman"/>
                        </a:rPr>
                        <a:t>of each Quarter</a:t>
                      </a:r>
                      <a:r>
                        <a:rPr lang="en-US" sz="1800" b="0" kern="1200" dirty="0">
                          <a:solidFill>
                            <a:srgbClr val="0000CC"/>
                          </a:solidFill>
                          <a:latin typeface="Calibri"/>
                          <a:ea typeface="Calibri"/>
                          <a:cs typeface="Times New Roman"/>
                        </a:rPr>
                        <a:t> </a:t>
                      </a:r>
                      <a:endParaRPr lang="en-US" sz="1100" b="0" dirty="0">
                        <a:solidFill>
                          <a:srgbClr val="0000CC"/>
                        </a:solidFill>
                        <a:latin typeface="Calibri"/>
                        <a:ea typeface="Calibri"/>
                        <a:cs typeface="DaunPenh"/>
                      </a:endParaRPr>
                    </a:p>
                  </a:txBody>
                  <a:tcPr marL="67312" marR="67312"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indent="-342900">
                        <a:lnSpc>
                          <a:spcPct val="115000"/>
                        </a:lnSpc>
                        <a:spcBef>
                          <a:spcPts val="0"/>
                        </a:spcBef>
                        <a:spcAft>
                          <a:spcPts val="1000"/>
                        </a:spcAft>
                        <a:buNone/>
                      </a:pPr>
                      <a:r>
                        <a:rPr lang="en-US" sz="1800" b="0" dirty="0" smtClean="0">
                          <a:solidFill>
                            <a:srgbClr val="0000CC"/>
                          </a:solidFill>
                          <a:latin typeface="Cambria"/>
                          <a:ea typeface="Calibri"/>
                          <a:cs typeface="Times New Roman"/>
                        </a:rPr>
                        <a:t> UNDP </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rgbClr val="0000CC"/>
                          </a:solidFill>
                          <a:latin typeface="Cambria"/>
                          <a:ea typeface="Calibri"/>
                          <a:cs typeface="Times New Roman"/>
                        </a:rPr>
                        <a:t>RTS</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rgbClr val="0000CC"/>
                          </a:solidFill>
                          <a:latin typeface="Cambria"/>
                          <a:ea typeface="Calibri"/>
                          <a:cs typeface="Times New Roman"/>
                        </a:rPr>
                        <a:t>UNDP</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222">
                <a:tc>
                  <a:txBody>
                    <a:bodyPr/>
                    <a:lstStyle/>
                    <a:p>
                      <a:pPr marL="0" marR="0">
                        <a:lnSpc>
                          <a:spcPct val="115000"/>
                        </a:lnSpc>
                        <a:spcBef>
                          <a:spcPts val="0"/>
                        </a:spcBef>
                        <a:spcAft>
                          <a:spcPts val="1000"/>
                        </a:spcAft>
                      </a:pPr>
                      <a:r>
                        <a:rPr lang="en-US" sz="1800" b="0" dirty="0">
                          <a:solidFill>
                            <a:srgbClr val="0000CC"/>
                          </a:solidFill>
                          <a:latin typeface="Cambria"/>
                          <a:ea typeface="Calibri"/>
                          <a:cs typeface="Times New Roman"/>
                        </a:rPr>
                        <a:t>2</a:t>
                      </a:r>
                      <a:r>
                        <a:rPr lang="en-US" sz="1800" b="0" dirty="0" smtClean="0">
                          <a:solidFill>
                            <a:srgbClr val="0000CC"/>
                          </a:solidFill>
                          <a:latin typeface="Cambria"/>
                          <a:ea typeface="Calibri"/>
                          <a:cs typeface="Times New Roman"/>
                        </a:rPr>
                        <a:t>.</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rgbClr val="0000CC"/>
                          </a:solidFill>
                          <a:latin typeface="Cambria"/>
                          <a:ea typeface="Calibri"/>
                          <a:cs typeface="Times New Roman"/>
                        </a:rPr>
                        <a:t>Annual Report</a:t>
                      </a:r>
                      <a:endParaRPr lang="en-US" sz="1800" b="0" dirty="0">
                        <a:solidFill>
                          <a:srgbClr val="0000CC"/>
                        </a:solidFill>
                        <a:latin typeface="+mn-lt"/>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kern="1200" dirty="0" smtClean="0">
                          <a:solidFill>
                            <a:srgbClr val="0000CC"/>
                          </a:solidFill>
                          <a:latin typeface="Cambria"/>
                          <a:ea typeface="Calibri"/>
                          <a:cs typeface="Times New Roman"/>
                        </a:rPr>
                        <a:t>End of first quarter of the following year</a:t>
                      </a:r>
                      <a:r>
                        <a:rPr lang="en-US" sz="1800" b="0" kern="1200" dirty="0" smtClean="0">
                          <a:solidFill>
                            <a:srgbClr val="0000CC"/>
                          </a:solidFill>
                          <a:latin typeface="+mn-lt"/>
                          <a:ea typeface="Calibri"/>
                          <a:cs typeface="Times New Roman"/>
                        </a:rPr>
                        <a:t> </a:t>
                      </a:r>
                      <a:endParaRPr lang="en-US" sz="1100" b="0" dirty="0">
                        <a:solidFill>
                          <a:srgbClr val="0000CC"/>
                        </a:solidFill>
                        <a:latin typeface="+mn-lt"/>
                        <a:ea typeface="Calibri"/>
                        <a:cs typeface="DaunPenh"/>
                      </a:endParaRPr>
                    </a:p>
                  </a:txBody>
                  <a:tcPr marL="67312" marR="67312"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indent="-342900">
                        <a:lnSpc>
                          <a:spcPct val="115000"/>
                        </a:lnSpc>
                        <a:spcBef>
                          <a:spcPts val="0"/>
                        </a:spcBef>
                        <a:spcAft>
                          <a:spcPts val="1000"/>
                        </a:spcAft>
                        <a:buNone/>
                      </a:pPr>
                      <a:r>
                        <a:rPr lang="en-US" sz="1800" b="0" dirty="0" smtClean="0">
                          <a:solidFill>
                            <a:srgbClr val="0000CC"/>
                          </a:solidFill>
                          <a:latin typeface="Cambria"/>
                          <a:ea typeface="Calibri"/>
                          <a:cs typeface="Times New Roman"/>
                        </a:rPr>
                        <a:t> UNDP </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rgbClr val="0000CC"/>
                          </a:solidFill>
                          <a:latin typeface="Cambria"/>
                          <a:ea typeface="Calibri"/>
                          <a:cs typeface="Times New Roman"/>
                        </a:rPr>
                        <a:t>RTS</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rgbClr val="0000CC"/>
                          </a:solidFill>
                          <a:latin typeface="Cambria"/>
                          <a:ea typeface="Calibri"/>
                          <a:cs typeface="Times New Roman"/>
                        </a:rPr>
                        <a:t>UNDP</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1108">
                <a:tc>
                  <a:txBody>
                    <a:bodyPr/>
                    <a:lstStyle/>
                    <a:p>
                      <a:pPr marL="0" marR="0">
                        <a:lnSpc>
                          <a:spcPct val="115000"/>
                        </a:lnSpc>
                        <a:spcBef>
                          <a:spcPts val="0"/>
                        </a:spcBef>
                        <a:spcAft>
                          <a:spcPts val="1000"/>
                        </a:spcAft>
                      </a:pPr>
                      <a:r>
                        <a:rPr lang="en-US" sz="1800" b="0" dirty="0">
                          <a:solidFill>
                            <a:srgbClr val="0000CC"/>
                          </a:solidFill>
                          <a:latin typeface="Cambria"/>
                          <a:ea typeface="Calibri"/>
                          <a:cs typeface="Times New Roman"/>
                        </a:rPr>
                        <a:t>3</a:t>
                      </a:r>
                      <a:r>
                        <a:rPr lang="en-US" sz="1800" b="0" dirty="0" smtClean="0">
                          <a:solidFill>
                            <a:srgbClr val="0000CC"/>
                          </a:solidFill>
                          <a:latin typeface="Cambria"/>
                          <a:ea typeface="Calibri"/>
                          <a:cs typeface="Times New Roman"/>
                        </a:rPr>
                        <a:t>.</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0000CC"/>
                          </a:solidFill>
                          <a:latin typeface="Cambria"/>
                          <a:ea typeface="Calibri"/>
                          <a:cs typeface="Times New Roman"/>
                        </a:rPr>
                        <a:t>Annual Report</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kern="1200" dirty="0">
                          <a:solidFill>
                            <a:srgbClr val="0000CC"/>
                          </a:solidFill>
                          <a:latin typeface="Cambria"/>
                          <a:ea typeface="Calibri"/>
                          <a:cs typeface="Times New Roman"/>
                        </a:rPr>
                        <a:t>End of first quarter of the following year</a:t>
                      </a:r>
                      <a:r>
                        <a:rPr lang="en-US" sz="1800" b="0" kern="1200" dirty="0">
                          <a:solidFill>
                            <a:srgbClr val="0000CC"/>
                          </a:solidFill>
                          <a:latin typeface="Calibri"/>
                          <a:ea typeface="Calibri"/>
                          <a:cs typeface="Times New Roman"/>
                        </a:rPr>
                        <a:t> </a:t>
                      </a:r>
                      <a:endParaRPr lang="en-US" sz="1100" b="0" dirty="0">
                        <a:solidFill>
                          <a:srgbClr val="0000CC"/>
                        </a:solidFill>
                        <a:latin typeface="Calibri"/>
                        <a:ea typeface="Calibri"/>
                        <a:cs typeface="DaunPenh"/>
                      </a:endParaRPr>
                    </a:p>
                  </a:txBody>
                  <a:tcPr marL="67312" marR="67312"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rgbClr val="0000CC"/>
                          </a:solidFill>
                          <a:latin typeface="Cambria"/>
                          <a:ea typeface="Calibri"/>
                          <a:cs typeface="Times New Roman"/>
                        </a:rPr>
                        <a:t>UN-REDD </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rgbClr val="0000CC"/>
                          </a:solidFill>
                          <a:latin typeface="Cambria"/>
                          <a:ea typeface="Calibri"/>
                          <a:cs typeface="Times New Roman"/>
                        </a:rPr>
                        <a:t>UNDP, Supported</a:t>
                      </a:r>
                      <a:r>
                        <a:rPr lang="en-US" sz="1800" b="0" baseline="0" dirty="0" smtClean="0">
                          <a:solidFill>
                            <a:srgbClr val="0000CC"/>
                          </a:solidFill>
                          <a:latin typeface="Cambria"/>
                          <a:ea typeface="Calibri"/>
                          <a:cs typeface="Times New Roman"/>
                        </a:rPr>
                        <a:t> By FAO and UNEP</a:t>
                      </a:r>
                      <a:endParaRPr lang="en-US" sz="1800" b="0" dirty="0">
                        <a:solidFill>
                          <a:srgbClr val="0000CC"/>
                        </a:solidFill>
                        <a:latin typeface="Calibri"/>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indent="-342900">
                        <a:lnSpc>
                          <a:spcPct val="115000"/>
                        </a:lnSpc>
                        <a:spcBef>
                          <a:spcPts val="0"/>
                        </a:spcBef>
                        <a:spcAft>
                          <a:spcPts val="1000"/>
                        </a:spcAft>
                        <a:buNone/>
                      </a:pPr>
                      <a:r>
                        <a:rPr lang="en-US" sz="1800" b="0" dirty="0" smtClean="0">
                          <a:solidFill>
                            <a:srgbClr val="0000CC"/>
                          </a:solidFill>
                          <a:latin typeface="Cambria"/>
                          <a:ea typeface="Calibri"/>
                          <a:cs typeface="Times New Roman"/>
                        </a:rPr>
                        <a:t>1. Implementing Agencies </a:t>
                      </a:r>
                      <a:r>
                        <a:rPr lang="en-US" sz="1800" b="0" baseline="0" dirty="0" smtClean="0">
                          <a:solidFill>
                            <a:srgbClr val="0000CC"/>
                          </a:solidFill>
                          <a:latin typeface="Cambria"/>
                          <a:ea typeface="Calibri"/>
                          <a:cs typeface="Times New Roman"/>
                        </a:rPr>
                        <a:t> FA, </a:t>
                      </a:r>
                      <a:r>
                        <a:rPr lang="en-US" sz="1800" b="0" baseline="0" dirty="0" err="1" smtClean="0">
                          <a:solidFill>
                            <a:srgbClr val="0000CC"/>
                          </a:solidFill>
                          <a:latin typeface="Cambria"/>
                          <a:ea typeface="Calibri"/>
                          <a:cs typeface="Times New Roman"/>
                        </a:rPr>
                        <a:t>FiA</a:t>
                      </a:r>
                      <a:r>
                        <a:rPr lang="en-US" sz="1800" b="0" baseline="0" dirty="0" smtClean="0">
                          <a:solidFill>
                            <a:srgbClr val="0000CC"/>
                          </a:solidFill>
                          <a:latin typeface="Cambria"/>
                          <a:ea typeface="Calibri"/>
                          <a:cs typeface="Times New Roman"/>
                        </a:rPr>
                        <a:t>, GDANCP</a:t>
                      </a:r>
                      <a:endParaRPr lang="en-US" sz="200" b="0" baseline="0" dirty="0" smtClean="0">
                        <a:solidFill>
                          <a:srgbClr val="0000CC"/>
                        </a:solidFill>
                        <a:latin typeface="Cambria"/>
                        <a:ea typeface="Calibri"/>
                        <a:cs typeface="Times New Roman"/>
                      </a:endParaRPr>
                    </a:p>
                    <a:p>
                      <a:pPr marL="342900" marR="0" indent="-342900">
                        <a:lnSpc>
                          <a:spcPct val="115000"/>
                        </a:lnSpc>
                        <a:spcBef>
                          <a:spcPts val="0"/>
                        </a:spcBef>
                        <a:spcAft>
                          <a:spcPts val="1000"/>
                        </a:spcAft>
                        <a:buNone/>
                      </a:pPr>
                      <a:r>
                        <a:rPr lang="en-US" sz="1800" b="0" dirty="0" smtClean="0">
                          <a:solidFill>
                            <a:srgbClr val="0000CC"/>
                          </a:solidFill>
                          <a:latin typeface="Cambria"/>
                          <a:ea typeface="Calibri"/>
                          <a:cs typeface="Times New Roman"/>
                        </a:rPr>
                        <a:t>2. </a:t>
                      </a:r>
                      <a:r>
                        <a:rPr lang="en-US" sz="1800" b="0" baseline="0" dirty="0" smtClean="0">
                          <a:solidFill>
                            <a:srgbClr val="0000CC"/>
                          </a:solidFill>
                          <a:latin typeface="Cambria"/>
                          <a:ea typeface="Calibri"/>
                          <a:cs typeface="Times New Roman"/>
                        </a:rPr>
                        <a:t>UN-REDD </a:t>
                      </a:r>
                      <a:r>
                        <a:rPr lang="en-US" sz="1800" b="0" kern="1200" baseline="0" dirty="0" smtClean="0">
                          <a:solidFill>
                            <a:srgbClr val="0000CC"/>
                          </a:solidFill>
                          <a:latin typeface="Cambria"/>
                          <a:ea typeface="Calibri"/>
                          <a:cs typeface="Times New Roman"/>
                        </a:rPr>
                        <a:t>Secretariat</a:t>
                      </a:r>
                      <a:endParaRPr lang="en-US" sz="1800" b="0" kern="1200" baseline="0" dirty="0">
                        <a:solidFill>
                          <a:srgbClr val="0000CC"/>
                        </a:solidFill>
                        <a:latin typeface="Cambria"/>
                        <a:ea typeface="Calibri"/>
                        <a:cs typeface="Times New Roman"/>
                      </a:endParaRPr>
                    </a:p>
                  </a:txBody>
                  <a:tcPr marL="67562" marR="67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sp>
        <p:nvSpPr>
          <p:cNvPr id="25603" name="AutoShape 50"/>
          <p:cNvSpPr>
            <a:spLocks noChangeAspect="1" noChangeArrowheads="1" noTextEdit="1"/>
          </p:cNvSpPr>
          <p:nvPr/>
        </p:nvSpPr>
        <p:spPr bwMode="auto">
          <a:xfrm>
            <a:off x="73025" y="765175"/>
            <a:ext cx="6559550" cy="6604000"/>
          </a:xfrm>
          <a:prstGeom prst="rect">
            <a:avLst/>
          </a:prstGeom>
          <a:noFill/>
          <a:ln w="9525">
            <a:noFill/>
            <a:miter lim="800000"/>
            <a:headEnd/>
            <a:tailEnd/>
          </a:ln>
        </p:spPr>
        <p:txBody>
          <a:bodyPr/>
          <a:lstStyle/>
          <a:p>
            <a:endParaRPr lang="en-US"/>
          </a:p>
        </p:txBody>
      </p:sp>
      <p:sp>
        <p:nvSpPr>
          <p:cNvPr id="25604" name="TextBox 27"/>
          <p:cNvSpPr txBox="1">
            <a:spLocks noChangeArrowheads="1"/>
          </p:cNvSpPr>
          <p:nvPr/>
        </p:nvSpPr>
        <p:spPr bwMode="auto">
          <a:xfrm>
            <a:off x="571500" y="2214563"/>
            <a:ext cx="7858125" cy="1570037"/>
          </a:xfrm>
          <a:prstGeom prst="rect">
            <a:avLst/>
          </a:prstGeom>
          <a:noFill/>
          <a:ln w="9525">
            <a:noFill/>
            <a:miter lim="800000"/>
            <a:headEnd/>
            <a:tailEnd/>
          </a:ln>
        </p:spPr>
        <p:txBody>
          <a:bodyPr>
            <a:spAutoFit/>
          </a:bodyPr>
          <a:lstStyle/>
          <a:p>
            <a:pPr eaLnBrk="1" hangingPunct="1"/>
            <a:r>
              <a:rPr lang="en-GB" sz="4800"/>
              <a:t>Thank You and welcome for Questions!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68313" y="1916113"/>
            <a:ext cx="8215312" cy="1512887"/>
          </a:xfrm>
          <a:solidFill>
            <a:schemeClr val="accent5">
              <a:lumMod val="20000"/>
              <a:lumOff val="80000"/>
            </a:schemeClr>
          </a:solidFill>
        </p:spPr>
        <p:txBody>
          <a:bodyPr/>
          <a:lstStyle/>
          <a:p>
            <a:pPr algn="ctr">
              <a:defRPr/>
            </a:pPr>
            <a:r>
              <a:rPr lang="en-US" dirty="0" err="1"/>
              <a:t>Programme</a:t>
            </a:r>
            <a:r>
              <a:rPr lang="en-US" dirty="0"/>
              <a:t> </a:t>
            </a:r>
            <a:r>
              <a:rPr lang="en-US" dirty="0" smtClean="0"/>
              <a:t>Progress</a:t>
            </a:r>
            <a:r>
              <a:rPr lang="en-US" dirty="0" smtClean="0">
                <a:ea typeface="ＭＳ Ｐゴシック" pitchFamily="34" charset="-128"/>
              </a:rPr>
              <a:t/>
            </a:r>
            <a:br>
              <a:rPr lang="en-US" dirty="0" smtClean="0">
                <a:ea typeface="ＭＳ Ｐゴシック" pitchFamily="34" charset="-128"/>
              </a:rPr>
            </a:br>
            <a:endParaRPr lang="en-US" sz="2800" dirty="0" smtClean="0">
              <a:solidFill>
                <a:schemeClr val="tx1"/>
              </a:solidFill>
              <a:ea typeface="ＭＳ Ｐゴシック" pitchFamily="34" charset="-128"/>
            </a:endParaRPr>
          </a:p>
        </p:txBody>
      </p:sp>
      <p:sp>
        <p:nvSpPr>
          <p:cNvPr id="26627" name="Subtitle 2"/>
          <p:cNvSpPr>
            <a:spLocks noGrp="1"/>
          </p:cNvSpPr>
          <p:nvPr>
            <p:ph type="subTitle" idx="1"/>
          </p:nvPr>
        </p:nvSpPr>
        <p:spPr>
          <a:xfrm>
            <a:off x="250825" y="3859213"/>
            <a:ext cx="5929313" cy="1514475"/>
          </a:xfrm>
        </p:spPr>
        <p:txBody>
          <a:bodyPr/>
          <a:lstStyle/>
          <a:p>
            <a:pPr algn="ctr"/>
            <a:r>
              <a:rPr lang="en-US" b="1" smtClean="0">
                <a:solidFill>
                  <a:schemeClr val="tx1"/>
                </a:solidFill>
                <a:ea typeface="ＭＳ Ｐゴシック" pitchFamily="34" charset="-128"/>
              </a:rPr>
              <a:t>Fourth UN-REDD Programme Executive Board meeting</a:t>
            </a:r>
          </a:p>
          <a:p>
            <a:pPr algn="ctr"/>
            <a:r>
              <a:rPr lang="en-US" b="1" smtClean="0">
                <a:solidFill>
                  <a:schemeClr val="tx1"/>
                </a:solidFill>
                <a:ea typeface="ＭＳ Ｐゴシック" pitchFamily="34" charset="-128"/>
              </a:rPr>
              <a:t>28</a:t>
            </a:r>
            <a:r>
              <a:rPr lang="en-US" b="1" baseline="30000" smtClean="0">
                <a:solidFill>
                  <a:schemeClr val="tx1"/>
                </a:solidFill>
                <a:ea typeface="ＭＳ Ｐゴシック" pitchFamily="34" charset="-128"/>
              </a:rPr>
              <a:t>th</a:t>
            </a:r>
            <a:r>
              <a:rPr lang="en-US" b="1" smtClean="0">
                <a:solidFill>
                  <a:schemeClr val="tx1"/>
                </a:solidFill>
                <a:ea typeface="ＭＳ Ｐゴシック" pitchFamily="34" charset="-128"/>
              </a:rPr>
              <a:t> March 2013</a:t>
            </a:r>
          </a:p>
          <a:p>
            <a:pPr algn="ctr"/>
            <a:r>
              <a:rPr lang="en-US" b="1" smtClean="0">
                <a:solidFill>
                  <a:schemeClr val="tx1"/>
                </a:solidFill>
                <a:ea typeface="ＭＳ Ｐゴシック" pitchFamily="34" charset="-128"/>
              </a:rPr>
              <a:t>Cambodiana hotel, Phnom Penh</a:t>
            </a:r>
          </a:p>
          <a:p>
            <a:pPr algn="ctr"/>
            <a:r>
              <a:rPr lang="en-US" b="1" smtClean="0">
                <a:solidFill>
                  <a:schemeClr val="tx1"/>
                </a:solidFill>
                <a:ea typeface="ＭＳ Ｐゴシック" pitchFamily="34" charset="-128"/>
              </a:rPr>
              <a:t>Presented by Mr. Khun Vathana (10 minutes)</a:t>
            </a:r>
          </a:p>
          <a:p>
            <a:pPr algn="ctr"/>
            <a:endParaRPr lang="en-US" b="1" smtClean="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57213" y="214313"/>
            <a:ext cx="8229600" cy="725487"/>
          </a:xfrm>
        </p:spPr>
        <p:txBody>
          <a:bodyPr/>
          <a:lstStyle/>
          <a:p>
            <a:r>
              <a:rPr lang="en-US" smtClean="0">
                <a:ea typeface="ＭＳ Ｐゴシック" pitchFamily="34" charset="-128"/>
              </a:rPr>
              <a:t>Highlights </a:t>
            </a:r>
            <a:br>
              <a:rPr lang="en-US" smtClean="0">
                <a:ea typeface="ＭＳ Ｐゴシック" pitchFamily="34" charset="-128"/>
              </a:rPr>
            </a:br>
            <a:endParaRPr lang="en-US" smtClean="0">
              <a:ea typeface="ＭＳ Ｐゴシック" pitchFamily="34" charset="-128"/>
            </a:endParaRPr>
          </a:p>
        </p:txBody>
      </p:sp>
      <p:sp>
        <p:nvSpPr>
          <p:cNvPr id="10243" name="Content Placeholder 2"/>
          <p:cNvSpPr>
            <a:spLocks noGrp="1"/>
          </p:cNvSpPr>
          <p:nvPr>
            <p:ph idx="1"/>
          </p:nvPr>
        </p:nvSpPr>
        <p:spPr>
          <a:xfrm>
            <a:off x="571500" y="1143000"/>
            <a:ext cx="8215313" cy="5022850"/>
          </a:xfrm>
        </p:spPr>
        <p:txBody>
          <a:bodyPr/>
          <a:lstStyle/>
          <a:p>
            <a:pPr marL="0" indent="0">
              <a:spcBef>
                <a:spcPts val="600"/>
              </a:spcBef>
              <a:spcAft>
                <a:spcPts val="600"/>
              </a:spcAft>
              <a:buFont typeface="Arial" pitchFamily="34" charset="0"/>
              <a:buNone/>
              <a:defRPr/>
            </a:pPr>
            <a:r>
              <a:rPr lang="en-US" sz="2800" b="1" dirty="0" smtClean="0">
                <a:solidFill>
                  <a:srgbClr val="0000CC"/>
                </a:solidFill>
                <a:ea typeface="ＭＳ Ｐゴシック" pitchFamily="34" charset="-128"/>
              </a:rPr>
              <a:t>Outcome 1</a:t>
            </a:r>
          </a:p>
          <a:p>
            <a:pPr>
              <a:lnSpc>
                <a:spcPct val="150000"/>
              </a:lnSpc>
              <a:spcBef>
                <a:spcPts val="600"/>
              </a:spcBef>
              <a:spcAft>
                <a:spcPts val="600"/>
              </a:spcAft>
              <a:defRPr/>
            </a:pPr>
            <a:r>
              <a:rPr lang="en-US" sz="2800" b="1" dirty="0" smtClean="0">
                <a:solidFill>
                  <a:srgbClr val="0000CC"/>
                </a:solidFill>
                <a:ea typeface="+mn-ea"/>
                <a:cs typeface="+mn-cs"/>
              </a:rPr>
              <a:t>MAFF </a:t>
            </a:r>
            <a:r>
              <a:rPr lang="en-US" sz="2800" b="1" dirty="0">
                <a:solidFill>
                  <a:srgbClr val="0000CC"/>
                </a:solidFill>
                <a:ea typeface="+mn-ea"/>
                <a:cs typeface="+mn-cs"/>
              </a:rPr>
              <a:t>has issued </a:t>
            </a:r>
            <a:r>
              <a:rPr lang="en-US" sz="2800" b="1" dirty="0" err="1">
                <a:solidFill>
                  <a:srgbClr val="0000CC"/>
                </a:solidFill>
                <a:ea typeface="+mn-ea"/>
                <a:cs typeface="+mn-cs"/>
              </a:rPr>
              <a:t>Prakas</a:t>
            </a:r>
            <a:r>
              <a:rPr lang="en-US" sz="2800" b="1" dirty="0">
                <a:solidFill>
                  <a:srgbClr val="0000CC"/>
                </a:solidFill>
                <a:ea typeface="+mn-ea"/>
                <a:cs typeface="+mn-cs"/>
              </a:rPr>
              <a:t> (official letter) to establish the REDD+ Taskforce  </a:t>
            </a:r>
            <a:endParaRPr lang="en-US" sz="2800" dirty="0" smtClean="0">
              <a:ea typeface="ＭＳ Ｐゴシック" pitchFamily="34" charset="-128"/>
            </a:endParaRPr>
          </a:p>
          <a:p>
            <a:pPr>
              <a:lnSpc>
                <a:spcPct val="150000"/>
              </a:lnSpc>
              <a:spcBef>
                <a:spcPts val="600"/>
              </a:spcBef>
              <a:spcAft>
                <a:spcPts val="600"/>
              </a:spcAft>
              <a:defRPr/>
            </a:pPr>
            <a:r>
              <a:rPr lang="en-US" sz="2800" b="1" dirty="0">
                <a:solidFill>
                  <a:srgbClr val="0000CC"/>
                </a:solidFill>
                <a:ea typeface="+mn-ea"/>
                <a:cs typeface="+mn-cs"/>
              </a:rPr>
              <a:t>Grievance mechanism study has taken </a:t>
            </a:r>
            <a:r>
              <a:rPr lang="en-US" sz="2800" b="1" dirty="0" smtClean="0">
                <a:solidFill>
                  <a:srgbClr val="0000CC"/>
                </a:solidFill>
                <a:ea typeface="+mn-ea"/>
                <a:cs typeface="+mn-cs"/>
              </a:rPr>
              <a:t>place</a:t>
            </a:r>
            <a:endParaRPr lang="en-US" sz="2800" b="1" dirty="0">
              <a:solidFill>
                <a:srgbClr val="0000CC"/>
              </a:solidFill>
              <a:ea typeface="+mn-ea"/>
              <a:cs typeface="+mn-cs"/>
            </a:endParaRPr>
          </a:p>
          <a:p>
            <a:pPr>
              <a:lnSpc>
                <a:spcPct val="150000"/>
              </a:lnSpc>
              <a:spcBef>
                <a:spcPts val="600"/>
              </a:spcBef>
              <a:spcAft>
                <a:spcPts val="600"/>
              </a:spcAft>
              <a:defRPr/>
            </a:pPr>
            <a:r>
              <a:rPr lang="en-US" sz="2800" b="1" dirty="0">
                <a:solidFill>
                  <a:srgbClr val="0000CC"/>
                </a:solidFill>
                <a:ea typeface="+mn-ea"/>
                <a:cs typeface="+mn-cs"/>
              </a:rPr>
              <a:t>IP reselection process </a:t>
            </a:r>
            <a:r>
              <a:rPr lang="en-US" sz="2800" b="1" dirty="0" smtClean="0">
                <a:solidFill>
                  <a:srgbClr val="0000CC"/>
                </a:solidFill>
                <a:ea typeface="+mn-ea"/>
                <a:cs typeface="+mn-cs"/>
              </a:rPr>
              <a:t>continues</a:t>
            </a:r>
            <a:endParaRPr lang="en-US" sz="2800" b="1" dirty="0">
              <a:solidFill>
                <a:srgbClr val="0000CC"/>
              </a:solidFill>
              <a:ea typeface="+mn-ea"/>
              <a:cs typeface="+mn-cs"/>
            </a:endParaRPr>
          </a:p>
          <a:p>
            <a:pPr>
              <a:lnSpc>
                <a:spcPct val="150000"/>
              </a:lnSpc>
              <a:spcBef>
                <a:spcPts val="600"/>
              </a:spcBef>
              <a:spcAft>
                <a:spcPts val="600"/>
              </a:spcAft>
              <a:defRPr/>
            </a:pPr>
            <a:r>
              <a:rPr lang="en-US" sz="2800" b="1" dirty="0">
                <a:solidFill>
                  <a:srgbClr val="0000CC"/>
                </a:solidFill>
                <a:ea typeface="+mn-ea"/>
                <a:cs typeface="+mn-cs"/>
              </a:rPr>
              <a:t>Voluntary Facilitation Committee for consultation group formed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5288" y="981075"/>
          <a:ext cx="8569326" cy="1079500"/>
        </p:xfrm>
        <a:graphic>
          <a:graphicData uri="http://schemas.openxmlformats.org/drawingml/2006/table">
            <a:tbl>
              <a:tblPr firstRow="1" firstCol="1" bandRow="1">
                <a:tableStyleId>{5C22544A-7EE6-4342-B048-85BDC9FD1C3A}</a:tableStyleId>
              </a:tblPr>
              <a:tblGrid>
                <a:gridCol w="3672710"/>
                <a:gridCol w="2592326"/>
                <a:gridCol w="2304290"/>
              </a:tblGrid>
              <a:tr h="1079500">
                <a:tc>
                  <a:txBody>
                    <a:bodyPr/>
                    <a:lstStyle/>
                    <a:p>
                      <a:pPr marL="0" marR="0" algn="ctr">
                        <a:spcBef>
                          <a:spcPts val="600"/>
                        </a:spcBef>
                        <a:spcAft>
                          <a:spcPts val="0"/>
                        </a:spcAft>
                      </a:pPr>
                      <a:r>
                        <a:rPr lang="en-US" sz="2800" dirty="0">
                          <a:solidFill>
                            <a:srgbClr val="0000CC"/>
                          </a:solidFill>
                          <a:effectLst/>
                        </a:rPr>
                        <a:t>Decision last PEB meeting</a:t>
                      </a:r>
                      <a:endParaRPr lang="en-US" sz="2800" dirty="0">
                        <a:solidFill>
                          <a:srgbClr val="0000CC"/>
                        </a:solidFill>
                        <a:effectLst/>
                        <a:latin typeface="Calibri"/>
                        <a:ea typeface="Times New Roman"/>
                        <a:cs typeface="DaunPenh"/>
                      </a:endParaRPr>
                    </a:p>
                  </a:txBody>
                  <a:tcPr marL="68589" marR="68589" marT="0" marB="0">
                    <a:solidFill>
                      <a:srgbClr val="BFF6AC"/>
                    </a:solidFill>
                  </a:tcPr>
                </a:tc>
                <a:tc>
                  <a:txBody>
                    <a:bodyPr/>
                    <a:lstStyle/>
                    <a:p>
                      <a:pPr marL="164465" marR="0" indent="-164465" algn="ctr">
                        <a:spcBef>
                          <a:spcPts val="600"/>
                        </a:spcBef>
                        <a:spcAft>
                          <a:spcPts val="0"/>
                        </a:spcAft>
                      </a:pPr>
                      <a:r>
                        <a:rPr lang="en-US" sz="2800" dirty="0">
                          <a:solidFill>
                            <a:srgbClr val="0000CC"/>
                          </a:solidFill>
                          <a:effectLst/>
                        </a:rPr>
                        <a:t>Status</a:t>
                      </a:r>
                      <a:endParaRPr lang="en-US" sz="2800" dirty="0">
                        <a:solidFill>
                          <a:srgbClr val="0000CC"/>
                        </a:solidFill>
                        <a:effectLst/>
                        <a:latin typeface="Calibri"/>
                        <a:ea typeface="Times New Roman"/>
                        <a:cs typeface="DaunPenh"/>
                      </a:endParaRPr>
                    </a:p>
                  </a:txBody>
                  <a:tcPr marL="68589" marR="68589" marT="0" marB="0">
                    <a:solidFill>
                      <a:srgbClr val="BFF6AC"/>
                    </a:solidFill>
                  </a:tcPr>
                </a:tc>
                <a:tc>
                  <a:txBody>
                    <a:bodyPr/>
                    <a:lstStyle/>
                    <a:p>
                      <a:pPr marL="0" marR="0" algn="ctr">
                        <a:spcBef>
                          <a:spcPts val="0"/>
                        </a:spcBef>
                        <a:spcAft>
                          <a:spcPts val="0"/>
                        </a:spcAft>
                      </a:pPr>
                      <a:r>
                        <a:rPr lang="en-US" sz="2800" dirty="0">
                          <a:solidFill>
                            <a:srgbClr val="0000CC"/>
                          </a:solidFill>
                          <a:effectLst/>
                        </a:rPr>
                        <a:t>Expected PEB contribution</a:t>
                      </a:r>
                      <a:endParaRPr lang="en-US" sz="2800" dirty="0">
                        <a:solidFill>
                          <a:srgbClr val="0000CC"/>
                        </a:solidFill>
                        <a:effectLst/>
                        <a:latin typeface="Calibri"/>
                        <a:ea typeface="Times New Roman"/>
                        <a:cs typeface="DaunPenh"/>
                      </a:endParaRPr>
                    </a:p>
                  </a:txBody>
                  <a:tcPr marL="68589" marR="68589" marT="0" marB="0">
                    <a:solidFill>
                      <a:srgbClr val="BFF6AC"/>
                    </a:solidFill>
                  </a:tcPr>
                </a:tc>
              </a:tr>
            </a:tbl>
          </a:graphicData>
        </a:graphic>
      </p:graphicFrame>
      <p:graphicFrame>
        <p:nvGraphicFramePr>
          <p:cNvPr id="4" name="Table 3"/>
          <p:cNvGraphicFramePr>
            <a:graphicFrameLocks noGrp="1"/>
          </p:cNvGraphicFramePr>
          <p:nvPr/>
        </p:nvGraphicFramePr>
        <p:xfrm>
          <a:off x="395288" y="2133600"/>
          <a:ext cx="8570911" cy="4060870"/>
        </p:xfrm>
        <a:graphic>
          <a:graphicData uri="http://schemas.openxmlformats.org/drawingml/2006/table">
            <a:tbl>
              <a:tblPr firstRow="1" firstCol="1" bandRow="1">
                <a:tableStyleId>{5C22544A-7EE6-4342-B048-85BDC9FD1C3A}</a:tableStyleId>
              </a:tblPr>
              <a:tblGrid>
                <a:gridCol w="3672843"/>
                <a:gridCol w="2592595"/>
                <a:gridCol w="2305473"/>
              </a:tblGrid>
              <a:tr h="1080034">
                <a:tc>
                  <a:txBody>
                    <a:bodyPr/>
                    <a:lstStyle/>
                    <a:p>
                      <a:pPr marL="0" marR="0">
                        <a:spcBef>
                          <a:spcPts val="0"/>
                        </a:spcBef>
                        <a:spcAft>
                          <a:spcPts val="0"/>
                        </a:spcAft>
                      </a:pPr>
                      <a:r>
                        <a:rPr lang="en-US" sz="2000" dirty="0" smtClean="0">
                          <a:solidFill>
                            <a:schemeClr val="tx1"/>
                          </a:solidFill>
                          <a:effectLst/>
                        </a:rPr>
                        <a:t>PEB requested RTS</a:t>
                      </a:r>
                      <a:r>
                        <a:rPr lang="en-US" sz="2000" baseline="0" dirty="0" smtClean="0">
                          <a:solidFill>
                            <a:schemeClr val="tx1"/>
                          </a:solidFill>
                          <a:effectLst/>
                        </a:rPr>
                        <a:t> </a:t>
                      </a:r>
                      <a:r>
                        <a:rPr lang="en-US" sz="2000" dirty="0" smtClean="0">
                          <a:solidFill>
                            <a:schemeClr val="tx1"/>
                          </a:solidFill>
                          <a:effectLst/>
                        </a:rPr>
                        <a:t>develop SOP</a:t>
                      </a:r>
                      <a:endParaRPr lang="en-US" sz="2000" dirty="0">
                        <a:solidFill>
                          <a:schemeClr val="tx1"/>
                        </a:solidFill>
                        <a:effectLst/>
                        <a:latin typeface="Calibri"/>
                        <a:ea typeface="Times New Roman"/>
                        <a:cs typeface="DaunPenh"/>
                      </a:endParaRPr>
                    </a:p>
                  </a:txBody>
                  <a:tcPr marL="68596" marR="68596"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effectLst/>
                        </a:rPr>
                        <a:t>Have </a:t>
                      </a:r>
                      <a:r>
                        <a:rPr lang="en-US" sz="2000" dirty="0" smtClean="0">
                          <a:solidFill>
                            <a:schemeClr val="tx1"/>
                          </a:solidFill>
                          <a:effectLst/>
                        </a:rPr>
                        <a:t>done as</a:t>
                      </a:r>
                      <a:r>
                        <a:rPr lang="en-US" sz="2000" baseline="0" dirty="0" smtClean="0">
                          <a:solidFill>
                            <a:schemeClr val="tx1"/>
                          </a:solidFill>
                          <a:effectLst/>
                        </a:rPr>
                        <a:t> </a:t>
                      </a:r>
                      <a:r>
                        <a:rPr lang="en-US" sz="2000" dirty="0" smtClean="0">
                          <a:solidFill>
                            <a:schemeClr val="tx1"/>
                          </a:solidFill>
                          <a:effectLst/>
                        </a:rPr>
                        <a:t>requested</a:t>
                      </a:r>
                      <a:r>
                        <a:rPr lang="en-US" sz="2000" baseline="0" dirty="0" smtClean="0">
                          <a:solidFill>
                            <a:schemeClr val="tx1"/>
                          </a:solidFill>
                          <a:effectLst/>
                        </a:rPr>
                        <a:t> and</a:t>
                      </a:r>
                      <a:r>
                        <a:rPr lang="en-US" sz="2000" dirty="0" smtClean="0">
                          <a:solidFill>
                            <a:schemeClr val="tx1"/>
                          </a:solidFill>
                          <a:effectLst/>
                        </a:rPr>
                        <a:t> shared with PEB</a:t>
                      </a:r>
                      <a:r>
                        <a:rPr lang="en-US" sz="2000" baseline="0" dirty="0" smtClean="0">
                          <a:solidFill>
                            <a:schemeClr val="tx1"/>
                          </a:solidFill>
                          <a:effectLst/>
                        </a:rPr>
                        <a:t> for comment</a:t>
                      </a:r>
                      <a:r>
                        <a:rPr lang="en-US" sz="2000" dirty="0" smtClean="0">
                          <a:solidFill>
                            <a:schemeClr val="tx1"/>
                          </a:solidFill>
                          <a:effectLst/>
                        </a:rPr>
                        <a:t> </a:t>
                      </a:r>
                      <a:endParaRPr lang="en-US" sz="2000" dirty="0">
                        <a:solidFill>
                          <a:schemeClr val="tx1"/>
                        </a:solidFill>
                        <a:effectLst/>
                        <a:latin typeface="Calibri"/>
                        <a:ea typeface="Times New Roman"/>
                        <a:cs typeface="DaunPenh"/>
                      </a:endParaRPr>
                    </a:p>
                  </a:txBody>
                  <a:tcPr marL="68596" marR="68596" marT="0" marB="0">
                    <a:solidFill>
                      <a:schemeClr val="accent2">
                        <a:lumMod val="20000"/>
                        <a:lumOff val="80000"/>
                      </a:schemeClr>
                    </a:solidFill>
                  </a:tcPr>
                </a:tc>
                <a:tc>
                  <a:txBody>
                    <a:bodyPr/>
                    <a:lstStyle/>
                    <a:p>
                      <a:pPr marL="0" marR="0">
                        <a:spcBef>
                          <a:spcPts val="0"/>
                        </a:spcBef>
                        <a:spcAft>
                          <a:spcPts val="0"/>
                        </a:spcAft>
                      </a:pPr>
                      <a:r>
                        <a:rPr lang="en-US" sz="2000" dirty="0" smtClean="0">
                          <a:solidFill>
                            <a:schemeClr val="tx1"/>
                          </a:solidFill>
                          <a:effectLst/>
                        </a:rPr>
                        <a:t>Possible </a:t>
                      </a:r>
                      <a:r>
                        <a:rPr lang="en-US" sz="2000" baseline="0" dirty="0" smtClean="0">
                          <a:solidFill>
                            <a:schemeClr val="tx1"/>
                          </a:solidFill>
                          <a:effectLst/>
                        </a:rPr>
                        <a:t>comment or g</a:t>
                      </a:r>
                      <a:r>
                        <a:rPr lang="en-US" sz="2000" dirty="0" smtClean="0">
                          <a:solidFill>
                            <a:schemeClr val="tx1"/>
                          </a:solidFill>
                          <a:effectLst/>
                        </a:rPr>
                        <a:t>uidance</a:t>
                      </a:r>
                      <a:endParaRPr lang="en-US" sz="2000" dirty="0">
                        <a:solidFill>
                          <a:schemeClr val="tx1"/>
                        </a:solidFill>
                        <a:effectLst/>
                        <a:latin typeface="Calibri"/>
                        <a:ea typeface="Times New Roman"/>
                        <a:cs typeface="DaunPenh"/>
                      </a:endParaRPr>
                    </a:p>
                  </a:txBody>
                  <a:tcPr marL="68596" marR="68596" marT="0" marB="0">
                    <a:solidFill>
                      <a:schemeClr val="accent2">
                        <a:lumMod val="20000"/>
                        <a:lumOff val="80000"/>
                      </a:schemeClr>
                    </a:solidFill>
                  </a:tcPr>
                </a:tc>
              </a:tr>
              <a:tr h="1152036">
                <a:tc>
                  <a:txBody>
                    <a:bodyPr/>
                    <a:lstStyle/>
                    <a:p>
                      <a:pPr marL="0" marR="0">
                        <a:spcBef>
                          <a:spcPts val="0"/>
                        </a:spcBef>
                        <a:spcAft>
                          <a:spcPts val="0"/>
                        </a:spcAft>
                      </a:pPr>
                      <a:r>
                        <a:rPr lang="en-US" sz="2000" dirty="0" smtClean="0">
                          <a:solidFill>
                            <a:srgbClr val="0000CC"/>
                          </a:solidFill>
                          <a:effectLst/>
                        </a:rPr>
                        <a:t>PEB requested that key concept notes are shared among all partners</a:t>
                      </a:r>
                      <a:endParaRPr lang="en-US" sz="2000" dirty="0">
                        <a:solidFill>
                          <a:srgbClr val="0000CC"/>
                        </a:solidFill>
                        <a:effectLst/>
                        <a:latin typeface="Calibri"/>
                        <a:ea typeface="Times New Roman"/>
                        <a:cs typeface="DaunPenh"/>
                      </a:endParaRPr>
                    </a:p>
                  </a:txBody>
                  <a:tcPr marL="68596" marR="68596" marT="0" marB="0">
                    <a:solidFill>
                      <a:srgbClr val="BFF6A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00CC"/>
                          </a:solidFill>
                          <a:effectLst/>
                          <a:latin typeface="+mn-lt"/>
                          <a:ea typeface="+mn-ea"/>
                          <a:cs typeface="+mn-cs"/>
                        </a:rPr>
                        <a:t>Have </a:t>
                      </a:r>
                      <a:r>
                        <a:rPr lang="en-US" sz="2000" b="1" kern="1200" dirty="0" smtClean="0">
                          <a:solidFill>
                            <a:srgbClr val="0000CC"/>
                          </a:solidFill>
                          <a:effectLst/>
                          <a:latin typeface="+mn-lt"/>
                          <a:ea typeface="+mn-ea"/>
                          <a:cs typeface="+mn-cs"/>
                        </a:rPr>
                        <a:t>done as requested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rgbClr val="0000CC"/>
                        </a:solidFill>
                        <a:effectLst/>
                        <a:latin typeface="+mn-lt"/>
                        <a:ea typeface="+mn-ea"/>
                        <a:cs typeface="+mn-cs"/>
                      </a:endParaRPr>
                    </a:p>
                  </a:txBody>
                  <a:tcPr marL="68596" marR="68596" marT="0" marB="0">
                    <a:solidFill>
                      <a:srgbClr val="BFF6A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00CC"/>
                          </a:solidFill>
                          <a:effectLst/>
                          <a:latin typeface="+mn-lt"/>
                          <a:ea typeface="+mn-ea"/>
                          <a:cs typeface="+mn-cs"/>
                        </a:rPr>
                        <a:t>No further action</a:t>
                      </a:r>
                    </a:p>
                    <a:p>
                      <a:pPr marL="0" marR="0">
                        <a:spcBef>
                          <a:spcPts val="0"/>
                        </a:spcBef>
                        <a:spcAft>
                          <a:spcPts val="0"/>
                        </a:spcAft>
                      </a:pPr>
                      <a:endParaRPr lang="en-US" sz="2000" b="1" kern="1200" dirty="0">
                        <a:solidFill>
                          <a:srgbClr val="0000CC"/>
                        </a:solidFill>
                        <a:effectLst/>
                        <a:latin typeface="+mn-lt"/>
                        <a:ea typeface="+mn-ea"/>
                        <a:cs typeface="+mn-cs"/>
                      </a:endParaRPr>
                    </a:p>
                  </a:txBody>
                  <a:tcPr marL="68596" marR="68596" marT="0" marB="0">
                    <a:solidFill>
                      <a:srgbClr val="BFF6AC"/>
                    </a:solidFill>
                  </a:tcPr>
                </a:tc>
              </a:tr>
              <a:tr h="1828755">
                <a:tc>
                  <a:txBody>
                    <a:bodyPr/>
                    <a:lstStyle/>
                    <a:p>
                      <a:pPr marL="0" marR="0">
                        <a:spcBef>
                          <a:spcPts val="0"/>
                        </a:spcBef>
                        <a:spcAft>
                          <a:spcPts val="0"/>
                        </a:spcAft>
                      </a:pPr>
                      <a:r>
                        <a:rPr lang="en-US" sz="2000" b="1" kern="1200" dirty="0" smtClean="0">
                          <a:solidFill>
                            <a:schemeClr val="tx1"/>
                          </a:solidFill>
                          <a:effectLst/>
                          <a:latin typeface="+mn-lt"/>
                          <a:ea typeface="+mn-ea"/>
                          <a:cs typeface="+mn-cs"/>
                        </a:rPr>
                        <a:t>PEB requested RTS to prepare a matrix with activities that support the readiness phase.</a:t>
                      </a:r>
                    </a:p>
                    <a:p>
                      <a:pPr marL="0" marR="0">
                        <a:spcBef>
                          <a:spcPts val="0"/>
                        </a:spcBef>
                        <a:spcAft>
                          <a:spcPts val="0"/>
                        </a:spcAft>
                      </a:pPr>
                      <a:r>
                        <a:rPr lang="en-US" sz="2000" b="1" kern="1200" dirty="0" smtClean="0">
                          <a:solidFill>
                            <a:schemeClr val="tx1"/>
                          </a:solidFill>
                          <a:effectLst/>
                          <a:latin typeface="+mn-lt"/>
                          <a:ea typeface="+mn-ea"/>
                          <a:cs typeface="+mn-cs"/>
                        </a:rPr>
                        <a:t>Identify which activities should be dropped in order to optimized. </a:t>
                      </a:r>
                      <a:endParaRPr lang="en-US" sz="2000" b="1" kern="1200" dirty="0">
                        <a:solidFill>
                          <a:schemeClr val="tx1"/>
                        </a:solidFill>
                        <a:effectLst/>
                        <a:latin typeface="+mn-lt"/>
                        <a:ea typeface="+mn-ea"/>
                        <a:cs typeface="+mn-cs"/>
                      </a:endParaRPr>
                    </a:p>
                  </a:txBody>
                  <a:tcPr marL="68596" marR="68596" marT="0" marB="0">
                    <a:solidFill>
                      <a:schemeClr val="accent2">
                        <a:lumMod val="20000"/>
                        <a:lumOff val="80000"/>
                      </a:schemeClr>
                    </a:solidFill>
                  </a:tcPr>
                </a:tc>
                <a:tc>
                  <a:txBody>
                    <a:bodyPr/>
                    <a:lstStyle/>
                    <a:p>
                      <a:pPr lvl="0"/>
                      <a:r>
                        <a:rPr lang="en-US" sz="2000" b="1" kern="1200" dirty="0" smtClean="0">
                          <a:solidFill>
                            <a:schemeClr val="tx1"/>
                          </a:solidFill>
                          <a:effectLst/>
                          <a:latin typeface="+mn-lt"/>
                          <a:ea typeface="+mn-ea"/>
                          <a:cs typeface="+mn-cs"/>
                        </a:rPr>
                        <a:t>The matrix was drafted.</a:t>
                      </a:r>
                    </a:p>
                    <a:p>
                      <a:r>
                        <a:rPr lang="en-US" sz="2000" b="1" kern="1200" dirty="0" smtClean="0">
                          <a:solidFill>
                            <a:schemeClr val="tx1"/>
                          </a:solidFill>
                          <a:effectLst/>
                          <a:latin typeface="+mn-lt"/>
                          <a:ea typeface="+mn-ea"/>
                          <a:cs typeface="+mn-cs"/>
                        </a:rPr>
                        <a:t> </a:t>
                      </a:r>
                    </a:p>
                    <a:p>
                      <a:r>
                        <a:rPr lang="en-US" sz="2000" b="1" kern="1200" dirty="0" smtClean="0">
                          <a:solidFill>
                            <a:schemeClr val="tx1"/>
                          </a:solidFill>
                          <a:effectLst/>
                          <a:latin typeface="+mn-lt"/>
                          <a:ea typeface="+mn-ea"/>
                          <a:cs typeface="+mn-cs"/>
                        </a:rPr>
                        <a:t>Output 2.5 is proposed to </a:t>
                      </a:r>
                      <a:r>
                        <a:rPr lang="en-US" sz="2000" b="1" kern="1200" dirty="0" smtClean="0">
                          <a:solidFill>
                            <a:schemeClr val="tx1"/>
                          </a:solidFill>
                          <a:effectLst/>
                          <a:latin typeface="+mn-lt"/>
                          <a:ea typeface="+mn-ea"/>
                          <a:cs typeface="+mn-cs"/>
                        </a:rPr>
                        <a:t>be dropped.</a:t>
                      </a:r>
                      <a:endParaRPr lang="en-US" sz="2000" b="1" kern="1200" dirty="0">
                        <a:solidFill>
                          <a:schemeClr val="tx1"/>
                        </a:solidFill>
                        <a:effectLst/>
                        <a:latin typeface="+mn-lt"/>
                        <a:ea typeface="+mn-ea"/>
                        <a:cs typeface="+mn-cs"/>
                      </a:endParaRPr>
                    </a:p>
                  </a:txBody>
                  <a:tcPr marL="68596" marR="68596" marT="0" marB="0">
                    <a:solidFill>
                      <a:schemeClr val="accent2">
                        <a:lumMod val="20000"/>
                        <a:lumOff val="80000"/>
                      </a:schemeClr>
                    </a:solidFill>
                  </a:tcPr>
                </a:tc>
                <a:tc>
                  <a:txBody>
                    <a:bodyPr/>
                    <a:lstStyle/>
                    <a:p>
                      <a:r>
                        <a:rPr lang="en-US" sz="2000" b="1" kern="1200" dirty="0" smtClean="0">
                          <a:solidFill>
                            <a:schemeClr val="tx1"/>
                          </a:solidFill>
                          <a:effectLst/>
                          <a:latin typeface="+mn-lt"/>
                          <a:ea typeface="+mn-ea"/>
                          <a:cs typeface="+mn-cs"/>
                        </a:rPr>
                        <a:t>Need approval</a:t>
                      </a:r>
                    </a:p>
                    <a:p>
                      <a:r>
                        <a:rPr lang="en-US" sz="2000" b="1" kern="1200" dirty="0" smtClean="0">
                          <a:solidFill>
                            <a:schemeClr val="tx1"/>
                          </a:solidFill>
                          <a:effectLst/>
                          <a:latin typeface="+mn-lt"/>
                          <a:ea typeface="+mn-ea"/>
                          <a:cs typeface="+mn-cs"/>
                        </a:rPr>
                        <a:t>(Separate agenda presentation  and discussion)</a:t>
                      </a:r>
                      <a:endParaRPr lang="en-US" sz="2000" b="1" kern="1200" dirty="0">
                        <a:solidFill>
                          <a:schemeClr val="tx1"/>
                        </a:solidFill>
                        <a:effectLst/>
                        <a:latin typeface="+mn-lt"/>
                        <a:ea typeface="+mn-ea"/>
                        <a:cs typeface="+mn-cs"/>
                      </a:endParaRPr>
                    </a:p>
                  </a:txBody>
                  <a:tcPr marL="68596" marR="68596" marT="0" marB="0">
                    <a:solidFill>
                      <a:schemeClr val="accent2">
                        <a:lumMod val="20000"/>
                        <a:lumOff val="80000"/>
                      </a:schemeClr>
                    </a:solidFill>
                  </a:tcPr>
                </a:tc>
              </a:tr>
            </a:tbl>
          </a:graphicData>
        </a:graphic>
      </p:graphicFrame>
      <p:sp>
        <p:nvSpPr>
          <p:cNvPr id="10270" name="Subtitle 2"/>
          <p:cNvSpPr txBox="1">
            <a:spLocks/>
          </p:cNvSpPr>
          <p:nvPr/>
        </p:nvSpPr>
        <p:spPr bwMode="auto">
          <a:xfrm>
            <a:off x="6084888" y="188913"/>
            <a:ext cx="2735262" cy="576262"/>
          </a:xfrm>
          <a:prstGeom prst="rect">
            <a:avLst/>
          </a:prstGeom>
          <a:noFill/>
          <a:ln w="9525">
            <a:noFill/>
            <a:miter lim="800000"/>
            <a:headEnd/>
            <a:tailEnd/>
          </a:ln>
        </p:spPr>
        <p:txBody>
          <a:bodyPr/>
          <a:lstStyle/>
          <a:p>
            <a:pPr algn="ctr">
              <a:spcBef>
                <a:spcPct val="20000"/>
              </a:spcBef>
              <a:buClr>
                <a:srgbClr val="C00000"/>
              </a:buClr>
              <a:buFont typeface="Arial" pitchFamily="34" charset="0"/>
              <a:buNone/>
            </a:pPr>
            <a:r>
              <a:rPr lang="en-US" sz="2400" b="1" u="sng">
                <a:latin typeface="Calibri" pitchFamily="34" charset="0"/>
              </a:rPr>
              <a:t>Document 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57213" y="214313"/>
            <a:ext cx="8229600" cy="725487"/>
          </a:xfrm>
        </p:spPr>
        <p:txBody>
          <a:bodyPr/>
          <a:lstStyle/>
          <a:p>
            <a:r>
              <a:rPr lang="en-US" smtClean="0">
                <a:ea typeface="ＭＳ Ｐゴシック" pitchFamily="34" charset="-128"/>
              </a:rPr>
              <a:t>Highlights </a:t>
            </a:r>
            <a:br>
              <a:rPr lang="en-US" smtClean="0">
                <a:ea typeface="ＭＳ Ｐゴシック" pitchFamily="34" charset="-128"/>
              </a:rPr>
            </a:br>
            <a:endParaRPr lang="en-US" smtClean="0">
              <a:ea typeface="ＭＳ Ｐゴシック" pitchFamily="34" charset="-128"/>
            </a:endParaRPr>
          </a:p>
        </p:txBody>
      </p:sp>
      <p:sp>
        <p:nvSpPr>
          <p:cNvPr id="11267" name="Content Placeholder 2"/>
          <p:cNvSpPr>
            <a:spLocks noGrp="1"/>
          </p:cNvSpPr>
          <p:nvPr>
            <p:ph idx="1"/>
          </p:nvPr>
        </p:nvSpPr>
        <p:spPr>
          <a:xfrm>
            <a:off x="571500" y="1143000"/>
            <a:ext cx="8215313" cy="4840288"/>
          </a:xfrm>
        </p:spPr>
        <p:txBody>
          <a:bodyPr/>
          <a:lstStyle/>
          <a:p>
            <a:pPr>
              <a:buFont typeface="Arial" pitchFamily="34" charset="0"/>
              <a:buNone/>
              <a:defRPr/>
            </a:pPr>
            <a:r>
              <a:rPr lang="en-US" dirty="0" smtClean="0">
                <a:solidFill>
                  <a:srgbClr val="0000CC"/>
                </a:solidFill>
                <a:ea typeface="ＭＳ Ｐゴシック" pitchFamily="34" charset="-128"/>
              </a:rPr>
              <a:t>	</a:t>
            </a:r>
          </a:p>
          <a:p>
            <a:pPr>
              <a:buFont typeface="Arial" pitchFamily="34" charset="0"/>
              <a:buNone/>
              <a:defRPr/>
            </a:pPr>
            <a:r>
              <a:rPr lang="en-US" sz="2800" b="1" dirty="0" smtClean="0">
                <a:solidFill>
                  <a:srgbClr val="0000CC"/>
                </a:solidFill>
                <a:ea typeface="+mn-ea"/>
                <a:cs typeface="+mn-cs"/>
              </a:rPr>
              <a:t>Outcome 2</a:t>
            </a:r>
            <a:endParaRPr lang="en-US" sz="2800" b="1" dirty="0">
              <a:solidFill>
                <a:srgbClr val="0000CC"/>
              </a:solidFill>
              <a:ea typeface="+mn-ea"/>
              <a:cs typeface="+mn-cs"/>
            </a:endParaRPr>
          </a:p>
          <a:p>
            <a:pPr>
              <a:defRPr/>
            </a:pPr>
            <a:r>
              <a:rPr lang="en-US" sz="2800" b="1" dirty="0">
                <a:solidFill>
                  <a:srgbClr val="0000CC"/>
                </a:solidFill>
                <a:ea typeface="+mn-ea"/>
                <a:cs typeface="+mn-cs"/>
              </a:rPr>
              <a:t>R-PP finalized and sent to FCPF</a:t>
            </a:r>
          </a:p>
          <a:p>
            <a:pPr>
              <a:defRPr/>
            </a:pPr>
            <a:r>
              <a:rPr lang="en-US" sz="2800" b="1" dirty="0">
                <a:solidFill>
                  <a:srgbClr val="0000CC"/>
                </a:solidFill>
                <a:ea typeface="+mn-ea"/>
                <a:cs typeface="+mn-cs"/>
              </a:rPr>
              <a:t>Research report on flooded forest from </a:t>
            </a:r>
            <a:r>
              <a:rPr lang="en-US" sz="2800" b="1" dirty="0" err="1">
                <a:solidFill>
                  <a:srgbClr val="0000CC"/>
                </a:solidFill>
                <a:ea typeface="+mn-ea"/>
                <a:cs typeface="+mn-cs"/>
              </a:rPr>
              <a:t>FiA</a:t>
            </a:r>
            <a:r>
              <a:rPr lang="en-US" sz="2800" b="1" dirty="0">
                <a:solidFill>
                  <a:srgbClr val="0000CC"/>
                </a:solidFill>
                <a:ea typeface="+mn-ea"/>
                <a:cs typeface="+mn-cs"/>
              </a:rPr>
              <a:t> submitted in Khmer</a:t>
            </a:r>
          </a:p>
          <a:p>
            <a:pPr>
              <a:defRPr/>
            </a:pPr>
            <a:endParaRPr lang="en-US" sz="2800" b="1" dirty="0">
              <a:solidFill>
                <a:srgbClr val="0000CC"/>
              </a:solidFill>
              <a:ea typeface="+mn-ea"/>
              <a:cs typeface="+mn-cs"/>
            </a:endParaRPr>
          </a:p>
          <a:p>
            <a:pPr>
              <a:buFont typeface="Arial" pitchFamily="34" charset="0"/>
              <a:buNone/>
              <a:defRPr/>
            </a:pPr>
            <a:r>
              <a:rPr lang="en-US" sz="2800" b="1" dirty="0" smtClean="0">
                <a:solidFill>
                  <a:srgbClr val="0000CC"/>
                </a:solidFill>
                <a:ea typeface="+mn-ea"/>
                <a:cs typeface="+mn-cs"/>
              </a:rPr>
              <a:t>Outcome 3</a:t>
            </a:r>
            <a:endParaRPr lang="en-US" sz="2800" b="1" dirty="0">
              <a:solidFill>
                <a:srgbClr val="0000CC"/>
              </a:solidFill>
              <a:ea typeface="+mn-ea"/>
              <a:cs typeface="+mn-cs"/>
            </a:endParaRPr>
          </a:p>
          <a:p>
            <a:pPr>
              <a:defRPr/>
            </a:pPr>
            <a:r>
              <a:rPr lang="en-US" sz="2800" b="1" dirty="0">
                <a:solidFill>
                  <a:srgbClr val="0000CC"/>
                </a:solidFill>
                <a:ea typeface="+mn-ea"/>
                <a:cs typeface="+mn-cs"/>
              </a:rPr>
              <a:t>Pilot projects continue, </a:t>
            </a:r>
            <a:r>
              <a:rPr lang="en-US" sz="2800" b="1" dirty="0" err="1">
                <a:solidFill>
                  <a:srgbClr val="0000CC"/>
                </a:solidFill>
                <a:ea typeface="+mn-ea"/>
                <a:cs typeface="+mn-cs"/>
              </a:rPr>
              <a:t>Oddar</a:t>
            </a:r>
            <a:r>
              <a:rPr lang="en-US" sz="2800" b="1" dirty="0">
                <a:solidFill>
                  <a:srgbClr val="0000CC"/>
                </a:solidFill>
                <a:ea typeface="+mn-ea"/>
                <a:cs typeface="+mn-cs"/>
              </a:rPr>
              <a:t> </a:t>
            </a:r>
            <a:r>
              <a:rPr lang="en-US" sz="2800" b="1" dirty="0" err="1">
                <a:solidFill>
                  <a:srgbClr val="0000CC"/>
                </a:solidFill>
                <a:ea typeface="+mn-ea"/>
                <a:cs typeface="+mn-cs"/>
              </a:rPr>
              <a:t>Meanchey</a:t>
            </a:r>
            <a:r>
              <a:rPr lang="en-US" sz="2800" b="1" dirty="0">
                <a:solidFill>
                  <a:srgbClr val="0000CC"/>
                </a:solidFill>
                <a:ea typeface="+mn-ea"/>
                <a:cs typeface="+mn-cs"/>
              </a:rPr>
              <a:t>, </a:t>
            </a:r>
            <a:r>
              <a:rPr lang="en-US" sz="2800" b="1" dirty="0" err="1">
                <a:solidFill>
                  <a:srgbClr val="0000CC"/>
                </a:solidFill>
                <a:ea typeface="+mn-ea"/>
                <a:cs typeface="+mn-cs"/>
              </a:rPr>
              <a:t>Seima</a:t>
            </a:r>
            <a:r>
              <a:rPr lang="en-US" sz="2800" b="1" dirty="0">
                <a:solidFill>
                  <a:srgbClr val="0000CC"/>
                </a:solidFill>
                <a:ea typeface="+mn-ea"/>
                <a:cs typeface="+mn-cs"/>
              </a:rPr>
              <a:t> - validation report submitted</a:t>
            </a:r>
          </a:p>
          <a:p>
            <a:pPr>
              <a:buFont typeface="Arial" pitchFamily="34" charset="0"/>
              <a:buNone/>
              <a:defRPr/>
            </a:pPr>
            <a:endParaRPr lang="en-US" dirty="0" smtClean="0">
              <a:solidFill>
                <a:srgbClr val="0000CC"/>
              </a:solidFill>
              <a:ea typeface="ＭＳ Ｐゴシック" pitchFamily="34" charset="-128"/>
            </a:endParaRPr>
          </a:p>
          <a:p>
            <a:pPr>
              <a:buFont typeface="Arial" pitchFamily="34" charset="0"/>
              <a:buNone/>
              <a:defRPr/>
            </a:pPr>
            <a:endParaRPr lang="en-US" dirty="0" smtClean="0">
              <a:solidFill>
                <a:srgbClr val="0000CC"/>
              </a:solidFill>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57213" y="214313"/>
            <a:ext cx="8229600" cy="725487"/>
          </a:xfrm>
        </p:spPr>
        <p:txBody>
          <a:bodyPr/>
          <a:lstStyle/>
          <a:p>
            <a:r>
              <a:rPr lang="en-US" smtClean="0">
                <a:ea typeface="ＭＳ Ｐゴシック" pitchFamily="34" charset="-128"/>
              </a:rPr>
              <a:t>Highlights </a:t>
            </a:r>
            <a:br>
              <a:rPr lang="en-US" smtClean="0">
                <a:ea typeface="ＭＳ Ｐゴシック" pitchFamily="34" charset="-128"/>
              </a:rPr>
            </a:br>
            <a:endParaRPr lang="en-US" smtClean="0">
              <a:ea typeface="ＭＳ Ｐゴシック" pitchFamily="34" charset="-128"/>
            </a:endParaRPr>
          </a:p>
        </p:txBody>
      </p:sp>
      <p:sp>
        <p:nvSpPr>
          <p:cNvPr id="12291" name="Content Placeholder 2"/>
          <p:cNvSpPr>
            <a:spLocks noGrp="1"/>
          </p:cNvSpPr>
          <p:nvPr>
            <p:ph idx="1"/>
          </p:nvPr>
        </p:nvSpPr>
        <p:spPr>
          <a:xfrm>
            <a:off x="395288" y="1196975"/>
            <a:ext cx="8215312" cy="4840288"/>
          </a:xfrm>
        </p:spPr>
        <p:txBody>
          <a:bodyPr/>
          <a:lstStyle/>
          <a:p>
            <a:pPr marL="0" indent="0">
              <a:buFont typeface="Arial" pitchFamily="34" charset="0"/>
              <a:buNone/>
              <a:defRPr/>
            </a:pPr>
            <a:r>
              <a:rPr lang="en-US" sz="2800" b="1" dirty="0">
                <a:solidFill>
                  <a:srgbClr val="0000CC"/>
                </a:solidFill>
              </a:rPr>
              <a:t> </a:t>
            </a:r>
            <a:r>
              <a:rPr lang="en-US" sz="2800" b="1" dirty="0" smtClean="0">
                <a:solidFill>
                  <a:srgbClr val="0000CC"/>
                </a:solidFill>
              </a:rPr>
              <a:t>  </a:t>
            </a:r>
          </a:p>
          <a:p>
            <a:pPr marL="0" indent="0">
              <a:buFont typeface="Arial" pitchFamily="34" charset="0"/>
              <a:buNone/>
              <a:defRPr/>
            </a:pPr>
            <a:r>
              <a:rPr lang="en-US" sz="2800" b="1" dirty="0" smtClean="0">
                <a:solidFill>
                  <a:srgbClr val="0000CC"/>
                </a:solidFill>
              </a:rPr>
              <a:t>Outcome </a:t>
            </a:r>
            <a:r>
              <a:rPr lang="en-US" sz="2800" b="1" dirty="0">
                <a:solidFill>
                  <a:srgbClr val="0000CC"/>
                </a:solidFill>
              </a:rPr>
              <a:t>4</a:t>
            </a:r>
            <a:endParaRPr lang="en-US" sz="2800" b="1" dirty="0" smtClean="0"/>
          </a:p>
          <a:p>
            <a:pPr>
              <a:defRPr/>
            </a:pPr>
            <a:r>
              <a:rPr lang="en-AU" sz="2800" b="1" dirty="0" smtClean="0">
                <a:solidFill>
                  <a:srgbClr val="0000CC"/>
                </a:solidFill>
                <a:ea typeface="+mn-ea"/>
                <a:cs typeface="+mn-cs"/>
              </a:rPr>
              <a:t>Design </a:t>
            </a:r>
            <a:r>
              <a:rPr lang="en-AU" sz="2800" b="1" dirty="0" smtClean="0">
                <a:solidFill>
                  <a:srgbClr val="0000CC"/>
                </a:solidFill>
                <a:ea typeface="+mn-ea"/>
                <a:cs typeface="+mn-cs"/>
              </a:rPr>
              <a:t>of multi-purpose </a:t>
            </a:r>
            <a:r>
              <a:rPr lang="en-AU" sz="2800" b="1" dirty="0">
                <a:solidFill>
                  <a:srgbClr val="0000CC"/>
                </a:solidFill>
                <a:ea typeface="+mn-ea"/>
                <a:cs typeface="+mn-cs"/>
              </a:rPr>
              <a:t>National Forest Inventory and </a:t>
            </a:r>
            <a:r>
              <a:rPr lang="en-AU" sz="2800" b="1" dirty="0" smtClean="0">
                <a:solidFill>
                  <a:srgbClr val="0000CC"/>
                </a:solidFill>
                <a:ea typeface="+mn-ea"/>
                <a:cs typeface="+mn-cs"/>
              </a:rPr>
              <a:t>assessment of </a:t>
            </a:r>
            <a:r>
              <a:rPr lang="en-AU" sz="2800" b="1" dirty="0">
                <a:solidFill>
                  <a:srgbClr val="0000CC"/>
                </a:solidFill>
                <a:ea typeface="+mn-ea"/>
                <a:cs typeface="+mn-cs"/>
              </a:rPr>
              <a:t>costs of implementation</a:t>
            </a:r>
          </a:p>
          <a:p>
            <a:pPr>
              <a:defRPr/>
            </a:pPr>
            <a:endParaRPr lang="en-US" sz="2800" b="1" dirty="0" smtClean="0">
              <a:solidFill>
                <a:srgbClr val="0000CC"/>
              </a:solidFill>
              <a:ea typeface="+mn-ea"/>
              <a:cs typeface="+mn-cs"/>
            </a:endParaRPr>
          </a:p>
          <a:p>
            <a:pPr>
              <a:defRPr/>
            </a:pPr>
            <a:r>
              <a:rPr lang="en-US" sz="2800" b="1" dirty="0">
                <a:solidFill>
                  <a:srgbClr val="0000CC"/>
                </a:solidFill>
              </a:rPr>
              <a:t>Technical work sessions and National Consultation on land cover classification and forest monitoring systems in the context of REDD+</a:t>
            </a:r>
          </a:p>
          <a:p>
            <a:pPr>
              <a:defRPr/>
            </a:pPr>
            <a:endParaRPr lang="en-US" sz="2800" b="1" dirty="0">
              <a:solidFill>
                <a:srgbClr val="0000CC"/>
              </a:solidFill>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GB"/>
          </a:p>
        </p:txBody>
      </p:sp>
      <p:sp>
        <p:nvSpPr>
          <p:cNvPr id="30723" name="AutoShape 50"/>
          <p:cNvSpPr>
            <a:spLocks noChangeAspect="1" noChangeArrowheads="1" noTextEdit="1"/>
          </p:cNvSpPr>
          <p:nvPr/>
        </p:nvSpPr>
        <p:spPr bwMode="auto">
          <a:xfrm>
            <a:off x="73025" y="765175"/>
            <a:ext cx="6559550" cy="6604000"/>
          </a:xfrm>
          <a:prstGeom prst="rect">
            <a:avLst/>
          </a:prstGeom>
          <a:noFill/>
          <a:ln w="9525">
            <a:noFill/>
            <a:miter lim="800000"/>
            <a:headEnd/>
            <a:tailEnd/>
          </a:ln>
        </p:spPr>
        <p:txBody>
          <a:bodyPr/>
          <a:lstStyle/>
          <a:p>
            <a:endParaRPr lang="en-US"/>
          </a:p>
        </p:txBody>
      </p:sp>
      <p:sp>
        <p:nvSpPr>
          <p:cNvPr id="30724" name="TextBox 27"/>
          <p:cNvSpPr txBox="1">
            <a:spLocks noChangeArrowheads="1"/>
          </p:cNvSpPr>
          <p:nvPr/>
        </p:nvSpPr>
        <p:spPr bwMode="auto">
          <a:xfrm>
            <a:off x="1585913" y="2214563"/>
            <a:ext cx="4786312" cy="830262"/>
          </a:xfrm>
          <a:prstGeom prst="rect">
            <a:avLst/>
          </a:prstGeom>
          <a:noFill/>
          <a:ln w="9525">
            <a:noFill/>
            <a:miter lim="800000"/>
            <a:headEnd/>
            <a:tailEnd/>
          </a:ln>
        </p:spPr>
        <p:txBody>
          <a:bodyPr>
            <a:spAutoFit/>
          </a:bodyPr>
          <a:lstStyle/>
          <a:p>
            <a:pPr algn="ctr" eaLnBrk="1" hangingPunct="1"/>
            <a:r>
              <a:rPr lang="en-GB" sz="4800"/>
              <a:t>Thank You!!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68313" y="1916113"/>
            <a:ext cx="8215312" cy="1512887"/>
          </a:xfrm>
          <a:solidFill>
            <a:schemeClr val="accent5">
              <a:lumMod val="20000"/>
              <a:lumOff val="80000"/>
            </a:schemeClr>
          </a:solidFill>
        </p:spPr>
        <p:txBody>
          <a:bodyPr/>
          <a:lstStyle/>
          <a:p>
            <a:pPr algn="ctr">
              <a:defRPr/>
            </a:pPr>
            <a:r>
              <a:rPr lang="en-US" dirty="0" err="1"/>
              <a:t>Programme</a:t>
            </a:r>
            <a:r>
              <a:rPr lang="en-US" dirty="0"/>
              <a:t> Challenges </a:t>
            </a:r>
            <a:r>
              <a:rPr lang="en-US" dirty="0" smtClean="0">
                <a:ea typeface="ＭＳ Ｐゴシック" pitchFamily="34" charset="-128"/>
              </a:rPr>
              <a:t/>
            </a:r>
            <a:br>
              <a:rPr lang="en-US" dirty="0" smtClean="0">
                <a:ea typeface="ＭＳ Ｐゴシック" pitchFamily="34" charset="-128"/>
              </a:rPr>
            </a:br>
            <a:endParaRPr lang="en-US" sz="2800" dirty="0" smtClean="0">
              <a:solidFill>
                <a:schemeClr val="tx1"/>
              </a:solidFill>
              <a:ea typeface="ＭＳ Ｐゴシック" pitchFamily="34" charset="-128"/>
            </a:endParaRPr>
          </a:p>
        </p:txBody>
      </p:sp>
      <p:sp>
        <p:nvSpPr>
          <p:cNvPr id="31747" name="Subtitle 2"/>
          <p:cNvSpPr txBox="1">
            <a:spLocks/>
          </p:cNvSpPr>
          <p:nvPr/>
        </p:nvSpPr>
        <p:spPr bwMode="auto">
          <a:xfrm>
            <a:off x="430213" y="3860800"/>
            <a:ext cx="5929312" cy="1514475"/>
          </a:xfrm>
          <a:prstGeom prst="rect">
            <a:avLst/>
          </a:prstGeom>
          <a:noFill/>
          <a:ln w="9525">
            <a:noFill/>
            <a:miter lim="800000"/>
            <a:headEnd/>
            <a:tailEnd/>
          </a:ln>
        </p:spPr>
        <p:txBody>
          <a:bodyPr/>
          <a:lstStyle/>
          <a:p>
            <a:pPr algn="ctr">
              <a:spcBef>
                <a:spcPct val="20000"/>
              </a:spcBef>
              <a:buClr>
                <a:srgbClr val="C00000"/>
              </a:buClr>
              <a:buFont typeface="Arial" pitchFamily="34" charset="0"/>
              <a:buNone/>
            </a:pPr>
            <a:r>
              <a:rPr lang="en-US" sz="2000" b="1">
                <a:latin typeface="Calibri" pitchFamily="34" charset="0"/>
              </a:rPr>
              <a:t>Fourth UN-REDD Programme Executive Board meeting</a:t>
            </a:r>
          </a:p>
          <a:p>
            <a:pPr algn="ctr">
              <a:spcBef>
                <a:spcPct val="20000"/>
              </a:spcBef>
              <a:buClr>
                <a:srgbClr val="C00000"/>
              </a:buClr>
              <a:buFont typeface="Arial" pitchFamily="34" charset="0"/>
              <a:buNone/>
            </a:pPr>
            <a:r>
              <a:rPr lang="en-US" sz="2000" b="1">
                <a:latin typeface="Calibri" pitchFamily="34" charset="0"/>
              </a:rPr>
              <a:t>28</a:t>
            </a:r>
            <a:r>
              <a:rPr lang="en-US" sz="2000" b="1" baseline="30000">
                <a:latin typeface="Calibri" pitchFamily="34" charset="0"/>
              </a:rPr>
              <a:t>th</a:t>
            </a:r>
            <a:r>
              <a:rPr lang="en-US" sz="2000" b="1">
                <a:latin typeface="Calibri" pitchFamily="34" charset="0"/>
              </a:rPr>
              <a:t> March 2013</a:t>
            </a:r>
          </a:p>
          <a:p>
            <a:pPr algn="ctr">
              <a:spcBef>
                <a:spcPct val="20000"/>
              </a:spcBef>
              <a:buClr>
                <a:srgbClr val="C00000"/>
              </a:buClr>
              <a:buFont typeface="Arial" pitchFamily="34" charset="0"/>
              <a:buNone/>
            </a:pPr>
            <a:r>
              <a:rPr lang="en-US" sz="2000" b="1">
                <a:latin typeface="Calibri" pitchFamily="34" charset="0"/>
              </a:rPr>
              <a:t>Cambodiana hotel, Phnom Penh</a:t>
            </a:r>
          </a:p>
          <a:p>
            <a:pPr algn="ctr">
              <a:spcBef>
                <a:spcPct val="20000"/>
              </a:spcBef>
              <a:buClr>
                <a:srgbClr val="C00000"/>
              </a:buClr>
              <a:buFont typeface="Arial" pitchFamily="34" charset="0"/>
              <a:buNone/>
            </a:pPr>
            <a:r>
              <a:rPr lang="en-US" sz="2000" b="1">
                <a:latin typeface="Calibri" pitchFamily="34" charset="0"/>
              </a:rPr>
              <a:t>Presented by Ms. Hort Ai Nun (10 minutes)</a:t>
            </a:r>
          </a:p>
          <a:p>
            <a:pPr algn="ctr">
              <a:spcBef>
                <a:spcPct val="20000"/>
              </a:spcBef>
              <a:buClr>
                <a:srgbClr val="C00000"/>
              </a:buClr>
              <a:buFont typeface="Arial" pitchFamily="34" charset="0"/>
              <a:buNone/>
            </a:pPr>
            <a:endParaRPr lang="en-US" sz="2000" b="1">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57213" y="214313"/>
            <a:ext cx="8229600" cy="725487"/>
          </a:xfrm>
        </p:spPr>
        <p:txBody>
          <a:bodyPr/>
          <a:lstStyle/>
          <a:p>
            <a:r>
              <a:rPr lang="en-US" smtClean="0">
                <a:ea typeface="ＭＳ Ｐゴシック" pitchFamily="34" charset="-128"/>
              </a:rPr>
              <a:t>Issues and challenges</a:t>
            </a:r>
          </a:p>
        </p:txBody>
      </p:sp>
      <p:graphicFrame>
        <p:nvGraphicFramePr>
          <p:cNvPr id="5" name="Content Placeholder 4"/>
          <p:cNvGraphicFramePr>
            <a:graphicFrameLocks noGrp="1"/>
          </p:cNvGraphicFramePr>
          <p:nvPr>
            <p:ph idx="1"/>
          </p:nvPr>
        </p:nvGraphicFramePr>
        <p:xfrm>
          <a:off x="214282" y="1143000"/>
          <a:ext cx="8715406" cy="5572124"/>
        </p:xfrm>
        <a:graphic>
          <a:graphicData uri="http://schemas.openxmlformats.org/drawingml/2006/table">
            <a:tbl>
              <a:tblPr firstRow="1" bandRow="1">
                <a:tableStyleId>{5C22544A-7EE6-4342-B048-85BDC9FD1C3A}</a:tableStyleId>
              </a:tblPr>
              <a:tblGrid>
                <a:gridCol w="4357703"/>
                <a:gridCol w="142891"/>
                <a:gridCol w="4214812"/>
              </a:tblGrid>
              <a:tr h="370191">
                <a:tc>
                  <a:txBody>
                    <a:bodyPr/>
                    <a:lstStyle/>
                    <a:p>
                      <a:pPr marL="0" marR="0" algn="ctr">
                        <a:spcBef>
                          <a:spcPts val="600"/>
                        </a:spcBef>
                        <a:spcAft>
                          <a:spcPts val="600"/>
                        </a:spcAft>
                      </a:pPr>
                      <a:r>
                        <a:rPr lang="en-US" sz="2000" b="1" dirty="0">
                          <a:latin typeface="Calibri"/>
                          <a:ea typeface="Times New Roman"/>
                          <a:cs typeface="Arial"/>
                        </a:rPr>
                        <a:t>Issues and Challenges</a:t>
                      </a:r>
                      <a:endParaRPr lang="en-US" sz="2000" dirty="0">
                        <a:latin typeface="Times New Roman"/>
                        <a:ea typeface="Times New Roman"/>
                      </a:endParaRPr>
                    </a:p>
                  </a:txBody>
                  <a:tcPr marL="68580" marR="68580" marT="0" marB="0"/>
                </a:tc>
                <a:tc gridSpan="2">
                  <a:txBody>
                    <a:bodyPr/>
                    <a:lstStyle/>
                    <a:p>
                      <a:pPr marL="0" marR="0" algn="ctr">
                        <a:spcBef>
                          <a:spcPts val="600"/>
                        </a:spcBef>
                        <a:spcAft>
                          <a:spcPts val="600"/>
                        </a:spcAft>
                      </a:pPr>
                      <a:r>
                        <a:rPr lang="en-US" sz="2000" b="1" dirty="0">
                          <a:latin typeface="Calibri"/>
                          <a:ea typeface="Times New Roman"/>
                          <a:cs typeface="Arial"/>
                        </a:rPr>
                        <a:t>Status</a:t>
                      </a:r>
                      <a:endParaRPr lang="en-US" sz="2000" dirty="0">
                        <a:latin typeface="Times New Roman"/>
                        <a:ea typeface="Times New Roman"/>
                      </a:endParaRPr>
                    </a:p>
                  </a:txBody>
                  <a:tcPr marL="68580" marR="68580" marT="0" marB="0"/>
                </a:tc>
                <a:tc hMerge="1">
                  <a:txBody>
                    <a:bodyPr/>
                    <a:lstStyle/>
                    <a:p>
                      <a:endParaRPr lang="en-US"/>
                    </a:p>
                  </a:txBody>
                  <a:tcPr/>
                </a:tc>
              </a:tr>
              <a:tr h="410681">
                <a:tc gridSpan="3">
                  <a:txBody>
                    <a:bodyPr/>
                    <a:lstStyle/>
                    <a:p>
                      <a:r>
                        <a:rPr lang="en-US" sz="2000" b="1" kern="1200" dirty="0" smtClean="0">
                          <a:solidFill>
                            <a:schemeClr val="dk1"/>
                          </a:solidFill>
                          <a:latin typeface="+mn-lt"/>
                          <a:ea typeface="+mn-ea"/>
                          <a:cs typeface="+mn-cs"/>
                        </a:rPr>
                        <a:t>Issues raised at the third PEB meeting</a:t>
                      </a:r>
                      <a:endParaRPr lang="en-US" sz="2000" dirty="0"/>
                    </a:p>
                  </a:txBody>
                  <a:tcPr/>
                </a:tc>
                <a:tc hMerge="1">
                  <a:txBody>
                    <a:bodyPr/>
                    <a:lstStyle/>
                    <a:p>
                      <a:endParaRPr lang="en-US" sz="2000" dirty="0"/>
                    </a:p>
                  </a:txBody>
                  <a:tcPr/>
                </a:tc>
                <a:tc hMerge="1">
                  <a:txBody>
                    <a:bodyPr/>
                    <a:lstStyle/>
                    <a:p>
                      <a:endParaRPr lang="en-US"/>
                    </a:p>
                  </a:txBody>
                  <a:tcPr/>
                </a:tc>
              </a:tr>
              <a:tr h="947727">
                <a:tc gridSpan="2">
                  <a:txBody>
                    <a:bodyPr/>
                    <a:lstStyle/>
                    <a:p>
                      <a:pPr marL="342900" marR="0" lvl="0" indent="-342900">
                        <a:spcBef>
                          <a:spcPts val="0"/>
                        </a:spcBef>
                        <a:spcAft>
                          <a:spcPts val="0"/>
                        </a:spcAft>
                        <a:buFont typeface="Wingdings"/>
                        <a:buChar char=""/>
                      </a:pPr>
                      <a:r>
                        <a:rPr lang="en-US" sz="2000" dirty="0">
                          <a:latin typeface="Calibri"/>
                          <a:ea typeface="Times New Roman"/>
                        </a:rPr>
                        <a:t>REDD+ Taskforce regular meeting and Technical Team (no Nov/Dec meetings)</a:t>
                      </a:r>
                      <a:endParaRPr lang="en-US" sz="2000" dirty="0">
                        <a:latin typeface="Times New Roman"/>
                        <a:ea typeface="Times New Roman"/>
                      </a:endParaRPr>
                    </a:p>
                  </a:txBody>
                  <a:tcPr marL="68580" marR="68580" marT="0" marB="0" anchor="ctr"/>
                </a:tc>
                <a:tc hMerge="1">
                  <a:txBody>
                    <a:bodyPr/>
                    <a:lstStyle/>
                    <a:p>
                      <a:pPr marL="342900" marR="0" lvl="0" indent="-342900">
                        <a:spcBef>
                          <a:spcPts val="0"/>
                        </a:spcBef>
                        <a:spcAft>
                          <a:spcPts val="0"/>
                        </a:spcAft>
                        <a:buFont typeface="Wingdings"/>
                        <a:buChar char=""/>
                      </a:pPr>
                      <a:endParaRPr lang="en-US" sz="20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a:buChar char=""/>
                      </a:pPr>
                      <a:r>
                        <a:rPr lang="en-US" sz="2000" dirty="0">
                          <a:latin typeface="Calibri"/>
                          <a:ea typeface="Times New Roman"/>
                        </a:rPr>
                        <a:t>Taskforce officially </a:t>
                      </a:r>
                      <a:r>
                        <a:rPr lang="en-US" sz="2000" dirty="0" smtClean="0">
                          <a:latin typeface="Calibri"/>
                          <a:ea typeface="Times New Roman"/>
                        </a:rPr>
                        <a:t>formed </a:t>
                      </a:r>
                      <a:r>
                        <a:rPr lang="en-US" sz="2000" dirty="0">
                          <a:latin typeface="Calibri"/>
                          <a:ea typeface="Times New Roman"/>
                        </a:rPr>
                        <a:t>and plan to have meeting again in April</a:t>
                      </a:r>
                      <a:endParaRPr lang="en-US" sz="2000" dirty="0">
                        <a:latin typeface="Times New Roman"/>
                        <a:ea typeface="Times New Roman"/>
                      </a:endParaRPr>
                    </a:p>
                  </a:txBody>
                  <a:tcPr marL="68580" marR="68580" marT="0" marB="0" anchor="ctr"/>
                </a:tc>
              </a:tr>
              <a:tr h="947727">
                <a:tc gridSpan="2">
                  <a:txBody>
                    <a:bodyPr/>
                    <a:lstStyle/>
                    <a:p>
                      <a:pPr marL="342900" marR="0" lvl="0" indent="-342900">
                        <a:spcBef>
                          <a:spcPts val="0"/>
                        </a:spcBef>
                        <a:spcAft>
                          <a:spcPts val="0"/>
                        </a:spcAft>
                        <a:buFont typeface="Wingdings"/>
                        <a:buChar char=""/>
                      </a:pPr>
                      <a:r>
                        <a:rPr lang="en-US" sz="2000" dirty="0">
                          <a:latin typeface="Calibri"/>
                          <a:ea typeface="Times New Roman"/>
                        </a:rPr>
                        <a:t>Recruitment of Technical Advisors (no technical adviser for important activities)</a:t>
                      </a:r>
                      <a:endParaRPr lang="en-US" sz="2000" dirty="0">
                        <a:latin typeface="Times New Roman"/>
                        <a:ea typeface="Times New Roman"/>
                      </a:endParaRPr>
                    </a:p>
                  </a:txBody>
                  <a:tcPr marL="68580" marR="68580" marT="0" marB="0" anchor="ctr"/>
                </a:tc>
                <a:tc hMerge="1">
                  <a:txBody>
                    <a:bodyPr/>
                    <a:lstStyle/>
                    <a:p>
                      <a:pPr marL="342900" marR="0" lvl="0" indent="-342900">
                        <a:spcBef>
                          <a:spcPts val="0"/>
                        </a:spcBef>
                        <a:spcAft>
                          <a:spcPts val="0"/>
                        </a:spcAft>
                        <a:buFont typeface="Wingdings"/>
                        <a:buChar char=""/>
                      </a:pPr>
                      <a:endParaRPr lang="en-US" sz="20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a:buChar char=""/>
                      </a:pPr>
                      <a:r>
                        <a:rPr lang="en-US" sz="2000" dirty="0">
                          <a:latin typeface="Calibri"/>
                          <a:ea typeface="Times New Roman"/>
                        </a:rPr>
                        <a:t>The MRV Technical Expert and Technical Specialist on board in the second haft of January</a:t>
                      </a:r>
                      <a:endParaRPr lang="en-US" sz="2000" dirty="0">
                        <a:latin typeface="Times New Roman"/>
                        <a:ea typeface="Times New Roman"/>
                      </a:endParaRPr>
                    </a:p>
                  </a:txBody>
                  <a:tcPr marL="68580" marR="68580" marT="0" marB="0" anchor="ctr"/>
                </a:tc>
              </a:tr>
              <a:tr h="947727">
                <a:tc gridSpan="2">
                  <a:txBody>
                    <a:bodyPr/>
                    <a:lstStyle/>
                    <a:p>
                      <a:pPr marL="342900" marR="0" lvl="0" indent="-342900">
                        <a:spcBef>
                          <a:spcPts val="0"/>
                        </a:spcBef>
                        <a:spcAft>
                          <a:spcPts val="0"/>
                        </a:spcAft>
                        <a:buFont typeface="Wingdings"/>
                        <a:buChar char=""/>
                      </a:pPr>
                      <a:r>
                        <a:rPr lang="en-US" sz="2000" dirty="0">
                          <a:latin typeface="Calibri"/>
                          <a:ea typeface="Times New Roman"/>
                        </a:rPr>
                        <a:t>Paperwork and administration burdens (different formats)</a:t>
                      </a:r>
                      <a:endParaRPr lang="en-US" sz="2000" dirty="0">
                        <a:latin typeface="Times New Roman"/>
                        <a:ea typeface="Times New Roman"/>
                      </a:endParaRPr>
                    </a:p>
                  </a:txBody>
                  <a:tcPr marL="68580" marR="68580" marT="0" marB="0" anchor="ctr"/>
                </a:tc>
                <a:tc hMerge="1">
                  <a:txBody>
                    <a:bodyPr/>
                    <a:lstStyle/>
                    <a:p>
                      <a:pPr marL="342900" marR="0" lvl="0" indent="-342900">
                        <a:spcBef>
                          <a:spcPts val="0"/>
                        </a:spcBef>
                        <a:spcAft>
                          <a:spcPts val="0"/>
                        </a:spcAft>
                        <a:buFont typeface="Wingdings"/>
                        <a:buChar char=""/>
                      </a:pPr>
                      <a:endParaRPr lang="en-US" sz="20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a:buChar char=""/>
                      </a:pPr>
                      <a:r>
                        <a:rPr lang="en-US" sz="2000" dirty="0">
                          <a:latin typeface="Calibri"/>
                          <a:ea typeface="Times New Roman"/>
                        </a:rPr>
                        <a:t>SOP will hopefully solve some problems but different </a:t>
                      </a:r>
                      <a:r>
                        <a:rPr lang="en-US" sz="2000" dirty="0" smtClean="0">
                          <a:latin typeface="Calibri"/>
                          <a:ea typeface="Times New Roman"/>
                        </a:rPr>
                        <a:t>formats </a:t>
                      </a:r>
                      <a:r>
                        <a:rPr lang="en-US" sz="2000" dirty="0">
                          <a:latin typeface="Calibri"/>
                          <a:ea typeface="Times New Roman"/>
                        </a:rPr>
                        <a:t>still remain an issue</a:t>
                      </a:r>
                      <a:endParaRPr lang="en-US" sz="2000" dirty="0">
                        <a:latin typeface="Times New Roman"/>
                        <a:ea typeface="Times New Roman"/>
                      </a:endParaRPr>
                    </a:p>
                  </a:txBody>
                  <a:tcPr marL="68580" marR="68580" marT="0" marB="0" anchor="ctr"/>
                </a:tc>
              </a:tr>
              <a:tr h="1263636">
                <a:tc gridSpan="2">
                  <a:txBody>
                    <a:bodyPr/>
                    <a:lstStyle/>
                    <a:p>
                      <a:pPr marL="342900" marR="0" lvl="0" indent="-342900">
                        <a:spcBef>
                          <a:spcPts val="0"/>
                        </a:spcBef>
                        <a:spcAft>
                          <a:spcPts val="0"/>
                        </a:spcAft>
                        <a:buFont typeface="Wingdings"/>
                        <a:buChar char=""/>
                      </a:pPr>
                      <a:r>
                        <a:rPr lang="en-US" sz="2000" dirty="0">
                          <a:latin typeface="Calibri"/>
                          <a:ea typeface="Times New Roman"/>
                        </a:rPr>
                        <a:t>Secretariat is challenged to follow up and coordinate with the multiple activities related to REDD+ implemented by different partners,</a:t>
                      </a:r>
                      <a:endParaRPr lang="en-US" sz="2000" dirty="0">
                        <a:latin typeface="Times New Roman"/>
                        <a:ea typeface="Times New Roman"/>
                      </a:endParaRPr>
                    </a:p>
                  </a:txBody>
                  <a:tcPr marL="68580" marR="68580" marT="0" marB="0" anchor="ctr"/>
                </a:tc>
                <a:tc hMerge="1">
                  <a:txBody>
                    <a:bodyPr/>
                    <a:lstStyle/>
                    <a:p>
                      <a:pPr marL="342900" marR="0" lvl="0" indent="-342900">
                        <a:spcBef>
                          <a:spcPts val="0"/>
                        </a:spcBef>
                        <a:spcAft>
                          <a:spcPts val="0"/>
                        </a:spcAft>
                        <a:buFont typeface="Wingdings"/>
                        <a:buChar char=""/>
                      </a:pPr>
                      <a:endParaRPr lang="en-US" sz="20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a:buChar char=""/>
                      </a:pPr>
                      <a:r>
                        <a:rPr lang="en-US" sz="2000" dirty="0">
                          <a:latin typeface="Calibri"/>
                          <a:ea typeface="Times New Roman"/>
                        </a:rPr>
                        <a:t>Still </a:t>
                      </a:r>
                      <a:r>
                        <a:rPr lang="en-US" sz="2000" dirty="0" smtClean="0">
                          <a:latin typeface="Calibri"/>
                          <a:ea typeface="Times New Roman"/>
                        </a:rPr>
                        <a:t>remains </a:t>
                      </a:r>
                      <a:r>
                        <a:rPr lang="en-US" sz="2000" dirty="0">
                          <a:latin typeface="Calibri"/>
                          <a:ea typeface="Times New Roman"/>
                        </a:rPr>
                        <a:t>an issue</a:t>
                      </a:r>
                      <a:endParaRPr lang="en-US" sz="2000" dirty="0">
                        <a:latin typeface="Times New Roman"/>
                        <a:ea typeface="Times New Roman"/>
                      </a:endParaRPr>
                    </a:p>
                  </a:txBody>
                  <a:tcPr marL="68580" marR="68580" marT="0" marB="0" anchor="ctr"/>
                </a:tc>
              </a:tr>
              <a:tr h="684435">
                <a:tc gridSpan="2">
                  <a:txBody>
                    <a:bodyPr/>
                    <a:lstStyle/>
                    <a:p>
                      <a:pPr marL="342900" marR="0" lvl="0" indent="-342900">
                        <a:spcBef>
                          <a:spcPts val="0"/>
                        </a:spcBef>
                        <a:spcAft>
                          <a:spcPts val="0"/>
                        </a:spcAft>
                        <a:buFont typeface="Wingdings"/>
                        <a:buChar char=""/>
                      </a:pPr>
                      <a:r>
                        <a:rPr lang="en-US" sz="2000">
                          <a:latin typeface="Calibri"/>
                          <a:ea typeface="Times New Roman"/>
                        </a:rPr>
                        <a:t>Conflicting schedule of government staff  </a:t>
                      </a:r>
                      <a:endParaRPr lang="en-US" sz="2000">
                        <a:latin typeface="Times New Roman"/>
                        <a:ea typeface="Times New Roman"/>
                      </a:endParaRPr>
                    </a:p>
                  </a:txBody>
                  <a:tcPr marL="68580" marR="68580" marT="0" marB="0" anchor="ctr"/>
                </a:tc>
                <a:tc hMerge="1">
                  <a:txBody>
                    <a:bodyPr/>
                    <a:lstStyle/>
                    <a:p>
                      <a:pPr marL="342900" marR="0" lvl="0" indent="-342900">
                        <a:spcBef>
                          <a:spcPts val="0"/>
                        </a:spcBef>
                        <a:spcAft>
                          <a:spcPts val="0"/>
                        </a:spcAft>
                        <a:buFont typeface="Wingdings"/>
                        <a:buChar char=""/>
                      </a:pPr>
                      <a:endParaRPr lang="en-US" sz="20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a:buChar char=""/>
                      </a:pPr>
                      <a:r>
                        <a:rPr lang="en-US" sz="2000" dirty="0">
                          <a:latin typeface="Calibri"/>
                          <a:ea typeface="Times New Roman"/>
                        </a:rPr>
                        <a:t>Still </a:t>
                      </a:r>
                      <a:r>
                        <a:rPr lang="en-US" sz="2000" dirty="0" smtClean="0">
                          <a:latin typeface="Calibri"/>
                          <a:ea typeface="Times New Roman"/>
                        </a:rPr>
                        <a:t>remains </a:t>
                      </a:r>
                      <a:r>
                        <a:rPr lang="en-US" sz="2000" dirty="0">
                          <a:latin typeface="Calibri"/>
                          <a:ea typeface="Times New Roman"/>
                        </a:rPr>
                        <a:t>an issue</a:t>
                      </a:r>
                      <a:endParaRPr lang="en-US" sz="2000" dirty="0">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57213" y="214313"/>
            <a:ext cx="8229600" cy="725487"/>
          </a:xfrm>
        </p:spPr>
        <p:txBody>
          <a:bodyPr/>
          <a:lstStyle/>
          <a:p>
            <a:r>
              <a:rPr lang="en-US" smtClean="0">
                <a:ea typeface="ＭＳ Ｐゴシック" pitchFamily="34" charset="-128"/>
              </a:rPr>
              <a:t>Issues and challenges</a:t>
            </a:r>
          </a:p>
        </p:txBody>
      </p:sp>
      <p:graphicFrame>
        <p:nvGraphicFramePr>
          <p:cNvPr id="5" name="Content Placeholder 4"/>
          <p:cNvGraphicFramePr>
            <a:graphicFrameLocks noGrp="1"/>
          </p:cNvGraphicFramePr>
          <p:nvPr>
            <p:ph idx="1"/>
          </p:nvPr>
        </p:nvGraphicFramePr>
        <p:xfrm>
          <a:off x="357158" y="1143000"/>
          <a:ext cx="8643968" cy="5163339"/>
        </p:xfrm>
        <a:graphic>
          <a:graphicData uri="http://schemas.openxmlformats.org/drawingml/2006/table">
            <a:tbl>
              <a:tblPr firstRow="1" bandRow="1">
                <a:tableStyleId>{5C22544A-7EE6-4342-B048-85BDC9FD1C3A}</a:tableStyleId>
              </a:tblPr>
              <a:tblGrid>
                <a:gridCol w="4321984"/>
                <a:gridCol w="4321984"/>
              </a:tblGrid>
              <a:tr h="387217">
                <a:tc>
                  <a:txBody>
                    <a:bodyPr/>
                    <a:lstStyle/>
                    <a:p>
                      <a:pPr marL="0" marR="0" algn="ctr">
                        <a:spcBef>
                          <a:spcPts val="600"/>
                        </a:spcBef>
                        <a:spcAft>
                          <a:spcPts val="600"/>
                        </a:spcAft>
                      </a:pPr>
                      <a:r>
                        <a:rPr lang="en-US" sz="2000" b="1" dirty="0">
                          <a:latin typeface="Calibri"/>
                          <a:ea typeface="Times New Roman"/>
                          <a:cs typeface="Arial"/>
                        </a:rPr>
                        <a:t>Issues and Challenges</a:t>
                      </a:r>
                      <a:endParaRPr lang="en-US" sz="2000" dirty="0">
                        <a:latin typeface="Times New Roman"/>
                        <a:ea typeface="Times New Roman"/>
                      </a:endParaRPr>
                    </a:p>
                  </a:txBody>
                  <a:tcPr marL="68580" marR="68580" marT="0" marB="0"/>
                </a:tc>
                <a:tc>
                  <a:txBody>
                    <a:bodyPr/>
                    <a:lstStyle/>
                    <a:p>
                      <a:pPr marL="0" marR="0" algn="ctr">
                        <a:spcBef>
                          <a:spcPts val="600"/>
                        </a:spcBef>
                        <a:spcAft>
                          <a:spcPts val="600"/>
                        </a:spcAft>
                      </a:pPr>
                      <a:r>
                        <a:rPr lang="en-US" sz="2000" b="1" dirty="0">
                          <a:latin typeface="Calibri"/>
                          <a:ea typeface="Times New Roman"/>
                          <a:cs typeface="Arial"/>
                        </a:rPr>
                        <a:t>Status</a:t>
                      </a:r>
                      <a:endParaRPr lang="en-US" sz="2000" dirty="0">
                        <a:latin typeface="Times New Roman"/>
                        <a:ea typeface="Times New Roman"/>
                      </a:endParaRPr>
                    </a:p>
                  </a:txBody>
                  <a:tcPr marL="68580" marR="68580" marT="0" marB="0"/>
                </a:tc>
              </a:tr>
              <a:tr h="470038">
                <a:tc>
                  <a:txBody>
                    <a:bodyPr/>
                    <a:lstStyle/>
                    <a:p>
                      <a:r>
                        <a:rPr lang="en-US" sz="2000" b="1" kern="1200" dirty="0" smtClean="0">
                          <a:solidFill>
                            <a:schemeClr val="dk1"/>
                          </a:solidFill>
                          <a:latin typeface="+mn-lt"/>
                          <a:ea typeface="+mn-ea"/>
                          <a:cs typeface="+mn-cs"/>
                        </a:rPr>
                        <a:t>Issues</a:t>
                      </a:r>
                      <a:r>
                        <a:rPr lang="en-US" sz="2000" b="1" kern="1200" baseline="0" dirty="0" smtClean="0">
                          <a:solidFill>
                            <a:schemeClr val="dk1"/>
                          </a:solidFill>
                          <a:latin typeface="+mn-lt"/>
                          <a:ea typeface="+mn-ea"/>
                          <a:cs typeface="+mn-cs"/>
                        </a:rPr>
                        <a:t> r</a:t>
                      </a:r>
                      <a:r>
                        <a:rPr lang="en-US" sz="2000" b="1" kern="1200" dirty="0" smtClean="0">
                          <a:solidFill>
                            <a:schemeClr val="dk1"/>
                          </a:solidFill>
                          <a:latin typeface="+mn-lt"/>
                          <a:ea typeface="+mn-ea"/>
                          <a:cs typeface="+mn-cs"/>
                        </a:rPr>
                        <a:t>aised at the third PEB meeting</a:t>
                      </a:r>
                      <a:endParaRPr lang="en-US" sz="2000" dirty="0"/>
                    </a:p>
                  </a:txBody>
                  <a:tcPr/>
                </a:tc>
                <a:tc>
                  <a:txBody>
                    <a:bodyPr/>
                    <a:lstStyle/>
                    <a:p>
                      <a:endParaRPr lang="en-US" sz="2000"/>
                    </a:p>
                  </a:txBody>
                  <a:tcPr/>
                </a:tc>
              </a:tr>
              <a:tr h="1021364">
                <a:tc>
                  <a:txBody>
                    <a:bodyPr/>
                    <a:lstStyle/>
                    <a:p>
                      <a:pPr marL="342900" marR="0" lvl="0" indent="-342900">
                        <a:spcBef>
                          <a:spcPts val="0"/>
                        </a:spcBef>
                        <a:spcAft>
                          <a:spcPts val="0"/>
                        </a:spcAft>
                        <a:buFont typeface="Wingdings"/>
                        <a:buChar char=""/>
                      </a:pPr>
                      <a:r>
                        <a:rPr lang="en-US" sz="2000" dirty="0">
                          <a:latin typeface="Calibri"/>
                          <a:ea typeface="Times New Roman"/>
                        </a:rPr>
                        <a:t>Time required for agreeing on Programme activities with the different partners</a:t>
                      </a:r>
                      <a:endParaRPr lang="en-US" sz="2000" dirty="0">
                        <a:latin typeface="Times New Roman"/>
                        <a:ea typeface="Times New Roman"/>
                      </a:endParaRPr>
                    </a:p>
                  </a:txBody>
                  <a:tcPr marL="68580" marR="68580" marT="0" marB="0" anchor="ctr"/>
                </a:tc>
                <a:tc>
                  <a:txBody>
                    <a:bodyPr/>
                    <a:lstStyle/>
                    <a:p>
                      <a:pPr marL="342900" marR="0" lvl="0" indent="-342900">
                        <a:spcBef>
                          <a:spcPts val="0"/>
                        </a:spcBef>
                        <a:spcAft>
                          <a:spcPts val="0"/>
                        </a:spcAft>
                        <a:buFont typeface="Wingdings"/>
                        <a:buChar char=""/>
                      </a:pPr>
                      <a:r>
                        <a:rPr lang="en-US" sz="2000">
                          <a:latin typeface="Calibri"/>
                          <a:ea typeface="Times New Roman"/>
                        </a:rPr>
                        <a:t>SOP will hopefully solve some problems</a:t>
                      </a:r>
                      <a:endParaRPr lang="en-US" sz="2000">
                        <a:latin typeface="Times New Roman"/>
                        <a:ea typeface="Times New Roman"/>
                      </a:endParaRPr>
                    </a:p>
                  </a:txBody>
                  <a:tcPr marL="68580" marR="68580" marT="0" marB="0" anchor="ctr"/>
                </a:tc>
              </a:tr>
              <a:tr h="1021364">
                <a:tc>
                  <a:txBody>
                    <a:bodyPr/>
                    <a:lstStyle/>
                    <a:p>
                      <a:pPr marL="342900" marR="0" lvl="0" indent="-342900">
                        <a:spcBef>
                          <a:spcPts val="0"/>
                        </a:spcBef>
                        <a:spcAft>
                          <a:spcPts val="0"/>
                        </a:spcAft>
                        <a:buFont typeface="Wingdings"/>
                        <a:buChar char=""/>
                      </a:pPr>
                      <a:r>
                        <a:rPr lang="en-US" sz="2000" dirty="0">
                          <a:latin typeface="Calibri"/>
                          <a:ea typeface="Times New Roman"/>
                        </a:rPr>
                        <a:t>Less encouragement of government participation in implementing activities (DSA)</a:t>
                      </a:r>
                      <a:endParaRPr lang="en-US" sz="2000" dirty="0">
                        <a:latin typeface="Times New Roman"/>
                        <a:ea typeface="Times New Roman"/>
                      </a:endParaRPr>
                    </a:p>
                  </a:txBody>
                  <a:tcPr marL="68580" marR="68580" marT="0" marB="0" anchor="ctr"/>
                </a:tc>
                <a:tc>
                  <a:txBody>
                    <a:bodyPr/>
                    <a:lstStyle/>
                    <a:p>
                      <a:pPr marL="342900" marR="0" lvl="0" indent="-342900">
                        <a:spcBef>
                          <a:spcPts val="0"/>
                        </a:spcBef>
                        <a:spcAft>
                          <a:spcPts val="0"/>
                        </a:spcAft>
                        <a:buFont typeface="Wingdings"/>
                        <a:buChar char=""/>
                      </a:pPr>
                      <a:r>
                        <a:rPr lang="en-US" sz="2000" dirty="0">
                          <a:latin typeface="Calibri"/>
                          <a:ea typeface="Times New Roman"/>
                        </a:rPr>
                        <a:t>Still </a:t>
                      </a:r>
                      <a:r>
                        <a:rPr lang="en-US" sz="2000" dirty="0" smtClean="0">
                          <a:latin typeface="Calibri"/>
                          <a:ea typeface="Times New Roman"/>
                        </a:rPr>
                        <a:t>remains </a:t>
                      </a:r>
                      <a:r>
                        <a:rPr lang="en-US" sz="2000" dirty="0">
                          <a:latin typeface="Calibri"/>
                          <a:ea typeface="Times New Roman"/>
                        </a:rPr>
                        <a:t>an issue</a:t>
                      </a:r>
                      <a:endParaRPr lang="en-US" sz="2000" dirty="0">
                        <a:latin typeface="Times New Roman"/>
                        <a:ea typeface="Times New Roman"/>
                      </a:endParaRPr>
                    </a:p>
                  </a:txBody>
                  <a:tcPr marL="68580" marR="68580" marT="0" marB="0" anchor="ctr"/>
                </a:tc>
              </a:tr>
              <a:tr h="1314843">
                <a:tc>
                  <a:txBody>
                    <a:bodyPr/>
                    <a:lstStyle/>
                    <a:p>
                      <a:pPr marL="342900" marR="0" lvl="0" indent="-342900">
                        <a:spcBef>
                          <a:spcPts val="0"/>
                        </a:spcBef>
                        <a:spcAft>
                          <a:spcPts val="0"/>
                        </a:spcAft>
                        <a:buFont typeface="Wingdings"/>
                        <a:buChar char=""/>
                      </a:pPr>
                      <a:r>
                        <a:rPr lang="en-US" sz="2000" dirty="0">
                          <a:latin typeface="Calibri"/>
                          <a:ea typeface="Times New Roman"/>
                        </a:rPr>
                        <a:t>Relatively new supporting staff in the Secretariat; time needed for building trust and understanding/setting up  of internal procedures</a:t>
                      </a:r>
                      <a:endParaRPr lang="en-US" sz="2000" dirty="0">
                        <a:latin typeface="Times New Roman"/>
                        <a:ea typeface="Times New Roman"/>
                      </a:endParaRPr>
                    </a:p>
                  </a:txBody>
                  <a:tcPr marL="68580" marR="68580" marT="0" marB="0" anchor="ctr"/>
                </a:tc>
                <a:tc>
                  <a:txBody>
                    <a:bodyPr/>
                    <a:lstStyle/>
                    <a:p>
                      <a:pPr marL="342900" marR="0" lvl="0" indent="-342900">
                        <a:spcBef>
                          <a:spcPts val="0"/>
                        </a:spcBef>
                        <a:spcAft>
                          <a:spcPts val="0"/>
                        </a:spcAft>
                        <a:buFont typeface="Wingdings"/>
                        <a:buChar char=""/>
                      </a:pPr>
                      <a:r>
                        <a:rPr lang="en-US" sz="2000" dirty="0" smtClean="0">
                          <a:latin typeface="Calibri"/>
                          <a:ea typeface="Times New Roman"/>
                        </a:rPr>
                        <a:t>Has </a:t>
                      </a:r>
                      <a:r>
                        <a:rPr lang="en-US" sz="2000" dirty="0">
                          <a:latin typeface="Calibri"/>
                          <a:ea typeface="Times New Roman"/>
                        </a:rPr>
                        <a:t>improved</a:t>
                      </a:r>
                      <a:endParaRPr lang="en-US" sz="2000" dirty="0">
                        <a:latin typeface="Times New Roman"/>
                        <a:ea typeface="Times New Roman"/>
                      </a:endParaRPr>
                    </a:p>
                  </a:txBody>
                  <a:tcPr marL="68580" marR="68580" marT="0" marB="0" anchor="ctr"/>
                </a:tc>
              </a:tr>
              <a:tr h="948513">
                <a:tc>
                  <a:txBody>
                    <a:bodyPr/>
                    <a:lstStyle/>
                    <a:p>
                      <a:pPr marL="342900" marR="0" lvl="0" indent="-342900">
                        <a:spcBef>
                          <a:spcPts val="0"/>
                        </a:spcBef>
                        <a:spcAft>
                          <a:spcPts val="0"/>
                        </a:spcAft>
                        <a:buFont typeface="Wingdings"/>
                        <a:buChar char=""/>
                      </a:pPr>
                      <a:r>
                        <a:rPr lang="en-US" sz="2000">
                          <a:latin typeface="Calibri"/>
                          <a:ea typeface="Times New Roman"/>
                        </a:rPr>
                        <a:t>Different working style and requirements from the partners</a:t>
                      </a:r>
                      <a:endParaRPr lang="en-US" sz="2000">
                        <a:latin typeface="Times New Roman"/>
                        <a:ea typeface="Times New Roman"/>
                      </a:endParaRPr>
                    </a:p>
                  </a:txBody>
                  <a:tcPr marL="68580" marR="68580" marT="0" marB="0" anchor="ctr"/>
                </a:tc>
                <a:tc>
                  <a:txBody>
                    <a:bodyPr/>
                    <a:lstStyle/>
                    <a:p>
                      <a:pPr marL="342900" marR="0" lvl="0" indent="-342900">
                        <a:spcBef>
                          <a:spcPts val="0"/>
                        </a:spcBef>
                        <a:spcAft>
                          <a:spcPts val="0"/>
                        </a:spcAft>
                        <a:buFont typeface="Wingdings"/>
                        <a:buChar char=""/>
                      </a:pPr>
                      <a:r>
                        <a:rPr lang="en-US" sz="2000" dirty="0">
                          <a:latin typeface="Calibri"/>
                          <a:ea typeface="Times New Roman"/>
                        </a:rPr>
                        <a:t>Understanding of differences </a:t>
                      </a:r>
                      <a:r>
                        <a:rPr lang="en-US" sz="2000" dirty="0" smtClean="0">
                          <a:latin typeface="Calibri"/>
                          <a:ea typeface="Times New Roman"/>
                        </a:rPr>
                        <a:t>has </a:t>
                      </a:r>
                      <a:r>
                        <a:rPr lang="en-US" sz="2000" dirty="0">
                          <a:latin typeface="Calibri"/>
                          <a:ea typeface="Times New Roman"/>
                        </a:rPr>
                        <a:t>improved</a:t>
                      </a:r>
                      <a:endParaRPr lang="en-US" sz="2000" dirty="0">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57213" y="214313"/>
            <a:ext cx="8229600" cy="725487"/>
          </a:xfrm>
        </p:spPr>
        <p:txBody>
          <a:bodyPr/>
          <a:lstStyle/>
          <a:p>
            <a:r>
              <a:rPr lang="en-US" smtClean="0">
                <a:ea typeface="ＭＳ Ｐゴシック" pitchFamily="34" charset="-128"/>
              </a:rPr>
              <a:t>Issues and challenges</a:t>
            </a:r>
          </a:p>
        </p:txBody>
      </p:sp>
      <p:graphicFrame>
        <p:nvGraphicFramePr>
          <p:cNvPr id="4" name="Content Placeholder 3"/>
          <p:cNvGraphicFramePr>
            <a:graphicFrameLocks noGrp="1"/>
          </p:cNvGraphicFramePr>
          <p:nvPr>
            <p:ph idx="1"/>
          </p:nvPr>
        </p:nvGraphicFramePr>
        <p:xfrm>
          <a:off x="571472" y="1785926"/>
          <a:ext cx="8215313" cy="3205308"/>
        </p:xfrm>
        <a:graphic>
          <a:graphicData uri="http://schemas.openxmlformats.org/drawingml/2006/table">
            <a:tbl>
              <a:tblPr firstRow="1" bandRow="1">
                <a:tableStyleId>{5C22544A-7EE6-4342-B048-85BDC9FD1C3A}</a:tableStyleId>
              </a:tblPr>
              <a:tblGrid>
                <a:gridCol w="5357821"/>
                <a:gridCol w="2857492"/>
              </a:tblGrid>
              <a:tr h="396189">
                <a:tc>
                  <a:txBody>
                    <a:bodyPr/>
                    <a:lstStyle/>
                    <a:p>
                      <a:r>
                        <a:rPr lang="en-US" sz="2000" b="1" kern="1200" dirty="0" smtClean="0">
                          <a:solidFill>
                            <a:schemeClr val="lt1"/>
                          </a:solidFill>
                          <a:latin typeface="+mn-lt"/>
                          <a:ea typeface="+mn-ea"/>
                          <a:cs typeface="+mn-cs"/>
                        </a:rPr>
                        <a:t>New Issues and Challenges</a:t>
                      </a:r>
                      <a:endParaRPr lang="en-US" sz="2000" dirty="0"/>
                    </a:p>
                  </a:txBody>
                  <a:tcPr marT="45703" marB="45703"/>
                </a:tc>
                <a:tc>
                  <a:txBody>
                    <a:bodyPr/>
                    <a:lstStyle/>
                    <a:p>
                      <a:endParaRPr lang="en-US" sz="1800"/>
                    </a:p>
                  </a:txBody>
                  <a:tcPr marT="45703" marB="45703"/>
                </a:tc>
              </a:tr>
              <a:tr h="609568">
                <a:tc>
                  <a:txBody>
                    <a:bodyPr/>
                    <a:lstStyle/>
                    <a:p>
                      <a:pPr marL="342900" marR="0" lvl="0" indent="-342900">
                        <a:spcBef>
                          <a:spcPts val="0"/>
                        </a:spcBef>
                        <a:spcAft>
                          <a:spcPts val="0"/>
                        </a:spcAft>
                        <a:buFont typeface="Wingdings"/>
                        <a:buChar char=""/>
                      </a:pPr>
                      <a:r>
                        <a:rPr lang="en-US" sz="2000" dirty="0">
                          <a:latin typeface="Calibri"/>
                          <a:ea typeface="Times New Roman"/>
                        </a:rPr>
                        <a:t>IP representatives reselection process in 15 provinces </a:t>
                      </a:r>
                      <a:r>
                        <a:rPr lang="en-US" sz="2000" dirty="0" smtClean="0">
                          <a:latin typeface="Calibri"/>
                          <a:ea typeface="Times New Roman"/>
                        </a:rPr>
                        <a:t>takes </a:t>
                      </a:r>
                      <a:r>
                        <a:rPr lang="en-US" sz="2000" dirty="0" smtClean="0">
                          <a:latin typeface="Calibri"/>
                          <a:ea typeface="Times New Roman"/>
                        </a:rPr>
                        <a:t>a long </a:t>
                      </a:r>
                      <a:r>
                        <a:rPr lang="en-US" sz="2000" dirty="0">
                          <a:latin typeface="Calibri"/>
                          <a:ea typeface="Times New Roman"/>
                        </a:rPr>
                        <a:t>time </a:t>
                      </a:r>
                      <a:endParaRPr lang="en-US" sz="2000" dirty="0">
                        <a:latin typeface="Times New Roman"/>
                        <a:ea typeface="Times New Roman"/>
                      </a:endParaRPr>
                    </a:p>
                  </a:txBody>
                  <a:tcPr marL="68580" marR="68580" marT="0" marB="0"/>
                </a:tc>
                <a:tc>
                  <a:txBody>
                    <a:bodyPr/>
                    <a:lstStyle/>
                    <a:p>
                      <a:endParaRPr lang="en-US" sz="1800"/>
                    </a:p>
                  </a:txBody>
                  <a:tcPr marT="45703" marB="45703"/>
                </a:tc>
              </a:tr>
              <a:tr h="609568">
                <a:tc>
                  <a:txBody>
                    <a:bodyPr/>
                    <a:lstStyle/>
                    <a:p>
                      <a:pPr marL="342900" marR="0" lvl="0" indent="-342900">
                        <a:spcBef>
                          <a:spcPts val="0"/>
                        </a:spcBef>
                        <a:spcAft>
                          <a:spcPts val="0"/>
                        </a:spcAft>
                        <a:buFont typeface="Wingdings"/>
                        <a:buChar char=""/>
                      </a:pPr>
                      <a:r>
                        <a:rPr lang="en-US" sz="2000" dirty="0">
                          <a:latin typeface="Calibri"/>
                          <a:ea typeface="Times New Roman"/>
                        </a:rPr>
                        <a:t>Establishment of Consultation Group </a:t>
                      </a:r>
                      <a:r>
                        <a:rPr lang="en-US" sz="2000" dirty="0" smtClean="0">
                          <a:latin typeface="Calibri"/>
                          <a:ea typeface="Times New Roman"/>
                        </a:rPr>
                        <a:t>takes </a:t>
                      </a:r>
                      <a:r>
                        <a:rPr lang="en-US" sz="2000" dirty="0" smtClean="0">
                          <a:latin typeface="Calibri"/>
                          <a:ea typeface="Times New Roman"/>
                        </a:rPr>
                        <a:t>a long </a:t>
                      </a:r>
                      <a:r>
                        <a:rPr lang="en-US" sz="2000" dirty="0">
                          <a:latin typeface="Calibri"/>
                          <a:ea typeface="Times New Roman"/>
                        </a:rPr>
                        <a:t>time</a:t>
                      </a:r>
                      <a:endParaRPr lang="en-US" sz="2000" dirty="0">
                        <a:latin typeface="Times New Roman"/>
                        <a:ea typeface="Times New Roman"/>
                      </a:endParaRPr>
                    </a:p>
                  </a:txBody>
                  <a:tcPr marL="68580" marR="68580" marT="0" marB="0"/>
                </a:tc>
                <a:tc>
                  <a:txBody>
                    <a:bodyPr/>
                    <a:lstStyle/>
                    <a:p>
                      <a:endParaRPr lang="en-US" sz="1800" dirty="0"/>
                    </a:p>
                  </a:txBody>
                  <a:tcPr marT="45703" marB="45703"/>
                </a:tc>
              </a:tr>
              <a:tr h="609568">
                <a:tc>
                  <a:txBody>
                    <a:bodyPr/>
                    <a:lstStyle/>
                    <a:p>
                      <a:pPr marL="342900" marR="0" lvl="0" indent="-342900">
                        <a:spcBef>
                          <a:spcPts val="0"/>
                        </a:spcBef>
                        <a:spcAft>
                          <a:spcPts val="0"/>
                        </a:spcAft>
                        <a:buFont typeface="Wingdings"/>
                        <a:buChar char=""/>
                      </a:pPr>
                      <a:r>
                        <a:rPr lang="en-US" sz="2000" dirty="0" smtClean="0">
                          <a:latin typeface="Calibri"/>
                          <a:ea typeface="Times New Roman"/>
                        </a:rPr>
                        <a:t>Website: </a:t>
                      </a:r>
                      <a:r>
                        <a:rPr lang="en-US" sz="2000" dirty="0">
                          <a:latin typeface="Calibri"/>
                          <a:ea typeface="Times New Roman"/>
                        </a:rPr>
                        <a:t>need time to collect and fill in the content and verify by authorized institutions</a:t>
                      </a:r>
                      <a:endParaRPr lang="en-US" sz="2000" dirty="0">
                        <a:latin typeface="Times New Roman"/>
                        <a:ea typeface="Times New Roman"/>
                      </a:endParaRPr>
                    </a:p>
                  </a:txBody>
                  <a:tcPr marL="68580" marR="68580" marT="0" marB="0"/>
                </a:tc>
                <a:tc>
                  <a:txBody>
                    <a:bodyPr/>
                    <a:lstStyle/>
                    <a:p>
                      <a:endParaRPr lang="en-US" sz="1800"/>
                    </a:p>
                  </a:txBody>
                  <a:tcPr marT="45703" marB="45703"/>
                </a:tc>
              </a:tr>
              <a:tr h="609568">
                <a:tc>
                  <a:txBody>
                    <a:bodyPr/>
                    <a:lstStyle/>
                    <a:p>
                      <a:pPr marL="342900" marR="0" lvl="0" indent="-342900">
                        <a:spcBef>
                          <a:spcPts val="0"/>
                        </a:spcBef>
                        <a:spcAft>
                          <a:spcPts val="0"/>
                        </a:spcAft>
                        <a:buFont typeface="Wingdings"/>
                        <a:buChar char=""/>
                      </a:pPr>
                      <a:r>
                        <a:rPr lang="en-US" sz="2000" dirty="0">
                          <a:latin typeface="Calibri"/>
                          <a:ea typeface="Times New Roman"/>
                        </a:rPr>
                        <a:t>Procurement of service provider </a:t>
                      </a:r>
                      <a:r>
                        <a:rPr lang="en-US" sz="2000" dirty="0" smtClean="0">
                          <a:latin typeface="Calibri"/>
                          <a:ea typeface="Times New Roman"/>
                        </a:rPr>
                        <a:t>for Awareness </a:t>
                      </a:r>
                      <a:r>
                        <a:rPr lang="en-US" sz="2000" dirty="0">
                          <a:latin typeface="Calibri"/>
                          <a:ea typeface="Times New Roman"/>
                        </a:rPr>
                        <a:t>Raising activity takes </a:t>
                      </a:r>
                      <a:r>
                        <a:rPr lang="en-US" sz="2000" dirty="0" smtClean="0">
                          <a:latin typeface="Calibri"/>
                          <a:ea typeface="Times New Roman"/>
                        </a:rPr>
                        <a:t>a long </a:t>
                      </a:r>
                      <a:r>
                        <a:rPr lang="en-US" sz="2000" dirty="0">
                          <a:latin typeface="Calibri"/>
                          <a:ea typeface="Times New Roman"/>
                        </a:rPr>
                        <a:t>time </a:t>
                      </a:r>
                      <a:endParaRPr lang="en-US" sz="2000" dirty="0">
                        <a:latin typeface="Times New Roman"/>
                        <a:ea typeface="Times New Roman"/>
                      </a:endParaRPr>
                    </a:p>
                  </a:txBody>
                  <a:tcPr marL="68580" marR="68580" marT="0" marB="0"/>
                </a:tc>
                <a:tc>
                  <a:txBody>
                    <a:bodyPr/>
                    <a:lstStyle/>
                    <a:p>
                      <a:endParaRPr lang="en-US" sz="1800"/>
                    </a:p>
                  </a:txBody>
                  <a:tcPr marT="45703" marB="45703"/>
                </a:tc>
              </a:tr>
              <a:tr h="370702">
                <a:tc>
                  <a:txBody>
                    <a:bodyPr/>
                    <a:lstStyle/>
                    <a:p>
                      <a:endParaRPr lang="en-US" sz="1800" dirty="0"/>
                    </a:p>
                  </a:txBody>
                  <a:tcPr marT="45703" marB="45703"/>
                </a:tc>
                <a:tc>
                  <a:txBody>
                    <a:bodyPr/>
                    <a:lstStyle/>
                    <a:p>
                      <a:endParaRPr lang="en-US" sz="1800" dirty="0"/>
                    </a:p>
                  </a:txBody>
                  <a:tcPr marT="45703" marB="45703"/>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GB"/>
          </a:p>
        </p:txBody>
      </p:sp>
      <p:sp>
        <p:nvSpPr>
          <p:cNvPr id="35843" name="AutoShape 50"/>
          <p:cNvSpPr>
            <a:spLocks noChangeAspect="1" noChangeArrowheads="1" noTextEdit="1"/>
          </p:cNvSpPr>
          <p:nvPr/>
        </p:nvSpPr>
        <p:spPr bwMode="auto">
          <a:xfrm>
            <a:off x="73025" y="765175"/>
            <a:ext cx="6559550" cy="6604000"/>
          </a:xfrm>
          <a:prstGeom prst="rect">
            <a:avLst/>
          </a:prstGeom>
          <a:noFill/>
          <a:ln w="9525">
            <a:noFill/>
            <a:miter lim="800000"/>
            <a:headEnd/>
            <a:tailEnd/>
          </a:ln>
        </p:spPr>
        <p:txBody>
          <a:bodyPr/>
          <a:lstStyle/>
          <a:p>
            <a:endParaRPr lang="en-US"/>
          </a:p>
        </p:txBody>
      </p:sp>
      <p:sp>
        <p:nvSpPr>
          <p:cNvPr id="35844" name="TextBox 27"/>
          <p:cNvSpPr txBox="1">
            <a:spLocks noChangeArrowheads="1"/>
          </p:cNvSpPr>
          <p:nvPr/>
        </p:nvSpPr>
        <p:spPr bwMode="auto">
          <a:xfrm>
            <a:off x="1585913" y="2214563"/>
            <a:ext cx="4786312" cy="830262"/>
          </a:xfrm>
          <a:prstGeom prst="rect">
            <a:avLst/>
          </a:prstGeom>
          <a:noFill/>
          <a:ln w="9525">
            <a:noFill/>
            <a:miter lim="800000"/>
            <a:headEnd/>
            <a:tailEnd/>
          </a:ln>
        </p:spPr>
        <p:txBody>
          <a:bodyPr>
            <a:spAutoFit/>
          </a:bodyPr>
          <a:lstStyle/>
          <a:p>
            <a:pPr algn="ctr" eaLnBrk="1" hangingPunct="1"/>
            <a:r>
              <a:rPr lang="en-GB" sz="4800"/>
              <a:t>Thank You!!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68313" y="1844675"/>
            <a:ext cx="8215312" cy="1512888"/>
          </a:xfrm>
        </p:spPr>
        <p:txBody>
          <a:bodyPr/>
          <a:lstStyle/>
          <a:p>
            <a:pPr algn="ctr">
              <a:defRPr/>
            </a:pPr>
            <a:r>
              <a:rPr lang="en-US" dirty="0"/>
              <a:t>Communications Strategy UN-REDD National </a:t>
            </a:r>
            <a:r>
              <a:rPr lang="en-US" dirty="0" err="1"/>
              <a:t>Programme</a:t>
            </a:r>
            <a:endParaRPr lang="en-US" dirty="0" smtClean="0">
              <a:solidFill>
                <a:schemeClr val="tx1"/>
              </a:solidFill>
              <a:latin typeface="+mj-lt"/>
              <a:ea typeface="ＭＳ Ｐゴシック" panose="020B0600070205080204" pitchFamily="34" charset="-128"/>
            </a:endParaRPr>
          </a:p>
        </p:txBody>
      </p:sp>
      <p:sp>
        <p:nvSpPr>
          <p:cNvPr id="36867" name="Subtitle 2"/>
          <p:cNvSpPr>
            <a:spLocks noGrp="1"/>
          </p:cNvSpPr>
          <p:nvPr>
            <p:ph type="subTitle" idx="1"/>
          </p:nvPr>
        </p:nvSpPr>
        <p:spPr>
          <a:xfrm>
            <a:off x="250825" y="3859213"/>
            <a:ext cx="5929313" cy="1514475"/>
          </a:xfrm>
        </p:spPr>
        <p:txBody>
          <a:bodyPr/>
          <a:lstStyle/>
          <a:p>
            <a:pPr algn="ctr"/>
            <a:r>
              <a:rPr lang="en-US" b="1" smtClean="0">
                <a:solidFill>
                  <a:schemeClr val="tx1"/>
                </a:solidFill>
                <a:ea typeface="ＭＳ Ｐゴシック" pitchFamily="34" charset="-128"/>
              </a:rPr>
              <a:t>Fourth UN-REDD Programme Executive Board meeting</a:t>
            </a:r>
          </a:p>
          <a:p>
            <a:pPr algn="ctr"/>
            <a:r>
              <a:rPr lang="en-US" b="1" smtClean="0">
                <a:solidFill>
                  <a:schemeClr val="tx1"/>
                </a:solidFill>
                <a:ea typeface="ＭＳ Ｐゴシック" pitchFamily="34" charset="-128"/>
              </a:rPr>
              <a:t>28 March 2013</a:t>
            </a:r>
          </a:p>
          <a:p>
            <a:pPr algn="ctr"/>
            <a:r>
              <a:rPr lang="en-US" b="1" smtClean="0">
                <a:solidFill>
                  <a:schemeClr val="tx1"/>
                </a:solidFill>
                <a:ea typeface="ＭＳ Ｐゴシック" pitchFamily="34" charset="-128"/>
              </a:rPr>
              <a:t>Cambodiana hotel, Phnom Penh </a:t>
            </a:r>
          </a:p>
          <a:p>
            <a:pPr algn="ctr"/>
            <a:r>
              <a:rPr lang="en-US" b="1" smtClean="0">
                <a:solidFill>
                  <a:schemeClr val="tx1"/>
                </a:solidFill>
                <a:ea typeface="ＭＳ Ｐゴシック" pitchFamily="34" charset="-128"/>
              </a:rPr>
              <a:t>Presented by Kao Sosatya (10 minutes)</a:t>
            </a:r>
          </a:p>
          <a:p>
            <a:pPr algn="ctr"/>
            <a:endParaRPr lang="en-US" b="1" smtClean="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p:cNvSpPr>
          <p:nvPr/>
        </p:nvSpPr>
        <p:spPr bwMode="auto">
          <a:xfrm>
            <a:off x="323850" y="115888"/>
            <a:ext cx="820896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C00000"/>
              </a:buClr>
              <a:buFont typeface="Arial" panose="020B0604020202020204" pitchFamily="34" charset="0"/>
              <a:buChar char="–"/>
              <a:defRPr sz="20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Clr>
                <a:srgbClr val="C00000"/>
              </a:buClr>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 typeface="Arial" panose="020B0604020202020204" pitchFamily="34" charset="0"/>
              <a:buNone/>
              <a:defRPr/>
            </a:pPr>
            <a:r>
              <a:rPr lang="en-US" sz="2800" b="1" dirty="0" smtClean="0">
                <a:solidFill>
                  <a:srgbClr val="0000CC"/>
                </a:solidFill>
                <a:latin typeface="+mj-lt"/>
              </a:rPr>
              <a:t>Activity: </a:t>
            </a:r>
            <a:r>
              <a:rPr lang="en-US" sz="2800" b="1" dirty="0" smtClean="0">
                <a:latin typeface="+mj-lt"/>
              </a:rPr>
              <a:t>Communication Strategy</a:t>
            </a:r>
          </a:p>
        </p:txBody>
      </p:sp>
      <p:sp>
        <p:nvSpPr>
          <p:cNvPr id="37891" name="Title 1"/>
          <p:cNvSpPr txBox="1">
            <a:spLocks/>
          </p:cNvSpPr>
          <p:nvPr/>
        </p:nvSpPr>
        <p:spPr bwMode="auto">
          <a:xfrm>
            <a:off x="539750" y="1401763"/>
            <a:ext cx="8424863" cy="3683000"/>
          </a:xfrm>
          <a:prstGeom prst="rect">
            <a:avLst/>
          </a:prstGeom>
          <a:noFill/>
          <a:ln w="9525">
            <a:noFill/>
            <a:miter lim="800000"/>
            <a:headEnd/>
            <a:tailEnd/>
          </a:ln>
        </p:spPr>
        <p:txBody>
          <a:bodyPr anchor="ctr"/>
          <a:lstStyle/>
          <a:p>
            <a:pPr marL="342900" indent="-342900">
              <a:spcBef>
                <a:spcPts val="1200"/>
              </a:spcBef>
              <a:buClr>
                <a:srgbClr val="C00000"/>
              </a:buClr>
              <a:buFont typeface="Arial" pitchFamily="34" charset="0"/>
              <a:buChar char="•"/>
            </a:pPr>
            <a:r>
              <a:rPr lang="en-US" sz="2800">
                <a:latin typeface="Calibri" pitchFamily="34" charset="0"/>
              </a:rPr>
              <a:t>First draft has been developed for UN-REDD Programme only.</a:t>
            </a:r>
          </a:p>
          <a:p>
            <a:pPr marL="342900" indent="-342900">
              <a:spcBef>
                <a:spcPts val="1200"/>
              </a:spcBef>
              <a:buClr>
                <a:srgbClr val="C00000"/>
              </a:buClr>
              <a:buFont typeface="Arial" pitchFamily="34" charset="0"/>
              <a:buChar char="•"/>
            </a:pPr>
            <a:r>
              <a:rPr lang="en-US" sz="2800">
                <a:latin typeface="Calibri" pitchFamily="34" charset="0"/>
              </a:rPr>
              <a:t>It was shared among technical staff and key stakeholders for  reviewing and comment.</a:t>
            </a:r>
          </a:p>
          <a:p>
            <a:pPr marL="342900" indent="-342900">
              <a:spcBef>
                <a:spcPts val="1200"/>
              </a:spcBef>
              <a:buClr>
                <a:srgbClr val="C00000"/>
              </a:buClr>
              <a:buFont typeface="Arial" pitchFamily="34" charset="0"/>
              <a:buChar char="•"/>
            </a:pPr>
            <a:r>
              <a:rPr lang="en-US" sz="2800">
                <a:latin typeface="Calibri" pitchFamily="34" charset="0"/>
              </a:rPr>
              <a:t>Comments have been consolidated and shared back to the relevant stakeholders.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0825" y="981075"/>
          <a:ext cx="8713788" cy="1079500"/>
        </p:xfrm>
        <a:graphic>
          <a:graphicData uri="http://schemas.openxmlformats.org/drawingml/2006/table">
            <a:tbl>
              <a:tblPr firstRow="1" firstCol="1" bandRow="1">
                <a:tableStyleId>{5C22544A-7EE6-4342-B048-85BDC9FD1C3A}</a:tableStyleId>
              </a:tblPr>
              <a:tblGrid>
                <a:gridCol w="3735141"/>
                <a:gridCol w="2602159"/>
                <a:gridCol w="2376488"/>
              </a:tblGrid>
              <a:tr h="1079500">
                <a:tc>
                  <a:txBody>
                    <a:bodyPr/>
                    <a:lstStyle/>
                    <a:p>
                      <a:pPr marL="0" marR="0" algn="ctr">
                        <a:spcBef>
                          <a:spcPts val="600"/>
                        </a:spcBef>
                        <a:spcAft>
                          <a:spcPts val="0"/>
                        </a:spcAft>
                      </a:pPr>
                      <a:r>
                        <a:rPr lang="en-US" sz="2800" dirty="0">
                          <a:solidFill>
                            <a:srgbClr val="0000CC"/>
                          </a:solidFill>
                          <a:effectLst/>
                        </a:rPr>
                        <a:t>Decision last PEB meeting</a:t>
                      </a:r>
                      <a:endParaRPr lang="en-US" sz="2800" dirty="0">
                        <a:solidFill>
                          <a:srgbClr val="0000CC"/>
                        </a:solidFill>
                        <a:effectLst/>
                        <a:latin typeface="Calibri"/>
                        <a:ea typeface="Times New Roman"/>
                        <a:cs typeface="DaunPenh"/>
                      </a:endParaRPr>
                    </a:p>
                  </a:txBody>
                  <a:tcPr marL="68594" marR="68594" marT="0" marB="0">
                    <a:solidFill>
                      <a:srgbClr val="BFF6AC"/>
                    </a:solidFill>
                  </a:tcPr>
                </a:tc>
                <a:tc>
                  <a:txBody>
                    <a:bodyPr/>
                    <a:lstStyle/>
                    <a:p>
                      <a:pPr marL="164465" marR="0" indent="-164465" algn="ctr">
                        <a:spcBef>
                          <a:spcPts val="600"/>
                        </a:spcBef>
                        <a:spcAft>
                          <a:spcPts val="0"/>
                        </a:spcAft>
                      </a:pPr>
                      <a:r>
                        <a:rPr lang="en-US" sz="2800" dirty="0">
                          <a:solidFill>
                            <a:srgbClr val="0000CC"/>
                          </a:solidFill>
                          <a:effectLst/>
                        </a:rPr>
                        <a:t>Status</a:t>
                      </a:r>
                      <a:endParaRPr lang="en-US" sz="2800" dirty="0">
                        <a:solidFill>
                          <a:srgbClr val="0000CC"/>
                        </a:solidFill>
                        <a:effectLst/>
                        <a:latin typeface="Calibri"/>
                        <a:ea typeface="Times New Roman"/>
                        <a:cs typeface="DaunPenh"/>
                      </a:endParaRPr>
                    </a:p>
                  </a:txBody>
                  <a:tcPr marL="68594" marR="68594" marT="0" marB="0">
                    <a:solidFill>
                      <a:srgbClr val="BFF6AC"/>
                    </a:solidFill>
                  </a:tcPr>
                </a:tc>
                <a:tc>
                  <a:txBody>
                    <a:bodyPr/>
                    <a:lstStyle/>
                    <a:p>
                      <a:pPr marL="0" marR="0" algn="ctr">
                        <a:spcBef>
                          <a:spcPts val="0"/>
                        </a:spcBef>
                        <a:spcAft>
                          <a:spcPts val="0"/>
                        </a:spcAft>
                      </a:pPr>
                      <a:r>
                        <a:rPr lang="en-US" sz="2800" dirty="0">
                          <a:solidFill>
                            <a:srgbClr val="0000CC"/>
                          </a:solidFill>
                          <a:effectLst/>
                        </a:rPr>
                        <a:t>Expected PEB contribution</a:t>
                      </a:r>
                      <a:endParaRPr lang="en-US" sz="2800" dirty="0">
                        <a:solidFill>
                          <a:srgbClr val="0000CC"/>
                        </a:solidFill>
                        <a:effectLst/>
                        <a:latin typeface="Calibri"/>
                        <a:ea typeface="Times New Roman"/>
                        <a:cs typeface="DaunPenh"/>
                      </a:endParaRPr>
                    </a:p>
                  </a:txBody>
                  <a:tcPr marL="68594" marR="68594" marT="0" marB="0">
                    <a:solidFill>
                      <a:srgbClr val="BFF6AC"/>
                    </a:solidFill>
                  </a:tcPr>
                </a:tc>
              </a:tr>
            </a:tbl>
          </a:graphicData>
        </a:graphic>
      </p:graphicFrame>
      <p:graphicFrame>
        <p:nvGraphicFramePr>
          <p:cNvPr id="4" name="Table 3"/>
          <p:cNvGraphicFramePr>
            <a:graphicFrameLocks noGrp="1"/>
          </p:cNvGraphicFramePr>
          <p:nvPr/>
        </p:nvGraphicFramePr>
        <p:xfrm>
          <a:off x="250825" y="2133600"/>
          <a:ext cx="8715375" cy="4267200"/>
        </p:xfrm>
        <a:graphic>
          <a:graphicData uri="http://schemas.openxmlformats.org/drawingml/2006/table">
            <a:tbl>
              <a:tblPr firstRow="1" firstCol="1" bandRow="1">
                <a:tableStyleId>{5C22544A-7EE6-4342-B048-85BDC9FD1C3A}</a:tableStyleId>
              </a:tblPr>
              <a:tblGrid>
                <a:gridCol w="3745044"/>
                <a:gridCol w="2592723"/>
                <a:gridCol w="2377608"/>
              </a:tblGrid>
              <a:tr h="1080120">
                <a:tc>
                  <a:txBody>
                    <a:bodyPr/>
                    <a:lstStyle/>
                    <a:p>
                      <a:pPr marL="0" marR="0">
                        <a:spcBef>
                          <a:spcPts val="0"/>
                        </a:spcBef>
                        <a:spcAft>
                          <a:spcPts val="0"/>
                        </a:spcAft>
                      </a:pPr>
                      <a:r>
                        <a:rPr lang="en-GB" sz="2000" b="1" kern="1200" dirty="0" smtClean="0">
                          <a:solidFill>
                            <a:schemeClr val="tx1"/>
                          </a:solidFill>
                          <a:effectLst/>
                          <a:latin typeface="+mn-lt"/>
                          <a:ea typeface="+mn-ea"/>
                          <a:cs typeface="+mn-cs"/>
                        </a:rPr>
                        <a:t>The PEB highlighted the importance of developing a communications strategy.</a:t>
                      </a:r>
                      <a:endParaRPr lang="en-US" sz="2000" b="1" kern="1200" dirty="0">
                        <a:solidFill>
                          <a:schemeClr val="tx1"/>
                        </a:solidFill>
                        <a:effectLst/>
                        <a:latin typeface="+mn-lt"/>
                        <a:ea typeface="+mn-ea"/>
                        <a:cs typeface="+mn-cs"/>
                      </a:endParaRPr>
                    </a:p>
                  </a:txBody>
                  <a:tcPr marL="68600" marR="68600" marT="0" marB="0">
                    <a:solidFill>
                      <a:schemeClr val="accent2">
                        <a:lumMod val="20000"/>
                        <a:lumOff val="80000"/>
                      </a:schemeClr>
                    </a:solidFill>
                  </a:tcPr>
                </a:tc>
                <a:tc>
                  <a:txBody>
                    <a:bodyPr/>
                    <a:lstStyle/>
                    <a:p>
                      <a:pPr marL="0" marR="0">
                        <a:spcBef>
                          <a:spcPts val="0"/>
                        </a:spcBef>
                        <a:spcAft>
                          <a:spcPts val="0"/>
                        </a:spcAft>
                      </a:pPr>
                      <a:r>
                        <a:rPr lang="en-US" sz="2000" b="1" kern="1200" dirty="0" smtClean="0">
                          <a:solidFill>
                            <a:schemeClr val="tx1"/>
                          </a:solidFill>
                          <a:effectLst/>
                          <a:latin typeface="+mn-lt"/>
                          <a:ea typeface="+mn-ea"/>
                          <a:cs typeface="+mn-cs"/>
                        </a:rPr>
                        <a:t>Draft communication strategy has been developed.</a:t>
                      </a:r>
                      <a:endParaRPr lang="en-US" sz="2000" b="1" kern="1200" dirty="0">
                        <a:solidFill>
                          <a:schemeClr val="tx1"/>
                        </a:solidFill>
                        <a:effectLst/>
                        <a:latin typeface="+mn-lt"/>
                        <a:ea typeface="+mn-ea"/>
                        <a:cs typeface="+mn-cs"/>
                      </a:endParaRPr>
                    </a:p>
                  </a:txBody>
                  <a:tcPr marL="68600" marR="68600" marT="0" marB="0">
                    <a:solidFill>
                      <a:schemeClr val="accent2">
                        <a:lumMod val="20000"/>
                        <a:lumOff val="80000"/>
                      </a:schemeClr>
                    </a:solidFill>
                  </a:tcPr>
                </a:tc>
                <a:tc>
                  <a:txBody>
                    <a:bodyPr/>
                    <a:lstStyle/>
                    <a:p>
                      <a:pPr marL="0" marR="0">
                        <a:spcBef>
                          <a:spcPts val="0"/>
                        </a:spcBef>
                        <a:spcAft>
                          <a:spcPts val="0"/>
                        </a:spcAft>
                      </a:pPr>
                      <a:r>
                        <a:rPr lang="en-US" sz="2000" b="1" kern="1200" dirty="0" smtClean="0">
                          <a:solidFill>
                            <a:schemeClr val="tx1"/>
                          </a:solidFill>
                          <a:effectLst/>
                          <a:latin typeface="+mn-lt"/>
                          <a:ea typeface="+mn-ea"/>
                          <a:cs typeface="+mn-cs"/>
                        </a:rPr>
                        <a:t>Need PEB decision on the scope of communication strategy (separate agenda item).</a:t>
                      </a:r>
                      <a:endParaRPr lang="en-US" sz="2000" b="1" kern="1200" dirty="0">
                        <a:solidFill>
                          <a:schemeClr val="tx1"/>
                        </a:solidFill>
                        <a:effectLst/>
                        <a:latin typeface="+mn-lt"/>
                        <a:ea typeface="+mn-ea"/>
                        <a:cs typeface="+mn-cs"/>
                      </a:endParaRPr>
                    </a:p>
                  </a:txBody>
                  <a:tcPr marL="68600" marR="68600" marT="0" marB="0">
                    <a:solidFill>
                      <a:schemeClr val="accent2">
                        <a:lumMod val="20000"/>
                        <a:lumOff val="80000"/>
                      </a:schemeClr>
                    </a:solidFill>
                  </a:tcPr>
                </a:tc>
              </a:tr>
              <a:tr h="1152128">
                <a:tc>
                  <a:txBody>
                    <a:bodyPr/>
                    <a:lstStyle/>
                    <a:p>
                      <a:pPr marL="0" marR="0">
                        <a:spcBef>
                          <a:spcPts val="0"/>
                        </a:spcBef>
                        <a:spcAft>
                          <a:spcPts val="0"/>
                        </a:spcAft>
                      </a:pPr>
                      <a:r>
                        <a:rPr lang="en-GB" sz="2000" b="1" kern="1200" dirty="0" smtClean="0">
                          <a:solidFill>
                            <a:srgbClr val="0000CC"/>
                          </a:solidFill>
                          <a:effectLst/>
                          <a:latin typeface="+mn-lt"/>
                          <a:ea typeface="+mn-ea"/>
                          <a:cs typeface="+mn-cs"/>
                        </a:rPr>
                        <a:t>The PEB requested the assistance of the UNRC in following up on FAO/UN/UNDP/Government rules of per diem (DSA).</a:t>
                      </a:r>
                      <a:endParaRPr lang="en-US" sz="2000" b="1" kern="1200" dirty="0">
                        <a:solidFill>
                          <a:srgbClr val="0000CC"/>
                        </a:solidFill>
                        <a:effectLst/>
                        <a:latin typeface="+mn-lt"/>
                        <a:ea typeface="+mn-ea"/>
                        <a:cs typeface="+mn-cs"/>
                      </a:endParaRPr>
                    </a:p>
                  </a:txBody>
                  <a:tcPr marL="68600" marR="68600" marT="0" marB="0">
                    <a:solidFill>
                      <a:srgbClr val="BFF6A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00CC"/>
                          </a:solidFill>
                          <a:effectLst/>
                          <a:latin typeface="+mn-lt"/>
                          <a:ea typeface="+mn-ea"/>
                          <a:cs typeface="+mn-cs"/>
                        </a:rPr>
                        <a:t>No progress due to</a:t>
                      </a:r>
                      <a:r>
                        <a:rPr lang="en-US" sz="2000" b="1" kern="1200" baseline="0" dirty="0" smtClean="0">
                          <a:solidFill>
                            <a:srgbClr val="0000CC"/>
                          </a:solidFill>
                          <a:effectLst/>
                          <a:latin typeface="+mn-lt"/>
                          <a:ea typeface="+mn-ea"/>
                          <a:cs typeface="+mn-cs"/>
                        </a:rPr>
                        <a:t> </a:t>
                      </a:r>
                      <a:r>
                        <a:rPr lang="en-US" sz="2000" b="1" kern="1200" dirty="0" smtClean="0">
                          <a:solidFill>
                            <a:srgbClr val="0000CC"/>
                          </a:solidFill>
                          <a:effectLst/>
                          <a:latin typeface="+mn-lt"/>
                          <a:ea typeface="+mn-ea"/>
                          <a:cs typeface="+mn-cs"/>
                        </a:rPr>
                        <a:t>change in UNRC position.</a:t>
                      </a:r>
                    </a:p>
                  </a:txBody>
                  <a:tcPr marL="68600" marR="68600" marT="0" marB="0">
                    <a:solidFill>
                      <a:srgbClr val="BFF6A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00CC"/>
                          </a:solidFill>
                          <a:effectLst/>
                          <a:latin typeface="+mn-lt"/>
                          <a:ea typeface="+mn-ea"/>
                          <a:cs typeface="+mn-cs"/>
                        </a:rPr>
                        <a:t>Provide further advice. No progress due to</a:t>
                      </a:r>
                      <a:r>
                        <a:rPr lang="en-US" sz="2000" b="1" kern="1200" baseline="0" dirty="0" smtClean="0">
                          <a:solidFill>
                            <a:srgbClr val="0000CC"/>
                          </a:solidFill>
                          <a:effectLst/>
                          <a:latin typeface="+mn-lt"/>
                          <a:ea typeface="+mn-ea"/>
                          <a:cs typeface="+mn-cs"/>
                        </a:rPr>
                        <a:t> </a:t>
                      </a:r>
                      <a:r>
                        <a:rPr lang="en-US" sz="2000" b="1" kern="1200" dirty="0" smtClean="0">
                          <a:solidFill>
                            <a:srgbClr val="0000CC"/>
                          </a:solidFill>
                          <a:effectLst/>
                          <a:latin typeface="+mn-lt"/>
                          <a:ea typeface="+mn-ea"/>
                          <a:cs typeface="+mn-cs"/>
                        </a:rPr>
                        <a:t>change in UNRC position.</a:t>
                      </a:r>
                      <a:endParaRPr lang="en-US" sz="2000" b="1" kern="1200" dirty="0">
                        <a:solidFill>
                          <a:srgbClr val="0000CC"/>
                        </a:solidFill>
                        <a:effectLst/>
                        <a:latin typeface="+mn-lt"/>
                        <a:ea typeface="+mn-ea"/>
                        <a:cs typeface="+mn-cs"/>
                      </a:endParaRPr>
                    </a:p>
                  </a:txBody>
                  <a:tcPr marL="68600" marR="68600" marT="0" marB="0">
                    <a:solidFill>
                      <a:srgbClr val="BFF6AC"/>
                    </a:solidFill>
                  </a:tcPr>
                </a:tc>
              </a:tr>
              <a:tr h="936104">
                <a:tc>
                  <a:txBody>
                    <a:bodyPr/>
                    <a:lstStyle/>
                    <a:p>
                      <a:pPr marL="0" marR="0">
                        <a:spcBef>
                          <a:spcPts val="0"/>
                        </a:spcBef>
                        <a:spcAft>
                          <a:spcPts val="0"/>
                        </a:spcAft>
                      </a:pPr>
                      <a:r>
                        <a:rPr lang="en-GB" sz="2000" b="1" kern="1200" dirty="0" smtClean="0">
                          <a:solidFill>
                            <a:schemeClr val="tx1"/>
                          </a:solidFill>
                          <a:effectLst/>
                          <a:latin typeface="+mn-lt"/>
                          <a:ea typeface="+mn-ea"/>
                          <a:cs typeface="+mn-cs"/>
                        </a:rPr>
                        <a:t>The PEB approved a no cost-extension of the Programme until 31st December 2014.</a:t>
                      </a:r>
                      <a:endParaRPr lang="en-US" sz="2000" b="1" kern="1200" dirty="0">
                        <a:solidFill>
                          <a:schemeClr val="tx1"/>
                        </a:solidFill>
                        <a:effectLst/>
                        <a:latin typeface="+mn-lt"/>
                        <a:ea typeface="+mn-ea"/>
                        <a:cs typeface="+mn-cs"/>
                      </a:endParaRPr>
                    </a:p>
                  </a:txBody>
                  <a:tcPr marL="68600" marR="6860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The approval has been communicated to the UN Secretariat.</a:t>
                      </a:r>
                      <a:endParaRPr lang="en-US" sz="2000" b="1" kern="1200" dirty="0">
                        <a:solidFill>
                          <a:schemeClr val="tx1"/>
                        </a:solidFill>
                        <a:effectLst/>
                        <a:latin typeface="+mn-lt"/>
                        <a:ea typeface="+mn-ea"/>
                        <a:cs typeface="+mn-cs"/>
                      </a:endParaRPr>
                    </a:p>
                  </a:txBody>
                  <a:tcPr marL="68600" marR="6860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No further action. The approval has been communicated to the UN Secretariat.</a:t>
                      </a:r>
                      <a:endParaRPr lang="en-US" sz="2000" b="1" kern="1200" dirty="0">
                        <a:solidFill>
                          <a:schemeClr val="tx1"/>
                        </a:solidFill>
                        <a:effectLst/>
                        <a:latin typeface="+mn-lt"/>
                        <a:ea typeface="+mn-ea"/>
                        <a:cs typeface="+mn-cs"/>
                      </a:endParaRPr>
                    </a:p>
                  </a:txBody>
                  <a:tcPr marL="68600" marR="68600" marT="0" marB="0">
                    <a:solidFill>
                      <a:schemeClr val="accent2">
                        <a:lumMod val="20000"/>
                        <a:lumOff val="80000"/>
                      </a:schemeClr>
                    </a:solidFill>
                  </a:tcPr>
                </a:tc>
              </a:tr>
            </a:tbl>
          </a:graphicData>
        </a:graphic>
      </p:graphicFrame>
      <p:sp>
        <p:nvSpPr>
          <p:cNvPr id="11294" name="Subtitle 2"/>
          <p:cNvSpPr txBox="1">
            <a:spLocks/>
          </p:cNvSpPr>
          <p:nvPr/>
        </p:nvSpPr>
        <p:spPr bwMode="auto">
          <a:xfrm>
            <a:off x="6084888" y="188913"/>
            <a:ext cx="2735262" cy="576262"/>
          </a:xfrm>
          <a:prstGeom prst="rect">
            <a:avLst/>
          </a:prstGeom>
          <a:noFill/>
          <a:ln w="9525">
            <a:noFill/>
            <a:miter lim="800000"/>
            <a:headEnd/>
            <a:tailEnd/>
          </a:ln>
        </p:spPr>
        <p:txBody>
          <a:bodyPr/>
          <a:lstStyle/>
          <a:p>
            <a:pPr algn="ctr">
              <a:spcBef>
                <a:spcPct val="20000"/>
              </a:spcBef>
              <a:buClr>
                <a:srgbClr val="C00000"/>
              </a:buClr>
              <a:buFont typeface="Arial" pitchFamily="34" charset="0"/>
              <a:buNone/>
            </a:pPr>
            <a:r>
              <a:rPr lang="en-US" sz="2400" b="1" u="sng">
                <a:latin typeface="Calibri" pitchFamily="34" charset="0"/>
              </a:rPr>
              <a:t>Document 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txBox="1">
            <a:spLocks/>
          </p:cNvSpPr>
          <p:nvPr/>
        </p:nvSpPr>
        <p:spPr bwMode="auto">
          <a:xfrm>
            <a:off x="323850" y="115888"/>
            <a:ext cx="8569325" cy="725487"/>
          </a:xfrm>
          <a:prstGeom prst="rect">
            <a:avLst/>
          </a:prstGeom>
          <a:noFill/>
          <a:ln w="9525">
            <a:noFill/>
            <a:miter lim="800000"/>
            <a:headEnd/>
            <a:tailEnd/>
          </a:ln>
        </p:spPr>
        <p:txBody>
          <a:bodyPr anchor="ctr"/>
          <a:lstStyle/>
          <a:p>
            <a:pPr marL="342900" indent="-342900"/>
            <a:r>
              <a:rPr lang="en-US" sz="2400" b="1">
                <a:solidFill>
                  <a:srgbClr val="0000CC"/>
                </a:solidFill>
                <a:latin typeface="Franklin Gothic Book" pitchFamily="34" charset="0"/>
              </a:rPr>
              <a:t>Activity: </a:t>
            </a:r>
            <a:r>
              <a:rPr lang="en-US" sz="2400" b="1">
                <a:solidFill>
                  <a:srgbClr val="000000"/>
                </a:solidFill>
                <a:latin typeface="Franklin Gothic Book" pitchFamily="34" charset="0"/>
              </a:rPr>
              <a:t>Website development of “Cambodia REDD+ Programme” </a:t>
            </a:r>
          </a:p>
        </p:txBody>
      </p:sp>
      <p:sp>
        <p:nvSpPr>
          <p:cNvPr id="55300" name="Title 1"/>
          <p:cNvSpPr txBox="1">
            <a:spLocks/>
          </p:cNvSpPr>
          <p:nvPr/>
        </p:nvSpPr>
        <p:spPr bwMode="auto">
          <a:xfrm>
            <a:off x="298450" y="981075"/>
            <a:ext cx="3697288" cy="568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C00000"/>
              </a:buClr>
              <a:buFont typeface="Arial" panose="020B0604020202020204" pitchFamily="34" charset="0"/>
              <a:buChar char="–"/>
              <a:defRPr sz="20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Clr>
                <a:srgbClr val="C00000"/>
              </a:buClr>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ts val="1200"/>
              </a:spcBef>
              <a:buClrTx/>
              <a:defRPr/>
            </a:pPr>
            <a:r>
              <a:rPr lang="en-US" dirty="0" smtClean="0">
                <a:solidFill>
                  <a:srgbClr val="000000"/>
                </a:solidFill>
                <a:latin typeface="+mn-lt"/>
              </a:rPr>
              <a:t>Layout has been discussed.</a:t>
            </a:r>
          </a:p>
          <a:p>
            <a:pPr>
              <a:spcBef>
                <a:spcPts val="1200"/>
              </a:spcBef>
              <a:buClrTx/>
              <a:defRPr/>
            </a:pPr>
            <a:r>
              <a:rPr lang="en-US" dirty="0" smtClean="0">
                <a:solidFill>
                  <a:srgbClr val="000000"/>
                </a:solidFill>
                <a:latin typeface="+mn-lt"/>
              </a:rPr>
              <a:t>Main sections to be displayed have been consulted among relevant stakeholders.</a:t>
            </a:r>
          </a:p>
          <a:p>
            <a:pPr>
              <a:spcBef>
                <a:spcPts val="1200"/>
              </a:spcBef>
              <a:buClrTx/>
              <a:defRPr/>
            </a:pPr>
            <a:r>
              <a:rPr lang="en-US" dirty="0" smtClean="0">
                <a:solidFill>
                  <a:srgbClr val="000000"/>
                </a:solidFill>
                <a:latin typeface="+mn-lt"/>
              </a:rPr>
              <a:t>Now contents need to be filled in.</a:t>
            </a:r>
          </a:p>
          <a:p>
            <a:pPr>
              <a:spcBef>
                <a:spcPts val="1200"/>
              </a:spcBef>
              <a:buClrTx/>
              <a:defRPr/>
            </a:pPr>
            <a:r>
              <a:rPr lang="en-US" dirty="0" smtClean="0">
                <a:solidFill>
                  <a:srgbClr val="000000"/>
                </a:solidFill>
                <a:latin typeface="+mn-lt"/>
              </a:rPr>
              <a:t>It is temporarily hosted under </a:t>
            </a:r>
            <a:r>
              <a:rPr lang="en-US" dirty="0" smtClean="0">
                <a:solidFill>
                  <a:srgbClr val="000000"/>
                </a:solidFill>
                <a:latin typeface="+mn-lt"/>
                <a:hlinkClick r:id="rId3"/>
              </a:rPr>
              <a:t>www.cambodia-redd.org</a:t>
            </a:r>
            <a:endParaRPr lang="en-US" dirty="0" smtClean="0">
              <a:solidFill>
                <a:srgbClr val="000000"/>
              </a:solidFill>
              <a:latin typeface="+mn-lt"/>
            </a:endParaRPr>
          </a:p>
          <a:p>
            <a:pPr lvl="1">
              <a:spcBef>
                <a:spcPts val="1200"/>
              </a:spcBef>
              <a:buClrTx/>
              <a:defRPr/>
            </a:pPr>
            <a:r>
              <a:rPr lang="en-US" sz="2400" dirty="0" smtClean="0">
                <a:solidFill>
                  <a:srgbClr val="000000"/>
                </a:solidFill>
                <a:latin typeface="+mn-lt"/>
              </a:rPr>
              <a:t>Username: </a:t>
            </a:r>
            <a:r>
              <a:rPr lang="en-US" sz="2400" dirty="0" err="1" smtClean="0">
                <a:solidFill>
                  <a:srgbClr val="000000"/>
                </a:solidFill>
                <a:latin typeface="+mn-lt"/>
              </a:rPr>
              <a:t>redd</a:t>
            </a:r>
            <a:endParaRPr lang="en-US" sz="2400" dirty="0" smtClean="0">
              <a:solidFill>
                <a:srgbClr val="000000"/>
              </a:solidFill>
              <a:latin typeface="+mn-lt"/>
            </a:endParaRPr>
          </a:p>
          <a:p>
            <a:pPr lvl="1">
              <a:spcBef>
                <a:spcPts val="1200"/>
              </a:spcBef>
              <a:buClrTx/>
              <a:defRPr/>
            </a:pPr>
            <a:r>
              <a:rPr lang="en-US" sz="2400" dirty="0" smtClean="0">
                <a:solidFill>
                  <a:srgbClr val="000000"/>
                </a:solidFill>
                <a:latin typeface="+mn-lt"/>
              </a:rPr>
              <a:t>Password: redd123</a:t>
            </a:r>
          </a:p>
        </p:txBody>
      </p:sp>
      <p:grpSp>
        <p:nvGrpSpPr>
          <p:cNvPr id="38916" name="Group 1"/>
          <p:cNvGrpSpPr>
            <a:grpSpLocks/>
          </p:cNvGrpSpPr>
          <p:nvPr/>
        </p:nvGrpSpPr>
        <p:grpSpPr bwMode="auto">
          <a:xfrm>
            <a:off x="3886200" y="1268413"/>
            <a:ext cx="5151438" cy="4321175"/>
            <a:chOff x="250825" y="1340767"/>
            <a:chExt cx="5257800" cy="4171033"/>
          </a:xfrm>
        </p:grpSpPr>
        <p:sp>
          <p:nvSpPr>
            <p:cNvPr id="38917" name="Title 1"/>
            <p:cNvSpPr txBox="1">
              <a:spLocks/>
            </p:cNvSpPr>
            <p:nvPr/>
          </p:nvSpPr>
          <p:spPr bwMode="auto">
            <a:xfrm>
              <a:off x="468313" y="5080000"/>
              <a:ext cx="3470275" cy="431800"/>
            </a:xfrm>
            <a:prstGeom prst="rect">
              <a:avLst/>
            </a:prstGeom>
            <a:noFill/>
            <a:ln w="9525">
              <a:noFill/>
              <a:miter lim="800000"/>
              <a:headEnd/>
              <a:tailEnd/>
            </a:ln>
          </p:spPr>
          <p:txBody>
            <a:bodyPr anchor="ctr"/>
            <a:lstStyle/>
            <a:p>
              <a:pPr marL="342900" indent="-342900"/>
              <a:r>
                <a:rPr lang="en-US" sz="1600" b="1">
                  <a:solidFill>
                    <a:srgbClr val="0000CC"/>
                  </a:solidFill>
                  <a:latin typeface="Franklin Gothic Book" pitchFamily="34" charset="0"/>
                </a:rPr>
                <a:t>Photo: </a:t>
              </a:r>
              <a:r>
                <a:rPr lang="en-US" sz="1400" b="1">
                  <a:solidFill>
                    <a:srgbClr val="000000"/>
                  </a:solidFill>
                  <a:latin typeface="Franklin Gothic Book" pitchFamily="34" charset="0"/>
                </a:rPr>
                <a:t>Home page of the Website</a:t>
              </a:r>
            </a:p>
          </p:txBody>
        </p:sp>
        <p:pic>
          <p:nvPicPr>
            <p:cNvPr id="38918" name="Picture 6"/>
            <p:cNvPicPr>
              <a:picLocks noChangeAspect="1" noChangeArrowheads="1"/>
            </p:cNvPicPr>
            <p:nvPr/>
          </p:nvPicPr>
          <p:blipFill>
            <a:blip r:embed="rId4" cstate="print"/>
            <a:srcRect/>
            <a:stretch>
              <a:fillRect/>
            </a:stretch>
          </p:blipFill>
          <p:spPr bwMode="auto">
            <a:xfrm>
              <a:off x="250825" y="1340767"/>
              <a:ext cx="5257800" cy="360112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txBox="1">
            <a:spLocks/>
          </p:cNvSpPr>
          <p:nvPr/>
        </p:nvSpPr>
        <p:spPr bwMode="auto">
          <a:xfrm>
            <a:off x="323850" y="115888"/>
            <a:ext cx="8208963" cy="725487"/>
          </a:xfrm>
          <a:prstGeom prst="rect">
            <a:avLst/>
          </a:prstGeom>
          <a:noFill/>
          <a:ln w="9525">
            <a:noFill/>
            <a:miter lim="800000"/>
            <a:headEnd/>
            <a:tailEnd/>
          </a:ln>
        </p:spPr>
        <p:txBody>
          <a:bodyPr anchor="ctr"/>
          <a:lstStyle/>
          <a:p>
            <a:pPr marL="342900" indent="-342900">
              <a:buFont typeface="Arial" pitchFamily="34" charset="0"/>
              <a:buNone/>
            </a:pPr>
            <a:r>
              <a:rPr lang="en-US" sz="2800" b="1">
                <a:solidFill>
                  <a:srgbClr val="0000CC"/>
                </a:solidFill>
                <a:latin typeface="Franklin Gothic Book" pitchFamily="34" charset="0"/>
              </a:rPr>
              <a:t>Activity: </a:t>
            </a:r>
            <a:r>
              <a:rPr lang="en-US" sz="2800" b="1">
                <a:latin typeface="Calibri" pitchFamily="34" charset="0"/>
              </a:rPr>
              <a:t>Publications and Videos translation</a:t>
            </a:r>
          </a:p>
        </p:txBody>
      </p:sp>
      <p:sp>
        <p:nvSpPr>
          <p:cNvPr id="60419" name="Title 1"/>
          <p:cNvSpPr txBox="1">
            <a:spLocks/>
          </p:cNvSpPr>
          <p:nvPr/>
        </p:nvSpPr>
        <p:spPr bwMode="auto">
          <a:xfrm>
            <a:off x="215900" y="1052513"/>
            <a:ext cx="8677275"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C00000"/>
              </a:buClr>
              <a:buFont typeface="Arial" panose="020B0604020202020204" pitchFamily="34" charset="0"/>
              <a:buChar char="–"/>
              <a:defRPr sz="2000">
                <a:solidFill>
                  <a:srgbClr val="595959"/>
                </a:solidFill>
                <a:latin typeface="Calibri" panose="020F0502020204030204" pitchFamily="34" charset="0"/>
                <a:ea typeface="ＭＳ Ｐゴシック" panose="020B0600070205080204" pitchFamily="34" charset="-128"/>
              </a:defRPr>
            </a:lvl2pPr>
            <a:lvl3pPr marL="1143000" indent="-228600">
              <a:spcBef>
                <a:spcPct val="20000"/>
              </a:spcBef>
              <a:buClr>
                <a:srgbClr val="C00000"/>
              </a:buClr>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ts val="600"/>
              </a:spcBef>
              <a:buClrTx/>
              <a:buFontTx/>
              <a:buChar char="-"/>
              <a:defRPr/>
            </a:pPr>
            <a:r>
              <a:rPr lang="en-US" b="1" dirty="0" smtClean="0">
                <a:solidFill>
                  <a:srgbClr val="000000"/>
                </a:solidFill>
                <a:latin typeface="+mn-lt"/>
              </a:rPr>
              <a:t>Video: </a:t>
            </a:r>
            <a:r>
              <a:rPr lang="en-US" dirty="0" smtClean="0">
                <a:solidFill>
                  <a:srgbClr val="000000"/>
                </a:solidFill>
                <a:latin typeface="+mn-lt"/>
              </a:rPr>
              <a:t>Voice over video clip of introduction to REDD+ was done and is now being used during the reselection process of IPs representatives. </a:t>
            </a:r>
            <a:r>
              <a:rPr lang="en-US" dirty="0" smtClean="0">
                <a:solidFill>
                  <a:srgbClr val="008000"/>
                </a:solidFill>
                <a:latin typeface="+mn-lt"/>
              </a:rPr>
              <a:t>(Play the video)</a:t>
            </a:r>
          </a:p>
          <a:p>
            <a:pPr>
              <a:spcBef>
                <a:spcPts val="600"/>
              </a:spcBef>
              <a:buClrTx/>
              <a:buFontTx/>
              <a:buChar char="-"/>
              <a:defRPr/>
            </a:pPr>
            <a:r>
              <a:rPr lang="en-US" b="1" dirty="0" smtClean="0">
                <a:solidFill>
                  <a:srgbClr val="000000"/>
                </a:solidFill>
                <a:latin typeface="+mn-lt"/>
              </a:rPr>
              <a:t>Publications (in progress and plan):</a:t>
            </a:r>
            <a:r>
              <a:rPr lang="en-US" dirty="0" smtClean="0"/>
              <a:t> </a:t>
            </a:r>
            <a:endParaRPr lang="en-US" b="1" dirty="0" smtClean="0">
              <a:solidFill>
                <a:srgbClr val="000000"/>
              </a:solidFill>
              <a:latin typeface="+mn-lt"/>
            </a:endParaRPr>
          </a:p>
          <a:p>
            <a:pPr lvl="1">
              <a:spcBef>
                <a:spcPts val="600"/>
              </a:spcBef>
              <a:buClrTx/>
              <a:buFontTx/>
              <a:buChar char="-"/>
              <a:defRPr/>
            </a:pPr>
            <a:r>
              <a:rPr lang="en-US" sz="2400" dirty="0" smtClean="0">
                <a:solidFill>
                  <a:schemeClr val="tx1"/>
                </a:solidFill>
                <a:latin typeface="+mn-lt"/>
              </a:rPr>
              <a:t>Lessons Learned booklets: </a:t>
            </a:r>
            <a:r>
              <a:rPr lang="en-US" sz="2400" dirty="0" smtClean="0"/>
              <a:t> produce lessons learned booklets for information sharing among relevant stakeholders</a:t>
            </a:r>
            <a:endParaRPr lang="en-US" sz="2400" dirty="0" smtClean="0">
              <a:solidFill>
                <a:schemeClr val="tx1"/>
              </a:solidFill>
              <a:latin typeface="+mn-lt"/>
            </a:endParaRPr>
          </a:p>
          <a:p>
            <a:pPr lvl="1">
              <a:spcBef>
                <a:spcPts val="600"/>
              </a:spcBef>
              <a:buClrTx/>
              <a:buFontTx/>
              <a:buChar char="-"/>
              <a:defRPr/>
            </a:pPr>
            <a:r>
              <a:rPr lang="en-GB" sz="2400" dirty="0" smtClean="0">
                <a:solidFill>
                  <a:schemeClr val="tx1"/>
                </a:solidFill>
                <a:latin typeface="+mn-lt"/>
              </a:rPr>
              <a:t>Fact-Facts/Event flyer: </a:t>
            </a:r>
            <a:r>
              <a:rPr lang="en-US" sz="2400" dirty="0" smtClean="0"/>
              <a:t>give a macro-level, snapshot/introduction to who we are and what we do</a:t>
            </a:r>
            <a:endParaRPr lang="en-US" sz="2400" dirty="0" smtClean="0">
              <a:solidFill>
                <a:schemeClr val="tx1"/>
              </a:solidFill>
              <a:latin typeface="+mn-lt"/>
            </a:endParaRPr>
          </a:p>
          <a:p>
            <a:pPr lvl="1">
              <a:spcBef>
                <a:spcPts val="600"/>
              </a:spcBef>
              <a:buClrTx/>
              <a:buFontTx/>
              <a:buChar char="-"/>
              <a:defRPr/>
            </a:pPr>
            <a:r>
              <a:rPr lang="en-US" sz="2400" dirty="0" smtClean="0">
                <a:solidFill>
                  <a:schemeClr val="tx1"/>
                </a:solidFill>
                <a:latin typeface="+mn-lt"/>
              </a:rPr>
              <a:t>Newsletter: </a:t>
            </a:r>
            <a:r>
              <a:rPr lang="en-US" sz="2400" dirty="0" smtClean="0"/>
              <a:t>release 9 newsletters </a:t>
            </a:r>
            <a:r>
              <a:rPr lang="en-US" sz="2400" dirty="0" smtClean="0"/>
              <a:t>annually, for </a:t>
            </a:r>
            <a:r>
              <a:rPr lang="en-US" sz="2400" dirty="0" smtClean="0"/>
              <a:t>which focus is on the Programme progress</a:t>
            </a:r>
            <a:endParaRPr lang="en-US" sz="2400" dirty="0" smtClean="0">
              <a:solidFill>
                <a:schemeClr val="tx1"/>
              </a:solidFill>
              <a:latin typeface="+mn-lt"/>
            </a:endParaRPr>
          </a:p>
          <a:p>
            <a:pPr lvl="1">
              <a:spcBef>
                <a:spcPts val="600"/>
              </a:spcBef>
              <a:buClrTx/>
              <a:buFontTx/>
              <a:buChar char="-"/>
              <a:defRPr/>
            </a:pPr>
            <a:r>
              <a:rPr lang="en-US" sz="2400" dirty="0" err="1" smtClean="0">
                <a:solidFill>
                  <a:schemeClr val="tx1"/>
                </a:solidFill>
                <a:latin typeface="+mn-lt"/>
              </a:rPr>
              <a:t>Programme</a:t>
            </a:r>
            <a:r>
              <a:rPr lang="en-US" sz="2400" dirty="0" smtClean="0">
                <a:solidFill>
                  <a:schemeClr val="tx1"/>
                </a:solidFill>
                <a:latin typeface="+mn-lt"/>
              </a:rPr>
              <a:t> leaflet/brochure/Poster:</a:t>
            </a:r>
            <a:r>
              <a:rPr lang="en-US" sz="2400" dirty="0" smtClean="0"/>
              <a:t> produce a leaflet for its own </a:t>
            </a:r>
            <a:r>
              <a:rPr lang="en-US" sz="2400" dirty="0" err="1" smtClean="0"/>
              <a:t>programme</a:t>
            </a:r>
            <a:r>
              <a:rPr lang="en-US" sz="2400" dirty="0" smtClean="0"/>
              <a:t> in align with </a:t>
            </a:r>
            <a:r>
              <a:rPr lang="en-US" sz="2400" dirty="0" err="1" smtClean="0"/>
              <a:t>programme</a:t>
            </a:r>
            <a:r>
              <a:rPr lang="en-US" sz="2400" dirty="0" smtClean="0"/>
              <a:t> implementation.</a:t>
            </a:r>
            <a:endParaRPr lang="en-US" sz="2400" dirty="0" smtClean="0">
              <a:solidFill>
                <a:schemeClr val="tx1"/>
              </a:solidFill>
              <a:latin typeface="+mn-lt"/>
            </a:endParaRPr>
          </a:p>
          <a:p>
            <a:pPr lvl="1">
              <a:spcBef>
                <a:spcPts val="600"/>
              </a:spcBef>
              <a:buClrTx/>
              <a:buFontTx/>
              <a:buChar char="-"/>
              <a:defRPr/>
            </a:pPr>
            <a:r>
              <a:rPr lang="en-US" sz="2400" dirty="0" smtClean="0">
                <a:solidFill>
                  <a:schemeClr val="tx1"/>
                </a:solidFill>
                <a:latin typeface="+mn-lt"/>
              </a:rPr>
              <a:t>Video booklet: </a:t>
            </a:r>
            <a:r>
              <a:rPr lang="en-US" sz="2400" dirty="0" smtClean="0">
                <a:solidFill>
                  <a:schemeClr val="tx1">
                    <a:lumMod val="65000"/>
                    <a:lumOff val="35000"/>
                  </a:schemeClr>
                </a:solidFill>
                <a:latin typeface="+mn-lt"/>
              </a:rPr>
              <a:t>extracted from the video clip</a:t>
            </a:r>
            <a:endParaRPr lang="en-US" sz="2400" dirty="0" smtClean="0">
              <a:solidFill>
                <a:srgbClr val="000000"/>
              </a:solidFill>
              <a:latin typeface="+mn-lt"/>
            </a:endParaRPr>
          </a:p>
          <a:p>
            <a:pPr>
              <a:spcBef>
                <a:spcPts val="600"/>
              </a:spcBef>
              <a:buClrTx/>
              <a:buFontTx/>
              <a:buChar char="-"/>
              <a:defRPr/>
            </a:pPr>
            <a:r>
              <a:rPr lang="en-US" b="1" dirty="0" smtClean="0"/>
              <a:t>Photo competition: </a:t>
            </a:r>
            <a:r>
              <a:rPr lang="en-US" dirty="0" smtClean="0"/>
              <a:t>will be conducted in Q2</a:t>
            </a:r>
            <a:endParaRPr lang="en-US" b="1"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214313"/>
            <a:ext cx="8229600" cy="725487"/>
          </a:xfrm>
        </p:spPr>
        <p:txBody>
          <a:bodyPr>
            <a:noAutofit/>
          </a:bodyPr>
          <a:lstStyle/>
          <a:p>
            <a:pPr>
              <a:defRPr/>
            </a:pPr>
            <a:r>
              <a:rPr lang="en-US" sz="2600" dirty="0">
                <a:solidFill>
                  <a:srgbClr val="0000CC"/>
                </a:solidFill>
                <a:latin typeface="+mn-lt"/>
              </a:rPr>
              <a:t>Activity: </a:t>
            </a:r>
            <a:r>
              <a:rPr lang="en-US" sz="2600" dirty="0" smtClean="0">
                <a:solidFill>
                  <a:schemeClr val="tx1"/>
                </a:solidFill>
                <a:latin typeface="+mn-lt"/>
              </a:rPr>
              <a:t>UN-REDD website (workspace: FPIC repository)</a:t>
            </a:r>
            <a:endParaRPr lang="en-US" sz="2600" dirty="0">
              <a:solidFill>
                <a:schemeClr val="tx1"/>
              </a:solidFill>
              <a:latin typeface="+mn-lt"/>
            </a:endParaRPr>
          </a:p>
        </p:txBody>
      </p:sp>
      <p:sp>
        <p:nvSpPr>
          <p:cNvPr id="40963" name="Content Placeholder 2"/>
          <p:cNvSpPr>
            <a:spLocks noGrp="1"/>
          </p:cNvSpPr>
          <p:nvPr>
            <p:ph idx="1"/>
          </p:nvPr>
        </p:nvSpPr>
        <p:spPr>
          <a:xfrm>
            <a:off x="457200" y="1196975"/>
            <a:ext cx="8362950" cy="5356225"/>
          </a:xfrm>
        </p:spPr>
        <p:txBody>
          <a:bodyPr/>
          <a:lstStyle/>
          <a:p>
            <a:r>
              <a:rPr lang="en-US" sz="2500" smtClean="0">
                <a:ea typeface="ＭＳ Ｐゴシック" pitchFamily="34" charset="-128"/>
              </a:rPr>
              <a:t>Coordination and information sharing with UN-REDD line agency (regional and global)</a:t>
            </a:r>
          </a:p>
          <a:p>
            <a:r>
              <a:rPr lang="en-US" sz="2500" smtClean="0">
                <a:ea typeface="ＭＳ Ｐゴシック" pitchFamily="34" charset="-128"/>
              </a:rPr>
              <a:t>Workspace is one of the top priority required to be uploaded/updated, in which one section on FPIC repository will be the center of all documents on FPIC (from different countries who implement UN-REDD Programme and/or REDD+ Programme).</a:t>
            </a:r>
          </a:p>
          <a:p>
            <a:r>
              <a:rPr lang="en-US" sz="2500" smtClean="0">
                <a:ea typeface="ＭＳ Ｐゴシック" pitchFamily="34" charset="-128"/>
              </a:rPr>
              <a:t>Articles, events, activities plans, documents will be uploaded/updated into the websites as indicated below:</a:t>
            </a:r>
          </a:p>
          <a:p>
            <a:r>
              <a:rPr lang="en-US" sz="2500" smtClean="0">
                <a:ea typeface="ＭＳ Ｐゴシック" pitchFamily="34" charset="-128"/>
                <a:hlinkClick r:id="rId2"/>
              </a:rPr>
              <a:t>www.unredd.net</a:t>
            </a:r>
            <a:r>
              <a:rPr lang="en-US" sz="2500" smtClean="0">
                <a:ea typeface="ＭＳ Ｐゴシック" pitchFamily="34" charset="-128"/>
              </a:rPr>
              <a:t> 	(open)	</a:t>
            </a:r>
          </a:p>
          <a:p>
            <a:r>
              <a:rPr lang="en-US" sz="2500" smtClean="0">
                <a:ea typeface="ＭＳ Ｐゴシック" pitchFamily="34" charset="-128"/>
                <a:hlinkClick r:id="rId3"/>
              </a:rPr>
              <a:t>www.unredd.org</a:t>
            </a:r>
            <a:r>
              <a:rPr lang="en-US" sz="2500" smtClean="0">
                <a:ea typeface="ＭＳ Ｐゴシック" pitchFamily="34" charset="-128"/>
              </a:rPr>
              <a:t> 	(open)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GB"/>
          </a:p>
        </p:txBody>
      </p:sp>
      <p:sp>
        <p:nvSpPr>
          <p:cNvPr id="41987" name="AutoShape 50"/>
          <p:cNvSpPr>
            <a:spLocks noChangeAspect="1" noChangeArrowheads="1" noTextEdit="1"/>
          </p:cNvSpPr>
          <p:nvPr/>
        </p:nvSpPr>
        <p:spPr bwMode="auto">
          <a:xfrm>
            <a:off x="73025" y="765175"/>
            <a:ext cx="6559550" cy="6604000"/>
          </a:xfrm>
          <a:prstGeom prst="rect">
            <a:avLst/>
          </a:prstGeom>
          <a:noFill/>
          <a:ln w="9525">
            <a:noFill/>
            <a:miter lim="800000"/>
            <a:headEnd/>
            <a:tailEnd/>
          </a:ln>
        </p:spPr>
        <p:txBody>
          <a:bodyPr/>
          <a:lstStyle/>
          <a:p>
            <a:endParaRPr lang="en-US"/>
          </a:p>
        </p:txBody>
      </p:sp>
      <p:sp>
        <p:nvSpPr>
          <p:cNvPr id="41988" name="TextBox 27"/>
          <p:cNvSpPr txBox="1">
            <a:spLocks noChangeArrowheads="1"/>
          </p:cNvSpPr>
          <p:nvPr/>
        </p:nvSpPr>
        <p:spPr bwMode="auto">
          <a:xfrm>
            <a:off x="1585913" y="2214563"/>
            <a:ext cx="4786312" cy="830262"/>
          </a:xfrm>
          <a:prstGeom prst="rect">
            <a:avLst/>
          </a:prstGeom>
          <a:noFill/>
          <a:ln w="9525">
            <a:noFill/>
            <a:miter lim="800000"/>
            <a:headEnd/>
            <a:tailEnd/>
          </a:ln>
        </p:spPr>
        <p:txBody>
          <a:bodyPr>
            <a:spAutoFit/>
          </a:bodyPr>
          <a:lstStyle/>
          <a:p>
            <a:pPr algn="ctr" eaLnBrk="1" hangingPunct="1"/>
            <a:r>
              <a:rPr lang="en-GB" sz="4800"/>
              <a:t>Thank You!!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68313" y="1916113"/>
            <a:ext cx="8215312" cy="1512887"/>
          </a:xfrm>
          <a:solidFill>
            <a:schemeClr val="accent5">
              <a:lumMod val="20000"/>
              <a:lumOff val="80000"/>
            </a:schemeClr>
          </a:solidFill>
        </p:spPr>
        <p:txBody>
          <a:bodyPr/>
          <a:lstStyle/>
          <a:p>
            <a:pPr algn="ctr">
              <a:defRPr/>
            </a:pPr>
            <a:r>
              <a:rPr lang="en-US" dirty="0"/>
              <a:t>Suggestion to drop output 2.5 </a:t>
            </a:r>
            <a:r>
              <a:rPr lang="en-US" dirty="0" smtClean="0">
                <a:ea typeface="ＭＳ Ｐゴシック" pitchFamily="34" charset="-128"/>
              </a:rPr>
              <a:t> </a:t>
            </a:r>
            <a:br>
              <a:rPr lang="en-US" dirty="0" smtClean="0">
                <a:ea typeface="ＭＳ Ｐゴシック" pitchFamily="34" charset="-128"/>
              </a:rPr>
            </a:br>
            <a:r>
              <a:rPr lang="en-US" sz="2800" dirty="0" smtClean="0">
                <a:ea typeface="ＭＳ Ｐゴシック" pitchFamily="34" charset="-128"/>
              </a:rPr>
              <a:t>(2.5. Policy and legal development for the National REDD+ implementation framework)</a:t>
            </a:r>
            <a:endParaRPr lang="en-US" sz="2800" dirty="0" smtClean="0">
              <a:solidFill>
                <a:schemeClr val="tx1"/>
              </a:solidFill>
              <a:ea typeface="ＭＳ Ｐゴシック" pitchFamily="34" charset="-128"/>
            </a:endParaRPr>
          </a:p>
        </p:txBody>
      </p:sp>
      <p:sp>
        <p:nvSpPr>
          <p:cNvPr id="43011" name="Subtitle 2"/>
          <p:cNvSpPr txBox="1">
            <a:spLocks/>
          </p:cNvSpPr>
          <p:nvPr/>
        </p:nvSpPr>
        <p:spPr bwMode="auto">
          <a:xfrm>
            <a:off x="442913" y="3860800"/>
            <a:ext cx="5929312" cy="1514475"/>
          </a:xfrm>
          <a:prstGeom prst="rect">
            <a:avLst/>
          </a:prstGeom>
          <a:noFill/>
          <a:ln w="9525">
            <a:noFill/>
            <a:miter lim="800000"/>
            <a:headEnd/>
            <a:tailEnd/>
          </a:ln>
        </p:spPr>
        <p:txBody>
          <a:bodyPr/>
          <a:lstStyle/>
          <a:p>
            <a:pPr algn="ctr">
              <a:spcBef>
                <a:spcPct val="20000"/>
              </a:spcBef>
              <a:buClr>
                <a:srgbClr val="C00000"/>
              </a:buClr>
              <a:buFont typeface="Arial" pitchFamily="34" charset="0"/>
              <a:buNone/>
            </a:pPr>
            <a:r>
              <a:rPr lang="en-US" sz="2000" b="1">
                <a:latin typeface="Calibri" pitchFamily="34" charset="0"/>
              </a:rPr>
              <a:t>Fourth UN-REDD Programme Executive Board meeting</a:t>
            </a:r>
          </a:p>
          <a:p>
            <a:pPr algn="ctr">
              <a:spcBef>
                <a:spcPct val="20000"/>
              </a:spcBef>
              <a:buClr>
                <a:srgbClr val="C00000"/>
              </a:buClr>
              <a:buFont typeface="Arial" pitchFamily="34" charset="0"/>
              <a:buNone/>
            </a:pPr>
            <a:r>
              <a:rPr lang="en-US" sz="2000" b="1">
                <a:latin typeface="Calibri" pitchFamily="34" charset="0"/>
              </a:rPr>
              <a:t>28 March 2013</a:t>
            </a:r>
          </a:p>
          <a:p>
            <a:pPr algn="ctr">
              <a:spcBef>
                <a:spcPct val="20000"/>
              </a:spcBef>
              <a:buClr>
                <a:srgbClr val="C00000"/>
              </a:buClr>
              <a:buFont typeface="Arial" pitchFamily="34" charset="0"/>
              <a:buNone/>
            </a:pPr>
            <a:r>
              <a:rPr lang="en-US" sz="2000" b="1">
                <a:latin typeface="Calibri" pitchFamily="34" charset="0"/>
              </a:rPr>
              <a:t>Cambodiana hotel, Phnom Penh </a:t>
            </a:r>
          </a:p>
          <a:p>
            <a:pPr algn="ctr">
              <a:spcBef>
                <a:spcPct val="20000"/>
              </a:spcBef>
              <a:buClr>
                <a:srgbClr val="C00000"/>
              </a:buClr>
            </a:pPr>
            <a:r>
              <a:rPr lang="en-US" sz="2000" b="1">
                <a:latin typeface="Calibri" pitchFamily="34" charset="0"/>
              </a:rPr>
              <a:t>Presented by Phan Thida </a:t>
            </a:r>
            <a:r>
              <a:rPr lang="en-US" sz="2000" b="1"/>
              <a:t>(10 minutes)</a:t>
            </a:r>
          </a:p>
          <a:p>
            <a:pPr algn="ctr">
              <a:spcBef>
                <a:spcPct val="20000"/>
              </a:spcBef>
              <a:buClr>
                <a:srgbClr val="C00000"/>
              </a:buClr>
              <a:buFont typeface="Arial" pitchFamily="34" charset="0"/>
              <a:buNone/>
            </a:pPr>
            <a:endParaRPr lang="en-US" sz="2000" b="1">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1557338"/>
            <a:ext cx="8372475" cy="3455987"/>
          </a:xfrm>
          <a:solidFill>
            <a:schemeClr val="accent2">
              <a:lumMod val="20000"/>
              <a:lumOff val="80000"/>
            </a:schemeClr>
          </a:solidFill>
        </p:spPr>
        <p:txBody>
          <a:bodyPr/>
          <a:lstStyle/>
          <a:p>
            <a:pPr>
              <a:lnSpc>
                <a:spcPct val="150000"/>
              </a:lnSpc>
              <a:defRPr/>
            </a:pPr>
            <a:r>
              <a:rPr lang="en-US" sz="2400" i="1" dirty="0" smtClean="0">
                <a:solidFill>
                  <a:srgbClr val="0000CC"/>
                </a:solidFill>
                <a:ea typeface="ＭＳ Ｐゴシック" pitchFamily="34" charset="-128"/>
              </a:rPr>
              <a:t>The 3</a:t>
            </a:r>
            <a:r>
              <a:rPr lang="en-US" sz="2400" i="1" baseline="30000" dirty="0" smtClean="0">
                <a:solidFill>
                  <a:srgbClr val="0000CC"/>
                </a:solidFill>
                <a:ea typeface="ＭＳ Ｐゴシック" pitchFamily="34" charset="-128"/>
              </a:rPr>
              <a:t>rd</a:t>
            </a:r>
            <a:r>
              <a:rPr lang="en-US" sz="2400" i="1" dirty="0" smtClean="0">
                <a:solidFill>
                  <a:srgbClr val="0000CC"/>
                </a:solidFill>
                <a:ea typeface="ＭＳ Ｐゴシック" pitchFamily="34" charset="-128"/>
              </a:rPr>
              <a:t> PEB meeting on13</a:t>
            </a:r>
            <a:r>
              <a:rPr lang="en-US" sz="2400" i="1" baseline="30000" dirty="0" smtClean="0">
                <a:solidFill>
                  <a:srgbClr val="0000CC"/>
                </a:solidFill>
                <a:ea typeface="ＭＳ Ｐゴシック" pitchFamily="34" charset="-128"/>
              </a:rPr>
              <a:t>th</a:t>
            </a:r>
            <a:r>
              <a:rPr lang="en-US" sz="2400" i="1" dirty="0" smtClean="0">
                <a:solidFill>
                  <a:srgbClr val="0000CC"/>
                </a:solidFill>
                <a:ea typeface="ＭＳ Ｐゴシック" pitchFamily="34" charset="-128"/>
              </a:rPr>
              <a:t> December, 2012 requested:</a:t>
            </a:r>
            <a:br>
              <a:rPr lang="en-US" sz="2400" i="1" dirty="0" smtClean="0">
                <a:solidFill>
                  <a:srgbClr val="0000CC"/>
                </a:solidFill>
                <a:ea typeface="ＭＳ Ｐゴシック" pitchFamily="34" charset="-128"/>
              </a:rPr>
            </a:br>
            <a:r>
              <a:rPr lang="en-US" sz="2400" dirty="0" smtClean="0">
                <a:solidFill>
                  <a:srgbClr val="0000CC"/>
                </a:solidFill>
                <a:ea typeface="ＭＳ Ｐゴシック" pitchFamily="34" charset="-128"/>
              </a:rPr>
              <a:t>The REDD+ Taskforce Secretariat to prepare a matrix with activities that support the REDD+ readiness phase, and to identify which UN-REDD activities (if any) should be dropped in order to ensure that the contribution from UN-REDD funding to REDD+ readiness in Cambodia is optimized. </a:t>
            </a:r>
          </a:p>
        </p:txBody>
      </p:sp>
      <p:sp>
        <p:nvSpPr>
          <p:cNvPr id="44035" name="Title 1"/>
          <p:cNvSpPr txBox="1">
            <a:spLocks/>
          </p:cNvSpPr>
          <p:nvPr/>
        </p:nvSpPr>
        <p:spPr bwMode="auto">
          <a:xfrm>
            <a:off x="611188" y="115888"/>
            <a:ext cx="8229600" cy="720725"/>
          </a:xfrm>
          <a:prstGeom prst="rect">
            <a:avLst/>
          </a:prstGeom>
          <a:noFill/>
          <a:ln w="9525">
            <a:noFill/>
            <a:miter lim="800000"/>
            <a:headEnd/>
            <a:tailEnd/>
          </a:ln>
        </p:spPr>
        <p:txBody>
          <a:bodyPr anchor="ctr"/>
          <a:lstStyle/>
          <a:p>
            <a:r>
              <a:rPr lang="en-US" sz="3200" b="1">
                <a:solidFill>
                  <a:srgbClr val="595959"/>
                </a:solidFill>
                <a:latin typeface="Franklin Gothic Book" pitchFamily="34" charset="0"/>
              </a:rPr>
              <a:t>Background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8313" y="1052513"/>
            <a:ext cx="8372475" cy="4897437"/>
          </a:xfrm>
          <a:solidFill>
            <a:schemeClr val="accent2">
              <a:lumMod val="20000"/>
              <a:lumOff val="80000"/>
            </a:schemeClr>
          </a:solidFill>
        </p:spPr>
        <p:txBody>
          <a:bodyPr/>
          <a:lstStyle/>
          <a:p>
            <a:pPr>
              <a:defRPr/>
            </a:pPr>
            <a:r>
              <a:rPr lang="en-US" sz="2000" dirty="0" smtClean="0">
                <a:solidFill>
                  <a:srgbClr val="0000CC"/>
                </a:solidFill>
                <a:ea typeface="ＭＳ Ｐゴシック" pitchFamily="34" charset="-128"/>
              </a:rPr>
              <a:t/>
            </a:r>
            <a:br>
              <a:rPr lang="en-US" sz="2000" dirty="0" smtClean="0">
                <a:solidFill>
                  <a:srgbClr val="0000CC"/>
                </a:solidFill>
                <a:ea typeface="ＭＳ Ｐゴシック" pitchFamily="34" charset="-128"/>
              </a:rPr>
            </a:br>
            <a:r>
              <a:rPr lang="en-US" sz="2000" dirty="0" smtClean="0">
                <a:solidFill>
                  <a:srgbClr val="0000CC"/>
                </a:solidFill>
                <a:ea typeface="ＭＳ Ｐゴシック" pitchFamily="34" charset="-128"/>
              </a:rPr>
              <a:t>The Secretariat recommends the following amendments to the UN-REDD Results Framework so as to allow the contribution from UN-REDD funding to REDD+ readiness in Cambodia to be optimized.</a:t>
            </a:r>
            <a:br>
              <a:rPr lang="en-US" sz="2000" dirty="0" smtClean="0">
                <a:solidFill>
                  <a:srgbClr val="0000CC"/>
                </a:solidFill>
                <a:ea typeface="ＭＳ Ｐゴシック" pitchFamily="34" charset="-128"/>
              </a:rPr>
            </a:br>
            <a:r>
              <a:rPr lang="en-US" sz="2000" dirty="0" smtClean="0">
                <a:solidFill>
                  <a:srgbClr val="0000CC"/>
                </a:solidFill>
                <a:ea typeface="ＭＳ Ｐゴシック" pitchFamily="34" charset="-128"/>
              </a:rPr>
              <a:t> </a:t>
            </a:r>
            <a:br>
              <a:rPr lang="en-US" sz="2000" dirty="0" smtClean="0">
                <a:solidFill>
                  <a:srgbClr val="0000CC"/>
                </a:solidFill>
                <a:ea typeface="ＭＳ Ｐゴシック" pitchFamily="34" charset="-128"/>
              </a:rPr>
            </a:br>
            <a:r>
              <a:rPr lang="en-US" sz="2000" dirty="0" smtClean="0">
                <a:solidFill>
                  <a:schemeClr val="tx1"/>
                </a:solidFill>
                <a:ea typeface="ＭＳ Ｐゴシック" pitchFamily="34" charset="-128"/>
              </a:rPr>
              <a:t>1- Output 2.5 be dropped.  The Rationale for this is that Output 2.5 is a stand-alone Output, not closely relate to other Outputs, and the activities can be undertaken through other initiatives, e.g., the FCPF.</a:t>
            </a:r>
            <a:br>
              <a:rPr lang="en-US" sz="2000" dirty="0" smtClean="0">
                <a:solidFill>
                  <a:schemeClr val="tx1"/>
                </a:solidFill>
                <a:ea typeface="ＭＳ Ｐゴシック" pitchFamily="34" charset="-128"/>
              </a:rPr>
            </a:br>
            <a:r>
              <a:rPr lang="en-US" sz="2000" dirty="0" smtClean="0">
                <a:solidFill>
                  <a:srgbClr val="0000CC"/>
                </a:solidFill>
                <a:ea typeface="ＭＳ Ｐゴシック" pitchFamily="34" charset="-128"/>
              </a:rPr>
              <a:t/>
            </a:r>
            <a:br>
              <a:rPr lang="en-US" sz="2000" dirty="0" smtClean="0">
                <a:solidFill>
                  <a:srgbClr val="0000CC"/>
                </a:solidFill>
                <a:ea typeface="ＭＳ Ｐゴシック" pitchFamily="34" charset="-128"/>
              </a:rPr>
            </a:br>
            <a:r>
              <a:rPr lang="en-US" sz="2000" dirty="0" smtClean="0">
                <a:solidFill>
                  <a:srgbClr val="0000CC"/>
                </a:solidFill>
                <a:ea typeface="ＭＳ Ｐゴシック" pitchFamily="34" charset="-128"/>
              </a:rPr>
              <a:t>2- The activities from former Output 2.4 that were absorbed into Output 2.3 at the Inception Workshop be dropped.  The Rationale for this is that the funding for these activities is insufficient to deliver a high quality result.</a:t>
            </a:r>
            <a:br>
              <a:rPr lang="en-US" sz="2000" dirty="0" smtClean="0">
                <a:solidFill>
                  <a:srgbClr val="0000CC"/>
                </a:solidFill>
                <a:ea typeface="ＭＳ Ｐゴシック" pitchFamily="34" charset="-128"/>
              </a:rPr>
            </a:br>
            <a:r>
              <a:rPr lang="en-US" sz="2000" dirty="0" smtClean="0">
                <a:solidFill>
                  <a:srgbClr val="0000CC"/>
                </a:solidFill>
                <a:ea typeface="ＭＳ Ｐゴシック" pitchFamily="34" charset="-128"/>
              </a:rPr>
              <a:t/>
            </a:r>
            <a:br>
              <a:rPr lang="en-US" sz="2000" dirty="0" smtClean="0">
                <a:solidFill>
                  <a:srgbClr val="0000CC"/>
                </a:solidFill>
                <a:ea typeface="ＭＳ Ｐゴシック" pitchFamily="34" charset="-128"/>
              </a:rPr>
            </a:br>
            <a:r>
              <a:rPr lang="en-US" sz="2000" dirty="0" smtClean="0">
                <a:solidFill>
                  <a:schemeClr val="tx1"/>
                </a:solidFill>
                <a:ea typeface="ＭＳ Ｐゴシック" pitchFamily="34" charset="-128"/>
              </a:rPr>
              <a:t>3- The remaining funds from Output 2.5, approximately $45,000  should be used to support the stakeholder engagement process (Output 1.3), which has proven more costly than originally expected.</a:t>
            </a:r>
            <a:br>
              <a:rPr lang="en-US" sz="2000" dirty="0" smtClean="0">
                <a:solidFill>
                  <a:schemeClr val="tx1"/>
                </a:solidFill>
                <a:ea typeface="ＭＳ Ｐゴシック" pitchFamily="34" charset="-128"/>
              </a:rPr>
            </a:br>
            <a:endParaRPr lang="en-US" sz="2000" dirty="0" smtClean="0">
              <a:solidFill>
                <a:schemeClr val="tx1"/>
              </a:solidFill>
              <a:ea typeface="ＭＳ Ｐゴシック" pitchFamily="34" charset="-128"/>
            </a:endParaRPr>
          </a:p>
        </p:txBody>
      </p:sp>
      <p:sp>
        <p:nvSpPr>
          <p:cNvPr id="45059" name="Title 1"/>
          <p:cNvSpPr txBox="1">
            <a:spLocks/>
          </p:cNvSpPr>
          <p:nvPr/>
        </p:nvSpPr>
        <p:spPr bwMode="auto">
          <a:xfrm>
            <a:off x="611188" y="115888"/>
            <a:ext cx="8229600" cy="720725"/>
          </a:xfrm>
          <a:prstGeom prst="rect">
            <a:avLst/>
          </a:prstGeom>
          <a:noFill/>
          <a:ln w="9525">
            <a:noFill/>
            <a:miter lim="800000"/>
            <a:headEnd/>
            <a:tailEnd/>
          </a:ln>
        </p:spPr>
        <p:txBody>
          <a:bodyPr anchor="ctr"/>
          <a:lstStyle/>
          <a:p>
            <a:r>
              <a:rPr lang="en-US" sz="3200"/>
              <a:t>Recommendation</a:t>
            </a:r>
            <a:endParaRPr lang="en-US" sz="3200" b="1">
              <a:solidFill>
                <a:srgbClr val="595959"/>
              </a:solidFill>
              <a:latin typeface="Franklin Gothic Boo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1341438"/>
            <a:ext cx="8372475" cy="3382962"/>
          </a:xfrm>
          <a:solidFill>
            <a:schemeClr val="accent2">
              <a:lumMod val="20000"/>
              <a:lumOff val="80000"/>
            </a:schemeClr>
          </a:solidFill>
        </p:spPr>
        <p:txBody>
          <a:bodyPr/>
          <a:lstStyle/>
          <a:p>
            <a:pPr>
              <a:defRPr/>
            </a:pPr>
            <a:r>
              <a:rPr lang="en-US" sz="2000" dirty="0" smtClean="0">
                <a:solidFill>
                  <a:srgbClr val="0000CC"/>
                </a:solidFill>
                <a:ea typeface="ＭＳ Ｐゴシック" pitchFamily="34" charset="-128"/>
              </a:rPr>
              <a:t/>
            </a:r>
            <a:br>
              <a:rPr lang="en-US" sz="2000" dirty="0" smtClean="0">
                <a:solidFill>
                  <a:srgbClr val="0000CC"/>
                </a:solidFill>
                <a:ea typeface="ＭＳ Ｐゴシック" pitchFamily="34" charset="-128"/>
              </a:rPr>
            </a:br>
            <a:r>
              <a:rPr lang="en-US" sz="2000" dirty="0" smtClean="0">
                <a:solidFill>
                  <a:srgbClr val="0000CC"/>
                </a:solidFill>
                <a:ea typeface="ＭＳ Ｐゴシック" pitchFamily="34" charset="-128"/>
              </a:rPr>
              <a:t>4- The remaining funds from the activities of the former Output 2.4, approximately $100,000 [Thida to confirm exact figure] should be used in the following ways:</a:t>
            </a:r>
            <a:br>
              <a:rPr lang="en-US" sz="2000" dirty="0" smtClean="0">
                <a:solidFill>
                  <a:srgbClr val="0000CC"/>
                </a:solidFill>
                <a:ea typeface="ＭＳ Ｐゴシック" pitchFamily="34" charset="-128"/>
              </a:rPr>
            </a:br>
            <a:r>
              <a:rPr lang="en-US" sz="2000" dirty="0" smtClean="0">
                <a:solidFill>
                  <a:srgbClr val="0000CC"/>
                </a:solidFill>
                <a:ea typeface="ＭＳ Ｐゴシック" pitchFamily="34" charset="-128"/>
              </a:rPr>
              <a:t/>
            </a:r>
            <a:br>
              <a:rPr lang="en-US" sz="2000" dirty="0" smtClean="0">
                <a:solidFill>
                  <a:srgbClr val="0000CC"/>
                </a:solidFill>
                <a:ea typeface="ＭＳ Ｐゴシック" pitchFamily="34" charset="-128"/>
              </a:rPr>
            </a:br>
            <a:r>
              <a:rPr lang="en-US" sz="2000" dirty="0" smtClean="0">
                <a:solidFill>
                  <a:srgbClr val="0000CC"/>
                </a:solidFill>
                <a:ea typeface="ＭＳ Ｐゴシック" pitchFamily="34" charset="-128"/>
              </a:rPr>
              <a:t>	</a:t>
            </a:r>
            <a:r>
              <a:rPr lang="en-US" sz="2000" dirty="0" smtClean="0">
                <a:solidFill>
                  <a:schemeClr val="tx1"/>
                </a:solidFill>
                <a:ea typeface="ＭＳ Ｐゴシック" pitchFamily="34" charset="-128"/>
              </a:rPr>
              <a:t>a) To supplement funding of Output 2.3 (Benefit sharing studies), </a:t>
            </a:r>
            <a:br>
              <a:rPr lang="en-US" sz="2000" dirty="0" smtClean="0">
                <a:solidFill>
                  <a:schemeClr val="tx1"/>
                </a:solidFill>
                <a:ea typeface="ＭＳ Ｐゴシック" pitchFamily="34" charset="-128"/>
              </a:rPr>
            </a:br>
            <a:r>
              <a:rPr lang="en-US" sz="2000" dirty="0" smtClean="0">
                <a:solidFill>
                  <a:schemeClr val="tx1"/>
                </a:solidFill>
                <a:ea typeface="ＭＳ Ｐゴシック" pitchFamily="34" charset="-128"/>
              </a:rPr>
              <a:t>	which were under-budgeted in the original budget, by approximately </a:t>
            </a:r>
            <a:br>
              <a:rPr lang="en-US" sz="2000" dirty="0" smtClean="0">
                <a:solidFill>
                  <a:schemeClr val="tx1"/>
                </a:solidFill>
                <a:ea typeface="ＭＳ Ｐゴシック" pitchFamily="34" charset="-128"/>
              </a:rPr>
            </a:br>
            <a:r>
              <a:rPr lang="en-US" sz="2000" dirty="0" smtClean="0">
                <a:solidFill>
                  <a:schemeClr val="tx1"/>
                </a:solidFill>
                <a:ea typeface="ＭＳ Ｐゴシック" pitchFamily="34" charset="-128"/>
              </a:rPr>
              <a:t>	$60,000</a:t>
            </a:r>
            <a:br>
              <a:rPr lang="en-US" sz="2000" dirty="0" smtClean="0">
                <a:solidFill>
                  <a:schemeClr val="tx1"/>
                </a:solidFill>
                <a:ea typeface="ＭＳ Ｐゴシック" pitchFamily="34" charset="-128"/>
              </a:rPr>
            </a:br>
            <a:r>
              <a:rPr lang="en-US" sz="2000" dirty="0" smtClean="0">
                <a:solidFill>
                  <a:srgbClr val="0000CC"/>
                </a:solidFill>
                <a:ea typeface="ＭＳ Ｐゴシック" pitchFamily="34" charset="-128"/>
              </a:rPr>
              <a:t/>
            </a:r>
            <a:br>
              <a:rPr lang="en-US" sz="2000" dirty="0" smtClean="0">
                <a:solidFill>
                  <a:srgbClr val="0000CC"/>
                </a:solidFill>
                <a:ea typeface="ＭＳ Ｐゴシック" pitchFamily="34" charset="-128"/>
              </a:rPr>
            </a:br>
            <a:r>
              <a:rPr lang="en-US" sz="2000" dirty="0" smtClean="0">
                <a:solidFill>
                  <a:srgbClr val="0000CC"/>
                </a:solidFill>
                <a:ea typeface="ＭＳ Ｐゴシック" pitchFamily="34" charset="-128"/>
              </a:rPr>
              <a:t>	b) To supplement the budget for stakeholder engagement (Output </a:t>
            </a:r>
            <a:br>
              <a:rPr lang="en-US" sz="2000" dirty="0" smtClean="0">
                <a:solidFill>
                  <a:srgbClr val="0000CC"/>
                </a:solidFill>
                <a:ea typeface="ＭＳ Ｐゴシック" pitchFamily="34" charset="-128"/>
              </a:rPr>
            </a:br>
            <a:r>
              <a:rPr lang="en-US" sz="2000" dirty="0" smtClean="0">
                <a:solidFill>
                  <a:srgbClr val="0000CC"/>
                </a:solidFill>
                <a:ea typeface="ＭＳ Ｐゴシック" pitchFamily="34" charset="-128"/>
              </a:rPr>
              <a:t>	1.3) by approximately $40,000. </a:t>
            </a:r>
            <a:br>
              <a:rPr lang="en-US" sz="2000" dirty="0" smtClean="0">
                <a:solidFill>
                  <a:srgbClr val="0000CC"/>
                </a:solidFill>
                <a:ea typeface="ＭＳ Ｐゴシック" pitchFamily="34" charset="-128"/>
              </a:rPr>
            </a:br>
            <a:endParaRPr lang="en-US" sz="2000" dirty="0" smtClean="0">
              <a:solidFill>
                <a:srgbClr val="0000CC"/>
              </a:solidFill>
              <a:ea typeface="ＭＳ Ｐゴシック" pitchFamily="34" charset="-128"/>
            </a:endParaRPr>
          </a:p>
        </p:txBody>
      </p:sp>
      <p:sp>
        <p:nvSpPr>
          <p:cNvPr id="46083" name="Title 1"/>
          <p:cNvSpPr txBox="1">
            <a:spLocks/>
          </p:cNvSpPr>
          <p:nvPr/>
        </p:nvSpPr>
        <p:spPr bwMode="auto">
          <a:xfrm>
            <a:off x="611188" y="115888"/>
            <a:ext cx="8229600" cy="720725"/>
          </a:xfrm>
          <a:prstGeom prst="rect">
            <a:avLst/>
          </a:prstGeom>
          <a:noFill/>
          <a:ln w="9525">
            <a:noFill/>
            <a:miter lim="800000"/>
            <a:headEnd/>
            <a:tailEnd/>
          </a:ln>
        </p:spPr>
        <p:txBody>
          <a:bodyPr anchor="ctr"/>
          <a:lstStyle/>
          <a:p>
            <a:r>
              <a:rPr lang="en-US" sz="3200"/>
              <a:t>Recommendation (Continue)</a:t>
            </a:r>
            <a:endParaRPr lang="en-US" sz="3200" b="1">
              <a:solidFill>
                <a:srgbClr val="595959"/>
              </a:solidFill>
              <a:latin typeface="Franklin Gothic Boo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GB"/>
          </a:p>
        </p:txBody>
      </p:sp>
      <p:sp>
        <p:nvSpPr>
          <p:cNvPr id="47107" name="AutoShape 50"/>
          <p:cNvSpPr>
            <a:spLocks noChangeAspect="1" noChangeArrowheads="1" noTextEdit="1"/>
          </p:cNvSpPr>
          <p:nvPr/>
        </p:nvSpPr>
        <p:spPr bwMode="auto">
          <a:xfrm>
            <a:off x="73025" y="765175"/>
            <a:ext cx="6559550" cy="6604000"/>
          </a:xfrm>
          <a:prstGeom prst="rect">
            <a:avLst/>
          </a:prstGeom>
          <a:noFill/>
          <a:ln w="9525">
            <a:noFill/>
            <a:miter lim="800000"/>
            <a:headEnd/>
            <a:tailEnd/>
          </a:ln>
        </p:spPr>
        <p:txBody>
          <a:bodyPr/>
          <a:lstStyle/>
          <a:p>
            <a:endParaRPr lang="en-US"/>
          </a:p>
        </p:txBody>
      </p:sp>
      <p:sp>
        <p:nvSpPr>
          <p:cNvPr id="47108" name="TextBox 27"/>
          <p:cNvSpPr txBox="1">
            <a:spLocks noChangeArrowheads="1"/>
          </p:cNvSpPr>
          <p:nvPr/>
        </p:nvSpPr>
        <p:spPr bwMode="auto">
          <a:xfrm>
            <a:off x="1585913" y="2214563"/>
            <a:ext cx="4786312" cy="830262"/>
          </a:xfrm>
          <a:prstGeom prst="rect">
            <a:avLst/>
          </a:prstGeom>
          <a:noFill/>
          <a:ln w="9525">
            <a:noFill/>
            <a:miter lim="800000"/>
            <a:headEnd/>
            <a:tailEnd/>
          </a:ln>
        </p:spPr>
        <p:txBody>
          <a:bodyPr>
            <a:spAutoFit/>
          </a:bodyPr>
          <a:lstStyle/>
          <a:p>
            <a:pPr algn="ctr" eaLnBrk="1" hangingPunct="1"/>
            <a:r>
              <a:rPr lang="en-GB" sz="4800"/>
              <a:t>Thank You!!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0825" y="765175"/>
          <a:ext cx="8713788" cy="1079500"/>
        </p:xfrm>
        <a:graphic>
          <a:graphicData uri="http://schemas.openxmlformats.org/drawingml/2006/table">
            <a:tbl>
              <a:tblPr firstRow="1" firstCol="1" bandRow="1">
                <a:tableStyleId>{5C22544A-7EE6-4342-B048-85BDC9FD1C3A}</a:tableStyleId>
              </a:tblPr>
              <a:tblGrid>
                <a:gridCol w="3735141"/>
                <a:gridCol w="2602159"/>
                <a:gridCol w="2376488"/>
              </a:tblGrid>
              <a:tr h="1079500">
                <a:tc>
                  <a:txBody>
                    <a:bodyPr/>
                    <a:lstStyle/>
                    <a:p>
                      <a:pPr marL="0" marR="0" algn="ctr">
                        <a:spcBef>
                          <a:spcPts val="600"/>
                        </a:spcBef>
                        <a:spcAft>
                          <a:spcPts val="0"/>
                        </a:spcAft>
                      </a:pPr>
                      <a:r>
                        <a:rPr lang="en-US" sz="2800" dirty="0">
                          <a:solidFill>
                            <a:srgbClr val="0000CC"/>
                          </a:solidFill>
                          <a:effectLst/>
                        </a:rPr>
                        <a:t>Decision last PEB meeting</a:t>
                      </a:r>
                      <a:endParaRPr lang="en-US" sz="2800" dirty="0">
                        <a:solidFill>
                          <a:srgbClr val="0000CC"/>
                        </a:solidFill>
                        <a:effectLst/>
                        <a:latin typeface="Calibri"/>
                        <a:ea typeface="Times New Roman"/>
                        <a:cs typeface="DaunPenh"/>
                      </a:endParaRPr>
                    </a:p>
                  </a:txBody>
                  <a:tcPr marL="68594" marR="68594" marT="0" marB="0">
                    <a:solidFill>
                      <a:srgbClr val="BFF6AC"/>
                    </a:solidFill>
                  </a:tcPr>
                </a:tc>
                <a:tc>
                  <a:txBody>
                    <a:bodyPr/>
                    <a:lstStyle/>
                    <a:p>
                      <a:pPr marL="164465" marR="0" indent="-164465" algn="ctr">
                        <a:spcBef>
                          <a:spcPts val="600"/>
                        </a:spcBef>
                        <a:spcAft>
                          <a:spcPts val="0"/>
                        </a:spcAft>
                      </a:pPr>
                      <a:r>
                        <a:rPr lang="en-US" sz="2800" dirty="0">
                          <a:solidFill>
                            <a:srgbClr val="0000CC"/>
                          </a:solidFill>
                          <a:effectLst/>
                        </a:rPr>
                        <a:t>Status</a:t>
                      </a:r>
                      <a:endParaRPr lang="en-US" sz="2800" dirty="0">
                        <a:solidFill>
                          <a:srgbClr val="0000CC"/>
                        </a:solidFill>
                        <a:effectLst/>
                        <a:latin typeface="Calibri"/>
                        <a:ea typeface="Times New Roman"/>
                        <a:cs typeface="DaunPenh"/>
                      </a:endParaRPr>
                    </a:p>
                  </a:txBody>
                  <a:tcPr marL="68594" marR="68594" marT="0" marB="0">
                    <a:solidFill>
                      <a:srgbClr val="BFF6AC"/>
                    </a:solidFill>
                  </a:tcPr>
                </a:tc>
                <a:tc>
                  <a:txBody>
                    <a:bodyPr/>
                    <a:lstStyle/>
                    <a:p>
                      <a:pPr marL="0" marR="0" algn="ctr">
                        <a:spcBef>
                          <a:spcPts val="0"/>
                        </a:spcBef>
                        <a:spcAft>
                          <a:spcPts val="0"/>
                        </a:spcAft>
                      </a:pPr>
                      <a:r>
                        <a:rPr lang="en-US" sz="2800" dirty="0">
                          <a:solidFill>
                            <a:srgbClr val="0000CC"/>
                          </a:solidFill>
                          <a:effectLst/>
                        </a:rPr>
                        <a:t>Expected PEB contribution</a:t>
                      </a:r>
                      <a:endParaRPr lang="en-US" sz="2800" dirty="0">
                        <a:solidFill>
                          <a:srgbClr val="0000CC"/>
                        </a:solidFill>
                        <a:effectLst/>
                        <a:latin typeface="Calibri"/>
                        <a:ea typeface="Times New Roman"/>
                        <a:cs typeface="DaunPenh"/>
                      </a:endParaRPr>
                    </a:p>
                  </a:txBody>
                  <a:tcPr marL="68594" marR="68594" marT="0" marB="0">
                    <a:solidFill>
                      <a:srgbClr val="BFF6AC"/>
                    </a:solidFill>
                  </a:tcPr>
                </a:tc>
              </a:tr>
            </a:tbl>
          </a:graphicData>
        </a:graphic>
      </p:graphicFrame>
      <p:graphicFrame>
        <p:nvGraphicFramePr>
          <p:cNvPr id="4" name="Table 3"/>
          <p:cNvGraphicFramePr>
            <a:graphicFrameLocks noGrp="1"/>
          </p:cNvGraphicFramePr>
          <p:nvPr/>
        </p:nvGraphicFramePr>
        <p:xfrm>
          <a:off x="250825" y="1844675"/>
          <a:ext cx="8715375" cy="4686299"/>
        </p:xfrm>
        <a:graphic>
          <a:graphicData uri="http://schemas.openxmlformats.org/drawingml/2006/table">
            <a:tbl>
              <a:tblPr firstRow="1" firstCol="1" bandRow="1">
                <a:tableStyleId>{5C22544A-7EE6-4342-B048-85BDC9FD1C3A}</a:tableStyleId>
              </a:tblPr>
              <a:tblGrid>
                <a:gridCol w="3745044"/>
                <a:gridCol w="2592723"/>
                <a:gridCol w="2377608"/>
              </a:tblGrid>
              <a:tr h="1944566">
                <a:tc>
                  <a:txBody>
                    <a:bodyPr/>
                    <a:lstStyle/>
                    <a:p>
                      <a:pPr marL="0" marR="0">
                        <a:spcBef>
                          <a:spcPts val="0"/>
                        </a:spcBef>
                        <a:spcAft>
                          <a:spcPts val="0"/>
                        </a:spcAft>
                      </a:pPr>
                      <a:r>
                        <a:rPr lang="en-GB" sz="2000" b="1" kern="1200" dirty="0" smtClean="0">
                          <a:solidFill>
                            <a:schemeClr val="tx1"/>
                          </a:solidFill>
                          <a:effectLst/>
                          <a:latin typeface="+mn-lt"/>
                          <a:ea typeface="+mn-ea"/>
                          <a:cs typeface="+mn-cs"/>
                        </a:rPr>
                        <a:t>PEB noted that efforts should be made to complete the documents (R-PP) required to receive the funding from the FCPF expected for March 2013.</a:t>
                      </a:r>
                      <a:endParaRPr lang="en-US" sz="2000" b="1" kern="1200" dirty="0">
                        <a:solidFill>
                          <a:schemeClr val="tx1"/>
                        </a:solidFill>
                        <a:effectLst/>
                        <a:latin typeface="+mn-lt"/>
                        <a:ea typeface="+mn-ea"/>
                        <a:cs typeface="+mn-cs"/>
                      </a:endParaRPr>
                    </a:p>
                  </a:txBody>
                  <a:tcPr marL="68600" marR="68600" marT="0" marB="0">
                    <a:solidFill>
                      <a:schemeClr val="accent2">
                        <a:lumMod val="20000"/>
                        <a:lumOff val="80000"/>
                      </a:scheme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Final RPP has been submitted. Other documents are well advanced and FCPF funds are expected in March or April 2013.</a:t>
                      </a:r>
                      <a:endParaRPr lang="en-US" sz="2000" b="1" kern="1200" dirty="0">
                        <a:solidFill>
                          <a:schemeClr val="tx1"/>
                        </a:solidFill>
                        <a:effectLst/>
                        <a:latin typeface="+mn-lt"/>
                        <a:ea typeface="+mn-ea"/>
                        <a:cs typeface="+mn-cs"/>
                      </a:endParaRPr>
                    </a:p>
                  </a:txBody>
                  <a:tcPr marL="68600" marR="68600" marT="0" marB="0">
                    <a:solidFill>
                      <a:schemeClr val="accent2">
                        <a:lumMod val="20000"/>
                        <a:lumOff val="80000"/>
                      </a:scheme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No further action.</a:t>
                      </a:r>
                      <a:endParaRPr lang="en-US" sz="2000" b="1" kern="1200" dirty="0">
                        <a:solidFill>
                          <a:schemeClr val="tx1"/>
                        </a:solidFill>
                        <a:effectLst/>
                        <a:latin typeface="+mn-lt"/>
                        <a:ea typeface="+mn-ea"/>
                        <a:cs typeface="+mn-cs"/>
                      </a:endParaRPr>
                    </a:p>
                  </a:txBody>
                  <a:tcPr marL="68600" marR="68600" marT="0" marB="0">
                    <a:solidFill>
                      <a:schemeClr val="accent2">
                        <a:lumMod val="20000"/>
                        <a:lumOff val="80000"/>
                      </a:schemeClr>
                    </a:solidFill>
                  </a:tcPr>
                </a:tc>
              </a:tr>
              <a:tr h="1368398">
                <a:tc>
                  <a:txBody>
                    <a:bodyPr/>
                    <a:lstStyle/>
                    <a:p>
                      <a:pPr marL="0" marR="0">
                        <a:spcBef>
                          <a:spcPts val="0"/>
                        </a:spcBef>
                        <a:spcAft>
                          <a:spcPts val="0"/>
                        </a:spcAft>
                      </a:pPr>
                      <a:r>
                        <a:rPr lang="en-US" sz="2000" b="1" kern="1200" dirty="0" smtClean="0">
                          <a:solidFill>
                            <a:srgbClr val="0000CC"/>
                          </a:solidFill>
                          <a:effectLst/>
                          <a:latin typeface="+mn-lt"/>
                          <a:ea typeface="+mn-ea"/>
                          <a:cs typeface="+mn-cs"/>
                        </a:rPr>
                        <a:t>PEB confirmed that the interim CS &amp; IP representatives will continue their roles in the PEB until the new representatives selected.</a:t>
                      </a:r>
                      <a:endParaRPr lang="en-US" sz="2000" b="1" kern="1200" dirty="0">
                        <a:solidFill>
                          <a:srgbClr val="0000CC"/>
                        </a:solidFill>
                        <a:effectLst/>
                        <a:latin typeface="+mn-lt"/>
                        <a:ea typeface="+mn-ea"/>
                        <a:cs typeface="+mn-cs"/>
                      </a:endParaRPr>
                    </a:p>
                  </a:txBody>
                  <a:tcPr marL="68600" marR="68600" marT="0" marB="0">
                    <a:solidFill>
                      <a:srgbClr val="BFF6AC"/>
                    </a:solidFill>
                  </a:tcPr>
                </a:tc>
                <a:tc>
                  <a:txBody>
                    <a:bodyPr/>
                    <a:lstStyle/>
                    <a:p>
                      <a:r>
                        <a:rPr lang="en-US" sz="2000" b="1" kern="1200" dirty="0" smtClean="0">
                          <a:solidFill>
                            <a:srgbClr val="0000CC"/>
                          </a:solidFill>
                          <a:effectLst/>
                          <a:latin typeface="+mn-lt"/>
                          <a:ea typeface="+mn-ea"/>
                          <a:cs typeface="+mn-cs"/>
                        </a:rPr>
                        <a:t>The interim CS &amp; IP representatives are invited to join this meeting.</a:t>
                      </a:r>
                      <a:endParaRPr lang="en-US" sz="2000" b="1" kern="1200" dirty="0">
                        <a:solidFill>
                          <a:srgbClr val="0000CC"/>
                        </a:solidFill>
                        <a:effectLst/>
                        <a:latin typeface="+mn-lt"/>
                        <a:ea typeface="+mn-ea"/>
                        <a:cs typeface="+mn-cs"/>
                      </a:endParaRPr>
                    </a:p>
                  </a:txBody>
                  <a:tcPr marL="68600" marR="68600" marT="0" marB="0">
                    <a:solidFill>
                      <a:srgbClr val="BFF6AC"/>
                    </a:solidFill>
                  </a:tcPr>
                </a:tc>
                <a:tc>
                  <a:txBody>
                    <a:bodyPr/>
                    <a:lstStyle/>
                    <a:p>
                      <a:pPr marL="0" marR="0">
                        <a:spcBef>
                          <a:spcPts val="0"/>
                        </a:spcBef>
                        <a:spcAft>
                          <a:spcPts val="0"/>
                        </a:spcAft>
                      </a:pPr>
                      <a:r>
                        <a:rPr lang="en-US" sz="2000" b="1" kern="1200" dirty="0" smtClean="0">
                          <a:solidFill>
                            <a:srgbClr val="0000CC"/>
                          </a:solidFill>
                          <a:effectLst/>
                          <a:latin typeface="+mn-lt"/>
                          <a:ea typeface="+mn-ea"/>
                          <a:cs typeface="+mn-cs"/>
                        </a:rPr>
                        <a:t>No further action.</a:t>
                      </a:r>
                      <a:endParaRPr lang="en-US" sz="2000" b="1" kern="1200" dirty="0">
                        <a:solidFill>
                          <a:srgbClr val="0000CC"/>
                        </a:solidFill>
                        <a:effectLst/>
                        <a:latin typeface="+mn-lt"/>
                        <a:ea typeface="+mn-ea"/>
                        <a:cs typeface="+mn-cs"/>
                      </a:endParaRPr>
                    </a:p>
                  </a:txBody>
                  <a:tcPr marL="68600" marR="68600" marT="0" marB="0">
                    <a:solidFill>
                      <a:srgbClr val="BFF6AC"/>
                    </a:solidFill>
                  </a:tcPr>
                </a:tc>
              </a:tr>
              <a:tr h="1373335">
                <a:tc>
                  <a:txBody>
                    <a:bodyPr/>
                    <a:lstStyle/>
                    <a:p>
                      <a:pPr marL="0" marR="0">
                        <a:spcBef>
                          <a:spcPts val="0"/>
                        </a:spcBef>
                        <a:spcAft>
                          <a:spcPts val="0"/>
                        </a:spcAft>
                      </a:pPr>
                      <a:r>
                        <a:rPr lang="en-US" sz="2000" b="1" kern="1200" dirty="0" smtClean="0">
                          <a:solidFill>
                            <a:schemeClr val="tx1"/>
                          </a:solidFill>
                          <a:effectLst/>
                          <a:latin typeface="+mn-lt"/>
                          <a:ea typeface="+mn-ea"/>
                          <a:cs typeface="+mn-cs"/>
                        </a:rPr>
                        <a:t>PEB reiterated the request to RTS to share relevant documents for discussion at least one week in advance of PEB meetings</a:t>
                      </a:r>
                      <a:endParaRPr lang="en-US" sz="2000" b="1" kern="1200" dirty="0">
                        <a:solidFill>
                          <a:schemeClr val="tx1"/>
                        </a:solidFill>
                        <a:effectLst/>
                        <a:latin typeface="+mn-lt"/>
                        <a:ea typeface="+mn-ea"/>
                        <a:cs typeface="+mn-cs"/>
                      </a:endParaRPr>
                    </a:p>
                  </a:txBody>
                  <a:tcPr marL="68600" marR="68600" marT="0" marB="0">
                    <a:solidFill>
                      <a:schemeClr val="accent2">
                        <a:lumMod val="20000"/>
                        <a:lumOff val="80000"/>
                      </a:schemeClr>
                    </a:solidFill>
                  </a:tcPr>
                </a:tc>
                <a:tc>
                  <a:txBody>
                    <a:bodyPr/>
                    <a:lstStyle/>
                    <a:p>
                      <a:r>
                        <a:rPr lang="en-US" sz="2000" b="1" kern="1200" dirty="0" smtClean="0">
                          <a:solidFill>
                            <a:schemeClr val="tx1"/>
                          </a:solidFill>
                          <a:effectLst/>
                          <a:latin typeface="+mn-lt"/>
                          <a:ea typeface="+mn-ea"/>
                          <a:cs typeface="+mn-cs"/>
                        </a:rPr>
                        <a:t>Has been done as requested.</a:t>
                      </a:r>
                      <a:endParaRPr lang="en-US" sz="2000" b="1" kern="1200" dirty="0">
                        <a:solidFill>
                          <a:schemeClr val="tx1"/>
                        </a:solidFill>
                        <a:effectLst/>
                        <a:latin typeface="+mn-lt"/>
                        <a:ea typeface="+mn-ea"/>
                        <a:cs typeface="+mn-cs"/>
                      </a:endParaRPr>
                    </a:p>
                  </a:txBody>
                  <a:tcPr marL="68600" marR="68600" marT="0" marB="0">
                    <a:solidFill>
                      <a:schemeClr val="accent2">
                        <a:lumMod val="20000"/>
                        <a:lumOff val="80000"/>
                      </a:schemeClr>
                    </a:solidFill>
                  </a:tcPr>
                </a:tc>
                <a:tc>
                  <a:txBody>
                    <a:bodyPr/>
                    <a:lstStyle/>
                    <a:p>
                      <a:pPr marL="0" marR="0">
                        <a:spcBef>
                          <a:spcPts val="0"/>
                        </a:spcBef>
                        <a:spcAft>
                          <a:spcPts val="0"/>
                        </a:spcAft>
                      </a:pPr>
                      <a:r>
                        <a:rPr lang="en-US" sz="2000" b="1" kern="1200" dirty="0" smtClean="0">
                          <a:solidFill>
                            <a:schemeClr val="tx1"/>
                          </a:solidFill>
                          <a:effectLst/>
                          <a:latin typeface="+mn-lt"/>
                          <a:ea typeface="+mn-ea"/>
                          <a:cs typeface="+mn-cs"/>
                        </a:rPr>
                        <a:t>No further action.</a:t>
                      </a:r>
                      <a:endParaRPr lang="en-US" sz="2000" b="1" kern="1200" dirty="0">
                        <a:solidFill>
                          <a:schemeClr val="tx1"/>
                        </a:solidFill>
                        <a:effectLst/>
                        <a:latin typeface="+mn-lt"/>
                        <a:ea typeface="+mn-ea"/>
                        <a:cs typeface="+mn-cs"/>
                      </a:endParaRPr>
                    </a:p>
                  </a:txBody>
                  <a:tcPr marL="68600" marR="68600" marT="0" marB="0">
                    <a:solidFill>
                      <a:schemeClr val="accent2">
                        <a:lumMod val="20000"/>
                        <a:lumOff val="80000"/>
                      </a:schemeClr>
                    </a:solidFill>
                  </a:tcPr>
                </a:tc>
              </a:tr>
            </a:tbl>
          </a:graphicData>
        </a:graphic>
      </p:graphicFrame>
      <p:sp>
        <p:nvSpPr>
          <p:cNvPr id="12318" name="Subtitle 2"/>
          <p:cNvSpPr txBox="1">
            <a:spLocks/>
          </p:cNvSpPr>
          <p:nvPr/>
        </p:nvSpPr>
        <p:spPr bwMode="auto">
          <a:xfrm>
            <a:off x="6084888" y="188913"/>
            <a:ext cx="2735262" cy="576262"/>
          </a:xfrm>
          <a:prstGeom prst="rect">
            <a:avLst/>
          </a:prstGeom>
          <a:noFill/>
          <a:ln w="9525">
            <a:noFill/>
            <a:miter lim="800000"/>
            <a:headEnd/>
            <a:tailEnd/>
          </a:ln>
        </p:spPr>
        <p:txBody>
          <a:bodyPr/>
          <a:lstStyle/>
          <a:p>
            <a:pPr algn="ctr">
              <a:spcBef>
                <a:spcPct val="20000"/>
              </a:spcBef>
              <a:buClr>
                <a:srgbClr val="C00000"/>
              </a:buClr>
              <a:buFont typeface="Arial" pitchFamily="34" charset="0"/>
              <a:buNone/>
            </a:pPr>
            <a:r>
              <a:rPr lang="en-US" sz="2400" b="1" u="sng">
                <a:latin typeface="Calibri" pitchFamily="34" charset="0"/>
              </a:rPr>
              <a:t>Document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0825" y="908050"/>
          <a:ext cx="8713788" cy="1079500"/>
        </p:xfrm>
        <a:graphic>
          <a:graphicData uri="http://schemas.openxmlformats.org/drawingml/2006/table">
            <a:tbl>
              <a:tblPr firstRow="1" firstCol="1" bandRow="1">
                <a:tableStyleId>{5C22544A-7EE6-4342-B048-85BDC9FD1C3A}</a:tableStyleId>
              </a:tblPr>
              <a:tblGrid>
                <a:gridCol w="3703061"/>
                <a:gridCol w="2686535"/>
                <a:gridCol w="2324192"/>
              </a:tblGrid>
              <a:tr h="1079500">
                <a:tc>
                  <a:txBody>
                    <a:bodyPr/>
                    <a:lstStyle/>
                    <a:p>
                      <a:pPr marL="0" marR="0" algn="ctr">
                        <a:spcBef>
                          <a:spcPts val="600"/>
                        </a:spcBef>
                        <a:spcAft>
                          <a:spcPts val="0"/>
                        </a:spcAft>
                      </a:pPr>
                      <a:r>
                        <a:rPr lang="en-US" sz="2800" dirty="0">
                          <a:solidFill>
                            <a:srgbClr val="0000CC"/>
                          </a:solidFill>
                          <a:effectLst/>
                        </a:rPr>
                        <a:t>Decision last PEB meeting</a:t>
                      </a:r>
                      <a:endParaRPr lang="en-US" sz="2800" dirty="0">
                        <a:solidFill>
                          <a:srgbClr val="0000CC"/>
                        </a:solidFill>
                        <a:effectLst/>
                        <a:latin typeface="Calibri"/>
                        <a:ea typeface="Times New Roman"/>
                        <a:cs typeface="DaunPenh"/>
                      </a:endParaRPr>
                    </a:p>
                  </a:txBody>
                  <a:tcPr marL="68594" marR="68594" marT="0" marB="0">
                    <a:solidFill>
                      <a:srgbClr val="BFF6AC"/>
                    </a:solidFill>
                  </a:tcPr>
                </a:tc>
                <a:tc>
                  <a:txBody>
                    <a:bodyPr/>
                    <a:lstStyle/>
                    <a:p>
                      <a:pPr marL="164465" marR="0" indent="-164465" algn="ctr">
                        <a:spcBef>
                          <a:spcPts val="600"/>
                        </a:spcBef>
                        <a:spcAft>
                          <a:spcPts val="0"/>
                        </a:spcAft>
                      </a:pPr>
                      <a:r>
                        <a:rPr lang="en-US" sz="2800" dirty="0">
                          <a:solidFill>
                            <a:srgbClr val="0000CC"/>
                          </a:solidFill>
                          <a:effectLst/>
                        </a:rPr>
                        <a:t>Status</a:t>
                      </a:r>
                      <a:endParaRPr lang="en-US" sz="2800" dirty="0">
                        <a:solidFill>
                          <a:srgbClr val="0000CC"/>
                        </a:solidFill>
                        <a:effectLst/>
                        <a:latin typeface="Calibri"/>
                        <a:ea typeface="Times New Roman"/>
                        <a:cs typeface="DaunPenh"/>
                      </a:endParaRPr>
                    </a:p>
                  </a:txBody>
                  <a:tcPr marL="68594" marR="68594" marT="0" marB="0">
                    <a:solidFill>
                      <a:srgbClr val="BFF6AC"/>
                    </a:solidFill>
                  </a:tcPr>
                </a:tc>
                <a:tc>
                  <a:txBody>
                    <a:bodyPr/>
                    <a:lstStyle/>
                    <a:p>
                      <a:pPr marL="0" marR="0" algn="ctr">
                        <a:spcBef>
                          <a:spcPts val="0"/>
                        </a:spcBef>
                        <a:spcAft>
                          <a:spcPts val="0"/>
                        </a:spcAft>
                      </a:pPr>
                      <a:r>
                        <a:rPr lang="en-US" sz="2800" dirty="0">
                          <a:solidFill>
                            <a:srgbClr val="0000CC"/>
                          </a:solidFill>
                          <a:effectLst/>
                        </a:rPr>
                        <a:t>Expected PEB contribution</a:t>
                      </a:r>
                      <a:endParaRPr lang="en-US" sz="2800" dirty="0">
                        <a:solidFill>
                          <a:srgbClr val="0000CC"/>
                        </a:solidFill>
                        <a:effectLst/>
                        <a:latin typeface="Calibri"/>
                        <a:ea typeface="Times New Roman"/>
                        <a:cs typeface="DaunPenh"/>
                      </a:endParaRPr>
                    </a:p>
                  </a:txBody>
                  <a:tcPr marL="68594" marR="68594" marT="0" marB="0">
                    <a:solidFill>
                      <a:srgbClr val="BFF6AC"/>
                    </a:solidFill>
                  </a:tcPr>
                </a:tc>
              </a:tr>
            </a:tbl>
          </a:graphicData>
        </a:graphic>
      </p:graphicFrame>
      <p:graphicFrame>
        <p:nvGraphicFramePr>
          <p:cNvPr id="4" name="Table 3"/>
          <p:cNvGraphicFramePr>
            <a:graphicFrameLocks noGrp="1"/>
          </p:cNvGraphicFramePr>
          <p:nvPr/>
        </p:nvGraphicFramePr>
        <p:xfrm>
          <a:off x="323850" y="2060575"/>
          <a:ext cx="8642351" cy="3455988"/>
        </p:xfrm>
        <a:graphic>
          <a:graphicData uri="http://schemas.openxmlformats.org/drawingml/2006/table">
            <a:tbl>
              <a:tblPr firstRow="1" firstCol="1" bandRow="1">
                <a:tableStyleId>{5C22544A-7EE6-4342-B048-85BDC9FD1C3A}</a:tableStyleId>
              </a:tblPr>
              <a:tblGrid>
                <a:gridCol w="3600586"/>
                <a:gridCol w="2664434"/>
                <a:gridCol w="2377331"/>
              </a:tblGrid>
              <a:tr h="1151996">
                <a:tc>
                  <a:txBody>
                    <a:bodyPr/>
                    <a:lstStyle/>
                    <a:p>
                      <a:pPr marL="0" marR="0">
                        <a:spcBef>
                          <a:spcPts val="0"/>
                        </a:spcBef>
                        <a:spcAft>
                          <a:spcPts val="0"/>
                        </a:spcAft>
                      </a:pPr>
                      <a:r>
                        <a:rPr lang="en-GB" sz="2000" b="1" kern="1200" dirty="0" smtClean="0">
                          <a:solidFill>
                            <a:schemeClr val="tx1"/>
                          </a:solidFill>
                          <a:effectLst/>
                          <a:latin typeface="+mn-lt"/>
                          <a:ea typeface="+mn-ea"/>
                          <a:cs typeface="+mn-cs"/>
                        </a:rPr>
                        <a:t>PEB welcomed the news Technical Adviser will be on board</a:t>
                      </a:r>
                      <a:endParaRPr lang="en-US" sz="2000" b="1" kern="1200" dirty="0">
                        <a:solidFill>
                          <a:schemeClr val="tx1"/>
                        </a:solidFill>
                        <a:effectLst/>
                        <a:latin typeface="+mn-lt"/>
                        <a:ea typeface="+mn-ea"/>
                        <a:cs typeface="+mn-cs"/>
                      </a:endParaRPr>
                    </a:p>
                  </a:txBody>
                  <a:tcPr marL="68592" marR="68592"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Mr. Peter Iversen, </a:t>
                      </a:r>
                      <a:r>
                        <a:rPr lang="en-GB" sz="2000" b="1" kern="1200" dirty="0" smtClean="0">
                          <a:solidFill>
                            <a:schemeClr val="tx1"/>
                          </a:solidFill>
                          <a:effectLst/>
                          <a:latin typeface="+mn-lt"/>
                          <a:ea typeface="+mn-ea"/>
                          <a:cs typeface="+mn-cs"/>
                        </a:rPr>
                        <a:t>on board </a:t>
                      </a:r>
                      <a:r>
                        <a:rPr lang="en-US" sz="2000" b="1" kern="1200" dirty="0" smtClean="0">
                          <a:solidFill>
                            <a:schemeClr val="tx1"/>
                          </a:solidFill>
                          <a:effectLst/>
                          <a:latin typeface="+mn-lt"/>
                          <a:ea typeface="+mn-ea"/>
                          <a:cs typeface="+mn-cs"/>
                        </a:rPr>
                        <a:t>on 28 January 2013.</a:t>
                      </a:r>
                    </a:p>
                  </a:txBody>
                  <a:tcPr marL="68592" marR="68592"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No further action.</a:t>
                      </a:r>
                      <a:endParaRPr lang="en-US" sz="2000" b="1" kern="1200" dirty="0">
                        <a:solidFill>
                          <a:schemeClr val="tx1"/>
                        </a:solidFill>
                        <a:effectLst/>
                        <a:latin typeface="+mn-lt"/>
                        <a:ea typeface="+mn-ea"/>
                        <a:cs typeface="+mn-cs"/>
                      </a:endParaRPr>
                    </a:p>
                  </a:txBody>
                  <a:tcPr marL="68592" marR="68592" marT="0" marB="0">
                    <a:solidFill>
                      <a:schemeClr val="accent2">
                        <a:lumMod val="20000"/>
                        <a:lumOff val="80000"/>
                      </a:schemeClr>
                    </a:solidFill>
                  </a:tcPr>
                </a:tc>
              </a:tr>
              <a:tr h="1151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rgbClr val="0000CC"/>
                          </a:solidFill>
                          <a:effectLst/>
                          <a:latin typeface="+mn-lt"/>
                          <a:ea typeface="+mn-ea"/>
                          <a:cs typeface="+mn-cs"/>
                        </a:rPr>
                        <a:t>The PEB also welcomed the news MRV Technical Adviser will be </a:t>
                      </a:r>
                      <a:r>
                        <a:rPr lang="en-GB" sz="2000" b="1" kern="1200" dirty="0" err="1" smtClean="0">
                          <a:solidFill>
                            <a:srgbClr val="0000CC"/>
                          </a:solidFill>
                          <a:effectLst/>
                          <a:latin typeface="+mn-lt"/>
                          <a:ea typeface="+mn-ea"/>
                          <a:cs typeface="+mn-cs"/>
                        </a:rPr>
                        <a:t>onboard</a:t>
                      </a:r>
                      <a:r>
                        <a:rPr lang="en-GB" sz="2000" b="1" kern="1200" dirty="0" smtClean="0">
                          <a:solidFill>
                            <a:srgbClr val="0000CC"/>
                          </a:solidFill>
                          <a:effectLst/>
                          <a:latin typeface="+mn-lt"/>
                          <a:ea typeface="+mn-ea"/>
                          <a:cs typeface="+mn-cs"/>
                        </a:rPr>
                        <a:t> on</a:t>
                      </a:r>
                      <a:endParaRPr lang="en-US" sz="2000" b="1" kern="1200" dirty="0">
                        <a:solidFill>
                          <a:srgbClr val="0000CC"/>
                        </a:solidFill>
                        <a:effectLst/>
                        <a:latin typeface="+mn-lt"/>
                        <a:ea typeface="+mn-ea"/>
                        <a:cs typeface="+mn-cs"/>
                      </a:endParaRPr>
                    </a:p>
                  </a:txBody>
                  <a:tcPr marL="68592" marR="68592" marT="0" marB="0">
                    <a:solidFill>
                      <a:srgbClr val="BFF6A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00CC"/>
                          </a:solidFill>
                          <a:effectLst/>
                          <a:latin typeface="+mn-lt"/>
                          <a:ea typeface="+mn-ea"/>
                          <a:cs typeface="+mn-cs"/>
                        </a:rPr>
                        <a:t>Mr. Mathieu </a:t>
                      </a:r>
                      <a:r>
                        <a:rPr lang="en-US" sz="2000" b="1" kern="1200" dirty="0" err="1" smtClean="0">
                          <a:solidFill>
                            <a:srgbClr val="0000CC"/>
                          </a:solidFill>
                          <a:effectLst/>
                          <a:latin typeface="+mn-lt"/>
                          <a:ea typeface="+mn-ea"/>
                          <a:cs typeface="+mn-cs"/>
                        </a:rPr>
                        <a:t>VanRrijn</a:t>
                      </a:r>
                      <a:r>
                        <a:rPr lang="en-US" sz="2000" b="1" kern="1200" dirty="0" smtClean="0">
                          <a:solidFill>
                            <a:srgbClr val="0000CC"/>
                          </a:solidFill>
                          <a:effectLst/>
                          <a:latin typeface="+mn-lt"/>
                          <a:ea typeface="+mn-ea"/>
                          <a:cs typeface="+mn-cs"/>
                        </a:rPr>
                        <a:t>, on board on 16 January 2013.</a:t>
                      </a:r>
                      <a:endParaRPr lang="en-US" sz="2000" b="1" kern="1200" dirty="0">
                        <a:solidFill>
                          <a:srgbClr val="0000CC"/>
                        </a:solidFill>
                        <a:effectLst/>
                        <a:latin typeface="+mn-lt"/>
                        <a:ea typeface="+mn-ea"/>
                        <a:cs typeface="+mn-cs"/>
                      </a:endParaRPr>
                    </a:p>
                  </a:txBody>
                  <a:tcPr marL="68592" marR="68592" marT="0" marB="0">
                    <a:solidFill>
                      <a:srgbClr val="BFF6A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00CC"/>
                          </a:solidFill>
                          <a:effectLst/>
                          <a:latin typeface="+mn-lt"/>
                          <a:ea typeface="+mn-ea"/>
                          <a:cs typeface="+mn-cs"/>
                        </a:rPr>
                        <a:t>No further action.</a:t>
                      </a:r>
                      <a:endParaRPr lang="en-US" sz="2000" b="1" kern="1200" dirty="0">
                        <a:solidFill>
                          <a:srgbClr val="0000CC"/>
                        </a:solidFill>
                        <a:effectLst/>
                        <a:latin typeface="+mn-lt"/>
                        <a:ea typeface="+mn-ea"/>
                        <a:cs typeface="+mn-cs"/>
                      </a:endParaRPr>
                    </a:p>
                  </a:txBody>
                  <a:tcPr marL="68592" marR="68592" marT="0" marB="0">
                    <a:solidFill>
                      <a:srgbClr val="BFF6AC"/>
                    </a:solidFill>
                  </a:tcPr>
                </a:tc>
              </a:tr>
              <a:tr h="1151996">
                <a:tc>
                  <a:txBody>
                    <a:bodyPr/>
                    <a:lstStyle/>
                    <a:p>
                      <a:pPr marL="0" marR="0">
                        <a:spcBef>
                          <a:spcPts val="0"/>
                        </a:spcBef>
                        <a:spcAft>
                          <a:spcPts val="0"/>
                        </a:spcAft>
                      </a:pPr>
                      <a:r>
                        <a:rPr lang="en-US" sz="2000" b="1" kern="1200" dirty="0" smtClean="0">
                          <a:solidFill>
                            <a:srgbClr val="0000CC"/>
                          </a:solidFill>
                          <a:effectLst/>
                          <a:latin typeface="+mn-lt"/>
                          <a:ea typeface="+mn-ea"/>
                          <a:cs typeface="+mn-cs"/>
                        </a:rPr>
                        <a:t>The PEB requested that the 2013 </a:t>
                      </a:r>
                      <a:r>
                        <a:rPr lang="en-US" sz="2000" b="1" kern="1200" dirty="0" err="1" smtClean="0">
                          <a:solidFill>
                            <a:srgbClr val="0000CC"/>
                          </a:solidFill>
                          <a:effectLst/>
                          <a:latin typeface="+mn-lt"/>
                          <a:ea typeface="+mn-ea"/>
                          <a:cs typeface="+mn-cs"/>
                        </a:rPr>
                        <a:t>workplan</a:t>
                      </a:r>
                      <a:r>
                        <a:rPr lang="en-US" sz="2000" b="1" kern="1200" dirty="0" smtClean="0">
                          <a:solidFill>
                            <a:srgbClr val="0000CC"/>
                          </a:solidFill>
                          <a:effectLst/>
                          <a:latin typeface="+mn-lt"/>
                          <a:ea typeface="+mn-ea"/>
                          <a:cs typeface="+mn-cs"/>
                        </a:rPr>
                        <a:t> will be circulated for comments by 21 December 2012</a:t>
                      </a:r>
                      <a:endParaRPr lang="en-US" sz="2000" b="1" kern="1200" dirty="0">
                        <a:solidFill>
                          <a:srgbClr val="0000CC"/>
                        </a:solidFill>
                        <a:effectLst/>
                        <a:latin typeface="+mn-lt"/>
                        <a:ea typeface="+mn-ea"/>
                        <a:cs typeface="+mn-cs"/>
                      </a:endParaRPr>
                    </a:p>
                  </a:txBody>
                  <a:tcPr marL="68592" marR="68592" marT="0" marB="0">
                    <a:solidFill>
                      <a:schemeClr val="accent2">
                        <a:lumMod val="20000"/>
                        <a:lumOff val="80000"/>
                      </a:schemeClr>
                    </a:solidFill>
                  </a:tcPr>
                </a:tc>
                <a:tc>
                  <a:txBody>
                    <a:bodyPr/>
                    <a:lstStyle/>
                    <a:p>
                      <a:pPr marL="0" marR="0" algn="l" defTabSz="914400" rtl="0" eaLnBrk="1" latinLnBrk="0" hangingPunct="1">
                        <a:spcBef>
                          <a:spcPts val="0"/>
                        </a:spcBef>
                        <a:spcAft>
                          <a:spcPts val="0"/>
                        </a:spcAft>
                      </a:pPr>
                      <a:r>
                        <a:rPr lang="en-US" sz="2000" b="1" kern="1200" dirty="0" smtClean="0">
                          <a:solidFill>
                            <a:srgbClr val="0000CC"/>
                          </a:solidFill>
                          <a:effectLst/>
                          <a:latin typeface="+mn-lt"/>
                          <a:ea typeface="+mn-ea"/>
                          <a:cs typeface="+mn-cs"/>
                        </a:rPr>
                        <a:t>Has been done as requested. </a:t>
                      </a:r>
                      <a:endParaRPr lang="en-US" sz="2000" b="1" kern="1200" dirty="0">
                        <a:solidFill>
                          <a:srgbClr val="0000CC"/>
                        </a:solidFill>
                        <a:effectLst/>
                        <a:latin typeface="+mn-lt"/>
                        <a:ea typeface="+mn-ea"/>
                        <a:cs typeface="+mn-cs"/>
                      </a:endParaRPr>
                    </a:p>
                  </a:txBody>
                  <a:tcPr marL="68592" marR="68592" marT="0" marB="0">
                    <a:solidFill>
                      <a:schemeClr val="accent2">
                        <a:lumMod val="20000"/>
                        <a:lumOff val="80000"/>
                      </a:schemeClr>
                    </a:solidFill>
                  </a:tcPr>
                </a:tc>
                <a:tc>
                  <a:txBody>
                    <a:bodyPr/>
                    <a:lstStyle/>
                    <a:p>
                      <a:pPr marL="0" marR="0" algn="l" defTabSz="914400" rtl="0" eaLnBrk="1" latinLnBrk="0" hangingPunct="1">
                        <a:spcBef>
                          <a:spcPts val="0"/>
                        </a:spcBef>
                        <a:spcAft>
                          <a:spcPts val="0"/>
                        </a:spcAft>
                      </a:pPr>
                      <a:r>
                        <a:rPr lang="en-US" sz="2000" b="1" kern="1200" dirty="0" smtClean="0">
                          <a:solidFill>
                            <a:srgbClr val="0000CC"/>
                          </a:solidFill>
                          <a:effectLst/>
                          <a:latin typeface="+mn-lt"/>
                          <a:ea typeface="+mn-ea"/>
                          <a:cs typeface="+mn-cs"/>
                        </a:rPr>
                        <a:t>No further action.</a:t>
                      </a:r>
                      <a:endParaRPr lang="en-US" sz="2000" b="1" kern="1200" dirty="0">
                        <a:solidFill>
                          <a:srgbClr val="0000CC"/>
                        </a:solidFill>
                        <a:effectLst/>
                        <a:latin typeface="+mn-lt"/>
                        <a:ea typeface="+mn-ea"/>
                        <a:cs typeface="+mn-cs"/>
                      </a:endParaRPr>
                    </a:p>
                  </a:txBody>
                  <a:tcPr marL="68592" marR="68592" marT="0" marB="0">
                    <a:solidFill>
                      <a:schemeClr val="accent2">
                        <a:lumMod val="20000"/>
                        <a:lumOff val="80000"/>
                      </a:schemeClr>
                    </a:solidFill>
                  </a:tcPr>
                </a:tc>
              </a:tr>
            </a:tbl>
          </a:graphicData>
        </a:graphic>
      </p:graphicFrame>
      <p:sp>
        <p:nvSpPr>
          <p:cNvPr id="13342" name="Subtitle 2"/>
          <p:cNvSpPr txBox="1">
            <a:spLocks/>
          </p:cNvSpPr>
          <p:nvPr/>
        </p:nvSpPr>
        <p:spPr bwMode="auto">
          <a:xfrm>
            <a:off x="6084888" y="188913"/>
            <a:ext cx="2735262" cy="576262"/>
          </a:xfrm>
          <a:prstGeom prst="rect">
            <a:avLst/>
          </a:prstGeom>
          <a:noFill/>
          <a:ln w="9525">
            <a:noFill/>
            <a:miter lim="800000"/>
            <a:headEnd/>
            <a:tailEnd/>
          </a:ln>
        </p:spPr>
        <p:txBody>
          <a:bodyPr/>
          <a:lstStyle/>
          <a:p>
            <a:pPr algn="ctr">
              <a:spcBef>
                <a:spcPct val="20000"/>
              </a:spcBef>
              <a:buClr>
                <a:srgbClr val="C00000"/>
              </a:buClr>
              <a:buFont typeface="Arial" pitchFamily="34" charset="0"/>
              <a:buNone/>
            </a:pPr>
            <a:r>
              <a:rPr lang="en-US" sz="2400" b="1" u="sng">
                <a:latin typeface="Calibri" pitchFamily="34" charset="0"/>
              </a:rPr>
              <a:t>Document 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n-GB"/>
          </a:p>
        </p:txBody>
      </p:sp>
      <p:sp>
        <p:nvSpPr>
          <p:cNvPr id="14339" name="AutoShape 50"/>
          <p:cNvSpPr>
            <a:spLocks noChangeAspect="1" noChangeArrowheads="1" noTextEdit="1"/>
          </p:cNvSpPr>
          <p:nvPr/>
        </p:nvSpPr>
        <p:spPr bwMode="auto">
          <a:xfrm>
            <a:off x="73025" y="765175"/>
            <a:ext cx="6559550" cy="6604000"/>
          </a:xfrm>
          <a:prstGeom prst="rect">
            <a:avLst/>
          </a:prstGeom>
          <a:noFill/>
          <a:ln w="9525">
            <a:noFill/>
            <a:miter lim="800000"/>
            <a:headEnd/>
            <a:tailEnd/>
          </a:ln>
        </p:spPr>
        <p:txBody>
          <a:bodyPr/>
          <a:lstStyle/>
          <a:p>
            <a:endParaRPr lang="en-US"/>
          </a:p>
        </p:txBody>
      </p:sp>
      <p:sp>
        <p:nvSpPr>
          <p:cNvPr id="14340" name="TextBox 27"/>
          <p:cNvSpPr txBox="1">
            <a:spLocks noChangeArrowheads="1"/>
          </p:cNvSpPr>
          <p:nvPr/>
        </p:nvSpPr>
        <p:spPr bwMode="auto">
          <a:xfrm>
            <a:off x="1585913" y="2214563"/>
            <a:ext cx="4786312" cy="830262"/>
          </a:xfrm>
          <a:prstGeom prst="rect">
            <a:avLst/>
          </a:prstGeom>
          <a:noFill/>
          <a:ln w="9525">
            <a:noFill/>
            <a:miter lim="800000"/>
            <a:headEnd/>
            <a:tailEnd/>
          </a:ln>
        </p:spPr>
        <p:txBody>
          <a:bodyPr>
            <a:spAutoFit/>
          </a:bodyPr>
          <a:lstStyle/>
          <a:p>
            <a:pPr algn="ctr" eaLnBrk="1" hangingPunct="1"/>
            <a:r>
              <a:rPr lang="en-GB" sz="4800"/>
              <a:t>Thank You!!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395288" y="1989138"/>
            <a:ext cx="8215312" cy="1362075"/>
          </a:xfrm>
        </p:spPr>
        <p:txBody>
          <a:bodyPr/>
          <a:lstStyle/>
          <a:p>
            <a:r>
              <a:rPr lang="en-US" smtClean="0">
                <a:ea typeface="ＭＳ Ｐゴシック" pitchFamily="34" charset="-128"/>
              </a:rPr>
              <a:t>Standard Operating Procedure (SOP) </a:t>
            </a:r>
          </a:p>
        </p:txBody>
      </p:sp>
      <p:sp>
        <p:nvSpPr>
          <p:cNvPr id="15363" name="Subtitle 2"/>
          <p:cNvSpPr>
            <a:spLocks noGrp="1"/>
          </p:cNvSpPr>
          <p:nvPr>
            <p:ph type="subTitle" idx="1"/>
          </p:nvPr>
        </p:nvSpPr>
        <p:spPr>
          <a:xfrm>
            <a:off x="214313" y="3929063"/>
            <a:ext cx="5929312" cy="1514475"/>
          </a:xfrm>
        </p:spPr>
        <p:txBody>
          <a:bodyPr/>
          <a:lstStyle/>
          <a:p>
            <a:pPr algn="ctr"/>
            <a:r>
              <a:rPr lang="en-US" b="1" smtClean="0">
                <a:solidFill>
                  <a:srgbClr val="898989"/>
                </a:solidFill>
                <a:ea typeface="ＭＳ Ｐゴシック" pitchFamily="34" charset="-128"/>
              </a:rPr>
              <a:t>Fourth UN-REDD Programme Executive Board meeting</a:t>
            </a:r>
          </a:p>
          <a:p>
            <a:pPr algn="ctr"/>
            <a:r>
              <a:rPr lang="en-US" b="1" smtClean="0">
                <a:solidFill>
                  <a:srgbClr val="898989"/>
                </a:solidFill>
                <a:ea typeface="ＭＳ Ｐゴシック" pitchFamily="34" charset="-128"/>
              </a:rPr>
              <a:t>28</a:t>
            </a:r>
            <a:r>
              <a:rPr lang="en-US" b="1" baseline="30000" smtClean="0">
                <a:solidFill>
                  <a:srgbClr val="898989"/>
                </a:solidFill>
                <a:ea typeface="ＭＳ Ｐゴシック" pitchFamily="34" charset="-128"/>
              </a:rPr>
              <a:t>th</a:t>
            </a:r>
            <a:r>
              <a:rPr lang="en-US" b="1" smtClean="0">
                <a:solidFill>
                  <a:srgbClr val="898989"/>
                </a:solidFill>
                <a:ea typeface="ＭＳ Ｐゴシック" pitchFamily="34" charset="-128"/>
              </a:rPr>
              <a:t> March 2013</a:t>
            </a:r>
          </a:p>
          <a:p>
            <a:pPr algn="ctr"/>
            <a:r>
              <a:rPr lang="en-US" b="1" smtClean="0">
                <a:solidFill>
                  <a:srgbClr val="898989"/>
                </a:solidFill>
                <a:ea typeface="ＭＳ Ｐゴシック" pitchFamily="34" charset="-128"/>
              </a:rPr>
              <a:t>Cambodiana Hotel</a:t>
            </a:r>
          </a:p>
          <a:p>
            <a:pPr algn="ctr"/>
            <a:r>
              <a:rPr lang="en-US" b="1" smtClean="0">
                <a:solidFill>
                  <a:srgbClr val="898989"/>
                </a:solidFill>
                <a:ea typeface="ＭＳ Ｐゴシック" pitchFamily="34" charset="-128"/>
              </a:rPr>
              <a:t>Presented by: Ms. Pan Thida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57213" y="115888"/>
            <a:ext cx="8229600" cy="725487"/>
          </a:xfrm>
        </p:spPr>
        <p:txBody>
          <a:bodyPr/>
          <a:lstStyle/>
          <a:p>
            <a:r>
              <a:rPr lang="en-US" smtClean="0">
                <a:ea typeface="ＭＳ Ｐゴシック" pitchFamily="34" charset="-128"/>
              </a:rPr>
              <a:t>PURPOSE OF SOP DEVELOPMENT</a:t>
            </a:r>
          </a:p>
        </p:txBody>
      </p:sp>
      <p:sp>
        <p:nvSpPr>
          <p:cNvPr id="16387" name="Title 1"/>
          <p:cNvSpPr txBox="1">
            <a:spLocks/>
          </p:cNvSpPr>
          <p:nvPr/>
        </p:nvSpPr>
        <p:spPr bwMode="auto">
          <a:xfrm>
            <a:off x="357188" y="1428750"/>
            <a:ext cx="8424862" cy="1714500"/>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UN-REDD  is a collaborative program between 3 UN agencies and implemented by FA and GDANCP.</a:t>
            </a:r>
          </a:p>
        </p:txBody>
      </p:sp>
      <p:sp>
        <p:nvSpPr>
          <p:cNvPr id="16388" name="Title 1"/>
          <p:cNvSpPr txBox="1">
            <a:spLocks/>
          </p:cNvSpPr>
          <p:nvPr/>
        </p:nvSpPr>
        <p:spPr bwMode="auto">
          <a:xfrm>
            <a:off x="428625" y="3214688"/>
            <a:ext cx="8229600" cy="1000125"/>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SOP has been developed as a result of 3</a:t>
            </a:r>
            <a:r>
              <a:rPr lang="en-US" sz="3000" b="1" baseline="30000">
                <a:solidFill>
                  <a:srgbClr val="595959"/>
                </a:solidFill>
                <a:latin typeface="Franklin Gothic Book" pitchFamily="34" charset="0"/>
              </a:rPr>
              <a:t>rd</a:t>
            </a:r>
            <a:r>
              <a:rPr lang="en-US" sz="3000" b="1">
                <a:solidFill>
                  <a:srgbClr val="595959"/>
                </a:solidFill>
                <a:latin typeface="Franklin Gothic Book" pitchFamily="34" charset="0"/>
              </a:rPr>
              <a:t> PEB Meeting Decision.</a:t>
            </a:r>
          </a:p>
        </p:txBody>
      </p:sp>
      <p:sp>
        <p:nvSpPr>
          <p:cNvPr id="16389" name="Title 1"/>
          <p:cNvSpPr txBox="1">
            <a:spLocks/>
          </p:cNvSpPr>
          <p:nvPr/>
        </p:nvSpPr>
        <p:spPr bwMode="auto">
          <a:xfrm>
            <a:off x="357188" y="4429125"/>
            <a:ext cx="8372475" cy="1000125"/>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SOP will be used as guideline for implementation of REDD+ Taskforce Secretariat.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57213" y="115888"/>
            <a:ext cx="8229600" cy="725487"/>
          </a:xfrm>
        </p:spPr>
        <p:txBody>
          <a:bodyPr/>
          <a:lstStyle/>
          <a:p>
            <a:r>
              <a:rPr lang="en-US" smtClean="0">
                <a:ea typeface="ＭＳ Ｐゴシック" pitchFamily="34" charset="-128"/>
              </a:rPr>
              <a:t>I. Programme Structure and Implementation</a:t>
            </a:r>
          </a:p>
        </p:txBody>
      </p:sp>
      <p:sp>
        <p:nvSpPr>
          <p:cNvPr id="17411" name="Title 1"/>
          <p:cNvSpPr txBox="1">
            <a:spLocks/>
          </p:cNvSpPr>
          <p:nvPr/>
        </p:nvSpPr>
        <p:spPr bwMode="auto">
          <a:xfrm>
            <a:off x="428625" y="2500313"/>
            <a:ext cx="8229600" cy="1643062"/>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NPD and DNPD provide oversight  of the RTS and ensure all  partners contributing to their tasks and deliver required output. </a:t>
            </a:r>
          </a:p>
        </p:txBody>
      </p:sp>
      <p:sp>
        <p:nvSpPr>
          <p:cNvPr id="17412" name="Title 1"/>
          <p:cNvSpPr txBox="1">
            <a:spLocks/>
          </p:cNvSpPr>
          <p:nvPr/>
        </p:nvSpPr>
        <p:spPr bwMode="auto">
          <a:xfrm>
            <a:off x="500063" y="4286250"/>
            <a:ext cx="8229600" cy="1714500"/>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Chair and Vice-Chair of REDD+ Taskforce Secretariat will be working as Programme Management Unit.</a:t>
            </a:r>
          </a:p>
        </p:txBody>
      </p:sp>
      <p:sp>
        <p:nvSpPr>
          <p:cNvPr id="17413" name="Title 1"/>
          <p:cNvSpPr txBox="1">
            <a:spLocks/>
          </p:cNvSpPr>
          <p:nvPr/>
        </p:nvSpPr>
        <p:spPr bwMode="auto">
          <a:xfrm>
            <a:off x="357188" y="1285875"/>
            <a:ext cx="8229600" cy="1000125"/>
          </a:xfrm>
          <a:prstGeom prst="rect">
            <a:avLst/>
          </a:prstGeom>
          <a:noFill/>
          <a:ln w="9525">
            <a:noFill/>
            <a:miter lim="800000"/>
            <a:headEnd/>
            <a:tailEnd/>
          </a:ln>
        </p:spPr>
        <p:txBody>
          <a:bodyPr anchor="ctr"/>
          <a:lstStyle/>
          <a:p>
            <a:pPr marL="342900" indent="-342900">
              <a:buFont typeface="Arial" pitchFamily="34" charset="0"/>
              <a:buChar char="•"/>
            </a:pPr>
            <a:r>
              <a:rPr lang="en-US" sz="3000" b="1">
                <a:solidFill>
                  <a:srgbClr val="595959"/>
                </a:solidFill>
                <a:latin typeface="Franklin Gothic Book" pitchFamily="34" charset="0"/>
              </a:rPr>
              <a:t>Highest decision making lies in Program Executive Board (PEB).</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17752</TotalTime>
  <Words>1917</Words>
  <Application>Microsoft Office PowerPoint</Application>
  <PresentationFormat>On-screen Show (4:3)</PresentationFormat>
  <Paragraphs>298</Paragraphs>
  <Slides>38</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ＭＳ Ｐゴシック</vt:lpstr>
      <vt:lpstr>Franklin Gothic Book</vt:lpstr>
      <vt:lpstr>Calibri</vt:lpstr>
      <vt:lpstr>FrutigerLT-Roman</vt:lpstr>
      <vt:lpstr>Frutiger-Roman</vt:lpstr>
      <vt:lpstr>Times New Roman</vt:lpstr>
      <vt:lpstr>DaunPenh</vt:lpstr>
      <vt:lpstr>Cambria</vt:lpstr>
      <vt:lpstr>Wingdings</vt:lpstr>
      <vt:lpstr>Office Theme</vt:lpstr>
      <vt:lpstr>Slide 1</vt:lpstr>
      <vt:lpstr>Slide 2</vt:lpstr>
      <vt:lpstr>Slide 3</vt:lpstr>
      <vt:lpstr>Slide 4</vt:lpstr>
      <vt:lpstr>Slide 5</vt:lpstr>
      <vt:lpstr>Slide 6</vt:lpstr>
      <vt:lpstr>Standard Operating Procedure (SOP) </vt:lpstr>
      <vt:lpstr>PURPOSE OF SOP DEVELOPMENT</vt:lpstr>
      <vt:lpstr>I. Programme Structure and Implementation</vt:lpstr>
      <vt:lpstr>II. Programme Administration and Management</vt:lpstr>
      <vt:lpstr>II. Programme Administration and Management</vt:lpstr>
      <vt:lpstr>III. Procurement Procedure</vt:lpstr>
      <vt:lpstr>III. Procurement Procedure</vt:lpstr>
      <vt:lpstr>IV. Financial Management</vt:lpstr>
      <vt:lpstr>IV. Financial Management</vt:lpstr>
      <vt:lpstr>V. MONITORING, REPORTING AND AUDIT</vt:lpstr>
      <vt:lpstr>Slide 17</vt:lpstr>
      <vt:lpstr>Programme Progress </vt:lpstr>
      <vt:lpstr>Highlights  </vt:lpstr>
      <vt:lpstr>Highlights  </vt:lpstr>
      <vt:lpstr>Highlights  </vt:lpstr>
      <vt:lpstr>Slide 22</vt:lpstr>
      <vt:lpstr>Programme Challenges  </vt:lpstr>
      <vt:lpstr>Issues and challenges</vt:lpstr>
      <vt:lpstr>Issues and challenges</vt:lpstr>
      <vt:lpstr>Issues and challenges</vt:lpstr>
      <vt:lpstr>Slide 27</vt:lpstr>
      <vt:lpstr>Communications Strategy UN-REDD National Programme</vt:lpstr>
      <vt:lpstr>Slide 29</vt:lpstr>
      <vt:lpstr>Slide 30</vt:lpstr>
      <vt:lpstr>Slide 31</vt:lpstr>
      <vt:lpstr>Activity: UN-REDD website (workspace: FPIC repository)</vt:lpstr>
      <vt:lpstr>Slide 33</vt:lpstr>
      <vt:lpstr>Suggestion to drop output 2.5   (2.5. Policy and legal development for the National REDD+ implementation framework)</vt:lpstr>
      <vt:lpstr>The 3rd PEB meeting on13th December, 2012 requested: The REDD+ Taskforce Secretariat to prepare a matrix with activities that support the REDD+ readiness phase, and to identify which UN-REDD activities (if any) should be dropped in order to ensure that the contribution from UN-REDD funding to REDD+ readiness in Cambodia is optimized. </vt:lpstr>
      <vt:lpstr> The Secretariat recommends the following amendments to the UN-REDD Results Framework so as to allow the contribution from UN-REDD funding to REDD+ readiness in Cambodia to be optimized.   1- Output 2.5 be dropped.  The Rationale for this is that Output 2.5 is a stand-alone Output, not closely relate to other Outputs, and the activities can be undertaken through other initiatives, e.g., the FCPF.  2- The activities from former Output 2.4 that were absorbed into Output 2.3 at the Inception Workshop be dropped.  The Rationale for this is that the funding for these activities is insufficient to deliver a high quality result.  3- The remaining funds from Output 2.5, approximately $45,000  should be used to support the stakeholder engagement process (Output 1.3), which has proven more costly than originally expected. </vt:lpstr>
      <vt:lpstr> 4- The remaining funds from the activities of the former Output 2.4, approximately $100,000 [Thida to confirm exact figure] should be used in the following ways:   a) To supplement funding of Output 2.3 (Benefit sharing studies),   which were under-budgeted in the original budget, by approximately   $60,000   b) To supplement the budget for stakeholder engagement (Output   1.3) by approximately $40,000.  </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Isabelle</dc:creator>
  <cp:lastModifiedBy>timothy.boyle</cp:lastModifiedBy>
  <cp:revision>599</cp:revision>
  <cp:lastPrinted>2012-12-12T11:38:29Z</cp:lastPrinted>
  <dcterms:created xsi:type="dcterms:W3CDTF">2009-05-15T09:37:26Z</dcterms:created>
  <dcterms:modified xsi:type="dcterms:W3CDTF">2013-03-21T09:54:49Z</dcterms:modified>
</cp:coreProperties>
</file>