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97" r:id="rId6"/>
    <p:sldId id="262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84425"/>
  </p:normalViewPr>
  <p:slideViewPr>
    <p:cSldViewPr snapToGrid="0" snapToObjects="1">
      <p:cViewPr varScale="1">
        <p:scale>
          <a:sx n="49" d="100"/>
          <a:sy n="49" d="100"/>
        </p:scale>
        <p:origin x="78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41151-A084-E543-B507-75D5C3D76648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7AF91-269B-8A40-B36E-7A37E4F181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71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0100" lvl="1" indent="-342900" algn="l">
              <a:buFont typeface="Arial" charset="0"/>
              <a:buChar char="•"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95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77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Overall proposed (national) institutional arrangements</a:t>
            </a:r>
            <a:r>
              <a:rPr lang="en-GB" baseline="0" dirty="0"/>
              <a:t> for Zambia’s SIS</a:t>
            </a:r>
          </a:p>
          <a:p>
            <a:endParaRPr lang="en-GB" dirty="0"/>
          </a:p>
          <a:p>
            <a:r>
              <a:rPr lang="en-GB" dirty="0"/>
              <a:t>Need to stress that this is </a:t>
            </a:r>
            <a:r>
              <a:rPr lang="en-GB" b="1" dirty="0"/>
              <a:t>not </a:t>
            </a:r>
            <a:r>
              <a:rPr lang="en-GB" dirty="0"/>
              <a:t>SIS v1.0.  This is full picture of </a:t>
            </a:r>
            <a:r>
              <a:rPr lang="en-GB" b="1" dirty="0"/>
              <a:t>national</a:t>
            </a:r>
            <a:r>
              <a:rPr lang="en-GB" b="1" baseline="0" dirty="0"/>
              <a:t> </a:t>
            </a:r>
            <a:r>
              <a:rPr lang="en-GB" baseline="0" dirty="0"/>
              <a:t>institutional arrangements for the </a:t>
            </a:r>
            <a:r>
              <a:rPr lang="en-GB" dirty="0"/>
              <a:t>SIS in the fullness of time.  Note that subnational institutional</a:t>
            </a:r>
            <a:r>
              <a:rPr lang="en-GB" baseline="0" dirty="0"/>
              <a:t> arrangements are not shown for clarity (and not covered in the </a:t>
            </a:r>
            <a:r>
              <a:rPr lang="en-GB" baseline="0" dirty="0" err="1"/>
              <a:t>ppt</a:t>
            </a:r>
            <a:r>
              <a:rPr lang="en-GB" baseline="0" dirty="0"/>
              <a:t> due to time constraints).</a:t>
            </a:r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6979E-2B7D-7A4A-B633-373DC72BFE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64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5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96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30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1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8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2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39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20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79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61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8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27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90917-F5D0-0043-9CB4-1EADDA573E2B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9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Victor Chiiba</a:t>
            </a:r>
          </a:p>
          <a:p>
            <a:r>
              <a:rPr lang="en-US" dirty="0"/>
              <a:t>ZAMBIA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a Safeguards Information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08200" y="4778375"/>
            <a:ext cx="7620000" cy="1143000"/>
          </a:xfrm>
        </p:spPr>
        <p:txBody>
          <a:bodyPr/>
          <a:lstStyle/>
          <a:p>
            <a:endParaRPr lang="en-US" sz="1400" dirty="0"/>
          </a:p>
          <a:p>
            <a:r>
              <a:rPr lang="en-GB" sz="1800" b="1" dirty="0"/>
              <a:t>Africa Regional South-South Knowledge Exchange on REDD+ Safeguards and Safeguards Information Systems </a:t>
            </a:r>
            <a:endParaRPr lang="en-GB" sz="1800" dirty="0"/>
          </a:p>
          <a:p>
            <a:pPr algn="ctr"/>
            <a:r>
              <a:rPr lang="en-US" sz="1800" dirty="0"/>
              <a:t>Accra.  12 – 13 June 2018</a:t>
            </a:r>
          </a:p>
        </p:txBody>
      </p:sp>
    </p:spTree>
    <p:extLst>
      <p:ext uri="{BB962C8B-B14F-4D97-AF65-F5344CB8AC3E}">
        <p14:creationId xmlns:p14="http://schemas.microsoft.com/office/powerpoint/2010/main" val="63157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799"/>
            <a:ext cx="9972261" cy="4415883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3100" dirty="0"/>
              <a:t>Zambia undertook the following  </a:t>
            </a:r>
            <a:r>
              <a:rPr lang="en-US" sz="3100" u="sng" dirty="0"/>
              <a:t>process</a:t>
            </a:r>
            <a:r>
              <a:rPr lang="en-US" sz="3100" dirty="0"/>
              <a:t> :</a:t>
            </a:r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GB" sz="2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500" dirty="0"/>
              <a:t> Process undertaken: Consultative Process with a consultant who  worked with a local Technical Working Group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Narrative report done at inception and also validation stages of document Preparation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SIS Definition: Done through Analysis Reporting including mixed approaches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Sources of Information for  the SIS: Existing policies /laws and REDD+ Strategy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Lead Institution: Zambia Enviromental Management Agency( ZEMA)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Creation of  a dedicated web-based platform t share/disseminate information: YES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Currently managed by the Forestry Department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sz="2500" dirty="0"/>
              <a:t>The actual SIS was funded by UNEP . The new activities are been funded by UNREDD and WB while working worth the Zambia Government </a:t>
            </a:r>
          </a:p>
          <a:p>
            <a:pPr marL="800100" lvl="1" indent="-342900" algn="l">
              <a:buFont typeface="Arial" charset="0"/>
              <a:buChar char="•"/>
            </a:pPr>
            <a:endParaRPr lang="en-GB" sz="2500" dirty="0"/>
          </a:p>
          <a:p>
            <a:pPr marL="800100" lvl="1" indent="-342900" algn="l">
              <a:buFont typeface="Arial" charset="0"/>
              <a:buChar char="•"/>
            </a:pPr>
            <a:endParaRPr lang="en-GB" sz="2500" dirty="0"/>
          </a:p>
          <a:p>
            <a:pPr marL="800100" lvl="1" indent="-342900" algn="l">
              <a:buFont typeface="Arial" charset="0"/>
              <a:buChar char="•"/>
            </a:pPr>
            <a:endParaRPr lang="en-GB" sz="2200" dirty="0"/>
          </a:p>
          <a:p>
            <a:pPr marL="800100" lvl="1" indent="-342900" algn="l">
              <a:buFont typeface="Arial" charset="0"/>
              <a:buChar char="•"/>
            </a:pPr>
            <a:endParaRPr lang="en-GB" sz="2800" dirty="0"/>
          </a:p>
          <a:p>
            <a:pPr marL="800100" lvl="1" indent="-342900" algn="l">
              <a:buFont typeface="Arial" charset="0"/>
              <a:buChar char="•"/>
            </a:pPr>
            <a:endParaRPr lang="en-GB" sz="2400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Process: what we did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966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/>
          <a:lstStyle/>
          <a:p>
            <a:pPr marL="342900" indent="-342900" algn="l">
              <a:buFont typeface="Arial" charset="0"/>
              <a:buChar char="•"/>
            </a:pPr>
            <a:r>
              <a:rPr lang="en-US" dirty="0"/>
              <a:t>Please provide details of the </a:t>
            </a:r>
            <a:r>
              <a:rPr lang="en-US" u="sng" dirty="0"/>
              <a:t>challenges</a:t>
            </a:r>
            <a:r>
              <a:rPr lang="en-US" dirty="0"/>
              <a:t> you encountered:</a:t>
            </a:r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r>
              <a:rPr lang="en-GB" dirty="0"/>
              <a:t>Very Few Challenges if any  as funds f0r various meetings were mobilised on time that were used for the inception report and the validation process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dirty="0"/>
              <a:t>We had no challenges in getting the technical input as Technical Advisors from the Africa and Global  team were available in most sessions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dirty="0" err="1"/>
              <a:t>Multistakeholders</a:t>
            </a:r>
            <a:r>
              <a:rPr lang="en-GB" dirty="0"/>
              <a:t>  participation is the design</a:t>
            </a:r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Strengths &amp; Opportunities: </a:t>
            </a:r>
            <a:br>
              <a:rPr lang="en-US" dirty="0"/>
            </a:br>
            <a:r>
              <a:rPr lang="en-US" dirty="0"/>
              <a:t>what worked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897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/>
          </a:bodyPr>
          <a:lstStyle/>
          <a:p>
            <a:pPr marL="342900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r>
              <a:rPr lang="en-GB" dirty="0"/>
              <a:t> Cooperating partners included the  UNEP, UNDP, WB and FAO operating at various levels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dirty="0"/>
              <a:t>SIS improvements: Currently reviewing the SIS V.1.0 to include other information from  the recently  drafted National Interpretation  of the Cancun Safeguards.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GB" dirty="0"/>
              <a:t>Further, works shall include a critical look at the WB/GCF safeguards through the  use f information from the SESA and ESMF in order to inform THE SIS.</a:t>
            </a:r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Autofit/>
          </a:bodyPr>
          <a:lstStyle/>
          <a:p>
            <a:r>
              <a:rPr lang="en-GB" sz="5400" dirty="0"/>
              <a:t>Weaknesses &amp; Challenges: </a:t>
            </a:r>
            <a:br>
              <a:rPr lang="en-GB" sz="5400" dirty="0"/>
            </a:br>
            <a:r>
              <a:rPr lang="en-GB" sz="5400" dirty="0"/>
              <a:t>what didn’t work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2136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1676400" y="4630007"/>
            <a:ext cx="8817892" cy="22135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baseline="30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0"/>
            <a:ext cx="2590800" cy="4114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GB" sz="2000" b="1" baseline="30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863506" y="-1878"/>
            <a:ext cx="2590800" cy="45493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GB" sz="2000" b="1" dirty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en-GB" sz="2000" b="1" baseline="30000" dirty="0">
                <a:solidFill>
                  <a:schemeClr val="accent3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6867" name="Rectangle 3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6868" name="Group 35"/>
          <p:cNvGrpSpPr>
            <a:grpSpLocks/>
          </p:cNvGrpSpPr>
          <p:nvPr/>
        </p:nvGrpSpPr>
        <p:grpSpPr bwMode="auto">
          <a:xfrm>
            <a:off x="4929222" y="1573771"/>
            <a:ext cx="2157412" cy="3821113"/>
            <a:chOff x="4161" y="3577"/>
            <a:chExt cx="3397" cy="3397"/>
          </a:xfrm>
        </p:grpSpPr>
        <p:sp>
          <p:nvSpPr>
            <p:cNvPr id="36900" name="Freeform 36"/>
            <p:cNvSpPr>
              <a:spLocks/>
            </p:cNvSpPr>
            <p:nvPr/>
          </p:nvSpPr>
          <p:spPr bwMode="auto">
            <a:xfrm>
              <a:off x="4161" y="3577"/>
              <a:ext cx="3397" cy="3397"/>
            </a:xfrm>
            <a:custGeom>
              <a:avLst/>
              <a:gdLst>
                <a:gd name="T0" fmla="*/ 1559 w 3397"/>
                <a:gd name="T1" fmla="*/ 3583 h 3397"/>
                <a:gd name="T2" fmla="*/ 1290 w 3397"/>
                <a:gd name="T3" fmla="*/ 3627 h 3397"/>
                <a:gd name="T4" fmla="*/ 1037 w 3397"/>
                <a:gd name="T5" fmla="*/ 3711 h 3397"/>
                <a:gd name="T6" fmla="*/ 803 w 3397"/>
                <a:gd name="T7" fmla="*/ 3832 h 3397"/>
                <a:gd name="T8" fmla="*/ 593 w 3397"/>
                <a:gd name="T9" fmla="*/ 3986 h 3397"/>
                <a:gd name="T10" fmla="*/ 409 w 3397"/>
                <a:gd name="T11" fmla="*/ 4170 h 3397"/>
                <a:gd name="T12" fmla="*/ 254 w 3397"/>
                <a:gd name="T13" fmla="*/ 4381 h 3397"/>
                <a:gd name="T14" fmla="*/ 133 w 3397"/>
                <a:gd name="T15" fmla="*/ 4614 h 3397"/>
                <a:gd name="T16" fmla="*/ 49 w 3397"/>
                <a:gd name="T17" fmla="*/ 4867 h 3397"/>
                <a:gd name="T18" fmla="*/ 5 w 3397"/>
                <a:gd name="T19" fmla="*/ 5136 h 3397"/>
                <a:gd name="T20" fmla="*/ 5 w 3397"/>
                <a:gd name="T21" fmla="*/ 5415 h 3397"/>
                <a:gd name="T22" fmla="*/ 49 w 3397"/>
                <a:gd name="T23" fmla="*/ 5683 h 3397"/>
                <a:gd name="T24" fmla="*/ 133 w 3397"/>
                <a:gd name="T25" fmla="*/ 5936 h 3397"/>
                <a:gd name="T26" fmla="*/ 254 w 3397"/>
                <a:gd name="T27" fmla="*/ 6170 h 3397"/>
                <a:gd name="T28" fmla="*/ 409 w 3397"/>
                <a:gd name="T29" fmla="*/ 6380 h 3397"/>
                <a:gd name="T30" fmla="*/ 593 w 3397"/>
                <a:gd name="T31" fmla="*/ 6565 h 3397"/>
                <a:gd name="T32" fmla="*/ 803 w 3397"/>
                <a:gd name="T33" fmla="*/ 6719 h 3397"/>
                <a:gd name="T34" fmla="*/ 1037 w 3397"/>
                <a:gd name="T35" fmla="*/ 6840 h 3397"/>
                <a:gd name="T36" fmla="*/ 1290 w 3397"/>
                <a:gd name="T37" fmla="*/ 6924 h 3397"/>
                <a:gd name="T38" fmla="*/ 1559 w 3397"/>
                <a:gd name="T39" fmla="*/ 6968 h 3397"/>
                <a:gd name="T40" fmla="*/ 1837 w 3397"/>
                <a:gd name="T41" fmla="*/ 6968 h 3397"/>
                <a:gd name="T42" fmla="*/ 2106 w 3397"/>
                <a:gd name="T43" fmla="*/ 6924 h 3397"/>
                <a:gd name="T44" fmla="*/ 2359 w 3397"/>
                <a:gd name="T45" fmla="*/ 6840 h 3397"/>
                <a:gd name="T46" fmla="*/ 2592 w 3397"/>
                <a:gd name="T47" fmla="*/ 6719 h 3397"/>
                <a:gd name="T48" fmla="*/ 2803 w 3397"/>
                <a:gd name="T49" fmla="*/ 6565 h 3397"/>
                <a:gd name="T50" fmla="*/ 2987 w 3397"/>
                <a:gd name="T51" fmla="*/ 6380 h 3397"/>
                <a:gd name="T52" fmla="*/ 3142 w 3397"/>
                <a:gd name="T53" fmla="*/ 6170 h 3397"/>
                <a:gd name="T54" fmla="*/ 3263 w 3397"/>
                <a:gd name="T55" fmla="*/ 5936 h 3397"/>
                <a:gd name="T56" fmla="*/ 3347 w 3397"/>
                <a:gd name="T57" fmla="*/ 5683 h 3397"/>
                <a:gd name="T58" fmla="*/ 3390 w 3397"/>
                <a:gd name="T59" fmla="*/ 5415 h 3397"/>
                <a:gd name="T60" fmla="*/ 3390 w 3397"/>
                <a:gd name="T61" fmla="*/ 5136 h 3397"/>
                <a:gd name="T62" fmla="*/ 3347 w 3397"/>
                <a:gd name="T63" fmla="*/ 4867 h 3397"/>
                <a:gd name="T64" fmla="*/ 3263 w 3397"/>
                <a:gd name="T65" fmla="*/ 4614 h 3397"/>
                <a:gd name="T66" fmla="*/ 3142 w 3397"/>
                <a:gd name="T67" fmla="*/ 4381 h 3397"/>
                <a:gd name="T68" fmla="*/ 2987 w 3397"/>
                <a:gd name="T69" fmla="*/ 4170 h 3397"/>
                <a:gd name="T70" fmla="*/ 2803 w 3397"/>
                <a:gd name="T71" fmla="*/ 3986 h 3397"/>
                <a:gd name="T72" fmla="*/ 2592 w 3397"/>
                <a:gd name="T73" fmla="*/ 3832 h 3397"/>
                <a:gd name="T74" fmla="*/ 2359 w 3397"/>
                <a:gd name="T75" fmla="*/ 3711 h 3397"/>
                <a:gd name="T76" fmla="*/ 2106 w 3397"/>
                <a:gd name="T77" fmla="*/ 3627 h 3397"/>
                <a:gd name="T78" fmla="*/ 1837 w 3397"/>
                <a:gd name="T79" fmla="*/ 3583 h 33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397" h="3397">
                  <a:moveTo>
                    <a:pt x="1698" y="0"/>
                  </a:moveTo>
                  <a:lnTo>
                    <a:pt x="1559" y="6"/>
                  </a:lnTo>
                  <a:lnTo>
                    <a:pt x="1422" y="23"/>
                  </a:lnTo>
                  <a:lnTo>
                    <a:pt x="1290" y="50"/>
                  </a:lnTo>
                  <a:lnTo>
                    <a:pt x="1161" y="87"/>
                  </a:lnTo>
                  <a:lnTo>
                    <a:pt x="1037" y="134"/>
                  </a:lnTo>
                  <a:lnTo>
                    <a:pt x="917" y="190"/>
                  </a:lnTo>
                  <a:lnTo>
                    <a:pt x="803" y="255"/>
                  </a:lnTo>
                  <a:lnTo>
                    <a:pt x="695" y="328"/>
                  </a:lnTo>
                  <a:lnTo>
                    <a:pt x="593" y="409"/>
                  </a:lnTo>
                  <a:lnTo>
                    <a:pt x="497" y="498"/>
                  </a:lnTo>
                  <a:lnTo>
                    <a:pt x="409" y="593"/>
                  </a:lnTo>
                  <a:lnTo>
                    <a:pt x="327" y="696"/>
                  </a:lnTo>
                  <a:lnTo>
                    <a:pt x="254" y="804"/>
                  </a:lnTo>
                  <a:lnTo>
                    <a:pt x="189" y="918"/>
                  </a:lnTo>
                  <a:lnTo>
                    <a:pt x="133" y="1037"/>
                  </a:lnTo>
                  <a:lnTo>
                    <a:pt x="86" y="1162"/>
                  </a:lnTo>
                  <a:lnTo>
                    <a:pt x="49" y="1290"/>
                  </a:lnTo>
                  <a:lnTo>
                    <a:pt x="22" y="1423"/>
                  </a:lnTo>
                  <a:lnTo>
                    <a:pt x="5" y="1559"/>
                  </a:lnTo>
                  <a:lnTo>
                    <a:pt x="0" y="1698"/>
                  </a:lnTo>
                  <a:lnTo>
                    <a:pt x="5" y="1838"/>
                  </a:lnTo>
                  <a:lnTo>
                    <a:pt x="22" y="1974"/>
                  </a:lnTo>
                  <a:lnTo>
                    <a:pt x="49" y="2106"/>
                  </a:lnTo>
                  <a:lnTo>
                    <a:pt x="86" y="2235"/>
                  </a:lnTo>
                  <a:lnTo>
                    <a:pt x="133" y="2359"/>
                  </a:lnTo>
                  <a:lnTo>
                    <a:pt x="189" y="2479"/>
                  </a:lnTo>
                  <a:lnTo>
                    <a:pt x="254" y="2593"/>
                  </a:lnTo>
                  <a:lnTo>
                    <a:pt x="327" y="2701"/>
                  </a:lnTo>
                  <a:lnTo>
                    <a:pt x="409" y="2803"/>
                  </a:lnTo>
                  <a:lnTo>
                    <a:pt x="497" y="2899"/>
                  </a:lnTo>
                  <a:lnTo>
                    <a:pt x="593" y="2988"/>
                  </a:lnTo>
                  <a:lnTo>
                    <a:pt x="695" y="3069"/>
                  </a:lnTo>
                  <a:lnTo>
                    <a:pt x="803" y="3142"/>
                  </a:lnTo>
                  <a:lnTo>
                    <a:pt x="917" y="3207"/>
                  </a:lnTo>
                  <a:lnTo>
                    <a:pt x="1037" y="3263"/>
                  </a:lnTo>
                  <a:lnTo>
                    <a:pt x="1161" y="3310"/>
                  </a:lnTo>
                  <a:lnTo>
                    <a:pt x="1290" y="3347"/>
                  </a:lnTo>
                  <a:lnTo>
                    <a:pt x="1422" y="3374"/>
                  </a:lnTo>
                  <a:lnTo>
                    <a:pt x="1559" y="3391"/>
                  </a:lnTo>
                  <a:lnTo>
                    <a:pt x="1698" y="3397"/>
                  </a:lnTo>
                  <a:lnTo>
                    <a:pt x="1837" y="3391"/>
                  </a:lnTo>
                  <a:lnTo>
                    <a:pt x="1973" y="3374"/>
                  </a:lnTo>
                  <a:lnTo>
                    <a:pt x="2106" y="3347"/>
                  </a:lnTo>
                  <a:lnTo>
                    <a:pt x="2235" y="3310"/>
                  </a:lnTo>
                  <a:lnTo>
                    <a:pt x="2359" y="3263"/>
                  </a:lnTo>
                  <a:lnTo>
                    <a:pt x="2478" y="3207"/>
                  </a:lnTo>
                  <a:lnTo>
                    <a:pt x="2592" y="3142"/>
                  </a:lnTo>
                  <a:lnTo>
                    <a:pt x="2701" y="3069"/>
                  </a:lnTo>
                  <a:lnTo>
                    <a:pt x="2803" y="2988"/>
                  </a:lnTo>
                  <a:lnTo>
                    <a:pt x="2899" y="2899"/>
                  </a:lnTo>
                  <a:lnTo>
                    <a:pt x="2987" y="2803"/>
                  </a:lnTo>
                  <a:lnTo>
                    <a:pt x="3068" y="2701"/>
                  </a:lnTo>
                  <a:lnTo>
                    <a:pt x="3142" y="2593"/>
                  </a:lnTo>
                  <a:lnTo>
                    <a:pt x="3206" y="2479"/>
                  </a:lnTo>
                  <a:lnTo>
                    <a:pt x="3263" y="2359"/>
                  </a:lnTo>
                  <a:lnTo>
                    <a:pt x="3309" y="2235"/>
                  </a:lnTo>
                  <a:lnTo>
                    <a:pt x="3347" y="2106"/>
                  </a:lnTo>
                  <a:lnTo>
                    <a:pt x="3374" y="1974"/>
                  </a:lnTo>
                  <a:lnTo>
                    <a:pt x="3390" y="1838"/>
                  </a:lnTo>
                  <a:lnTo>
                    <a:pt x="3396" y="1698"/>
                  </a:lnTo>
                  <a:lnTo>
                    <a:pt x="3390" y="1559"/>
                  </a:lnTo>
                  <a:lnTo>
                    <a:pt x="3374" y="1423"/>
                  </a:lnTo>
                  <a:lnTo>
                    <a:pt x="3347" y="1290"/>
                  </a:lnTo>
                  <a:lnTo>
                    <a:pt x="3309" y="1162"/>
                  </a:lnTo>
                  <a:lnTo>
                    <a:pt x="3263" y="1037"/>
                  </a:lnTo>
                  <a:lnTo>
                    <a:pt x="3206" y="918"/>
                  </a:lnTo>
                  <a:lnTo>
                    <a:pt x="3142" y="804"/>
                  </a:lnTo>
                  <a:lnTo>
                    <a:pt x="3068" y="696"/>
                  </a:lnTo>
                  <a:lnTo>
                    <a:pt x="2987" y="593"/>
                  </a:lnTo>
                  <a:lnTo>
                    <a:pt x="2899" y="498"/>
                  </a:lnTo>
                  <a:lnTo>
                    <a:pt x="2803" y="409"/>
                  </a:lnTo>
                  <a:lnTo>
                    <a:pt x="2701" y="328"/>
                  </a:lnTo>
                  <a:lnTo>
                    <a:pt x="2592" y="255"/>
                  </a:lnTo>
                  <a:lnTo>
                    <a:pt x="2478" y="190"/>
                  </a:lnTo>
                  <a:lnTo>
                    <a:pt x="2359" y="134"/>
                  </a:lnTo>
                  <a:lnTo>
                    <a:pt x="2235" y="87"/>
                  </a:lnTo>
                  <a:lnTo>
                    <a:pt x="2106" y="50"/>
                  </a:lnTo>
                  <a:lnTo>
                    <a:pt x="1973" y="23"/>
                  </a:lnTo>
                  <a:lnTo>
                    <a:pt x="1837" y="6"/>
                  </a:lnTo>
                  <a:lnTo>
                    <a:pt x="1698" y="0"/>
                  </a:lnTo>
                  <a:close/>
                </a:path>
              </a:pathLst>
            </a:cu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36897" name="Text Box 4"/>
          <p:cNvSpPr txBox="1">
            <a:spLocks noChangeArrowheads="1"/>
          </p:cNvSpPr>
          <p:nvPr/>
        </p:nvSpPr>
        <p:spPr bwMode="auto">
          <a:xfrm>
            <a:off x="5257802" y="1752600"/>
            <a:ext cx="1500257" cy="2877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ZEMA</a:t>
            </a:r>
          </a:p>
          <a:p>
            <a:pPr algn="ctr" eaLnBrk="1" hangingPunct="1"/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Planning &amp; Info. 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Dept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(Host)</a:t>
            </a:r>
          </a:p>
          <a:p>
            <a:pPr algn="ctr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coordination</a:t>
            </a: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information compilation</a:t>
            </a: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analysis and interpretation</a:t>
            </a: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national &amp; international dissemination</a:t>
            </a:r>
          </a:p>
          <a:p>
            <a:pPr algn="ctr" eaLnBrk="1" hangingPunct="1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sz="20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39" name="Group 23"/>
          <p:cNvGrpSpPr>
            <a:grpSpLocks/>
          </p:cNvGrpSpPr>
          <p:nvPr/>
        </p:nvGrpSpPr>
        <p:grpSpPr bwMode="auto">
          <a:xfrm>
            <a:off x="1752495" y="4724551"/>
            <a:ext cx="2658565" cy="2057070"/>
            <a:chOff x="2293" y="-888"/>
            <a:chExt cx="3252" cy="3887"/>
          </a:xfrm>
          <a:solidFill>
            <a:srgbClr val="009900"/>
          </a:solidFill>
        </p:grpSpPr>
        <p:sp>
          <p:nvSpPr>
            <p:cNvPr id="40" name="Freeform 24"/>
            <p:cNvSpPr>
              <a:spLocks/>
            </p:cNvSpPr>
            <p:nvPr/>
          </p:nvSpPr>
          <p:spPr bwMode="auto">
            <a:xfrm>
              <a:off x="2293" y="-888"/>
              <a:ext cx="3252" cy="3887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Forestry Department</a:t>
              </a:r>
              <a:endParaRPr lang="en-GB" b="1" dirty="0">
                <a:solidFill>
                  <a:schemeClr val="bg1"/>
                </a:solidFill>
                <a:latin typeface="Myriad Pro"/>
              </a:endParaRP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NFMS</a:t>
              </a: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(ILUA II + 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FLES)</a:t>
              </a:r>
            </a:p>
            <a:p>
              <a:pPr lvl="0" algn="ctr"/>
              <a:endParaRPr lang="en-US" dirty="0">
                <a:solidFill>
                  <a:schemeClr val="bg1"/>
                </a:solidFill>
                <a:latin typeface="Myriad Pro"/>
              </a:endParaRPr>
            </a:p>
            <a:p>
              <a:pPr marL="285750" indent="-285750" algn="ctr">
                <a:buFontTx/>
                <a:buChar char="-"/>
              </a:pP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national dissemination (web portal)</a:t>
              </a:r>
            </a:p>
          </p:txBody>
        </p:sp>
      </p:grp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5029200" y="5152321"/>
            <a:ext cx="23876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 sz="2000" dirty="0"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52494" y="533400"/>
            <a:ext cx="2413900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Ministry of Mines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91453" y="76201"/>
            <a:ext cx="2425086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Ministry of Chiefs and Traditional Affairs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52494" y="76200"/>
            <a:ext cx="2413900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Ministry of Agriculture</a:t>
            </a:r>
          </a:p>
        </p:txBody>
      </p: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7744504" y="4828381"/>
            <a:ext cx="2694896" cy="1953419"/>
            <a:chOff x="2397" y="164"/>
            <a:chExt cx="3227" cy="2582"/>
          </a:xfrm>
          <a:solidFill>
            <a:srgbClr val="009900"/>
          </a:solidFill>
        </p:grpSpPr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2397" y="164"/>
              <a:ext cx="3227" cy="2582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6886" name="Rectangle 4"/>
          <p:cNvSpPr>
            <a:spLocks noChangeArrowheads="1"/>
          </p:cNvSpPr>
          <p:nvPr/>
        </p:nvSpPr>
        <p:spPr bwMode="auto">
          <a:xfrm>
            <a:off x="7791450" y="4953001"/>
            <a:ext cx="25717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bg1"/>
                </a:solidFill>
                <a:latin typeface="Myriad Pro"/>
                <a:cs typeface="+mn-cs"/>
              </a:rPr>
              <a:t>Central Statistics Office</a:t>
            </a:r>
            <a:endParaRPr lang="en-US" altLang="en-US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endParaRPr lang="en-US" altLang="en-US" b="1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r>
              <a:rPr lang="en-US" altLang="en-US" dirty="0">
                <a:solidFill>
                  <a:schemeClr val="bg1"/>
                </a:solidFill>
                <a:latin typeface="Myriad Pro"/>
                <a:cs typeface="+mn-cs"/>
              </a:rPr>
              <a:t>- </a:t>
            </a:r>
            <a:r>
              <a:rPr lang="en-US" altLang="en-US" sz="1600" dirty="0">
                <a:solidFill>
                  <a:schemeClr val="bg1"/>
                </a:solidFill>
                <a:latin typeface="Myriad Pro"/>
                <a:cs typeface="+mn-cs"/>
              </a:rPr>
              <a:t>National dissemination</a:t>
            </a:r>
          </a:p>
        </p:txBody>
      </p:sp>
      <p:sp>
        <p:nvSpPr>
          <p:cNvPr id="36" name="Freeform 299"/>
          <p:cNvSpPr>
            <a:spLocks/>
          </p:cNvSpPr>
          <p:nvPr/>
        </p:nvSpPr>
        <p:spPr bwMode="auto">
          <a:xfrm rot="18827622">
            <a:off x="4321248" y="4337984"/>
            <a:ext cx="564552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37" name="Freeform 299"/>
          <p:cNvSpPr>
            <a:spLocks/>
          </p:cNvSpPr>
          <p:nvPr/>
        </p:nvSpPr>
        <p:spPr bwMode="auto">
          <a:xfrm rot="1994289">
            <a:off x="4402539" y="1665838"/>
            <a:ext cx="609505" cy="244522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07291" y="153145"/>
            <a:ext cx="2819639" cy="11695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Myriad Pro" pitchFamily="34" charset="0"/>
              </a:rPr>
              <a:t>Climate Change Dept.</a:t>
            </a:r>
          </a:p>
          <a:p>
            <a:pPr algn="ctr"/>
            <a:endParaRPr lang="en-GB" sz="1400" b="1" dirty="0">
              <a:latin typeface="Myriad Pro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en-GB" sz="1400" b="1" dirty="0">
                <a:latin typeface="Myriad Pro" pitchFamily="34" charset="0"/>
              </a:rPr>
              <a:t>Analysis/interpretation</a:t>
            </a:r>
          </a:p>
          <a:p>
            <a:pPr marL="285750" indent="-285750" algn="ctr">
              <a:buFontTx/>
              <a:buChar char="-"/>
            </a:pPr>
            <a:endParaRPr lang="en-GB" sz="1400" b="1" dirty="0">
              <a:latin typeface="Myriad Pro" pitchFamily="34" charset="0"/>
            </a:endParaRPr>
          </a:p>
          <a:p>
            <a:pPr algn="ctr"/>
            <a:r>
              <a:rPr lang="en-GB" sz="1400" b="1" dirty="0">
                <a:latin typeface="Myriad Pro" pitchFamily="34" charset="0"/>
              </a:rPr>
              <a:t>Coordinating Body </a:t>
            </a:r>
          </a:p>
        </p:txBody>
      </p:sp>
      <p:sp>
        <p:nvSpPr>
          <p:cNvPr id="50" name="Freeform 299"/>
          <p:cNvSpPr>
            <a:spLocks/>
          </p:cNvSpPr>
          <p:nvPr/>
        </p:nvSpPr>
        <p:spPr bwMode="auto">
          <a:xfrm rot="10800000">
            <a:off x="7302298" y="2895322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1" name="Freeform 299"/>
          <p:cNvSpPr>
            <a:spLocks/>
          </p:cNvSpPr>
          <p:nvPr/>
        </p:nvSpPr>
        <p:spPr bwMode="auto">
          <a:xfrm rot="12288806">
            <a:off x="7160797" y="4511893"/>
            <a:ext cx="526864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3" name="Freeform 299"/>
          <p:cNvSpPr>
            <a:spLocks/>
          </p:cNvSpPr>
          <p:nvPr/>
        </p:nvSpPr>
        <p:spPr bwMode="auto">
          <a:xfrm rot="7901537">
            <a:off x="7094861" y="1616059"/>
            <a:ext cx="576518" cy="280665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52494" y="1752600"/>
            <a:ext cx="2413900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Energy Department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752494" y="2209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Water Resources Management Authority</a:t>
            </a:r>
            <a:endParaRPr lang="en-US" i="1" dirty="0">
              <a:solidFill>
                <a:prstClr val="white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52494" y="2971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Department of Water Affairs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752494" y="9906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Department of National Parks and Wildlife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991454" y="838200"/>
            <a:ext cx="2414879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Ministry of Gender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002639" y="1313766"/>
            <a:ext cx="2413900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Ministry of Local Government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003130" y="2057401"/>
            <a:ext cx="2436270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Research and academic institutions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991453" y="2819400"/>
            <a:ext cx="243627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Private associations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91453" y="3275298"/>
            <a:ext cx="2436272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Zambia Farmers’ Union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980756" y="3745468"/>
            <a:ext cx="2436272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Chamber of Mines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65" name="Freeform 299"/>
          <p:cNvSpPr>
            <a:spLocks/>
          </p:cNvSpPr>
          <p:nvPr/>
        </p:nvSpPr>
        <p:spPr bwMode="auto">
          <a:xfrm>
            <a:off x="4402684" y="2938978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38" name="Group 23"/>
          <p:cNvGrpSpPr>
            <a:grpSpLocks/>
          </p:cNvGrpSpPr>
          <p:nvPr/>
        </p:nvGrpSpPr>
        <p:grpSpPr bwMode="auto">
          <a:xfrm>
            <a:off x="4643734" y="5690046"/>
            <a:ext cx="2658565" cy="1062670"/>
            <a:chOff x="5442" y="-2217"/>
            <a:chExt cx="3252" cy="2008"/>
          </a:xfrm>
          <a:solidFill>
            <a:srgbClr val="009900"/>
          </a:solidFill>
        </p:grpSpPr>
        <p:sp>
          <p:nvSpPr>
            <p:cNvPr id="43" name="Freeform 24"/>
            <p:cNvSpPr>
              <a:spLocks/>
            </p:cNvSpPr>
            <p:nvPr/>
          </p:nvSpPr>
          <p:spPr bwMode="auto">
            <a:xfrm>
              <a:off x="5442" y="-2217"/>
              <a:ext cx="3252" cy="2008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Ministry of Finance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)</a:t>
              </a:r>
            </a:p>
            <a:p>
              <a:pPr marL="285750" indent="-285750" algn="ctr">
                <a:buFontTx/>
                <a:buChar char="-"/>
              </a:pP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Financing operational costs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868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/>
          </a:bodyPr>
          <a:lstStyle/>
          <a:p>
            <a:pPr lvl="1" algn="l"/>
            <a:endParaRPr lang="en-US" sz="1900" dirty="0"/>
          </a:p>
          <a:p>
            <a:pPr lvl="1"/>
            <a:r>
              <a:rPr lang="en-US" sz="1900" dirty="0"/>
              <a:t>COLLARABORATION WITH  ALL RELEVANT INSTITUTION  IS IMPORTANT IN ORDER TO EHNANCE SIS INFORMATION FLOW</a:t>
            </a:r>
            <a:endParaRPr lang="en-GB" sz="2800" dirty="0"/>
          </a:p>
          <a:p>
            <a:pPr marL="800100" lvl="1" indent="-342900">
              <a:buFont typeface="Arial" charset="0"/>
              <a:buChar char="•"/>
            </a:pPr>
            <a:endParaRPr lang="en-GB" sz="2400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Autofit/>
          </a:bodyPr>
          <a:lstStyle/>
          <a:p>
            <a:br>
              <a:rPr lang="en-US" sz="5400" dirty="0"/>
            </a:br>
            <a:r>
              <a:rPr lang="en-US" sz="5400" dirty="0"/>
              <a:t>Lessons</a:t>
            </a:r>
          </a:p>
        </p:txBody>
      </p:sp>
    </p:spTree>
    <p:extLst>
      <p:ext uri="{BB962C8B-B14F-4D97-AF65-F5344CB8AC3E}">
        <p14:creationId xmlns:p14="http://schemas.microsoft.com/office/powerpoint/2010/main" val="90430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7D88A-3982-4563-94F2-8C87801B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           </a:t>
            </a:r>
            <a:r>
              <a:rPr lang="en-US" sz="9600" b="1" dirty="0"/>
              <a:t>END !!</a:t>
            </a:r>
            <a:endParaRPr lang="en-ZM" sz="9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BBB90-09E0-4FD3-9611-261FCC816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83357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475</Words>
  <Application>Microsoft Office PowerPoint</Application>
  <PresentationFormat>Widescreen</PresentationFormat>
  <Paragraphs>131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Myriad Pro</vt:lpstr>
      <vt:lpstr>Times New Roman</vt:lpstr>
      <vt:lpstr>Office Theme</vt:lpstr>
      <vt:lpstr>Designing a Safeguards Information System</vt:lpstr>
      <vt:lpstr> Process: what we did</vt:lpstr>
      <vt:lpstr>Strengths &amp; Opportunities:  what worked</vt:lpstr>
      <vt:lpstr>Weaknesses &amp; Challenges:  what didn’t work</vt:lpstr>
      <vt:lpstr>PowerPoint Presentation</vt:lpstr>
      <vt:lpstr> Lessons</vt:lpstr>
      <vt:lpstr>                         END 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sebastien</dc:creator>
  <cp:lastModifiedBy>Ingrid Dierckxsens</cp:lastModifiedBy>
  <cp:revision>34</cp:revision>
  <dcterms:created xsi:type="dcterms:W3CDTF">2018-05-09T06:06:00Z</dcterms:created>
  <dcterms:modified xsi:type="dcterms:W3CDTF">2018-06-08T08:55:37Z</dcterms:modified>
</cp:coreProperties>
</file>