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83" r:id="rId3"/>
    <p:sldId id="288" r:id="rId4"/>
    <p:sldId id="286" r:id="rId5"/>
    <p:sldId id="287" r:id="rId6"/>
    <p:sldId id="270" r:id="rId7"/>
  </p:sldIdLst>
  <p:sldSz cx="9144000" cy="6858000" type="screen4x3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AE60"/>
    <a:srgbClr val="FFB612"/>
    <a:srgbClr val="C0E8D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597" autoAdjust="0"/>
    <p:restoredTop sz="84461" autoAdjust="0"/>
  </p:normalViewPr>
  <p:slideViewPr>
    <p:cSldViewPr>
      <p:cViewPr varScale="1">
        <p:scale>
          <a:sx n="107" d="100"/>
          <a:sy n="107" d="100"/>
        </p:scale>
        <p:origin x="135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1394DE-E1EF-4FD3-ACE9-CC0F17C05629}" type="datetimeFigureOut">
              <a:rPr lang="en-GB" smtClean="0"/>
              <a:pPr/>
              <a:t>06/10/2017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FFD514-01E7-40B3-BCF0-0340A9CA8F7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9864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endParaRPr lang="fr-FR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FD514-01E7-40B3-BCF0-0340A9CA8F71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9469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spc="-95" dirty="0" smtClean="0">
                <a:latin typeface="Gill Sans MT"/>
                <a:cs typeface="Gill Sans MT"/>
              </a:rPr>
              <a:t>40%</a:t>
            </a:r>
            <a:r>
              <a:rPr lang="en-US" sz="1200" b="0" i="0" spc="-95" baseline="0" dirty="0" smtClean="0">
                <a:latin typeface="Gill Sans MT"/>
                <a:cs typeface="Gill Sans MT"/>
              </a:rPr>
              <a:t> world production of cocoa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spc="-95" dirty="0" smtClean="0">
                <a:latin typeface="Gill Sans MT"/>
                <a:cs typeface="Gill Sans MT"/>
              </a:rPr>
              <a:t>40% of cocoa production in classified</a:t>
            </a:r>
            <a:r>
              <a:rPr lang="en-US" sz="1200" b="0" i="0" spc="-95" baseline="0" dirty="0" smtClean="0">
                <a:latin typeface="Gill Sans MT"/>
                <a:cs typeface="Gill Sans MT"/>
              </a:rPr>
              <a:t> forests,</a:t>
            </a:r>
            <a:endParaRPr lang="en-US" sz="1200" b="0" i="0" spc="-95" dirty="0" smtClean="0">
              <a:latin typeface="Gill Sans MT"/>
              <a:cs typeface="Gill Sans M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i="1" spc="-95" dirty="0" smtClean="0">
              <a:latin typeface="Gill Sans MT"/>
              <a:cs typeface="Gill Sans MT"/>
            </a:endParaRPr>
          </a:p>
          <a:p>
            <a:pPr marL="12700" indent="0">
              <a:lnSpc>
                <a:spcPts val="2100"/>
              </a:lnSpc>
              <a:buNone/>
              <a:tabLst>
                <a:tab pos="304165" algn="l"/>
                <a:tab pos="304800" algn="l"/>
              </a:tabLst>
            </a:pPr>
            <a:endParaRPr lang="fr-FR" dirty="0" smtClean="0"/>
          </a:p>
          <a:p>
            <a:pPr marL="12700" indent="0">
              <a:lnSpc>
                <a:spcPts val="2100"/>
              </a:lnSpc>
              <a:buNone/>
              <a:tabLst>
                <a:tab pos="304165" algn="l"/>
                <a:tab pos="304800" algn="l"/>
              </a:tabLst>
            </a:pPr>
            <a:r>
              <a:rPr lang="fr-FR" dirty="0" err="1" smtClean="0"/>
              <a:t>Momentum</a:t>
            </a:r>
            <a:r>
              <a:rPr lang="fr-FR" dirty="0" smtClean="0"/>
              <a:t>:</a:t>
            </a:r>
          </a:p>
          <a:p>
            <a:r>
              <a:rPr lang="fr-FR" dirty="0" smtClean="0"/>
              <a:t>NY </a:t>
            </a:r>
            <a:r>
              <a:rPr lang="fr-FR" dirty="0" err="1" smtClean="0"/>
              <a:t>Declaration</a:t>
            </a:r>
            <a:endParaRPr lang="fr-FR" dirty="0" smtClean="0"/>
          </a:p>
          <a:p>
            <a:r>
              <a:rPr lang="fr-FR" dirty="0" smtClean="0"/>
              <a:t>NDC </a:t>
            </a:r>
            <a:r>
              <a:rPr lang="fr-FR" dirty="0" err="1" smtClean="0"/>
              <a:t>committments</a:t>
            </a:r>
            <a:endParaRPr lang="fr-FR" dirty="0" smtClean="0"/>
          </a:p>
          <a:p>
            <a:r>
              <a:rPr lang="fr-FR" dirty="0" err="1" smtClean="0"/>
              <a:t>Consumers</a:t>
            </a:r>
            <a:r>
              <a:rPr lang="fr-FR" dirty="0" smtClean="0"/>
              <a:t> Good Forum</a:t>
            </a:r>
          </a:p>
          <a:p>
            <a:r>
              <a:rPr lang="fr-FR" dirty="0" smtClean="0"/>
              <a:t>Public-</a:t>
            </a:r>
            <a:r>
              <a:rPr lang="fr-FR" dirty="0" err="1" smtClean="0"/>
              <a:t>Private</a:t>
            </a:r>
            <a:r>
              <a:rPr lang="fr-FR" dirty="0" smtClean="0"/>
              <a:t> </a:t>
            </a:r>
            <a:r>
              <a:rPr lang="fr-FR" dirty="0" err="1" smtClean="0"/>
              <a:t>working</a:t>
            </a:r>
            <a:r>
              <a:rPr lang="fr-FR" dirty="0" smtClean="0"/>
              <a:t> groups</a:t>
            </a:r>
          </a:p>
          <a:p>
            <a:r>
              <a:rPr lang="fr-FR" dirty="0" err="1" smtClean="0"/>
              <a:t>Cocoa</a:t>
            </a:r>
            <a:r>
              <a:rPr lang="fr-FR" dirty="0" smtClean="0"/>
              <a:t> &amp; Forest Initiative</a:t>
            </a:r>
          </a:p>
          <a:p>
            <a:r>
              <a:rPr lang="fr-FR" dirty="0" smtClean="0"/>
              <a:t>Civil society pressure</a:t>
            </a:r>
          </a:p>
          <a:p>
            <a:endParaRPr lang="fr-FR" dirty="0" smtClean="0"/>
          </a:p>
          <a:p>
            <a:pPr marL="304800" marR="5080" indent="-292100">
              <a:lnSpc>
                <a:spcPct val="101899"/>
              </a:lnSpc>
              <a:spcBef>
                <a:spcPts val="5"/>
              </a:spcBef>
              <a:buFont typeface="Arial"/>
              <a:buChar char="•"/>
              <a:tabLst>
                <a:tab pos="304165" algn="l"/>
                <a:tab pos="304800" algn="l"/>
              </a:tabLst>
            </a:pPr>
            <a:r>
              <a:rPr lang="en-US" u="sng" spc="-25" dirty="0" smtClean="0">
                <a:latin typeface="Gill Sans MT"/>
                <a:cs typeface="Gill Sans MT"/>
              </a:rPr>
              <a:t>Main </a:t>
            </a:r>
            <a:r>
              <a:rPr lang="en-US" u="sng" spc="-45" dirty="0" smtClean="0">
                <a:latin typeface="Gill Sans MT"/>
                <a:cs typeface="Gill Sans MT"/>
              </a:rPr>
              <a:t>barriers </a:t>
            </a:r>
            <a:r>
              <a:rPr lang="en-US" u="sng" spc="-30" dirty="0" smtClean="0">
                <a:latin typeface="Gill Sans MT"/>
                <a:cs typeface="Gill Sans MT"/>
              </a:rPr>
              <a:t>are </a:t>
            </a:r>
            <a:r>
              <a:rPr lang="en-US" u="sng" spc="-25" dirty="0" smtClean="0">
                <a:latin typeface="Gill Sans MT"/>
                <a:cs typeface="Gill Sans MT"/>
              </a:rPr>
              <a:t>(</a:t>
            </a:r>
            <a:r>
              <a:rPr lang="en-US" u="sng" spc="-25" dirty="0" err="1" smtClean="0">
                <a:latin typeface="Gill Sans MT"/>
                <a:cs typeface="Gill Sans MT"/>
              </a:rPr>
              <a:t>i</a:t>
            </a:r>
            <a:r>
              <a:rPr lang="en-US" u="sng" spc="-25" dirty="0" smtClean="0">
                <a:latin typeface="Gill Sans MT"/>
                <a:cs typeface="Gill Sans MT"/>
              </a:rPr>
              <a:t>) </a:t>
            </a:r>
            <a:r>
              <a:rPr lang="en-US" u="sng" spc="-35" dirty="0" smtClean="0">
                <a:latin typeface="Gill Sans MT"/>
                <a:cs typeface="Gill Sans MT"/>
              </a:rPr>
              <a:t>the </a:t>
            </a:r>
            <a:r>
              <a:rPr lang="en-US" u="sng" spc="-30" dirty="0" smtClean="0">
                <a:latin typeface="Gill Sans MT"/>
                <a:cs typeface="Gill Sans MT"/>
              </a:rPr>
              <a:t>paucity </a:t>
            </a:r>
            <a:r>
              <a:rPr lang="en-US" u="sng" spc="-10" dirty="0" smtClean="0">
                <a:latin typeface="Gill Sans MT"/>
                <a:cs typeface="Gill Sans MT"/>
              </a:rPr>
              <a:t>of </a:t>
            </a:r>
            <a:r>
              <a:rPr lang="en-US" u="sng" spc="-40" dirty="0" smtClean="0">
                <a:latin typeface="Gill Sans MT"/>
                <a:cs typeface="Gill Sans MT"/>
              </a:rPr>
              <a:t>business information </a:t>
            </a:r>
            <a:r>
              <a:rPr lang="en-US" u="sng" spc="-25" dirty="0" smtClean="0">
                <a:latin typeface="Gill Sans MT"/>
                <a:cs typeface="Gill Sans MT"/>
              </a:rPr>
              <a:t>available </a:t>
            </a:r>
            <a:r>
              <a:rPr lang="en-US" u="sng" spc="-40" dirty="0" smtClean="0">
                <a:latin typeface="Gill Sans MT"/>
                <a:cs typeface="Gill Sans MT"/>
              </a:rPr>
              <a:t>(ii) </a:t>
            </a:r>
            <a:r>
              <a:rPr lang="en-US" u="sng" spc="-45" dirty="0" smtClean="0">
                <a:latin typeface="Gill Sans MT"/>
                <a:cs typeface="Gill Sans MT"/>
              </a:rPr>
              <a:t>relatively </a:t>
            </a:r>
            <a:r>
              <a:rPr lang="en-US" u="sng" spc="-30" dirty="0" smtClean="0">
                <a:latin typeface="Gill Sans MT"/>
                <a:cs typeface="Gill Sans MT"/>
              </a:rPr>
              <a:t>large  </a:t>
            </a:r>
            <a:r>
              <a:rPr lang="en-US" u="sng" spc="-45" dirty="0" smtClean="0">
                <a:latin typeface="Gill Sans MT"/>
                <a:cs typeface="Gill Sans MT"/>
              </a:rPr>
              <a:t>transaction </a:t>
            </a:r>
            <a:r>
              <a:rPr lang="en-US" u="sng" spc="-50" dirty="0" smtClean="0">
                <a:latin typeface="Gill Sans MT"/>
                <a:cs typeface="Gill Sans MT"/>
              </a:rPr>
              <a:t>costs </a:t>
            </a:r>
            <a:r>
              <a:rPr lang="en-US" u="sng" spc="5" dirty="0" smtClean="0">
                <a:latin typeface="Gill Sans MT"/>
                <a:cs typeface="Gill Sans MT"/>
              </a:rPr>
              <a:t>and </a:t>
            </a:r>
            <a:r>
              <a:rPr lang="en-US" u="sng" spc="-55" dirty="0" smtClean="0">
                <a:latin typeface="Gill Sans MT"/>
                <a:cs typeface="Gill Sans MT"/>
              </a:rPr>
              <a:t>(iii) </a:t>
            </a:r>
            <a:r>
              <a:rPr lang="en-US" u="sng" spc="-50" dirty="0" smtClean="0">
                <a:latin typeface="Gill Sans MT"/>
                <a:cs typeface="Gill Sans MT"/>
              </a:rPr>
              <a:t>limited </a:t>
            </a:r>
            <a:r>
              <a:rPr lang="en-US" u="sng" spc="-15" dirty="0" smtClean="0">
                <a:latin typeface="Gill Sans MT"/>
                <a:cs typeface="Gill Sans MT"/>
              </a:rPr>
              <a:t>guarantees </a:t>
            </a:r>
            <a:r>
              <a:rPr lang="en-US" spc="-35" dirty="0" smtClean="0">
                <a:latin typeface="Gill Sans MT"/>
                <a:cs typeface="Gill Sans MT"/>
              </a:rPr>
              <a:t>that </a:t>
            </a:r>
            <a:r>
              <a:rPr lang="en-US" spc="-25" dirty="0" smtClean="0">
                <a:latin typeface="Gill Sans MT"/>
                <a:cs typeface="Gill Sans MT"/>
              </a:rPr>
              <a:t>prevents </a:t>
            </a:r>
            <a:r>
              <a:rPr lang="en-US" spc="-30" dirty="0" smtClean="0">
                <a:latin typeface="Gill Sans MT"/>
                <a:cs typeface="Gill Sans MT"/>
              </a:rPr>
              <a:t>financial </a:t>
            </a:r>
            <a:r>
              <a:rPr lang="en-US" spc="-25" dirty="0" smtClean="0">
                <a:latin typeface="Gill Sans MT"/>
                <a:cs typeface="Gill Sans MT"/>
              </a:rPr>
              <a:t>actors </a:t>
            </a:r>
            <a:r>
              <a:rPr lang="en-US" spc="10" dirty="0" smtClean="0">
                <a:latin typeface="Gill Sans MT"/>
                <a:cs typeface="Gill Sans MT"/>
              </a:rPr>
              <a:t>(and </a:t>
            </a:r>
            <a:r>
              <a:rPr lang="en-US" spc="-60" dirty="0" smtClean="0">
                <a:latin typeface="Gill Sans MT"/>
                <a:cs typeface="Gill Sans MT"/>
              </a:rPr>
              <a:t>to </a:t>
            </a:r>
            <a:r>
              <a:rPr lang="en-US" dirty="0" smtClean="0">
                <a:latin typeface="Gill Sans MT"/>
                <a:cs typeface="Gill Sans MT"/>
              </a:rPr>
              <a:t>a </a:t>
            </a:r>
            <a:r>
              <a:rPr lang="en-US" spc="-55" dirty="0" smtClean="0">
                <a:latin typeface="Gill Sans MT"/>
                <a:cs typeface="Gill Sans MT"/>
              </a:rPr>
              <a:t>lesser  </a:t>
            </a:r>
            <a:r>
              <a:rPr lang="en-US" spc="-20" dirty="0" smtClean="0">
                <a:latin typeface="Gill Sans MT"/>
                <a:cs typeface="Gill Sans MT"/>
              </a:rPr>
              <a:t>extent </a:t>
            </a:r>
            <a:r>
              <a:rPr lang="en-US" spc="-30" dirty="0" smtClean="0">
                <a:latin typeface="Gill Sans MT"/>
                <a:cs typeface="Gill Sans MT"/>
              </a:rPr>
              <a:t>downstream </a:t>
            </a:r>
            <a:r>
              <a:rPr lang="en-US" spc="-25" dirty="0" smtClean="0">
                <a:latin typeface="Gill Sans MT"/>
                <a:cs typeface="Gill Sans MT"/>
              </a:rPr>
              <a:t>actors) </a:t>
            </a:r>
            <a:r>
              <a:rPr lang="en-US" spc="-40" dirty="0" smtClean="0">
                <a:latin typeface="Gill Sans MT"/>
                <a:cs typeface="Gill Sans MT"/>
              </a:rPr>
              <a:t>from </a:t>
            </a:r>
            <a:r>
              <a:rPr lang="en-US" spc="-20" dirty="0" smtClean="0">
                <a:latin typeface="Gill Sans MT"/>
                <a:cs typeface="Gill Sans MT"/>
              </a:rPr>
              <a:t>deploying </a:t>
            </a:r>
            <a:r>
              <a:rPr lang="en-US" spc="-45" dirty="0" smtClean="0">
                <a:latin typeface="Gill Sans MT"/>
                <a:cs typeface="Gill Sans MT"/>
              </a:rPr>
              <a:t>tailored </a:t>
            </a:r>
            <a:r>
              <a:rPr lang="en-US" spc="5" dirty="0" smtClean="0">
                <a:latin typeface="Gill Sans MT"/>
                <a:cs typeface="Gill Sans MT"/>
              </a:rPr>
              <a:t>and </a:t>
            </a:r>
            <a:r>
              <a:rPr lang="en-US" spc="-50" dirty="0" smtClean="0">
                <a:latin typeface="Gill Sans MT"/>
                <a:cs typeface="Gill Sans MT"/>
              </a:rPr>
              <a:t>risk-adjusted</a:t>
            </a:r>
            <a:r>
              <a:rPr lang="en-US" spc="50" dirty="0" smtClean="0">
                <a:latin typeface="Gill Sans MT"/>
                <a:cs typeface="Gill Sans MT"/>
              </a:rPr>
              <a:t> </a:t>
            </a:r>
            <a:r>
              <a:rPr lang="en-US" spc="-60" dirty="0" smtClean="0">
                <a:latin typeface="Gill Sans MT"/>
                <a:cs typeface="Gill Sans MT"/>
              </a:rPr>
              <a:t>solutions.</a:t>
            </a:r>
            <a:endParaRPr lang="en-US" dirty="0" smtClean="0">
              <a:latin typeface="Gill Sans MT"/>
              <a:cs typeface="Gill Sans MT"/>
            </a:endParaRPr>
          </a:p>
          <a:p>
            <a:pPr>
              <a:spcBef>
                <a:spcPts val="5"/>
              </a:spcBef>
              <a:buFont typeface="Arial"/>
              <a:buChar char="•"/>
            </a:pPr>
            <a:endParaRPr lang="en-US" sz="1400" dirty="0" smtClean="0">
              <a:latin typeface="Times New Roman"/>
              <a:cs typeface="Times New Roman"/>
            </a:endParaRPr>
          </a:p>
          <a:p>
            <a:pPr marL="304800" marR="185420" indent="-292100">
              <a:lnSpc>
                <a:spcPct val="100299"/>
              </a:lnSpc>
              <a:buFont typeface="Arial"/>
              <a:buChar char="•"/>
              <a:tabLst>
                <a:tab pos="304165" algn="l"/>
                <a:tab pos="304800" algn="l"/>
              </a:tabLst>
            </a:pPr>
            <a:r>
              <a:rPr lang="en-US" spc="-30" dirty="0" smtClean="0">
                <a:latin typeface="Gill Sans MT"/>
                <a:cs typeface="Gill Sans MT"/>
              </a:rPr>
              <a:t>Another </a:t>
            </a:r>
            <a:r>
              <a:rPr lang="en-US" spc="-20" dirty="0" smtClean="0">
                <a:latin typeface="Gill Sans MT"/>
                <a:cs typeface="Gill Sans MT"/>
              </a:rPr>
              <a:t>main </a:t>
            </a:r>
            <a:r>
              <a:rPr lang="en-US" spc="-55" dirty="0" smtClean="0">
                <a:latin typeface="Gill Sans MT"/>
                <a:cs typeface="Gill Sans MT"/>
              </a:rPr>
              <a:t>barrier </a:t>
            </a:r>
            <a:r>
              <a:rPr lang="en-US" spc="-80" dirty="0" smtClean="0">
                <a:latin typeface="Gill Sans MT"/>
                <a:cs typeface="Gill Sans MT"/>
              </a:rPr>
              <a:t>is </a:t>
            </a:r>
            <a:r>
              <a:rPr lang="en-US" spc="-35" dirty="0" smtClean="0">
                <a:latin typeface="Gill Sans MT"/>
                <a:cs typeface="Gill Sans MT"/>
              </a:rPr>
              <a:t>that </a:t>
            </a:r>
            <a:r>
              <a:rPr lang="en-US" u="sng" spc="-35" dirty="0" smtClean="0">
                <a:latin typeface="Gill Sans MT"/>
                <a:cs typeface="Gill Sans MT"/>
              </a:rPr>
              <a:t>the </a:t>
            </a:r>
            <a:r>
              <a:rPr lang="en-US" u="sng" spc="-40" dirty="0" smtClean="0">
                <a:latin typeface="Gill Sans MT"/>
                <a:cs typeface="Gill Sans MT"/>
              </a:rPr>
              <a:t>business </a:t>
            </a:r>
            <a:r>
              <a:rPr lang="en-US" u="sng" spc="-15" dirty="0" smtClean="0">
                <a:latin typeface="Gill Sans MT"/>
                <a:cs typeface="Gill Sans MT"/>
              </a:rPr>
              <a:t>case </a:t>
            </a:r>
            <a:r>
              <a:rPr lang="en-US" u="sng" spc="-55" dirty="0" smtClean="0">
                <a:latin typeface="Gill Sans MT"/>
                <a:cs typeface="Gill Sans MT"/>
              </a:rPr>
              <a:t>for </a:t>
            </a:r>
            <a:r>
              <a:rPr lang="en-US" u="sng" spc="-40" dirty="0" smtClean="0">
                <a:latin typeface="Gill Sans MT"/>
                <a:cs typeface="Gill Sans MT"/>
              </a:rPr>
              <a:t>sustainable </a:t>
            </a:r>
            <a:r>
              <a:rPr lang="en-US" u="sng" spc="5" dirty="0" smtClean="0">
                <a:latin typeface="Gill Sans MT"/>
                <a:cs typeface="Gill Sans MT"/>
              </a:rPr>
              <a:t>cocoa </a:t>
            </a:r>
            <a:r>
              <a:rPr lang="en-US" u="sng" spc="-35" dirty="0" smtClean="0">
                <a:latin typeface="Gill Sans MT"/>
                <a:cs typeface="Gill Sans MT"/>
              </a:rPr>
              <a:t>production </a:t>
            </a:r>
            <a:r>
              <a:rPr lang="en-US" u="sng" spc="-50" dirty="0" smtClean="0">
                <a:latin typeface="Gill Sans MT"/>
                <a:cs typeface="Gill Sans MT"/>
              </a:rPr>
              <a:t> </a:t>
            </a:r>
            <a:r>
              <a:rPr lang="en-US" u="sng" spc="-80" dirty="0" smtClean="0">
                <a:latin typeface="Gill Sans MT"/>
                <a:cs typeface="Gill Sans MT"/>
              </a:rPr>
              <a:t>is </a:t>
            </a:r>
            <a:r>
              <a:rPr lang="en-US" u="sng" spc="-90" dirty="0" smtClean="0">
                <a:latin typeface="Gill Sans MT"/>
                <a:cs typeface="Gill Sans MT"/>
              </a:rPr>
              <a:t>still </a:t>
            </a:r>
            <a:r>
              <a:rPr lang="en-US" u="sng" spc="-20" dirty="0" smtClean="0">
                <a:latin typeface="Gill Sans MT"/>
                <a:cs typeface="Gill Sans MT"/>
              </a:rPr>
              <a:t>not </a:t>
            </a:r>
            <a:r>
              <a:rPr lang="en-US" u="sng" spc="-30" dirty="0" smtClean="0">
                <a:latin typeface="Gill Sans MT"/>
                <a:cs typeface="Gill Sans MT"/>
              </a:rPr>
              <a:t>clear </a:t>
            </a:r>
            <a:r>
              <a:rPr lang="en-US" u="sng" spc="5" dirty="0" smtClean="0">
                <a:latin typeface="Gill Sans MT"/>
                <a:cs typeface="Gill Sans MT"/>
              </a:rPr>
              <a:t>enough </a:t>
            </a:r>
            <a:r>
              <a:rPr lang="en-US" u="sng" spc="-60" dirty="0" smtClean="0">
                <a:latin typeface="Gill Sans MT"/>
                <a:cs typeface="Gill Sans MT"/>
              </a:rPr>
              <a:t>to </a:t>
            </a:r>
            <a:r>
              <a:rPr lang="en-US" u="sng" spc="-55" dirty="0" smtClean="0">
                <a:latin typeface="Gill Sans MT"/>
                <a:cs typeface="Gill Sans MT"/>
              </a:rPr>
              <a:t>foster </a:t>
            </a:r>
            <a:r>
              <a:rPr lang="en-US" u="sng" spc="-30" dirty="0" smtClean="0">
                <a:latin typeface="Gill Sans MT"/>
                <a:cs typeface="Gill Sans MT"/>
              </a:rPr>
              <a:t>capital </a:t>
            </a:r>
            <a:r>
              <a:rPr lang="en-US" u="sng" spc="-10" dirty="0" smtClean="0">
                <a:latin typeface="Gill Sans MT"/>
                <a:cs typeface="Gill Sans MT"/>
              </a:rPr>
              <a:t>deployment </a:t>
            </a:r>
            <a:r>
              <a:rPr lang="en-US" u="sng" spc="-15" dirty="0" smtClean="0">
                <a:latin typeface="Gill Sans MT"/>
                <a:cs typeface="Gill Sans MT"/>
              </a:rPr>
              <a:t>at </a:t>
            </a:r>
            <a:r>
              <a:rPr lang="en-US" u="sng" spc="-20" dirty="0" smtClean="0">
                <a:latin typeface="Gill Sans MT"/>
                <a:cs typeface="Gill Sans MT"/>
              </a:rPr>
              <a:t>scale</a:t>
            </a:r>
            <a:r>
              <a:rPr lang="en-US" spc="-20" dirty="0" smtClean="0">
                <a:latin typeface="Gill Sans MT"/>
                <a:cs typeface="Gill Sans MT"/>
              </a:rPr>
              <a:t>. </a:t>
            </a:r>
            <a:r>
              <a:rPr lang="en-US" spc="-55" dirty="0" smtClean="0">
                <a:latin typeface="Gill Sans MT"/>
                <a:cs typeface="Gill Sans MT"/>
              </a:rPr>
              <a:t>It </a:t>
            </a:r>
            <a:r>
              <a:rPr lang="en-US" spc="-65" dirty="0" smtClean="0">
                <a:latin typeface="Gill Sans MT"/>
                <a:cs typeface="Gill Sans MT"/>
              </a:rPr>
              <a:t>will  </a:t>
            </a:r>
            <a:r>
              <a:rPr lang="en-US" spc="-5" dirty="0" smtClean="0">
                <a:latin typeface="Gill Sans MT"/>
                <a:cs typeface="Gill Sans MT"/>
              </a:rPr>
              <a:t>however</a:t>
            </a:r>
            <a:r>
              <a:rPr lang="en-US" spc="-200" dirty="0" smtClean="0">
                <a:latin typeface="Gill Sans MT"/>
                <a:cs typeface="Gill Sans MT"/>
              </a:rPr>
              <a:t> </a:t>
            </a:r>
            <a:r>
              <a:rPr lang="en-US" spc="-40" dirty="0" smtClean="0">
                <a:latin typeface="Gill Sans MT"/>
                <a:cs typeface="Gill Sans MT"/>
              </a:rPr>
              <a:t>greatly</a:t>
            </a:r>
            <a:r>
              <a:rPr lang="en-US" spc="-155" dirty="0" smtClean="0">
                <a:latin typeface="Gill Sans MT"/>
                <a:cs typeface="Gill Sans MT"/>
              </a:rPr>
              <a:t> </a:t>
            </a:r>
            <a:r>
              <a:rPr lang="en-US" spc="-20" dirty="0" smtClean="0">
                <a:latin typeface="Gill Sans MT"/>
                <a:cs typeface="Gill Sans MT"/>
              </a:rPr>
              <a:t>benefit</a:t>
            </a:r>
            <a:r>
              <a:rPr lang="en-US" spc="-45" dirty="0" smtClean="0">
                <a:latin typeface="Gill Sans MT"/>
                <a:cs typeface="Gill Sans MT"/>
              </a:rPr>
              <a:t> </a:t>
            </a:r>
            <a:r>
              <a:rPr lang="en-US" spc="-40" dirty="0" smtClean="0">
                <a:latin typeface="Gill Sans MT"/>
                <a:cs typeface="Gill Sans MT"/>
              </a:rPr>
              <a:t>from</a:t>
            </a:r>
            <a:r>
              <a:rPr lang="en-US" spc="10" dirty="0" smtClean="0">
                <a:latin typeface="Gill Sans MT"/>
                <a:cs typeface="Gill Sans MT"/>
              </a:rPr>
              <a:t> </a:t>
            </a:r>
            <a:r>
              <a:rPr lang="en-US" spc="-35" dirty="0" smtClean="0">
                <a:latin typeface="Gill Sans MT"/>
                <a:cs typeface="Gill Sans MT"/>
              </a:rPr>
              <a:t>the</a:t>
            </a:r>
            <a:r>
              <a:rPr lang="en-US" spc="35" dirty="0" smtClean="0">
                <a:latin typeface="Gill Sans MT"/>
                <a:cs typeface="Gill Sans MT"/>
              </a:rPr>
              <a:t> </a:t>
            </a:r>
            <a:r>
              <a:rPr lang="en-US" spc="-25" dirty="0" smtClean="0">
                <a:latin typeface="Gill Sans MT"/>
                <a:cs typeface="Gill Sans MT"/>
              </a:rPr>
              <a:t>careful</a:t>
            </a:r>
            <a:r>
              <a:rPr lang="en-US" spc="-40" dirty="0" smtClean="0">
                <a:latin typeface="Gill Sans MT"/>
                <a:cs typeface="Gill Sans MT"/>
              </a:rPr>
              <a:t> </a:t>
            </a:r>
            <a:r>
              <a:rPr lang="en-US" spc="-10" dirty="0" smtClean="0">
                <a:latin typeface="Gill Sans MT"/>
                <a:cs typeface="Gill Sans MT"/>
              </a:rPr>
              <a:t>economic</a:t>
            </a:r>
            <a:r>
              <a:rPr lang="en-US" spc="-155" dirty="0" smtClean="0">
                <a:latin typeface="Gill Sans MT"/>
                <a:cs typeface="Gill Sans MT"/>
              </a:rPr>
              <a:t> </a:t>
            </a:r>
            <a:r>
              <a:rPr lang="en-US" spc="5" dirty="0" smtClean="0">
                <a:latin typeface="Gill Sans MT"/>
                <a:cs typeface="Gill Sans MT"/>
              </a:rPr>
              <a:t>and</a:t>
            </a:r>
            <a:r>
              <a:rPr lang="en-US" spc="-20" dirty="0" smtClean="0">
                <a:latin typeface="Gill Sans MT"/>
                <a:cs typeface="Gill Sans MT"/>
              </a:rPr>
              <a:t> </a:t>
            </a:r>
            <a:r>
              <a:rPr lang="en-US" spc="-30" dirty="0" smtClean="0">
                <a:latin typeface="Gill Sans MT"/>
                <a:cs typeface="Gill Sans MT"/>
              </a:rPr>
              <a:t>financial</a:t>
            </a:r>
            <a:r>
              <a:rPr lang="en-US" spc="-140" dirty="0" smtClean="0">
                <a:latin typeface="Gill Sans MT"/>
                <a:cs typeface="Gill Sans MT"/>
              </a:rPr>
              <a:t> </a:t>
            </a:r>
            <a:r>
              <a:rPr lang="en-US" spc="-35" dirty="0" smtClean="0">
                <a:latin typeface="Gill Sans MT"/>
                <a:cs typeface="Gill Sans MT"/>
              </a:rPr>
              <a:t>analysis</a:t>
            </a:r>
            <a:r>
              <a:rPr lang="en-US" spc="-40" dirty="0" smtClean="0">
                <a:latin typeface="Gill Sans MT"/>
                <a:cs typeface="Gill Sans MT"/>
              </a:rPr>
              <a:t> </a:t>
            </a:r>
            <a:r>
              <a:rPr lang="en-US" spc="-5" dirty="0" smtClean="0">
                <a:latin typeface="Gill Sans MT"/>
                <a:cs typeface="Gill Sans MT"/>
              </a:rPr>
              <a:t>of</a:t>
            </a:r>
            <a:r>
              <a:rPr lang="en-US" spc="-35" dirty="0" smtClean="0">
                <a:latin typeface="Gill Sans MT"/>
                <a:cs typeface="Gill Sans MT"/>
              </a:rPr>
              <a:t> the</a:t>
            </a:r>
            <a:r>
              <a:rPr lang="en-US" spc="35" dirty="0" smtClean="0">
                <a:latin typeface="Gill Sans MT"/>
                <a:cs typeface="Gill Sans MT"/>
              </a:rPr>
              <a:t> </a:t>
            </a:r>
            <a:r>
              <a:rPr lang="en-US" spc="-10" dirty="0" smtClean="0">
                <a:latin typeface="Gill Sans MT"/>
                <a:cs typeface="Gill Sans MT"/>
              </a:rPr>
              <a:t>ongoing  </a:t>
            </a:r>
            <a:r>
              <a:rPr lang="en-US" spc="-60" dirty="0" smtClean="0">
                <a:latin typeface="Gill Sans MT"/>
                <a:cs typeface="Gill Sans MT"/>
              </a:rPr>
              <a:t>pilots </a:t>
            </a:r>
            <a:r>
              <a:rPr lang="en-US" spc="5" dirty="0" smtClean="0">
                <a:latin typeface="Gill Sans MT"/>
                <a:cs typeface="Gill Sans MT"/>
              </a:rPr>
              <a:t>and </a:t>
            </a:r>
            <a:r>
              <a:rPr lang="en-US" dirty="0" smtClean="0">
                <a:latin typeface="Gill Sans MT"/>
                <a:cs typeface="Gill Sans MT"/>
              </a:rPr>
              <a:t>a </a:t>
            </a:r>
            <a:r>
              <a:rPr lang="en-US" spc="-45" dirty="0" smtClean="0">
                <a:latin typeface="Gill Sans MT"/>
                <a:cs typeface="Gill Sans MT"/>
              </a:rPr>
              <a:t>systematic </a:t>
            </a:r>
            <a:r>
              <a:rPr lang="en-US" spc="-35" dirty="0" smtClean="0">
                <a:latin typeface="Gill Sans MT"/>
                <a:cs typeface="Gill Sans MT"/>
              </a:rPr>
              <a:t>compilation </a:t>
            </a:r>
            <a:r>
              <a:rPr lang="en-US" spc="-5" dirty="0" smtClean="0">
                <a:latin typeface="Gill Sans MT"/>
                <a:cs typeface="Gill Sans MT"/>
              </a:rPr>
              <a:t>of </a:t>
            </a:r>
            <a:r>
              <a:rPr lang="en-US" spc="-60" dirty="0" smtClean="0">
                <a:latin typeface="Gill Sans MT"/>
                <a:cs typeface="Gill Sans MT"/>
              </a:rPr>
              <a:t>their</a:t>
            </a:r>
            <a:r>
              <a:rPr lang="en-US" spc="250" dirty="0" smtClean="0">
                <a:latin typeface="Gill Sans MT"/>
                <a:cs typeface="Gill Sans MT"/>
              </a:rPr>
              <a:t> </a:t>
            </a:r>
            <a:r>
              <a:rPr lang="en-US" spc="-40" dirty="0" smtClean="0">
                <a:latin typeface="Gill Sans MT"/>
                <a:cs typeface="Gill Sans MT"/>
              </a:rPr>
              <a:t>findings</a:t>
            </a:r>
            <a:endParaRPr lang="en-US" dirty="0" smtClean="0">
              <a:latin typeface="Gill Sans MT"/>
              <a:cs typeface="Gill Sans MT"/>
            </a:endParaRPr>
          </a:p>
          <a:p>
            <a:pPr>
              <a:spcBef>
                <a:spcPts val="20"/>
              </a:spcBef>
              <a:buFont typeface="Arial"/>
              <a:buChar char="•"/>
            </a:pPr>
            <a:endParaRPr lang="en-US" sz="1400" dirty="0" smtClean="0">
              <a:latin typeface="Times New Roman"/>
              <a:cs typeface="Times New Roman"/>
            </a:endParaRPr>
          </a:p>
          <a:p>
            <a:pPr marL="304800" marR="23495" indent="-292100">
              <a:lnSpc>
                <a:spcPct val="99500"/>
              </a:lnSpc>
              <a:buFont typeface="Arial"/>
              <a:buChar char="•"/>
              <a:tabLst>
                <a:tab pos="304165" algn="l"/>
                <a:tab pos="304800" algn="l"/>
              </a:tabLst>
            </a:pPr>
            <a:r>
              <a:rPr lang="en-US" spc="-35" dirty="0" smtClean="0">
                <a:latin typeface="Gill Sans MT"/>
                <a:cs typeface="Gill Sans MT"/>
              </a:rPr>
              <a:t>The </a:t>
            </a:r>
            <a:r>
              <a:rPr lang="en-US" spc="-40" dirty="0" smtClean="0">
                <a:latin typeface="Gill Sans MT"/>
                <a:cs typeface="Gill Sans MT"/>
              </a:rPr>
              <a:t>different </a:t>
            </a:r>
            <a:r>
              <a:rPr lang="en-US" spc="-60" dirty="0" smtClean="0">
                <a:latin typeface="Gill Sans MT"/>
                <a:cs typeface="Gill Sans MT"/>
              </a:rPr>
              <a:t>pilots </a:t>
            </a:r>
            <a:r>
              <a:rPr lang="en-US" spc="-50" dirty="0" smtClean="0">
                <a:latin typeface="Gill Sans MT"/>
                <a:cs typeface="Gill Sans MT"/>
              </a:rPr>
              <a:t>initiated </a:t>
            </a:r>
            <a:r>
              <a:rPr lang="en-US" spc="-25" dirty="0" smtClean="0">
                <a:latin typeface="Gill Sans MT"/>
                <a:cs typeface="Gill Sans MT"/>
              </a:rPr>
              <a:t>by </a:t>
            </a:r>
            <a:r>
              <a:rPr lang="en-US" spc="-40" dirty="0" smtClean="0">
                <a:latin typeface="Gill Sans MT"/>
                <a:cs typeface="Gill Sans MT"/>
              </a:rPr>
              <a:t>supply </a:t>
            </a:r>
            <a:r>
              <a:rPr lang="en-US" spc="-20" dirty="0" smtClean="0">
                <a:latin typeface="Gill Sans MT"/>
                <a:cs typeface="Gill Sans MT"/>
              </a:rPr>
              <a:t>chain </a:t>
            </a:r>
            <a:r>
              <a:rPr lang="en-US" spc="-25" dirty="0" smtClean="0">
                <a:latin typeface="Gill Sans MT"/>
                <a:cs typeface="Gill Sans MT"/>
              </a:rPr>
              <a:t>actors suggest </a:t>
            </a:r>
            <a:r>
              <a:rPr lang="en-US" spc="-35" dirty="0" smtClean="0">
                <a:latin typeface="Gill Sans MT"/>
                <a:cs typeface="Gill Sans MT"/>
              </a:rPr>
              <a:t>that </a:t>
            </a:r>
            <a:r>
              <a:rPr lang="en-US" spc="-55" dirty="0" smtClean="0">
                <a:latin typeface="Gill Sans MT"/>
                <a:cs typeface="Gill Sans MT"/>
              </a:rPr>
              <a:t>for </a:t>
            </a:r>
            <a:r>
              <a:rPr lang="en-US" spc="-25" dirty="0" smtClean="0">
                <a:latin typeface="Gill Sans MT"/>
                <a:cs typeface="Gill Sans MT"/>
              </a:rPr>
              <a:t>low-investment  </a:t>
            </a:r>
            <a:r>
              <a:rPr lang="en-US" spc="-45" dirty="0" smtClean="0">
                <a:latin typeface="Gill Sans MT"/>
                <a:cs typeface="Gill Sans MT"/>
              </a:rPr>
              <a:t>strategies </a:t>
            </a:r>
            <a:r>
              <a:rPr lang="en-US" dirty="0" smtClean="0">
                <a:latin typeface="Gill Sans MT"/>
                <a:cs typeface="Gill Sans MT"/>
              </a:rPr>
              <a:t>(e.g. </a:t>
            </a:r>
            <a:r>
              <a:rPr lang="en-US" spc="-40" dirty="0" smtClean="0">
                <a:latin typeface="Gill Sans MT"/>
                <a:cs typeface="Gill Sans MT"/>
              </a:rPr>
              <a:t>pesticides </a:t>
            </a:r>
            <a:r>
              <a:rPr lang="en-US" spc="5" dirty="0" smtClean="0">
                <a:latin typeface="Gill Sans MT"/>
                <a:cs typeface="Gill Sans MT"/>
              </a:rPr>
              <a:t>and </a:t>
            </a:r>
            <a:r>
              <a:rPr lang="en-US" spc="-50" dirty="0" smtClean="0">
                <a:latin typeface="Gill Sans MT"/>
                <a:cs typeface="Gill Sans MT"/>
              </a:rPr>
              <a:t>fertilizers), solutions </a:t>
            </a:r>
            <a:r>
              <a:rPr lang="en-US" spc="5" dirty="0" smtClean="0">
                <a:latin typeface="Gill Sans MT"/>
                <a:cs typeface="Gill Sans MT"/>
              </a:rPr>
              <a:t>can </a:t>
            </a:r>
            <a:r>
              <a:rPr lang="en-US" spc="-5" dirty="0" smtClean="0">
                <a:latin typeface="Gill Sans MT"/>
                <a:cs typeface="Gill Sans MT"/>
              </a:rPr>
              <a:t>emerge </a:t>
            </a:r>
            <a:r>
              <a:rPr lang="en-US" spc="-35" dirty="0" smtClean="0">
                <a:latin typeface="Gill Sans MT"/>
                <a:cs typeface="Gill Sans MT"/>
              </a:rPr>
              <a:t>organically </a:t>
            </a:r>
            <a:r>
              <a:rPr lang="en-US" spc="-45" dirty="0" smtClean="0">
                <a:latin typeface="Gill Sans MT"/>
                <a:cs typeface="Gill Sans MT"/>
              </a:rPr>
              <a:t>from </a:t>
            </a:r>
            <a:r>
              <a:rPr lang="en-US" spc="-55" dirty="0" smtClean="0">
                <a:latin typeface="Gill Sans MT"/>
                <a:cs typeface="Gill Sans MT"/>
              </a:rPr>
              <a:t>within </a:t>
            </a:r>
            <a:r>
              <a:rPr lang="en-US" spc="-35" dirty="0" smtClean="0">
                <a:latin typeface="Gill Sans MT"/>
                <a:cs typeface="Gill Sans MT"/>
              </a:rPr>
              <a:t>the  </a:t>
            </a:r>
            <a:r>
              <a:rPr lang="en-US" spc="-40" dirty="0" smtClean="0">
                <a:latin typeface="Gill Sans MT"/>
                <a:cs typeface="Gill Sans MT"/>
              </a:rPr>
              <a:t>supply </a:t>
            </a:r>
            <a:r>
              <a:rPr lang="en-US" spc="-35" dirty="0" smtClean="0">
                <a:latin typeface="Gill Sans MT"/>
                <a:cs typeface="Gill Sans MT"/>
              </a:rPr>
              <a:t>chains. </a:t>
            </a:r>
            <a:r>
              <a:rPr lang="en-US" spc="-55" dirty="0" smtClean="0">
                <a:latin typeface="Gill Sans MT"/>
                <a:cs typeface="Gill Sans MT"/>
              </a:rPr>
              <a:t>It </a:t>
            </a:r>
            <a:r>
              <a:rPr lang="en-US" spc="-65" dirty="0" smtClean="0">
                <a:latin typeface="Gill Sans MT"/>
                <a:cs typeface="Gill Sans MT"/>
              </a:rPr>
              <a:t>will </a:t>
            </a:r>
            <a:r>
              <a:rPr lang="en-US" spc="-25" dirty="0" smtClean="0">
                <a:latin typeface="Gill Sans MT"/>
                <a:cs typeface="Gill Sans MT"/>
              </a:rPr>
              <a:t>nonetheless </a:t>
            </a:r>
            <a:r>
              <a:rPr lang="en-US" spc="-35" dirty="0" smtClean="0">
                <a:latin typeface="Gill Sans MT"/>
                <a:cs typeface="Gill Sans MT"/>
              </a:rPr>
              <a:t>take </a:t>
            </a:r>
            <a:r>
              <a:rPr lang="en-US" spc="-50" dirty="0" smtClean="0">
                <a:latin typeface="Gill Sans MT"/>
                <a:cs typeface="Gill Sans MT"/>
              </a:rPr>
              <a:t>time </a:t>
            </a:r>
            <a:r>
              <a:rPr lang="en-US" spc="5" dirty="0" smtClean="0">
                <a:latin typeface="Gill Sans MT"/>
                <a:cs typeface="Gill Sans MT"/>
              </a:rPr>
              <a:t>and </a:t>
            </a:r>
            <a:r>
              <a:rPr lang="en-US" spc="-5" dirty="0" smtClean="0">
                <a:latin typeface="Gill Sans MT"/>
                <a:cs typeface="Gill Sans MT"/>
              </a:rPr>
              <a:t>concerted</a:t>
            </a:r>
            <a:r>
              <a:rPr lang="en-US" spc="-45" dirty="0" smtClean="0">
                <a:latin typeface="Gill Sans MT"/>
                <a:cs typeface="Gill Sans MT"/>
              </a:rPr>
              <a:t> </a:t>
            </a:r>
            <a:r>
              <a:rPr lang="en-US" spc="-40" dirty="0" smtClean="0">
                <a:latin typeface="Gill Sans MT"/>
                <a:cs typeface="Gill Sans MT"/>
              </a:rPr>
              <a:t>effort.</a:t>
            </a:r>
            <a:endParaRPr lang="en-US" dirty="0" smtClean="0">
              <a:latin typeface="Gill Sans MT"/>
              <a:cs typeface="Gill Sans MT"/>
            </a:endParaRPr>
          </a:p>
          <a:p>
            <a:pPr>
              <a:spcBef>
                <a:spcPts val="20"/>
              </a:spcBef>
              <a:buFont typeface="Arial"/>
              <a:buChar char="•"/>
            </a:pPr>
            <a:endParaRPr lang="en-US" sz="1400" dirty="0" smtClean="0">
              <a:latin typeface="Times New Roman"/>
              <a:cs typeface="Times New Roman"/>
            </a:endParaRPr>
          </a:p>
          <a:p>
            <a:pPr marL="304800" marR="163830" indent="-292100">
              <a:lnSpc>
                <a:spcPct val="99500"/>
              </a:lnSpc>
              <a:buFont typeface="Arial"/>
              <a:buChar char="•"/>
              <a:tabLst>
                <a:tab pos="304165" algn="l"/>
                <a:tab pos="304800" algn="l"/>
              </a:tabLst>
            </a:pPr>
            <a:r>
              <a:rPr lang="en-US" spc="-55" dirty="0" smtClean="0">
                <a:latin typeface="Gill Sans MT"/>
                <a:cs typeface="Gill Sans MT"/>
              </a:rPr>
              <a:t>For </a:t>
            </a:r>
            <a:r>
              <a:rPr lang="en-US" spc="-30" dirty="0" smtClean="0">
                <a:latin typeface="Gill Sans MT"/>
                <a:cs typeface="Gill Sans MT"/>
              </a:rPr>
              <a:t>more </a:t>
            </a:r>
            <a:r>
              <a:rPr lang="en-US" spc="-35" dirty="0" smtClean="0">
                <a:latin typeface="Gill Sans MT"/>
                <a:cs typeface="Gill Sans MT"/>
              </a:rPr>
              <a:t>ambitious </a:t>
            </a:r>
            <a:r>
              <a:rPr lang="en-US" spc="-50" dirty="0" smtClean="0">
                <a:latin typeface="Gill Sans MT"/>
                <a:cs typeface="Gill Sans MT"/>
              </a:rPr>
              <a:t>strategies, </a:t>
            </a:r>
            <a:r>
              <a:rPr lang="en-US" spc="-30" dirty="0" smtClean="0">
                <a:latin typeface="Gill Sans MT"/>
                <a:cs typeface="Gill Sans MT"/>
              </a:rPr>
              <a:t>such </a:t>
            </a:r>
            <a:r>
              <a:rPr lang="en-US" spc="-15" dirty="0" smtClean="0">
                <a:latin typeface="Gill Sans MT"/>
                <a:cs typeface="Gill Sans MT"/>
              </a:rPr>
              <a:t>as </a:t>
            </a:r>
            <a:r>
              <a:rPr lang="en-US" spc="-40" dirty="0" smtClean="0">
                <a:latin typeface="Gill Sans MT"/>
                <a:cs typeface="Gill Sans MT"/>
              </a:rPr>
              <a:t>grafting, </a:t>
            </a:r>
            <a:r>
              <a:rPr lang="en-US" spc="-35" dirty="0" smtClean="0">
                <a:latin typeface="Gill Sans MT"/>
                <a:cs typeface="Gill Sans MT"/>
              </a:rPr>
              <a:t>replanting </a:t>
            </a:r>
            <a:r>
              <a:rPr lang="en-US" spc="5" dirty="0" smtClean="0">
                <a:latin typeface="Gill Sans MT"/>
                <a:cs typeface="Gill Sans MT"/>
              </a:rPr>
              <a:t>and </a:t>
            </a:r>
            <a:r>
              <a:rPr lang="en-US" spc="-40" dirty="0" smtClean="0">
                <a:latin typeface="Gill Sans MT"/>
                <a:cs typeface="Gill Sans MT"/>
              </a:rPr>
              <a:t>plantation </a:t>
            </a:r>
            <a:r>
              <a:rPr lang="en-US" spc="-50" dirty="0" smtClean="0">
                <a:latin typeface="Gill Sans MT"/>
                <a:cs typeface="Gill Sans MT"/>
              </a:rPr>
              <a:t>rehabilitation,  </a:t>
            </a:r>
            <a:r>
              <a:rPr lang="en-US" spc="-35" dirty="0" smtClean="0">
                <a:latin typeface="Gill Sans MT"/>
                <a:cs typeface="Gill Sans MT"/>
              </a:rPr>
              <a:t>the </a:t>
            </a:r>
            <a:r>
              <a:rPr lang="en-US" spc="-30" dirty="0" smtClean="0">
                <a:latin typeface="Gill Sans MT"/>
                <a:cs typeface="Gill Sans MT"/>
              </a:rPr>
              <a:t>scale </a:t>
            </a:r>
            <a:r>
              <a:rPr lang="en-US" spc="-10" dirty="0" smtClean="0">
                <a:latin typeface="Gill Sans MT"/>
                <a:cs typeface="Gill Sans MT"/>
              </a:rPr>
              <a:t>of </a:t>
            </a:r>
            <a:r>
              <a:rPr lang="en-US" spc="-35" dirty="0" smtClean="0">
                <a:latin typeface="Gill Sans MT"/>
                <a:cs typeface="Gill Sans MT"/>
              </a:rPr>
              <a:t>the </a:t>
            </a:r>
            <a:r>
              <a:rPr lang="en-US" spc="-30" dirty="0" smtClean="0">
                <a:latin typeface="Gill Sans MT"/>
                <a:cs typeface="Gill Sans MT"/>
              </a:rPr>
              <a:t>investment </a:t>
            </a:r>
            <a:r>
              <a:rPr lang="en-US" spc="5" dirty="0" smtClean="0">
                <a:latin typeface="Gill Sans MT"/>
                <a:cs typeface="Gill Sans MT"/>
              </a:rPr>
              <a:t>and </a:t>
            </a:r>
            <a:r>
              <a:rPr lang="en-US" spc="-35" dirty="0" smtClean="0">
                <a:latin typeface="Gill Sans MT"/>
                <a:cs typeface="Gill Sans MT"/>
              </a:rPr>
              <a:t>the </a:t>
            </a:r>
            <a:r>
              <a:rPr lang="en-US" spc="-100" dirty="0" smtClean="0">
                <a:latin typeface="Gill Sans MT"/>
                <a:cs typeface="Gill Sans MT"/>
              </a:rPr>
              <a:t>risk </a:t>
            </a:r>
            <a:r>
              <a:rPr lang="en-US" spc="-80" dirty="0" smtClean="0">
                <a:latin typeface="Gill Sans MT"/>
                <a:cs typeface="Gill Sans MT"/>
              </a:rPr>
              <a:t>it </a:t>
            </a:r>
            <a:r>
              <a:rPr lang="en-US" spc="-45" dirty="0" smtClean="0">
                <a:latin typeface="Gill Sans MT"/>
                <a:cs typeface="Gill Sans MT"/>
              </a:rPr>
              <a:t>entails </a:t>
            </a:r>
            <a:r>
              <a:rPr lang="en-US" spc="-65" dirty="0" smtClean="0">
                <a:latin typeface="Gill Sans MT"/>
                <a:cs typeface="Gill Sans MT"/>
              </a:rPr>
              <a:t>will </a:t>
            </a:r>
            <a:r>
              <a:rPr lang="en-US" spc="-35" dirty="0" smtClean="0">
                <a:latin typeface="Gill Sans MT"/>
                <a:cs typeface="Gill Sans MT"/>
              </a:rPr>
              <a:t>necessitate the </a:t>
            </a:r>
            <a:r>
              <a:rPr lang="en-US" spc="-25" dirty="0" smtClean="0">
                <a:latin typeface="Gill Sans MT"/>
                <a:cs typeface="Gill Sans MT"/>
              </a:rPr>
              <a:t>active </a:t>
            </a:r>
            <a:r>
              <a:rPr lang="en-US" spc="-15" dirty="0" smtClean="0">
                <a:latin typeface="Gill Sans MT"/>
                <a:cs typeface="Gill Sans MT"/>
              </a:rPr>
              <a:t>involvement  </a:t>
            </a:r>
            <a:r>
              <a:rPr lang="en-US" spc="-10" dirty="0" smtClean="0">
                <a:latin typeface="Gill Sans MT"/>
                <a:cs typeface="Gill Sans MT"/>
              </a:rPr>
              <a:t>of </a:t>
            </a:r>
            <a:r>
              <a:rPr lang="en-US" spc="-15" dirty="0" smtClean="0">
                <a:latin typeface="Gill Sans MT"/>
                <a:cs typeface="Gill Sans MT"/>
              </a:rPr>
              <a:t>governments </a:t>
            </a:r>
            <a:r>
              <a:rPr lang="en-US" spc="-35" dirty="0" smtClean="0">
                <a:latin typeface="Gill Sans MT"/>
                <a:cs typeface="Gill Sans MT"/>
              </a:rPr>
              <a:t>(to legalize land, </a:t>
            </a:r>
            <a:r>
              <a:rPr lang="en-US" spc="-30" dirty="0" smtClean="0">
                <a:latin typeface="Gill Sans MT"/>
                <a:cs typeface="Gill Sans MT"/>
              </a:rPr>
              <a:t>secure </a:t>
            </a:r>
            <a:r>
              <a:rPr lang="en-US" spc="-20" dirty="0" smtClean="0">
                <a:latin typeface="Gill Sans MT"/>
                <a:cs typeface="Gill Sans MT"/>
              </a:rPr>
              <a:t>land tenure) </a:t>
            </a:r>
            <a:r>
              <a:rPr lang="en-US" spc="-55" dirty="0" smtClean="0">
                <a:latin typeface="Gill Sans MT"/>
                <a:cs typeface="Gill Sans MT"/>
              </a:rPr>
              <a:t>with </a:t>
            </a:r>
            <a:r>
              <a:rPr lang="en-US" spc="-50" dirty="0" smtClean="0">
                <a:latin typeface="Gill Sans MT"/>
                <a:cs typeface="Gill Sans MT"/>
              </a:rPr>
              <a:t>multilateral </a:t>
            </a:r>
            <a:r>
              <a:rPr lang="en-US" spc="-15" dirty="0" smtClean="0">
                <a:latin typeface="Gill Sans MT"/>
                <a:cs typeface="Gill Sans MT"/>
              </a:rPr>
              <a:t>donors </a:t>
            </a:r>
            <a:r>
              <a:rPr lang="en-US" spc="-30" dirty="0" smtClean="0">
                <a:latin typeface="Gill Sans MT"/>
                <a:cs typeface="Gill Sans MT"/>
              </a:rPr>
              <a:t>acting</a:t>
            </a:r>
            <a:r>
              <a:rPr lang="en-US" spc="-170" dirty="0" smtClean="0">
                <a:latin typeface="Gill Sans MT"/>
                <a:cs typeface="Gill Sans MT"/>
              </a:rPr>
              <a:t> </a:t>
            </a:r>
            <a:r>
              <a:rPr lang="en-US" spc="-15" dirty="0" smtClean="0">
                <a:latin typeface="Gill Sans MT"/>
                <a:cs typeface="Gill Sans MT"/>
              </a:rPr>
              <a:t>as catalysts</a:t>
            </a:r>
            <a:endParaRPr lang="en-US" dirty="0" smtClean="0">
              <a:latin typeface="Gill Sans MT"/>
              <a:cs typeface="Gill Sans MT"/>
            </a:endParaRPr>
          </a:p>
          <a:p>
            <a:endParaRPr lang="fr-FR" dirty="0" smtClean="0"/>
          </a:p>
          <a:p>
            <a:pPr marL="12700" indent="0">
              <a:lnSpc>
                <a:spcPts val="2100"/>
              </a:lnSpc>
              <a:buNone/>
              <a:tabLst>
                <a:tab pos="304165" algn="l"/>
                <a:tab pos="304800" algn="l"/>
              </a:tabLst>
            </a:pP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FD514-01E7-40B3-BCF0-0340A9CA8F71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2402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  <a:p>
            <a:pPr marL="228600" indent="-228600">
              <a:buAutoNum type="arabicPeriod"/>
            </a:pPr>
            <a:r>
              <a:rPr lang="fr-FR" baseline="0" dirty="0" smtClean="0"/>
              <a:t>CB </a:t>
            </a:r>
            <a:r>
              <a:rPr lang="fr-FR" baseline="0" dirty="0" err="1" smtClean="0"/>
              <a:t>analysis</a:t>
            </a:r>
            <a:r>
              <a:rPr lang="fr-FR" baseline="0" dirty="0" smtClean="0"/>
              <a:t> – </a:t>
            </a:r>
            <a:r>
              <a:rPr lang="fr-FR" baseline="0" dirty="0" err="1" smtClean="0"/>
              <a:t>after</a:t>
            </a:r>
            <a:r>
              <a:rPr lang="fr-FR" baseline="0" dirty="0" smtClean="0"/>
              <a:t> 6 </a:t>
            </a:r>
            <a:r>
              <a:rPr lang="fr-FR" baseline="0" dirty="0" err="1" smtClean="0"/>
              <a:t>years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zero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deforestation</a:t>
            </a:r>
            <a:r>
              <a:rPr lang="fr-FR" baseline="0" dirty="0" smtClean="0"/>
              <a:t> scenario </a:t>
            </a:r>
            <a:r>
              <a:rPr lang="fr-FR" baseline="0" dirty="0" err="1" smtClean="0"/>
              <a:t>generates</a:t>
            </a:r>
            <a:r>
              <a:rPr lang="fr-FR" baseline="0" dirty="0" smtClean="0"/>
              <a:t> more </a:t>
            </a:r>
            <a:r>
              <a:rPr lang="fr-FR" baseline="0" dirty="0" err="1" smtClean="0"/>
              <a:t>benefits</a:t>
            </a:r>
            <a:r>
              <a:rPr lang="fr-FR" baseline="0" dirty="0" smtClean="0"/>
              <a:t>. Challenge to engage PS </a:t>
            </a:r>
            <a:r>
              <a:rPr lang="fr-FR" baseline="0" dirty="0" err="1" smtClean="0"/>
              <a:t>beyond</a:t>
            </a:r>
            <a:r>
              <a:rPr lang="fr-FR" baseline="0" dirty="0" smtClean="0"/>
              <a:t> BAU intensification </a:t>
            </a:r>
            <a:r>
              <a:rPr lang="fr-FR" baseline="0" dirty="0" err="1" smtClean="0"/>
              <a:t>activities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into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agroforestry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replanting</a:t>
            </a:r>
            <a:r>
              <a:rPr lang="fr-FR" baseline="0" dirty="0" smtClean="0"/>
              <a:t> </a:t>
            </a:r>
          </a:p>
          <a:p>
            <a:pPr marL="228600" indent="-228600">
              <a:buAutoNum type="arabicPeriod"/>
            </a:pPr>
            <a:r>
              <a:rPr lang="fr-FR" baseline="0" dirty="0" smtClean="0"/>
              <a:t>NY </a:t>
            </a:r>
            <a:r>
              <a:rPr lang="fr-FR" baseline="0" dirty="0" err="1" smtClean="0"/>
              <a:t>declaration</a:t>
            </a:r>
            <a:r>
              <a:rPr lang="fr-FR" baseline="0" dirty="0" smtClean="0"/>
              <a:t>, high </a:t>
            </a:r>
            <a:r>
              <a:rPr lang="fr-FR" baseline="0" dirty="0" err="1" smtClean="0"/>
              <a:t>level</a:t>
            </a:r>
            <a:r>
              <a:rPr lang="fr-FR" baseline="0" dirty="0" smtClean="0"/>
              <a:t> engagement, </a:t>
            </a:r>
            <a:r>
              <a:rPr lang="fr-FR" baseline="0" dirty="0" err="1" smtClean="0"/>
              <a:t>revision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forest</a:t>
            </a:r>
            <a:r>
              <a:rPr lang="fr-FR" baseline="0" dirty="0" smtClean="0"/>
              <a:t> code, national dialogue on </a:t>
            </a:r>
            <a:r>
              <a:rPr lang="fr-FR" baseline="0" dirty="0" err="1" smtClean="0"/>
              <a:t>zero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deforestation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policy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forest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definition</a:t>
            </a:r>
            <a:r>
              <a:rPr lang="fr-FR" baseline="0" dirty="0" smtClean="0"/>
              <a:t>, REDD+ </a:t>
            </a:r>
            <a:r>
              <a:rPr lang="fr-FR" baseline="0" dirty="0" err="1" smtClean="0"/>
              <a:t>strategy</a:t>
            </a:r>
            <a:endParaRPr lang="fr-FR" baseline="0" dirty="0" smtClean="0"/>
          </a:p>
          <a:p>
            <a:pPr marL="228600" indent="-228600">
              <a:buAutoNum type="arabicPeriod"/>
            </a:pPr>
            <a:r>
              <a:rPr lang="fr-FR" baseline="0" dirty="0" err="1" smtClean="0"/>
              <a:t>Role</a:t>
            </a:r>
            <a:r>
              <a:rPr lang="fr-FR" baseline="0" dirty="0" smtClean="0"/>
              <a:t> of CCC, </a:t>
            </a:r>
            <a:r>
              <a:rPr lang="fr-FR" baseline="0" dirty="0" err="1" smtClean="0"/>
              <a:t>climate</a:t>
            </a:r>
            <a:r>
              <a:rPr lang="fr-FR" baseline="0" dirty="0" smtClean="0"/>
              <a:t> WG, </a:t>
            </a:r>
            <a:r>
              <a:rPr lang="fr-FR" baseline="0" dirty="0" err="1" smtClean="0"/>
              <a:t>commodities</a:t>
            </a:r>
            <a:r>
              <a:rPr lang="fr-FR" baseline="0" dirty="0" smtClean="0"/>
              <a:t> dialogue and </a:t>
            </a:r>
            <a:r>
              <a:rPr lang="fr-FR" baseline="0" dirty="0" err="1" smtClean="0"/>
              <a:t>roundtable</a:t>
            </a:r>
            <a:endParaRPr lang="fr-FR" baseline="0" dirty="0" smtClean="0"/>
          </a:p>
          <a:p>
            <a:pPr marL="228600" indent="-228600">
              <a:buAutoNum type="arabicPeriod"/>
            </a:pPr>
            <a:r>
              <a:rPr lang="fr-FR" baseline="0" dirty="0" err="1" smtClean="0"/>
              <a:t>Provide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tools</a:t>
            </a:r>
            <a:r>
              <a:rPr lang="fr-FR" baseline="0" dirty="0" smtClean="0"/>
              <a:t> for PS to engage: </a:t>
            </a:r>
            <a:r>
              <a:rPr lang="fr-FR" baseline="0" dirty="0" err="1" smtClean="0"/>
              <a:t>eg</a:t>
            </a:r>
            <a:r>
              <a:rPr lang="fr-FR" baseline="0" dirty="0" smtClean="0"/>
              <a:t> PES</a:t>
            </a:r>
          </a:p>
          <a:p>
            <a:pPr marL="228600" indent="-228600">
              <a:buAutoNum type="arabicPeriod"/>
            </a:pP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FD514-01E7-40B3-BCF0-0340A9CA8F71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4623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fr-FR" b="1" dirty="0" smtClean="0"/>
              <a:t>PES: 4 </a:t>
            </a:r>
            <a:r>
              <a:rPr lang="fr-FR" b="1" dirty="0" err="1" smtClean="0"/>
              <a:t>eligible</a:t>
            </a:r>
            <a:r>
              <a:rPr lang="fr-FR" b="1" dirty="0" smtClean="0"/>
              <a:t> </a:t>
            </a:r>
            <a:r>
              <a:rPr lang="fr-FR" b="1" dirty="0" err="1" smtClean="0"/>
              <a:t>activities</a:t>
            </a:r>
            <a:r>
              <a:rPr lang="fr-FR" b="1" dirty="0" smtClean="0"/>
              <a:t> in the rural </a:t>
            </a:r>
            <a:r>
              <a:rPr lang="fr-FR" b="1" dirty="0" err="1" smtClean="0"/>
              <a:t>domain</a:t>
            </a:r>
            <a:r>
              <a:rPr lang="fr-FR" b="1" dirty="0" smtClean="0"/>
              <a:t>:</a:t>
            </a:r>
          </a:p>
          <a:p>
            <a:pPr marL="514350" indent="-514350" algn="l">
              <a:buAutoNum type="arabicPeriod"/>
            </a:pPr>
            <a:r>
              <a:rPr lang="fr-FR" dirty="0" smtClean="0"/>
              <a:t>Forest conservation</a:t>
            </a:r>
          </a:p>
          <a:p>
            <a:pPr marL="514350" indent="-514350" algn="l">
              <a:buAutoNum type="arabicPeriod"/>
            </a:pPr>
            <a:r>
              <a:rPr lang="fr-FR" dirty="0" smtClean="0"/>
              <a:t>Reforestation</a:t>
            </a:r>
          </a:p>
          <a:p>
            <a:pPr marL="514350" indent="-514350" algn="l">
              <a:buAutoNum type="arabicPeriod"/>
            </a:pPr>
            <a:r>
              <a:rPr lang="fr-FR" dirty="0" smtClean="0"/>
              <a:t>Natural </a:t>
            </a:r>
            <a:r>
              <a:rPr lang="fr-FR" dirty="0" err="1" smtClean="0"/>
              <a:t>regeneration</a:t>
            </a:r>
            <a:endParaRPr lang="fr-FR" dirty="0" smtClean="0"/>
          </a:p>
          <a:p>
            <a:pPr marL="514350" indent="-514350" algn="l">
              <a:buAutoNum type="arabicPeriod"/>
            </a:pPr>
            <a:r>
              <a:rPr lang="fr-FR" dirty="0" smtClean="0"/>
              <a:t>Agro-</a:t>
            </a:r>
            <a:r>
              <a:rPr lang="fr-FR" dirty="0" err="1" smtClean="0"/>
              <a:t>forestry</a:t>
            </a:r>
            <a:endParaRPr lang="fr-FR" dirty="0" smtClean="0"/>
          </a:p>
          <a:p>
            <a:pPr algn="l"/>
            <a:endParaRPr lang="fr-FR" dirty="0" smtClean="0"/>
          </a:p>
          <a:p>
            <a:pPr algn="l"/>
            <a:r>
              <a:rPr lang="fr-FR" dirty="0" smtClean="0"/>
              <a:t>Collective PES </a:t>
            </a:r>
            <a:r>
              <a:rPr lang="fr-FR" dirty="0" err="1" smtClean="0"/>
              <a:t>contracts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combine all four </a:t>
            </a:r>
            <a:r>
              <a:rPr lang="fr-FR" dirty="0" err="1" smtClean="0"/>
              <a:t>modalities</a:t>
            </a:r>
            <a:r>
              <a:rPr lang="fr-FR" dirty="0" smtClean="0"/>
              <a:t> in a local land use plan (‘PDL’ for the administration in charge of planning)</a:t>
            </a:r>
          </a:p>
          <a:p>
            <a:pPr algn="l"/>
            <a:endParaRPr lang="fr-F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err="1" smtClean="0"/>
              <a:t>Private</a:t>
            </a:r>
            <a:r>
              <a:rPr lang="fr-FR" dirty="0" smtClean="0"/>
              <a:t> </a:t>
            </a:r>
            <a:r>
              <a:rPr lang="fr-FR" dirty="0" err="1" smtClean="0"/>
              <a:t>sectr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recognizing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need</a:t>
            </a:r>
            <a:r>
              <a:rPr lang="fr-FR" baseline="0" dirty="0" smtClean="0"/>
              <a:t> for collaboration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govt</a:t>
            </a:r>
            <a:endParaRPr lang="fr-FR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First to </a:t>
            </a:r>
            <a:r>
              <a:rPr lang="fr-FR" baseline="0" dirty="0" err="1" smtClean="0"/>
              <a:t>seek</a:t>
            </a:r>
            <a:r>
              <a:rPr lang="fr-FR" baseline="0" dirty="0" smtClean="0"/>
              <a:t> recognition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err="1" smtClean="0"/>
              <a:t>Government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need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proactively</a:t>
            </a:r>
            <a:r>
              <a:rPr lang="fr-FR" baseline="0" dirty="0" smtClean="0"/>
              <a:t> set the </a:t>
            </a:r>
            <a:r>
              <a:rPr lang="fr-FR" baseline="0" dirty="0" err="1" smtClean="0"/>
              <a:t>rules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clarify</a:t>
            </a:r>
            <a:r>
              <a:rPr lang="fr-FR" baseline="0" dirty="0" smtClean="0"/>
              <a:t> </a:t>
            </a:r>
            <a:endParaRPr lang="fr-F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Tripartite agreement</a:t>
            </a:r>
          </a:p>
          <a:p>
            <a:pPr algn="l"/>
            <a:endParaRPr lang="fr-FR" dirty="0" smtClean="0"/>
          </a:p>
          <a:p>
            <a:pPr algn="l"/>
            <a:endParaRPr lang="fr-FR" dirty="0" smtClean="0"/>
          </a:p>
          <a:p>
            <a:pPr algn="l"/>
            <a:r>
              <a:rPr lang="fr-FR" dirty="0" err="1" smtClean="0"/>
              <a:t>Finding</a:t>
            </a:r>
            <a:r>
              <a:rPr lang="fr-FR" dirty="0" smtClean="0"/>
              <a:t> the right mix of </a:t>
            </a:r>
            <a:r>
              <a:rPr lang="fr-FR" dirty="0" err="1" smtClean="0"/>
              <a:t>private</a:t>
            </a:r>
            <a:r>
              <a:rPr lang="fr-FR" dirty="0" smtClean="0"/>
              <a:t> and public finance in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context</a:t>
            </a:r>
            <a:endParaRPr lang="fr-FR" dirty="0" smtClean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FD514-01E7-40B3-BCF0-0340A9CA8F71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2900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GCF </a:t>
            </a:r>
            <a:r>
              <a:rPr lang="fr-FR" dirty="0" err="1" smtClean="0"/>
              <a:t>proposal</a:t>
            </a:r>
            <a:r>
              <a:rPr lang="fr-FR" dirty="0" smtClean="0"/>
              <a:t> on </a:t>
            </a:r>
            <a:r>
              <a:rPr lang="fr-FR" dirty="0" err="1" smtClean="0"/>
              <a:t>zero</a:t>
            </a:r>
            <a:r>
              <a:rPr lang="fr-FR" dirty="0" smtClean="0"/>
              <a:t> </a:t>
            </a:r>
            <a:r>
              <a:rPr lang="fr-FR" dirty="0" err="1" smtClean="0"/>
              <a:t>deforestation</a:t>
            </a:r>
            <a:r>
              <a:rPr lang="fr-FR" dirty="0" smtClean="0"/>
              <a:t> agriculture: 60%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private</a:t>
            </a:r>
            <a:r>
              <a:rPr lang="fr-FR" dirty="0" smtClean="0"/>
              <a:t> </a:t>
            </a:r>
            <a:r>
              <a:rPr lang="fr-FR" dirty="0" err="1" smtClean="0"/>
              <a:t>sector</a:t>
            </a:r>
            <a:r>
              <a:rPr lang="fr-FR" dirty="0" smtClean="0"/>
              <a:t>, </a:t>
            </a:r>
            <a:r>
              <a:rPr lang="fr-FR" dirty="0" err="1" smtClean="0"/>
              <a:t>some</a:t>
            </a:r>
            <a:r>
              <a:rPr lang="fr-FR" dirty="0" smtClean="0"/>
              <a:t> </a:t>
            </a:r>
            <a:r>
              <a:rPr lang="fr-FR" dirty="0" err="1" smtClean="0"/>
              <a:t>contributing</a:t>
            </a:r>
            <a:r>
              <a:rPr lang="fr-FR" dirty="0" smtClean="0"/>
              <a:t> to </a:t>
            </a:r>
            <a:r>
              <a:rPr lang="fr-FR" dirty="0" err="1" smtClean="0"/>
              <a:t>enabling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environment</a:t>
            </a:r>
            <a:r>
              <a:rPr lang="fr-FR" baseline="0" dirty="0" smtClean="0"/>
              <a:t> (tenure)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FD514-01E7-40B3-BCF0-0340A9CA8F71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785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If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would</a:t>
            </a:r>
            <a:r>
              <a:rPr lang="fr-FR" dirty="0"/>
              <a:t> </a:t>
            </a:r>
            <a:r>
              <a:rPr lang="fr-FR" dirty="0" err="1"/>
              <a:t>like</a:t>
            </a:r>
            <a:r>
              <a:rPr lang="fr-FR" dirty="0"/>
              <a:t> to </a:t>
            </a:r>
            <a:r>
              <a:rPr lang="fr-FR" dirty="0" err="1"/>
              <a:t>learn</a:t>
            </a:r>
            <a:r>
              <a:rPr lang="fr-FR" baseline="0" dirty="0"/>
              <a:t> more about the </a:t>
            </a:r>
            <a:r>
              <a:rPr lang="fr-FR" baseline="0" dirty="0" err="1"/>
              <a:t>approach</a:t>
            </a:r>
            <a:r>
              <a:rPr lang="fr-FR" baseline="0" dirty="0"/>
              <a:t> and/or the </a:t>
            </a:r>
            <a:r>
              <a:rPr lang="fr-FR" baseline="0" dirty="0" err="1"/>
              <a:t>example</a:t>
            </a:r>
            <a:r>
              <a:rPr lang="fr-FR" baseline="0" dirty="0"/>
              <a:t> of Côte d’Ivoire, </a:t>
            </a:r>
            <a:r>
              <a:rPr lang="fr-FR" baseline="0" dirty="0" err="1"/>
              <a:t>don’t</a:t>
            </a:r>
            <a:r>
              <a:rPr lang="fr-FR" baseline="0" dirty="0"/>
              <a:t> </a:t>
            </a:r>
            <a:r>
              <a:rPr lang="fr-FR" baseline="0" dirty="0" err="1"/>
              <a:t>hesitate</a:t>
            </a:r>
            <a:r>
              <a:rPr lang="fr-FR" baseline="0" dirty="0"/>
              <a:t> to look at </a:t>
            </a:r>
            <a:r>
              <a:rPr lang="fr-FR" baseline="0" dirty="0" err="1"/>
              <a:t>our</a:t>
            </a:r>
            <a:r>
              <a:rPr lang="fr-FR" baseline="0" dirty="0"/>
              <a:t> </a:t>
            </a:r>
            <a:r>
              <a:rPr lang="fr-FR" baseline="0" dirty="0" err="1"/>
              <a:t>results</a:t>
            </a:r>
            <a:r>
              <a:rPr lang="fr-FR" baseline="0" dirty="0"/>
              <a:t> or </a:t>
            </a:r>
            <a:r>
              <a:rPr lang="fr-FR" baseline="0" dirty="0" err="1"/>
              <a:t>get</a:t>
            </a:r>
            <a:r>
              <a:rPr lang="fr-FR" baseline="0" dirty="0"/>
              <a:t> in </a:t>
            </a:r>
            <a:r>
              <a:rPr lang="fr-FR" baseline="0" dirty="0" err="1"/>
              <a:t>touch</a:t>
            </a:r>
            <a:r>
              <a:rPr lang="fr-FR" baseline="0" dirty="0"/>
              <a:t>.</a:t>
            </a:r>
          </a:p>
          <a:p>
            <a:r>
              <a:rPr lang="fr-FR" baseline="0" dirty="0" err="1"/>
              <a:t>Thank</a:t>
            </a:r>
            <a:r>
              <a:rPr lang="fr-FR" baseline="0" dirty="0"/>
              <a:t> </a:t>
            </a:r>
            <a:r>
              <a:rPr lang="fr-FR" baseline="0" dirty="0" err="1"/>
              <a:t>you</a:t>
            </a:r>
            <a:r>
              <a:rPr lang="fr-FR" baseline="0" dirty="0"/>
              <a:t> for </a:t>
            </a:r>
            <a:r>
              <a:rPr lang="fr-FR" baseline="0" dirty="0" err="1"/>
              <a:t>your</a:t>
            </a:r>
            <a:r>
              <a:rPr lang="fr-FR" baseline="0" dirty="0"/>
              <a:t> attention and </a:t>
            </a:r>
            <a:r>
              <a:rPr lang="fr-FR" baseline="0" dirty="0" err="1"/>
              <a:t>I’ll</a:t>
            </a:r>
            <a:r>
              <a:rPr lang="fr-FR" baseline="0" dirty="0"/>
              <a:t> </a:t>
            </a:r>
            <a:r>
              <a:rPr lang="fr-FR" baseline="0" dirty="0" err="1"/>
              <a:t>be</a:t>
            </a:r>
            <a:r>
              <a:rPr lang="fr-FR" baseline="0" dirty="0"/>
              <a:t> happy to </a:t>
            </a:r>
            <a:r>
              <a:rPr lang="fr-FR" baseline="0" dirty="0" err="1"/>
              <a:t>answer</a:t>
            </a:r>
            <a:r>
              <a:rPr lang="fr-FR" baseline="0" dirty="0"/>
              <a:t> questions, if </a:t>
            </a:r>
            <a:r>
              <a:rPr lang="fr-FR" baseline="0" dirty="0" err="1"/>
              <a:t>any</a:t>
            </a:r>
            <a:r>
              <a:rPr lang="fr-FR" baseline="0" dirty="0"/>
              <a:t>.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FD514-01E7-40B3-BCF0-0340A9CA8F71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7364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Slide - FLEGT and REDD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5576" y="2130425"/>
            <a:ext cx="6190456" cy="2018655"/>
          </a:xfrm>
        </p:spPr>
        <p:txBody>
          <a:bodyPr lIns="36000" tIns="36000" rIns="36000" bIns="36000" anchor="t">
            <a:noAutofit/>
          </a:bodyPr>
          <a:lstStyle>
            <a:lvl1pPr>
              <a:defRPr sz="44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the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55576" y="4221088"/>
            <a:ext cx="6192688" cy="1368152"/>
          </a:xfrm>
        </p:spPr>
        <p:txBody>
          <a:bodyPr lIns="36000" tIns="36000" rIns="36000" bIns="36000">
            <a:normAutofit/>
          </a:bodyPr>
          <a:lstStyle>
            <a:lvl1pPr marL="0" indent="0" algn="l">
              <a:buNone/>
              <a:defRPr sz="2800" baseline="0">
                <a:solidFill>
                  <a:srgbClr val="C0E8D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a subheading or the authors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55577" y="5661248"/>
            <a:ext cx="4536504" cy="721494"/>
          </a:xfrm>
        </p:spPr>
        <p:txBody>
          <a:bodyPr lIns="72000" tIns="72000" rIns="72000" bIns="72000" anchor="b">
            <a:noAutofit/>
          </a:bodyPr>
          <a:lstStyle>
            <a:lvl1pPr marL="0" indent="0">
              <a:buNone/>
              <a:defRPr sz="2000" baseline="0">
                <a:solidFill>
                  <a:srgbClr val="C0E8D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Click here to add city and date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1124744"/>
            <a:ext cx="7772400" cy="4644231"/>
          </a:xfrm>
        </p:spPr>
        <p:txBody>
          <a:bodyPr anchor="ctr">
            <a:normAutofit/>
          </a:bodyPr>
          <a:lstStyle>
            <a:lvl1pPr algn="ctr">
              <a:defRPr sz="4800" b="0" cap="none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text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titl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1124744"/>
            <a:ext cx="7772400" cy="4644231"/>
          </a:xfrm>
        </p:spPr>
        <p:txBody>
          <a:bodyPr anchor="ctr">
            <a:normAutofit/>
          </a:bodyPr>
          <a:lstStyle>
            <a:lvl1pPr algn="ctr">
              <a:defRPr sz="4800" b="0" cap="none" baseline="0">
                <a:solidFill>
                  <a:srgbClr val="27AE60"/>
                </a:solidFill>
              </a:defRPr>
            </a:lvl1pPr>
          </a:lstStyle>
          <a:p>
            <a:r>
              <a:rPr lang="en-GB" noProof="0" dirty="0"/>
              <a:t>Click to edit text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ig round ide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1511660" y="404664"/>
            <a:ext cx="6079178" cy="607917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704373" y="511570"/>
            <a:ext cx="5663246" cy="583486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6600" baseline="0">
                <a:solidFill>
                  <a:srgbClr val="27AE60"/>
                </a:solidFill>
              </a:defRPr>
            </a:lvl1pPr>
          </a:lstStyle>
          <a:p>
            <a:pPr lvl="0"/>
            <a:r>
              <a:rPr lang="en-GB" dirty="0"/>
              <a:t>Click to add a big round idea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round idea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 userDrawn="1"/>
        </p:nvSpPr>
        <p:spPr>
          <a:xfrm>
            <a:off x="3029326" y="1844824"/>
            <a:ext cx="936104" cy="936104"/>
          </a:xfrm>
          <a:prstGeom prst="ellipse">
            <a:avLst/>
          </a:prstGeom>
          <a:solidFill>
            <a:srgbClr val="FFB6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rgbClr val="27AE6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7" name="Oval 16"/>
          <p:cNvSpPr/>
          <p:nvPr userDrawn="1"/>
        </p:nvSpPr>
        <p:spPr>
          <a:xfrm>
            <a:off x="5837638" y="1844824"/>
            <a:ext cx="936104" cy="936104"/>
          </a:xfrm>
          <a:prstGeom prst="ellipse">
            <a:avLst/>
          </a:prstGeom>
          <a:solidFill>
            <a:srgbClr val="FFB6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rgbClr val="27AE6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221014" y="1844824"/>
            <a:ext cx="936104" cy="936104"/>
          </a:xfrm>
          <a:prstGeom prst="ellipse">
            <a:avLst/>
          </a:prstGeom>
          <a:solidFill>
            <a:srgbClr val="FFB6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rgbClr val="27AE6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3389366" y="2168860"/>
            <a:ext cx="2550786" cy="2550786"/>
          </a:xfrm>
          <a:prstGeom prst="ellipse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Oval 7"/>
          <p:cNvSpPr/>
          <p:nvPr userDrawn="1"/>
        </p:nvSpPr>
        <p:spPr>
          <a:xfrm>
            <a:off x="6197678" y="2168860"/>
            <a:ext cx="2550786" cy="2550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/>
          <p:cNvSpPr/>
          <p:nvPr userDrawn="1"/>
        </p:nvSpPr>
        <p:spPr>
          <a:xfrm>
            <a:off x="581054" y="2168860"/>
            <a:ext cx="2550786" cy="2550786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53062" y="2204864"/>
            <a:ext cx="2376264" cy="2448272"/>
          </a:xfrm>
        </p:spPr>
        <p:txBody>
          <a:bodyPr anchor="ctr"/>
          <a:lstStyle>
            <a:lvl1pPr marL="0" indent="1588" algn="ctr">
              <a:buNone/>
              <a:defRPr baseline="0">
                <a:solidFill>
                  <a:srgbClr val="27AE60"/>
                </a:solidFill>
              </a:defRPr>
            </a:lvl1pPr>
          </a:lstStyle>
          <a:p>
            <a:pPr lvl="0"/>
            <a:r>
              <a:rPr lang="en-GB" dirty="0"/>
              <a:t>Click to add the 1st idea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461374" y="2204864"/>
            <a:ext cx="2376264" cy="2448272"/>
          </a:xfrm>
        </p:spPr>
        <p:txBody>
          <a:bodyPr anchor="ctr"/>
          <a:lstStyle>
            <a:lvl1pPr marL="0" indent="1588" algn="ctr">
              <a:buNone/>
              <a:defRPr baseline="0">
                <a:solidFill>
                  <a:srgbClr val="27AE60"/>
                </a:solidFill>
              </a:defRPr>
            </a:lvl1pPr>
          </a:lstStyle>
          <a:p>
            <a:pPr lvl="0"/>
            <a:r>
              <a:rPr lang="en-GB" dirty="0"/>
              <a:t>Click to add a 2nd one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269686" y="2204864"/>
            <a:ext cx="2376264" cy="2448272"/>
          </a:xfrm>
        </p:spPr>
        <p:txBody>
          <a:bodyPr anchor="ctr"/>
          <a:lstStyle>
            <a:lvl1pPr marL="0" indent="1588" algn="ctr">
              <a:buNone/>
              <a:defRPr baseline="0">
                <a:solidFill>
                  <a:srgbClr val="27AE60"/>
                </a:solidFill>
              </a:defRPr>
            </a:lvl1pPr>
          </a:lstStyle>
          <a:p>
            <a:pPr lvl="0"/>
            <a:r>
              <a:rPr lang="en-GB" dirty="0"/>
              <a:t>Never 2 without 3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ig square concep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907704" y="620688"/>
            <a:ext cx="5541124" cy="5544616"/>
          </a:xfrm>
          <a:solidFill>
            <a:schemeClr val="bg1"/>
          </a:solidFill>
        </p:spPr>
        <p:txBody>
          <a:bodyPr lIns="180000" tIns="180000" rIns="180000" bIns="180000" anchor="ctr">
            <a:normAutofit/>
          </a:bodyPr>
          <a:lstStyle>
            <a:lvl1pPr marL="0" indent="1588" algn="ctr">
              <a:buNone/>
              <a:defRPr sz="4400" b="0" baseline="0">
                <a:solidFill>
                  <a:srgbClr val="27AE60"/>
                </a:solidFill>
              </a:defRPr>
            </a:lvl1pPr>
          </a:lstStyle>
          <a:p>
            <a:pPr lvl="0"/>
            <a:r>
              <a:rPr lang="en-GB" dirty="0"/>
              <a:t>Click to add a </a:t>
            </a:r>
            <a:br>
              <a:rPr lang="en-GB" dirty="0"/>
            </a:br>
            <a:r>
              <a:rPr lang="en-GB" dirty="0"/>
              <a:t>bold concept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squate concept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549000"/>
            <a:ext cx="2880319" cy="2880000"/>
          </a:xfrm>
          <a:solidFill>
            <a:schemeClr val="bg1">
              <a:alpha val="90000"/>
            </a:schemeClr>
          </a:solidFill>
        </p:spPr>
        <p:txBody>
          <a:bodyPr lIns="180000" tIns="108000" rIns="108000" bIns="108000" anchor="ctr"/>
          <a:lstStyle>
            <a:lvl1pPr marL="0" indent="1588">
              <a:buNone/>
              <a:defRPr baseline="0">
                <a:solidFill>
                  <a:srgbClr val="27AE60"/>
                </a:solidFill>
              </a:defRPr>
            </a:lvl1pPr>
          </a:lstStyle>
          <a:p>
            <a:pPr lvl="0"/>
            <a:r>
              <a:rPr lang="en-GB" dirty="0"/>
              <a:t>Click to add a 2nd one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692000" y="3429000"/>
            <a:ext cx="2880319" cy="2880000"/>
          </a:xfrm>
          <a:solidFill>
            <a:schemeClr val="bg1">
              <a:alpha val="70000"/>
            </a:schemeClr>
          </a:solidFill>
        </p:spPr>
        <p:txBody>
          <a:bodyPr lIns="180000" tIns="108000" rIns="108000" bIns="108000" anchor="ctr"/>
          <a:lstStyle>
            <a:lvl1pPr marL="0" indent="1588">
              <a:buNone/>
              <a:defRPr baseline="0">
                <a:solidFill>
                  <a:srgbClr val="27AE60"/>
                </a:solidFill>
              </a:defRPr>
            </a:lvl1pPr>
          </a:lstStyle>
          <a:p>
            <a:pPr lvl="0"/>
            <a:r>
              <a:rPr lang="en-GB" dirty="0"/>
              <a:t>And the 4th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0" y="3429000"/>
            <a:ext cx="2880319" cy="2880000"/>
          </a:xfrm>
          <a:solidFill>
            <a:schemeClr val="bg1">
              <a:alpha val="80000"/>
            </a:schemeClr>
          </a:solidFill>
        </p:spPr>
        <p:txBody>
          <a:bodyPr lIns="180000" tIns="108000" rIns="108000" bIns="108000" anchor="ctr"/>
          <a:lstStyle>
            <a:lvl1pPr marL="0" indent="1588">
              <a:buNone/>
              <a:defRPr baseline="0">
                <a:solidFill>
                  <a:srgbClr val="27AE60"/>
                </a:solidFill>
              </a:defRPr>
            </a:lvl1pPr>
          </a:lstStyle>
          <a:p>
            <a:pPr lvl="0"/>
            <a:r>
              <a:rPr lang="en-GB" dirty="0"/>
              <a:t>The 3rd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692000" y="549000"/>
            <a:ext cx="2880319" cy="2880000"/>
          </a:xfrm>
          <a:solidFill>
            <a:schemeClr val="bg1"/>
          </a:solidFill>
        </p:spPr>
        <p:txBody>
          <a:bodyPr lIns="180000" tIns="108000" rIns="108000" bIns="108000" anchor="ctr"/>
          <a:lstStyle>
            <a:lvl1pPr marL="0" indent="1588">
              <a:buNone/>
              <a:defRPr baseline="0">
                <a:solidFill>
                  <a:srgbClr val="27AE60"/>
                </a:solidFill>
              </a:defRPr>
            </a:lvl1pPr>
          </a:lstStyle>
          <a:p>
            <a:pPr lvl="0"/>
            <a:r>
              <a:rPr lang="en-GB" dirty="0"/>
              <a:t>Click to add a 1st concept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white text 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dirty="0"/>
              <a:t>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576" y="1988840"/>
            <a:ext cx="2880000" cy="2880000"/>
          </a:xfrm>
          <a:solidFill>
            <a:schemeClr val="bg1"/>
          </a:solidFill>
        </p:spPr>
        <p:txBody>
          <a:bodyPr lIns="180000" tIns="108000" rIns="108000" bIns="108000" anchor="ctr">
            <a:normAutofit/>
          </a:bodyPr>
          <a:lstStyle>
            <a:lvl1pPr>
              <a:defRPr sz="3600" baseline="0">
                <a:solidFill>
                  <a:srgbClr val="27AE60"/>
                </a:solidFill>
              </a:defRPr>
            </a:lvl1pPr>
          </a:lstStyle>
          <a:p>
            <a:r>
              <a:rPr lang="en-US" dirty="0"/>
              <a:t>Click to add some text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544" y="6165305"/>
            <a:ext cx="6840760" cy="576064"/>
          </a:xfrm>
          <a:prstGeom prst="rect">
            <a:avLst/>
          </a:prstGeom>
        </p:spPr>
        <p:txBody>
          <a:bodyPr lIns="72000" tIns="72000" rIns="72000" bIns="72000" anchor="b"/>
          <a:lstStyle>
            <a:lvl1pPr algn="l">
              <a:defRPr sz="13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/>
              <a:t>Click to edit the footer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green tex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dirty="0"/>
              <a:t>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576" y="1988840"/>
            <a:ext cx="2880000" cy="2880000"/>
          </a:xfrm>
          <a:solidFill>
            <a:srgbClr val="27AE60"/>
          </a:solidFill>
        </p:spPr>
        <p:txBody>
          <a:bodyPr lIns="180000" tIns="108000" rIns="108000" bIns="108000" anchor="ctr">
            <a:normAutofit/>
          </a:bodyPr>
          <a:lstStyle>
            <a:lvl1pPr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some text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544" y="6165305"/>
            <a:ext cx="6840760" cy="576064"/>
          </a:xfrm>
          <a:prstGeom prst="rect">
            <a:avLst/>
          </a:prstGeom>
        </p:spPr>
        <p:txBody>
          <a:bodyPr lIns="72000" tIns="72000" rIns="72000" bIns="72000" anchor="b"/>
          <a:lstStyle>
            <a:lvl1pPr algn="l">
              <a:defRPr sz="13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/>
              <a:t>Click to edit the footer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- FLEGT and REDD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755576" y="2130425"/>
            <a:ext cx="5902528" cy="1874639"/>
          </a:xfrm>
        </p:spPr>
        <p:txBody>
          <a:bodyPr lIns="36000" tIns="36000" rIns="36000" bIns="36000" anchor="t">
            <a:noAutofit/>
          </a:bodyPr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back cover message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55576" y="5229200"/>
            <a:ext cx="5904656" cy="1152128"/>
          </a:xfrm>
        </p:spPr>
        <p:txBody>
          <a:bodyPr lIns="36000" tIns="36000" rIns="36000" bIns="36000">
            <a:normAutofit/>
          </a:bodyPr>
          <a:lstStyle>
            <a:lvl1pPr marL="0" indent="0" algn="l">
              <a:buNone/>
              <a:defRPr sz="3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contact referral method, example@efi.int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- FLEG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755576" y="2130425"/>
            <a:ext cx="5902528" cy="1874639"/>
          </a:xfrm>
        </p:spPr>
        <p:txBody>
          <a:bodyPr lIns="36000" tIns="36000" rIns="36000" bIns="36000" anchor="t">
            <a:noAutofit/>
          </a:bodyPr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back cover message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55576" y="5229200"/>
            <a:ext cx="5904656" cy="1152128"/>
          </a:xfrm>
        </p:spPr>
        <p:txBody>
          <a:bodyPr lIns="36000" tIns="36000" rIns="36000" bIns="36000">
            <a:normAutofit/>
          </a:bodyPr>
          <a:lstStyle>
            <a:lvl1pPr marL="0" indent="0" algn="l">
              <a:buNone/>
              <a:defRPr sz="3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contact referral method, example@efi.int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Slide - FLEG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5576" y="2130425"/>
            <a:ext cx="6190456" cy="2018655"/>
          </a:xfrm>
        </p:spPr>
        <p:txBody>
          <a:bodyPr lIns="36000" tIns="36000" rIns="36000" bIns="36000" anchor="t">
            <a:noAutofit/>
          </a:bodyPr>
          <a:lstStyle>
            <a:lvl1pPr>
              <a:defRPr sz="44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the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55576" y="4221088"/>
            <a:ext cx="6192688" cy="1368152"/>
          </a:xfrm>
        </p:spPr>
        <p:txBody>
          <a:bodyPr lIns="36000" tIns="36000" rIns="36000" bIns="36000">
            <a:normAutofit/>
          </a:bodyPr>
          <a:lstStyle>
            <a:lvl1pPr marL="0" indent="0" algn="l">
              <a:buNone/>
              <a:defRPr sz="2800" baseline="0">
                <a:solidFill>
                  <a:srgbClr val="C0E8D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a subheading or the authors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55577" y="5661248"/>
            <a:ext cx="4536504" cy="721494"/>
          </a:xfrm>
        </p:spPr>
        <p:txBody>
          <a:bodyPr lIns="72000" tIns="72000" rIns="72000" bIns="72000" anchor="b">
            <a:noAutofit/>
          </a:bodyPr>
          <a:lstStyle>
            <a:lvl1pPr marL="0" indent="0">
              <a:buNone/>
              <a:defRPr sz="2000" baseline="0">
                <a:solidFill>
                  <a:srgbClr val="C0E8D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Click here to add city and date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- REDD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755576" y="2130425"/>
            <a:ext cx="5902528" cy="1874639"/>
          </a:xfrm>
        </p:spPr>
        <p:txBody>
          <a:bodyPr lIns="36000" tIns="36000" rIns="36000" bIns="36000" anchor="t">
            <a:noAutofit/>
          </a:bodyPr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back cover message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55576" y="5229200"/>
            <a:ext cx="5904656" cy="1152128"/>
          </a:xfrm>
        </p:spPr>
        <p:txBody>
          <a:bodyPr lIns="36000" tIns="36000" rIns="36000" bIns="36000">
            <a:normAutofit/>
          </a:bodyPr>
          <a:lstStyle>
            <a:lvl1pPr marL="0" indent="0" algn="l">
              <a:buNone/>
              <a:defRPr sz="3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contact referral method, example@efi.int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pan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b">
            <a:normAutofit/>
          </a:bodyPr>
          <a:lstStyle>
            <a:lvl1pPr>
              <a:defRPr sz="4000">
                <a:solidFill>
                  <a:srgbClr val="27AE60"/>
                </a:solidFill>
              </a:defRPr>
            </a:lvl1pPr>
          </a:lstStyle>
          <a:p>
            <a:r>
              <a:rPr lang="en-GB" noProof="0" dirty="0"/>
              <a:t>Click to edit this 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rgbClr val="27AE60"/>
              </a:buClr>
              <a:defRPr sz="2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Click to edit this first panel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Clr>
                <a:srgbClr val="27AE60"/>
              </a:buClr>
              <a:defRPr sz="2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Click to edit the second panel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544" y="6165305"/>
            <a:ext cx="6840760" cy="576064"/>
          </a:xfrm>
          <a:prstGeom prst="rect">
            <a:avLst/>
          </a:prstGeom>
        </p:spPr>
        <p:txBody>
          <a:bodyPr lIns="72000" tIns="72000" rIns="72000" bIns="72000" anchor="b"/>
          <a:lstStyle>
            <a:lvl1pPr algn="l">
              <a:defRPr sz="13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/>
              <a:t>Click to edit the footer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09595" y="6165304"/>
            <a:ext cx="1177205" cy="57606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4000">
                <a:solidFill>
                  <a:srgbClr val="27AE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/>
              <a:t>1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anels with sub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412776"/>
            <a:ext cx="4040188" cy="885776"/>
          </a:xfrm>
        </p:spPr>
        <p:txBody>
          <a:bodyPr anchor="b"/>
          <a:lstStyle>
            <a:lvl1pPr marL="0" indent="0">
              <a:buNone/>
              <a:defRPr sz="28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subheading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348880"/>
            <a:ext cx="4040188" cy="3777283"/>
          </a:xfrm>
        </p:spPr>
        <p:txBody>
          <a:bodyPr/>
          <a:lstStyle>
            <a:lvl1pPr>
              <a:buClr>
                <a:srgbClr val="27AE60"/>
              </a:buCl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the content of this panel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412776"/>
            <a:ext cx="4041775" cy="885776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this one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348880"/>
            <a:ext cx="4041775" cy="3777283"/>
          </a:xfrm>
        </p:spPr>
        <p:txBody>
          <a:bodyPr/>
          <a:lstStyle>
            <a:lvl1pPr>
              <a:buClr>
                <a:srgbClr val="27AE60"/>
              </a:buCl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the content of this second panel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544" y="6165305"/>
            <a:ext cx="6840760" cy="576064"/>
          </a:xfrm>
          <a:prstGeom prst="rect">
            <a:avLst/>
          </a:prstGeom>
        </p:spPr>
        <p:txBody>
          <a:bodyPr lIns="72000" tIns="72000" rIns="72000" bIns="72000" anchor="b"/>
          <a:lstStyle>
            <a:lvl1pPr algn="l">
              <a:defRPr sz="13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/>
              <a:t>Click to edit the footer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09595" y="6165304"/>
            <a:ext cx="1177205" cy="57606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4000">
                <a:solidFill>
                  <a:srgbClr val="27AE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/>
              <a:t>1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 anchor="b">
            <a:normAutofit/>
          </a:bodyPr>
          <a:lstStyle>
            <a:lvl1pPr>
              <a:defRPr sz="4000">
                <a:solidFill>
                  <a:srgbClr val="27AE60"/>
                </a:solidFill>
              </a:defRPr>
            </a:lvl1pPr>
          </a:lstStyle>
          <a:p>
            <a:r>
              <a:rPr lang="en-GB" noProof="0" dirty="0"/>
              <a:t>Click to edit this heading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544" y="6165305"/>
            <a:ext cx="6840760" cy="576064"/>
          </a:xfrm>
          <a:prstGeom prst="rect">
            <a:avLst/>
          </a:prstGeom>
        </p:spPr>
        <p:txBody>
          <a:bodyPr lIns="72000" tIns="72000" rIns="72000" bIns="72000" anchor="b"/>
          <a:lstStyle>
            <a:lvl1pPr algn="l">
              <a:defRPr sz="13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/>
              <a:t>Click to edit the footer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09595" y="6165304"/>
            <a:ext cx="1177205" cy="57606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4000">
                <a:solidFill>
                  <a:srgbClr val="27AE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/>
              <a:t>1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 anchor="b">
            <a:normAutofit/>
          </a:bodyPr>
          <a:lstStyle>
            <a:lvl1pPr>
              <a:defRPr sz="4000">
                <a:solidFill>
                  <a:srgbClr val="27AE60"/>
                </a:solidFill>
              </a:defRPr>
            </a:lvl1pPr>
          </a:lstStyle>
          <a:p>
            <a:r>
              <a:rPr lang="en-GB" noProof="0" dirty="0"/>
              <a:t>Click to edit this heading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544" y="6165305"/>
            <a:ext cx="6840760" cy="576064"/>
          </a:xfrm>
          <a:prstGeom prst="rect">
            <a:avLst/>
          </a:prstGeom>
        </p:spPr>
        <p:txBody>
          <a:bodyPr lIns="72000" tIns="72000" rIns="72000" bIns="72000" anchor="b"/>
          <a:lstStyle>
            <a:lvl1pPr algn="l">
              <a:defRPr sz="13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/>
              <a:t>Click to edit the footer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09595" y="6165304"/>
            <a:ext cx="1177205" cy="57606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4000">
                <a:solidFill>
                  <a:srgbClr val="27AE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/>
              <a:t>1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Heading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rgbClr val="27AE60"/>
                </a:solidFill>
              </a:defRPr>
            </a:lvl1pPr>
          </a:lstStyle>
          <a:p>
            <a:r>
              <a:rPr lang="en-GB" noProof="0" dirty="0"/>
              <a:t>Click to edit heading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1pPr>
              <a:buClr>
                <a:srgbClr val="27AE6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Click to edit content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544" y="6165305"/>
            <a:ext cx="6840760" cy="576064"/>
          </a:xfrm>
          <a:prstGeom prst="rect">
            <a:avLst/>
          </a:prstGeom>
        </p:spPr>
        <p:txBody>
          <a:bodyPr lIns="72000" tIns="72000" rIns="72000" bIns="72000" anchor="b"/>
          <a:lstStyle>
            <a:lvl1pPr algn="l">
              <a:defRPr sz="13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/>
              <a:t>Click to edit the footer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09595" y="6165304"/>
            <a:ext cx="1177205" cy="57606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4000">
                <a:solidFill>
                  <a:srgbClr val="27AE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/>
              <a:t>1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>
            <a:normAutofit/>
          </a:bodyPr>
          <a:lstStyle>
            <a:lvl1pPr>
              <a:defRPr sz="4000">
                <a:solidFill>
                  <a:srgbClr val="27AE60"/>
                </a:solidFill>
              </a:defRPr>
            </a:lvl1pPr>
          </a:lstStyle>
          <a:p>
            <a:r>
              <a:rPr lang="en-GB" noProof="0" dirty="0"/>
              <a:t>Click to edit content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buClr>
                <a:srgbClr val="27AE6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Click to edit this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544" y="6165305"/>
            <a:ext cx="6840760" cy="576064"/>
          </a:xfrm>
          <a:prstGeom prst="rect">
            <a:avLst/>
          </a:prstGeom>
        </p:spPr>
        <p:txBody>
          <a:bodyPr lIns="72000" tIns="72000" rIns="72000" bIns="72000" anchor="b"/>
          <a:lstStyle>
            <a:lvl1pPr algn="l">
              <a:defRPr sz="13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/>
              <a:t>Click to edit the footer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09595" y="6165304"/>
            <a:ext cx="1177205" cy="57606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4000">
                <a:solidFill>
                  <a:srgbClr val="27AE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/>
              <a:t>1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Slide - REDD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5576" y="2130425"/>
            <a:ext cx="6190456" cy="2018655"/>
          </a:xfrm>
        </p:spPr>
        <p:txBody>
          <a:bodyPr lIns="36000" tIns="36000" rIns="36000" bIns="36000" anchor="t">
            <a:noAutofit/>
          </a:bodyPr>
          <a:lstStyle>
            <a:lvl1pPr>
              <a:defRPr sz="44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the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55576" y="4221088"/>
            <a:ext cx="6192688" cy="1368152"/>
          </a:xfrm>
        </p:spPr>
        <p:txBody>
          <a:bodyPr lIns="36000" tIns="36000" rIns="36000" bIns="36000">
            <a:normAutofit/>
          </a:bodyPr>
          <a:lstStyle>
            <a:lvl1pPr marL="0" indent="0" algn="l">
              <a:buNone/>
              <a:defRPr sz="2800" baseline="0">
                <a:solidFill>
                  <a:srgbClr val="C0E8D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a subheading or the authors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55577" y="5661248"/>
            <a:ext cx="4536504" cy="721494"/>
          </a:xfrm>
        </p:spPr>
        <p:txBody>
          <a:bodyPr lIns="72000" tIns="72000" rIns="72000" bIns="72000" anchor="b">
            <a:noAutofit/>
          </a:bodyPr>
          <a:lstStyle>
            <a:lvl1pPr marL="0" indent="0">
              <a:buNone/>
              <a:defRPr sz="2000" baseline="0">
                <a:solidFill>
                  <a:srgbClr val="C0E8D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Click here to add city and date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1600" y="548680"/>
            <a:ext cx="7704856" cy="1296144"/>
          </a:xfrm>
        </p:spPr>
        <p:txBody>
          <a:bodyPr lIns="72000" tIns="72000" rIns="72000" bIns="72000" anchor="b">
            <a:noAutofit/>
          </a:bodyPr>
          <a:lstStyle>
            <a:lvl1pPr>
              <a:defRPr sz="4000" baseline="0">
                <a:solidFill>
                  <a:srgbClr val="27AE60"/>
                </a:solidFill>
              </a:defRPr>
            </a:lvl1pPr>
          </a:lstStyle>
          <a:p>
            <a:r>
              <a:rPr lang="en-GB" noProof="0" dirty="0"/>
              <a:t>Click to edit the 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71600" y="2204864"/>
            <a:ext cx="7715200" cy="3921299"/>
          </a:xfrm>
        </p:spPr>
        <p:txBody>
          <a:bodyPr lIns="72000" tIns="72000" rIns="72000" bIns="72000"/>
          <a:lstStyle>
            <a:lvl1pPr>
              <a:buClr>
                <a:srgbClr val="27AE60"/>
              </a:buCl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Clr>
                <a:srgbClr val="27AE6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rgbClr val="27AE60"/>
              </a:buClr>
              <a:buFont typeface="Wingdings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noProof="0" dirty="0"/>
              <a:t>Click to edit the content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71600" y="6165305"/>
            <a:ext cx="6336704" cy="576064"/>
          </a:xfrm>
          <a:prstGeom prst="rect">
            <a:avLst/>
          </a:prstGeom>
        </p:spPr>
        <p:txBody>
          <a:bodyPr lIns="72000" tIns="72000" rIns="72000" bIns="72000" anchor="b"/>
          <a:lstStyle>
            <a:lvl1pPr algn="l">
              <a:defRPr sz="13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/>
              <a:t>Click to edit the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96336" y="6165304"/>
            <a:ext cx="1090464" cy="57606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4000">
                <a:solidFill>
                  <a:srgbClr val="27AE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/>
              <a:t>1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1600" y="548680"/>
            <a:ext cx="7704856" cy="1296144"/>
          </a:xfrm>
        </p:spPr>
        <p:txBody>
          <a:bodyPr lIns="72000" tIns="72000" rIns="72000" bIns="72000" anchor="b">
            <a:noAutofit/>
          </a:bodyPr>
          <a:lstStyle>
            <a:lvl1pPr>
              <a:defRPr sz="4000" baseline="0">
                <a:solidFill>
                  <a:srgbClr val="27AE60"/>
                </a:solidFill>
              </a:defRPr>
            </a:lvl1pPr>
          </a:lstStyle>
          <a:p>
            <a:r>
              <a:rPr lang="en-GB" noProof="0" dirty="0"/>
              <a:t>Click to edit the heading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 hasCustomPrompt="1"/>
          </p:nvPr>
        </p:nvSpPr>
        <p:spPr>
          <a:xfrm>
            <a:off x="971600" y="2780928"/>
            <a:ext cx="7715200" cy="3345235"/>
          </a:xfrm>
        </p:spPr>
        <p:txBody>
          <a:bodyPr lIns="72000" tIns="72000" rIns="72000" bIns="72000">
            <a:normAutofit/>
          </a:bodyPr>
          <a:lstStyle>
            <a:lvl1pPr>
              <a:buClr>
                <a:srgbClr val="27AE60"/>
              </a:buClr>
              <a:defRPr sz="2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noProof="0" dirty="0"/>
              <a:t>Click to edit the content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71600" y="6165305"/>
            <a:ext cx="6336704" cy="576064"/>
          </a:xfrm>
          <a:prstGeom prst="rect">
            <a:avLst/>
          </a:prstGeom>
        </p:spPr>
        <p:txBody>
          <a:bodyPr lIns="72000" tIns="72000" rIns="72000" bIns="72000" anchor="b"/>
          <a:lstStyle>
            <a:lvl1pPr algn="l">
              <a:defRPr sz="13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/>
              <a:t>Click to edit the footer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96336" y="6165304"/>
            <a:ext cx="1090464" cy="57606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4000">
                <a:solidFill>
                  <a:srgbClr val="27AE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/>
              <a:t>1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1600" y="1844824"/>
            <a:ext cx="7715200" cy="648072"/>
          </a:xfrm>
        </p:spPr>
        <p:txBody>
          <a:bodyPr anchor="ctr">
            <a:noAutofit/>
          </a:bodyPr>
          <a:lstStyle>
            <a:lvl1pPr marL="0" indent="0">
              <a:buNone/>
              <a:defRPr sz="32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subheading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bullets branded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1600" y="548680"/>
            <a:ext cx="6984776" cy="1296144"/>
          </a:xfrm>
        </p:spPr>
        <p:txBody>
          <a:bodyPr lIns="72000" tIns="72000" rIns="72000" bIns="72000" anchor="b">
            <a:noAutofit/>
          </a:bodyPr>
          <a:lstStyle>
            <a:lvl1pPr>
              <a:defRPr sz="4000" baseline="0">
                <a:solidFill>
                  <a:srgbClr val="27AE60"/>
                </a:solidFill>
              </a:defRPr>
            </a:lvl1pPr>
          </a:lstStyle>
          <a:p>
            <a:r>
              <a:rPr lang="en-GB" noProof="0" dirty="0"/>
              <a:t>Click to edit the 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71600" y="2204864"/>
            <a:ext cx="7715200" cy="3921299"/>
          </a:xfrm>
        </p:spPr>
        <p:txBody>
          <a:bodyPr lIns="72000" tIns="72000" rIns="72000" bIns="72000"/>
          <a:lstStyle>
            <a:lvl1pPr>
              <a:buClr>
                <a:srgbClr val="27AE60"/>
              </a:buCl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noProof="0" dirty="0"/>
              <a:t>Click to edit the content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71600" y="6165305"/>
            <a:ext cx="6336704" cy="576064"/>
          </a:xfrm>
          <a:prstGeom prst="rect">
            <a:avLst/>
          </a:prstGeom>
        </p:spPr>
        <p:txBody>
          <a:bodyPr lIns="72000" tIns="72000" rIns="72000" bIns="72000" anchor="b"/>
          <a:lstStyle>
            <a:lvl1pPr algn="l">
              <a:defRPr sz="13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/>
              <a:t>Click to edit the footer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96336" y="6165304"/>
            <a:ext cx="1090464" cy="57606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4000">
                <a:solidFill>
                  <a:srgbClr val="27AE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/>
              <a:t>1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bullets branded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1600" y="548680"/>
            <a:ext cx="6984776" cy="1296144"/>
          </a:xfrm>
        </p:spPr>
        <p:txBody>
          <a:bodyPr lIns="72000" tIns="72000" rIns="72000" bIns="72000" anchor="b">
            <a:noAutofit/>
          </a:bodyPr>
          <a:lstStyle>
            <a:lvl1pPr>
              <a:defRPr sz="4000" baseline="0">
                <a:solidFill>
                  <a:srgbClr val="27AE60"/>
                </a:solidFill>
              </a:defRPr>
            </a:lvl1pPr>
          </a:lstStyle>
          <a:p>
            <a:r>
              <a:rPr lang="en-GB" noProof="0" dirty="0"/>
              <a:t>Click to edit the heading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 hasCustomPrompt="1"/>
          </p:nvPr>
        </p:nvSpPr>
        <p:spPr>
          <a:xfrm>
            <a:off x="971600" y="2780928"/>
            <a:ext cx="7715200" cy="3345235"/>
          </a:xfrm>
        </p:spPr>
        <p:txBody>
          <a:bodyPr lIns="72000" tIns="72000" rIns="72000" bIns="72000">
            <a:normAutofit/>
          </a:bodyPr>
          <a:lstStyle>
            <a:lvl1pPr>
              <a:buClr>
                <a:srgbClr val="27AE60"/>
              </a:buClr>
              <a:defRPr sz="2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noProof="0" dirty="0"/>
              <a:t>Click to edit the content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71600" y="6165305"/>
            <a:ext cx="6336704" cy="576064"/>
          </a:xfrm>
          <a:prstGeom prst="rect">
            <a:avLst/>
          </a:prstGeom>
        </p:spPr>
        <p:txBody>
          <a:bodyPr lIns="72000" tIns="72000" rIns="72000" bIns="72000" anchor="b"/>
          <a:lstStyle>
            <a:lvl1pPr algn="l">
              <a:defRPr sz="13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/>
              <a:t>Click to edit the footer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96336" y="6165304"/>
            <a:ext cx="1090464" cy="57606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4000">
                <a:solidFill>
                  <a:srgbClr val="27AE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/>
              <a:t>1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1600" y="1844824"/>
            <a:ext cx="7715200" cy="648072"/>
          </a:xfrm>
        </p:spPr>
        <p:txBody>
          <a:bodyPr anchor="ctr">
            <a:noAutofit/>
          </a:bodyPr>
          <a:lstStyle>
            <a:lvl1pPr marL="0" indent="0">
              <a:buNone/>
              <a:defRPr sz="32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subheading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checklis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1600" y="548680"/>
            <a:ext cx="6984776" cy="1296144"/>
          </a:xfrm>
        </p:spPr>
        <p:txBody>
          <a:bodyPr lIns="72000" tIns="72000" rIns="72000" bIns="72000" anchor="b">
            <a:noAutofit/>
          </a:bodyPr>
          <a:lstStyle>
            <a:lvl1pPr>
              <a:defRPr sz="4000" baseline="0">
                <a:solidFill>
                  <a:srgbClr val="27AE60"/>
                </a:solidFill>
              </a:defRPr>
            </a:lvl1pPr>
          </a:lstStyle>
          <a:p>
            <a:r>
              <a:rPr lang="en-GB" noProof="0" dirty="0"/>
              <a:t>Click to edit the 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71600" y="2204864"/>
            <a:ext cx="7715200" cy="3921299"/>
          </a:xfrm>
        </p:spPr>
        <p:txBody>
          <a:bodyPr lIns="72000" tIns="72000" rIns="72000" bIns="72000"/>
          <a:lstStyle>
            <a:lvl1pPr marL="630238" indent="-630238">
              <a:buClr>
                <a:srgbClr val="27AE60"/>
              </a:buClr>
              <a:buSzPct val="140000"/>
              <a:buFont typeface="Wingdings" pitchFamily="2" charset="2"/>
              <a:buChar char="ü"/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noProof="0" dirty="0"/>
              <a:t>Click to edit the content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71600" y="6165305"/>
            <a:ext cx="6336704" cy="576064"/>
          </a:xfrm>
          <a:prstGeom prst="rect">
            <a:avLst/>
          </a:prstGeom>
        </p:spPr>
        <p:txBody>
          <a:bodyPr lIns="72000" tIns="72000" rIns="72000" bIns="72000" anchor="b"/>
          <a:lstStyle>
            <a:lvl1pPr algn="l">
              <a:defRPr sz="13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/>
              <a:t>Click to edit the footer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96336" y="6165304"/>
            <a:ext cx="1090464" cy="57606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4000">
                <a:solidFill>
                  <a:srgbClr val="27AE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/>
              <a:t>1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bullets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74802" y="548680"/>
            <a:ext cx="4901654" cy="1296144"/>
          </a:xfrm>
        </p:spPr>
        <p:txBody>
          <a:bodyPr lIns="72000" tIns="72000" rIns="72000" bIns="72000" anchor="b">
            <a:noAutofit/>
          </a:bodyPr>
          <a:lstStyle>
            <a:lvl1pPr>
              <a:defRPr sz="4000" baseline="0">
                <a:solidFill>
                  <a:srgbClr val="27AE60"/>
                </a:solidFill>
              </a:defRPr>
            </a:lvl1pPr>
          </a:lstStyle>
          <a:p>
            <a:r>
              <a:rPr lang="en-GB" noProof="0" dirty="0"/>
              <a:t>Click to edit 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79912" y="2204864"/>
            <a:ext cx="4906888" cy="3921299"/>
          </a:xfrm>
        </p:spPr>
        <p:txBody>
          <a:bodyPr lIns="72000" tIns="72000" rIns="72000" bIns="72000"/>
          <a:lstStyle>
            <a:lvl1pPr>
              <a:buClr>
                <a:srgbClr val="27AE60"/>
              </a:buCl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noProof="0" dirty="0"/>
              <a:t>Click to edit the content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3276600" cy="68580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9912" y="6165305"/>
            <a:ext cx="3528392" cy="576064"/>
          </a:xfrm>
          <a:prstGeom prst="rect">
            <a:avLst/>
          </a:prstGeom>
        </p:spPr>
        <p:txBody>
          <a:bodyPr lIns="72000" tIns="72000" rIns="72000" bIns="72000" anchor="b"/>
          <a:lstStyle>
            <a:lvl1pPr algn="l">
              <a:defRPr sz="13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/>
              <a:t>Click to edit the footer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96336" y="6165304"/>
            <a:ext cx="1090464" cy="57606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4000">
                <a:solidFill>
                  <a:srgbClr val="27AE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/>
              <a:t>1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noProof="0" dirty="0"/>
              <a:t>Click to edit this 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/>
              <a:t>Click to edit content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</a:t>
            </a:r>
          </a:p>
          <a:p>
            <a:pPr lvl="4"/>
            <a:r>
              <a:rPr lang="en-GB" noProof="0" dirty="0"/>
              <a:t>Level 5</a:t>
            </a:r>
          </a:p>
          <a:p>
            <a:pPr lvl="5"/>
            <a:r>
              <a:rPr lang="en-GB" noProof="0" dirty="0"/>
              <a:t>Level 6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165305"/>
            <a:ext cx="6840760" cy="576064"/>
          </a:xfrm>
          <a:prstGeom prst="rect">
            <a:avLst/>
          </a:prstGeom>
        </p:spPr>
        <p:txBody>
          <a:bodyPr lIns="72000" tIns="72000" rIns="72000" bIns="72000" anchor="b"/>
          <a:lstStyle>
            <a:lvl1pPr algn="l">
              <a:defRPr sz="13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/>
              <a:t>Click to edit the footer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09595" y="6165304"/>
            <a:ext cx="1177205" cy="57606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4000">
                <a:solidFill>
                  <a:srgbClr val="27AE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r>
              <a:rPr lang="en-GB" dirty="0"/>
              <a:t>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9" r:id="rId2"/>
    <p:sldLayoutId id="2147483680" r:id="rId3"/>
    <p:sldLayoutId id="2147483663" r:id="rId4"/>
    <p:sldLayoutId id="2147483667" r:id="rId5"/>
    <p:sldLayoutId id="2147483661" r:id="rId6"/>
    <p:sldLayoutId id="2147483668" r:id="rId7"/>
    <p:sldLayoutId id="2147483671" r:id="rId8"/>
    <p:sldLayoutId id="2147483664" r:id="rId9"/>
    <p:sldLayoutId id="2147483666" r:id="rId10"/>
    <p:sldLayoutId id="2147483651" r:id="rId11"/>
    <p:sldLayoutId id="2147483676" r:id="rId12"/>
    <p:sldLayoutId id="2147483674" r:id="rId13"/>
    <p:sldLayoutId id="2147483677" r:id="rId14"/>
    <p:sldLayoutId id="2147483675" r:id="rId15"/>
    <p:sldLayoutId id="2147483669" r:id="rId16"/>
    <p:sldLayoutId id="2147483670" r:id="rId17"/>
    <p:sldLayoutId id="2147483672" r:id="rId18"/>
    <p:sldLayoutId id="2147483682" r:id="rId19"/>
    <p:sldLayoutId id="2147483681" r:id="rId20"/>
    <p:sldLayoutId id="2147483652" r:id="rId21"/>
    <p:sldLayoutId id="2147483653" r:id="rId22"/>
    <p:sldLayoutId id="2147483654" r:id="rId23"/>
    <p:sldLayoutId id="2147483655" r:id="rId24"/>
    <p:sldLayoutId id="2147483658" r:id="rId25"/>
    <p:sldLayoutId id="2147483659" r:id="rId26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27AE6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27AE60"/>
        </a:buClr>
        <a:buFont typeface="Arial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27AE60"/>
        </a:buClr>
        <a:buFont typeface="Arial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27AE60"/>
        </a:buClr>
        <a:buFont typeface="Wingdings" pitchFamily="2" charset="2"/>
        <a:buChar char="§"/>
        <a:defRPr sz="24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27AE60"/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27AE60"/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rgbClr val="27AE60"/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edd.efi.int/publications/engaging-with-smallholder-cocoa-farmer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46220" y="1700808"/>
            <a:ext cx="7416824" cy="1874639"/>
          </a:xfrm>
        </p:spPr>
        <p:txBody>
          <a:bodyPr/>
          <a:lstStyle/>
          <a:p>
            <a:r>
              <a:rPr lang="en-US" dirty="0" smtClean="0"/>
              <a:t>Mobilizing private sector finance for zero deforestation agriculture: the case of Côte d’Ivoire</a:t>
            </a:r>
            <a:endParaRPr lang="fr-FR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55576" y="4581128"/>
            <a:ext cx="6192688" cy="1008112"/>
          </a:xfrm>
        </p:spPr>
        <p:txBody>
          <a:bodyPr>
            <a:normAutofit lnSpcReduction="10000"/>
          </a:bodyPr>
          <a:lstStyle/>
          <a:p>
            <a:r>
              <a:rPr lang="fr-FR" dirty="0"/>
              <a:t>Adeline Dontenville</a:t>
            </a:r>
          </a:p>
          <a:p>
            <a:r>
              <a:rPr lang="fr-FR" dirty="0"/>
              <a:t>EU REDD Facility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46220" y="5949280"/>
            <a:ext cx="5914011" cy="908720"/>
          </a:xfrm>
        </p:spPr>
        <p:txBody>
          <a:bodyPr/>
          <a:lstStyle/>
          <a:p>
            <a:endParaRPr lang="en-US" b="1" dirty="0"/>
          </a:p>
          <a:p>
            <a:r>
              <a:rPr lang="fr-FR" b="1" dirty="0" smtClean="0"/>
              <a:t>UN REDD </a:t>
            </a:r>
            <a:r>
              <a:rPr lang="fr-FR" b="1" dirty="0" err="1" smtClean="0"/>
              <a:t>Regional</a:t>
            </a:r>
            <a:r>
              <a:rPr lang="fr-FR" b="1" dirty="0" smtClean="0"/>
              <a:t> </a:t>
            </a:r>
            <a:r>
              <a:rPr lang="fr-FR" b="1" dirty="0" err="1" smtClean="0"/>
              <a:t>Knowledge</a:t>
            </a:r>
            <a:r>
              <a:rPr lang="fr-FR" b="1" dirty="0" smtClean="0"/>
              <a:t> exchange</a:t>
            </a:r>
            <a:endParaRPr lang="fr-FR" b="1" dirty="0"/>
          </a:p>
          <a:p>
            <a:r>
              <a:rPr lang="fr-FR" b="1" dirty="0" smtClean="0"/>
              <a:t>Bangkok, 11 </a:t>
            </a:r>
            <a:r>
              <a:rPr lang="fr-FR" b="1" dirty="0" err="1" smtClean="0"/>
              <a:t>October</a:t>
            </a:r>
            <a:r>
              <a:rPr lang="fr-FR" b="1" dirty="0" smtClean="0"/>
              <a:t> </a:t>
            </a:r>
            <a:r>
              <a:rPr lang="fr-FR" b="1" dirty="0"/>
              <a:t>2017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704856" cy="792088"/>
          </a:xfrm>
        </p:spPr>
        <p:txBody>
          <a:bodyPr/>
          <a:lstStyle/>
          <a:p>
            <a:r>
              <a:rPr lang="fr-FR" dirty="0" smtClean="0"/>
              <a:t>The </a:t>
            </a:r>
            <a:r>
              <a:rPr lang="fr-FR" dirty="0" err="1" smtClean="0"/>
              <a:t>cocoa</a:t>
            </a:r>
            <a:r>
              <a:rPr lang="fr-FR" dirty="0" smtClean="0"/>
              <a:t> </a:t>
            </a:r>
            <a:r>
              <a:rPr lang="fr-FR" dirty="0" err="1" smtClean="0"/>
              <a:t>momentum</a:t>
            </a:r>
            <a:endParaRPr lang="fr-FR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589947"/>
            <a:ext cx="3610744" cy="4663358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3968" y="1746739"/>
            <a:ext cx="4585328" cy="437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996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 </a:t>
            </a:r>
            <a:r>
              <a:rPr lang="fr-FR" dirty="0" err="1" smtClean="0"/>
              <a:t>step-wise</a:t>
            </a:r>
            <a:r>
              <a:rPr lang="fr-FR" dirty="0" smtClean="0"/>
              <a:t> </a:t>
            </a:r>
            <a:r>
              <a:rPr lang="fr-FR" dirty="0" err="1" smtClean="0"/>
              <a:t>approach</a:t>
            </a:r>
            <a:r>
              <a:rPr lang="fr-FR" dirty="0" smtClean="0"/>
              <a:t> to engage the </a:t>
            </a:r>
            <a:r>
              <a:rPr lang="fr-FR" dirty="0" err="1" smtClean="0"/>
              <a:t>private</a:t>
            </a:r>
            <a:r>
              <a:rPr lang="fr-FR" dirty="0" smtClean="0"/>
              <a:t> </a:t>
            </a:r>
            <a:r>
              <a:rPr lang="fr-FR" dirty="0" err="1" smtClean="0"/>
              <a:t>sector</a:t>
            </a:r>
            <a:endParaRPr lang="fr-F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Demonstrate</a:t>
            </a:r>
            <a:r>
              <a:rPr lang="fr-FR" dirty="0" smtClean="0"/>
              <a:t> the business case of </a:t>
            </a:r>
            <a:r>
              <a:rPr lang="fr-FR" dirty="0" err="1" smtClean="0"/>
              <a:t>decoupling</a:t>
            </a:r>
            <a:r>
              <a:rPr lang="fr-FR" dirty="0" smtClean="0"/>
              <a:t> </a:t>
            </a:r>
            <a:r>
              <a:rPr lang="fr-FR" dirty="0" err="1" smtClean="0"/>
              <a:t>cocoa</a:t>
            </a:r>
            <a:r>
              <a:rPr lang="fr-FR" dirty="0" smtClean="0"/>
              <a:t> production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deforestation</a:t>
            </a:r>
            <a:endParaRPr lang="fr-FR" dirty="0" smtClean="0"/>
          </a:p>
          <a:p>
            <a:r>
              <a:rPr lang="fr-FR" dirty="0" smtClean="0"/>
              <a:t>Support high </a:t>
            </a:r>
            <a:r>
              <a:rPr lang="fr-FR" dirty="0" err="1" smtClean="0"/>
              <a:t>level</a:t>
            </a:r>
            <a:r>
              <a:rPr lang="fr-FR" dirty="0" smtClean="0"/>
              <a:t> leadership</a:t>
            </a:r>
          </a:p>
          <a:p>
            <a:r>
              <a:rPr lang="fr-FR" dirty="0" smtClean="0"/>
              <a:t>Public-</a:t>
            </a:r>
            <a:r>
              <a:rPr lang="fr-FR" dirty="0" err="1" smtClean="0"/>
              <a:t>private</a:t>
            </a:r>
            <a:r>
              <a:rPr lang="fr-FR" dirty="0" smtClean="0"/>
              <a:t> </a:t>
            </a:r>
            <a:r>
              <a:rPr lang="fr-FR" dirty="0" err="1" smtClean="0"/>
              <a:t>plateforms</a:t>
            </a:r>
            <a:endParaRPr lang="fr-FR" dirty="0" smtClean="0"/>
          </a:p>
          <a:p>
            <a:r>
              <a:rPr lang="fr-FR" dirty="0" err="1" smtClean="0"/>
              <a:t>Provide</a:t>
            </a:r>
            <a:r>
              <a:rPr lang="fr-FR" dirty="0" smtClean="0"/>
              <a:t> and test </a:t>
            </a:r>
            <a:r>
              <a:rPr lang="fr-FR" dirty="0" err="1" smtClean="0"/>
              <a:t>tools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511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131840" y="1052736"/>
            <a:ext cx="2736304" cy="1578080"/>
          </a:xfrm>
          <a:prstGeom prst="ellipse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fr-FR" sz="2500" dirty="0" err="1" smtClean="0"/>
              <a:t>Zero</a:t>
            </a:r>
            <a:r>
              <a:rPr lang="fr-FR" sz="2500" dirty="0" smtClean="0"/>
              <a:t> </a:t>
            </a:r>
            <a:r>
              <a:rPr lang="fr-FR" sz="2500" dirty="0" err="1" smtClean="0"/>
              <a:t>Deforestation</a:t>
            </a:r>
            <a:r>
              <a:rPr lang="fr-FR" sz="2500" dirty="0" smtClean="0"/>
              <a:t> Agreement</a:t>
            </a:r>
            <a:endParaRPr lang="en-US" sz="2500" dirty="0"/>
          </a:p>
        </p:txBody>
      </p:sp>
      <p:sp>
        <p:nvSpPr>
          <p:cNvPr id="6" name="Oval 5"/>
          <p:cNvSpPr/>
          <p:nvPr/>
        </p:nvSpPr>
        <p:spPr>
          <a:xfrm>
            <a:off x="683568" y="404664"/>
            <a:ext cx="2657799" cy="1428318"/>
          </a:xfrm>
          <a:prstGeom prst="ellipse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fr-FR" sz="2800" b="1" dirty="0" err="1" smtClean="0"/>
              <a:t>Government</a:t>
            </a:r>
            <a:endParaRPr lang="en-US" sz="2800" b="1" dirty="0"/>
          </a:p>
        </p:txBody>
      </p:sp>
      <p:sp>
        <p:nvSpPr>
          <p:cNvPr id="7" name="Oval 6"/>
          <p:cNvSpPr/>
          <p:nvPr/>
        </p:nvSpPr>
        <p:spPr>
          <a:xfrm>
            <a:off x="5533008" y="404664"/>
            <a:ext cx="2567383" cy="1428318"/>
          </a:xfrm>
          <a:prstGeom prst="ellipse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fr-FR" sz="2800" b="1" dirty="0" err="1" smtClean="0"/>
              <a:t>Mondelez</a:t>
            </a:r>
            <a:endParaRPr lang="en-US" sz="2800" b="1" dirty="0"/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3510356" y="1188836"/>
            <a:ext cx="2058724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940152" y="4149080"/>
            <a:ext cx="2088232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/>
              <a:t>Sustainable</a:t>
            </a:r>
            <a:r>
              <a:rPr lang="fr-FR" b="1" dirty="0" smtClean="0"/>
              <a:t> intensification</a:t>
            </a:r>
            <a:endParaRPr lang="es-ES_tradnl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397151" y="4149080"/>
            <a:ext cx="1944216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‘Forest-</a:t>
            </a:r>
            <a:r>
              <a:rPr lang="fr-FR" b="1" dirty="0" err="1" smtClean="0"/>
              <a:t>friendly</a:t>
            </a:r>
            <a:r>
              <a:rPr lang="fr-FR" b="1" dirty="0" smtClean="0"/>
              <a:t>’ </a:t>
            </a:r>
            <a:r>
              <a:rPr lang="fr-FR" b="1" dirty="0" err="1" smtClean="0"/>
              <a:t>territories</a:t>
            </a:r>
            <a:r>
              <a:rPr lang="fr-FR" b="1" dirty="0" smtClean="0"/>
              <a:t> (PES)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04816" y="4149079"/>
            <a:ext cx="1728192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/>
              <a:t>Traceability</a:t>
            </a:r>
            <a:r>
              <a:rPr lang="fr-FR" b="1" dirty="0" smtClean="0"/>
              <a:t> and HCS </a:t>
            </a:r>
            <a:r>
              <a:rPr lang="fr-FR" b="1" dirty="0" err="1" smtClean="0"/>
              <a:t>mapping</a:t>
            </a:r>
            <a:endParaRPr lang="fr-FR" b="1" dirty="0" smtClean="0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2300499" y="1841777"/>
            <a:ext cx="0" cy="187525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2300499" y="1832983"/>
            <a:ext cx="2203148" cy="202806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6741177" y="1841778"/>
            <a:ext cx="75522" cy="1875254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4668912" y="1841778"/>
            <a:ext cx="2089579" cy="201927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2300499" y="1841778"/>
            <a:ext cx="4440678" cy="1875254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2300499" y="1841778"/>
            <a:ext cx="4478439" cy="1875254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804816" y="5158933"/>
            <a:ext cx="1728192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Independent monitoring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21352" y="2951946"/>
            <a:ext cx="3600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b="1" dirty="0" smtClean="0">
                <a:solidFill>
                  <a:srgbClr val="FF0000"/>
                </a:solidFill>
              </a:rPr>
              <a:t>?</a:t>
            </a:r>
            <a:endParaRPr lang="es-ES_tradnl" sz="2500" b="1" dirty="0">
              <a:solidFill>
                <a:srgbClr val="FF0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187624" y="3356992"/>
            <a:ext cx="2322732" cy="216024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TextBox 3"/>
          <p:cNvSpPr txBox="1"/>
          <p:nvPr/>
        </p:nvSpPr>
        <p:spPr>
          <a:xfrm>
            <a:off x="1763689" y="116631"/>
            <a:ext cx="5053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/>
              <a:t>Who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is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financing</a:t>
            </a:r>
            <a:r>
              <a:rPr lang="fr-FR" sz="2800" b="1" dirty="0" smtClean="0"/>
              <a:t>?</a:t>
            </a:r>
            <a:endParaRPr lang="es-ES_tradnl" sz="2800" b="1" dirty="0"/>
          </a:p>
        </p:txBody>
      </p:sp>
    </p:spTree>
    <p:extLst>
      <p:ext uri="{BB962C8B-B14F-4D97-AF65-F5344CB8AC3E}">
        <p14:creationId xmlns:p14="http://schemas.microsoft.com/office/powerpoint/2010/main" val="89857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Looking</a:t>
            </a:r>
            <a:r>
              <a:rPr lang="fr-FR" dirty="0" smtClean="0"/>
              <a:t> </a:t>
            </a:r>
            <a:r>
              <a:rPr lang="fr-FR" dirty="0" err="1" smtClean="0"/>
              <a:t>ahead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/>
              <a:t>Challenges </a:t>
            </a:r>
            <a:r>
              <a:rPr lang="fr-FR" dirty="0" err="1" smtClean="0"/>
              <a:t>remain</a:t>
            </a:r>
            <a:r>
              <a:rPr lang="fr-FR" dirty="0" smtClean="0"/>
              <a:t> to </a:t>
            </a:r>
            <a:r>
              <a:rPr lang="fr-FR" dirty="0" err="1" smtClean="0"/>
              <a:t>upscale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pilot to </a:t>
            </a:r>
            <a:r>
              <a:rPr lang="fr-FR" dirty="0" err="1" smtClean="0"/>
              <a:t>supply</a:t>
            </a:r>
            <a:r>
              <a:rPr lang="fr-FR" dirty="0" smtClean="0"/>
              <a:t> </a:t>
            </a:r>
            <a:r>
              <a:rPr lang="fr-FR" dirty="0" err="1" smtClean="0"/>
              <a:t>chain-wide</a:t>
            </a:r>
            <a:r>
              <a:rPr lang="fr-FR" dirty="0" smtClean="0"/>
              <a:t> </a:t>
            </a:r>
            <a:r>
              <a:rPr lang="fr-FR" dirty="0" err="1" smtClean="0"/>
              <a:t>zero</a:t>
            </a:r>
            <a:r>
              <a:rPr lang="fr-FR" dirty="0" smtClean="0"/>
              <a:t> </a:t>
            </a:r>
            <a:r>
              <a:rPr lang="fr-FR" dirty="0" err="1" smtClean="0"/>
              <a:t>deforestation</a:t>
            </a:r>
            <a:r>
              <a:rPr lang="fr-FR" dirty="0" smtClean="0"/>
              <a:t> </a:t>
            </a:r>
            <a:r>
              <a:rPr lang="fr-FR" dirty="0" err="1" smtClean="0"/>
              <a:t>investments</a:t>
            </a:r>
            <a:endParaRPr lang="fr-FR" dirty="0" smtClean="0"/>
          </a:p>
          <a:p>
            <a:r>
              <a:rPr lang="fr-FR" dirty="0" err="1" smtClean="0"/>
              <a:t>Supply</a:t>
            </a:r>
            <a:r>
              <a:rPr lang="fr-FR" dirty="0" smtClean="0"/>
              <a:t> </a:t>
            </a:r>
            <a:r>
              <a:rPr lang="fr-FR" dirty="0" err="1" smtClean="0"/>
              <a:t>chain</a:t>
            </a:r>
            <a:r>
              <a:rPr lang="fr-FR" dirty="0" smtClean="0"/>
              <a:t> </a:t>
            </a:r>
            <a:r>
              <a:rPr lang="fr-FR" dirty="0" err="1" smtClean="0"/>
              <a:t>approach</a:t>
            </a:r>
            <a:r>
              <a:rPr lang="fr-FR" dirty="0" smtClean="0"/>
              <a:t> </a:t>
            </a:r>
            <a:r>
              <a:rPr lang="fr-FR" dirty="0" err="1" smtClean="0"/>
              <a:t>needs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backed</a:t>
            </a:r>
            <a:r>
              <a:rPr lang="fr-FR" dirty="0" smtClean="0"/>
              <a:t> by territorial </a:t>
            </a:r>
            <a:r>
              <a:rPr lang="fr-FR" dirty="0" err="1" smtClean="0"/>
              <a:t>approach</a:t>
            </a:r>
            <a:r>
              <a:rPr lang="fr-FR" dirty="0" smtClean="0"/>
              <a:t> and </a:t>
            </a:r>
            <a:r>
              <a:rPr lang="fr-FR" dirty="0" err="1" smtClean="0"/>
              <a:t>regulatory</a:t>
            </a:r>
            <a:r>
              <a:rPr lang="fr-FR" dirty="0" smtClean="0"/>
              <a:t> </a:t>
            </a:r>
            <a:r>
              <a:rPr lang="fr-FR" smtClean="0"/>
              <a:t>framework</a:t>
            </a:r>
            <a:endParaRPr lang="fr-FR" dirty="0" smtClean="0"/>
          </a:p>
          <a:p>
            <a:pPr marL="285750" indent="-285750">
              <a:buFont typeface="Arial" charset="0"/>
              <a:buChar char="•"/>
            </a:pPr>
            <a:r>
              <a:rPr lang="fr-FR" dirty="0" err="1"/>
              <a:t>Convene</a:t>
            </a:r>
            <a:r>
              <a:rPr lang="fr-FR" dirty="0"/>
              <a:t> </a:t>
            </a:r>
            <a:r>
              <a:rPr lang="fr-FR" dirty="0" err="1"/>
              <a:t>other</a:t>
            </a:r>
            <a:r>
              <a:rPr lang="fr-FR" dirty="0"/>
              <a:t> key </a:t>
            </a:r>
            <a:r>
              <a:rPr lang="fr-FR" dirty="0" err="1"/>
              <a:t>supply</a:t>
            </a:r>
            <a:r>
              <a:rPr lang="fr-FR" dirty="0"/>
              <a:t> </a:t>
            </a:r>
            <a:r>
              <a:rPr lang="fr-FR" dirty="0" err="1"/>
              <a:t>chain</a:t>
            </a:r>
            <a:r>
              <a:rPr lang="fr-FR" dirty="0"/>
              <a:t> </a:t>
            </a:r>
            <a:r>
              <a:rPr lang="fr-FR" dirty="0" err="1"/>
              <a:t>actors</a:t>
            </a:r>
            <a:r>
              <a:rPr lang="fr-FR" dirty="0"/>
              <a:t> </a:t>
            </a:r>
            <a:r>
              <a:rPr lang="fr-FR" dirty="0" err="1"/>
              <a:t>around</a:t>
            </a:r>
            <a:r>
              <a:rPr lang="fr-FR" dirty="0"/>
              <a:t> front-</a:t>
            </a:r>
            <a:r>
              <a:rPr lang="fr-FR" dirty="0" err="1"/>
              <a:t>runners</a:t>
            </a:r>
            <a:endParaRPr lang="fr-FR" dirty="0"/>
          </a:p>
          <a:p>
            <a:endParaRPr lang="fr-FR" sz="1400" dirty="0"/>
          </a:p>
          <a:p>
            <a:pPr marL="285750" indent="-285750">
              <a:buFont typeface="Arial" charset="0"/>
              <a:buChar char="•"/>
            </a:pPr>
            <a:r>
              <a:rPr lang="fr-FR" dirty="0" err="1"/>
              <a:t>Sustain</a:t>
            </a:r>
            <a:r>
              <a:rPr lang="fr-FR" dirty="0"/>
              <a:t> </a:t>
            </a:r>
            <a:r>
              <a:rPr lang="fr-FR" dirty="0" err="1"/>
              <a:t>commitments</a:t>
            </a:r>
            <a:r>
              <a:rPr lang="fr-FR" dirty="0"/>
              <a:t> and encourage collective action </a:t>
            </a:r>
            <a:r>
              <a:rPr lang="fr-FR" dirty="0" err="1"/>
              <a:t>through</a:t>
            </a:r>
            <a:r>
              <a:rPr lang="fr-FR" dirty="0"/>
              <a:t> </a:t>
            </a:r>
            <a:r>
              <a:rPr lang="fr-FR" dirty="0" err="1"/>
              <a:t>market</a:t>
            </a:r>
            <a:r>
              <a:rPr lang="fr-FR" dirty="0"/>
              <a:t> </a:t>
            </a:r>
            <a:r>
              <a:rPr lang="fr-FR" dirty="0" err="1"/>
              <a:t>visibility</a:t>
            </a:r>
            <a:endParaRPr lang="es-ES_tradnl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0395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More information:</a:t>
            </a:r>
            <a:br>
              <a:rPr lang="fr-FR" dirty="0"/>
            </a:br>
            <a:r>
              <a:rPr lang="fr-FR" dirty="0">
                <a:hlinkClick r:id="rId3"/>
              </a:rPr>
              <a:t>http://</a:t>
            </a:r>
            <a:r>
              <a:rPr lang="fr-FR" dirty="0" smtClean="0">
                <a:hlinkClick r:id="rId3"/>
              </a:rPr>
              <a:t>www.euredd.efi.int/publications/engaging-with-smallholder-cocoa-farmers</a:t>
            </a:r>
            <a:r>
              <a:rPr lang="fr-FR" dirty="0" smtClean="0"/>
              <a:t>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adeline.dontenville@efi.int</a:t>
            </a:r>
          </a:p>
        </p:txBody>
      </p:sp>
    </p:spTree>
    <p:extLst>
      <p:ext uri="{BB962C8B-B14F-4D97-AF65-F5344CB8AC3E}">
        <p14:creationId xmlns:p14="http://schemas.microsoft.com/office/powerpoint/2010/main" val="303204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9206</TotalTime>
  <Words>564</Words>
  <Application>Microsoft Office PowerPoint</Application>
  <PresentationFormat>On-screen Show (4:3)</PresentationFormat>
  <Paragraphs>77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Gill Sans MT</vt:lpstr>
      <vt:lpstr>Times New Roman</vt:lpstr>
      <vt:lpstr>Wingdings</vt:lpstr>
      <vt:lpstr>Office Theme</vt:lpstr>
      <vt:lpstr>Mobilizing private sector finance for zero deforestation agriculture: the case of Côte d’Ivoire</vt:lpstr>
      <vt:lpstr>The cocoa momentum</vt:lpstr>
      <vt:lpstr>A step-wise approach to engage the private sector</vt:lpstr>
      <vt:lpstr>PowerPoint Presentation</vt:lpstr>
      <vt:lpstr>Looking ahead</vt:lpstr>
      <vt:lpstr>More information: http://www.euredd.efi.int/publications/engaging-with-smallholder-cocoa-farmers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FLEGT and REDD theme</dc:title>
  <dc:creator>Adeline Dontenville</dc:creator>
  <cp:lastModifiedBy>Adeline Dontenville</cp:lastModifiedBy>
  <cp:revision>199</cp:revision>
  <cp:lastPrinted>2017-05-05T16:00:28Z</cp:lastPrinted>
  <dcterms:created xsi:type="dcterms:W3CDTF">2014-03-28T12:11:33Z</dcterms:created>
  <dcterms:modified xsi:type="dcterms:W3CDTF">2017-10-06T17:23:03Z</dcterms:modified>
</cp:coreProperties>
</file>