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2"/>
  </p:notesMasterIdLst>
  <p:sldIdLst>
    <p:sldId id="289" r:id="rId3"/>
    <p:sldId id="327" r:id="rId4"/>
    <p:sldId id="334" r:id="rId5"/>
    <p:sldId id="328" r:id="rId6"/>
    <p:sldId id="329" r:id="rId7"/>
    <p:sldId id="325" r:id="rId8"/>
    <p:sldId id="326" r:id="rId9"/>
    <p:sldId id="324" r:id="rId10"/>
    <p:sldId id="30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89"/>
            <p14:sldId id="327"/>
            <p14:sldId id="334"/>
            <p14:sldId id="328"/>
            <p14:sldId id="329"/>
            <p14:sldId id="325"/>
            <p14:sldId id="326"/>
            <p14:sldId id="324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Carlos Fernández" initials="JCF" lastIdx="1" clrIdx="0"/>
  <p:cmAuthor id="1" name="José Carlos Fernández" initials="JCF [3]" lastIdx="1" clrIdx="1"/>
  <p:cmAuthor id="2" name="José Carlos Fernández" initials="JCF [4]" lastIdx="1" clrIdx="2"/>
  <p:cmAuthor id="3" name="Microsoft Office-gebruiker" initials="Office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3" autoAdjust="0"/>
    <p:restoredTop sz="80712" autoAdjust="0"/>
  </p:normalViewPr>
  <p:slideViewPr>
    <p:cSldViewPr showGuides="1">
      <p:cViewPr>
        <p:scale>
          <a:sx n="70" d="100"/>
          <a:sy n="70" d="100"/>
        </p:scale>
        <p:origin x="11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F5C38-978F-8A48-82DE-AA8C2403C4C5}" type="doc">
      <dgm:prSet loTypeId="urn:microsoft.com/office/officeart/2005/8/layout/venn2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nl-NL"/>
        </a:p>
      </dgm:t>
    </dgm:pt>
    <dgm:pt modelId="{6AEE6076-DD33-E149-9384-D15B4DEBE4BE}">
      <dgm:prSet phldrT="[Tekst]" custT="1"/>
      <dgm:spPr/>
      <dgm:t>
        <a:bodyPr/>
        <a:lstStyle/>
        <a:p>
          <a:r>
            <a:rPr lang="nl-NL" sz="1600" dirty="0" smtClean="0"/>
            <a:t>USD 92-137</a:t>
          </a:r>
          <a:r>
            <a:rPr lang="nl-NL" sz="1600" baseline="0" dirty="0" smtClean="0"/>
            <a:t> </a:t>
          </a:r>
          <a:r>
            <a:rPr lang="nl-NL" sz="1600" dirty="0" smtClean="0"/>
            <a:t>billion</a:t>
          </a:r>
          <a:endParaRPr lang="nl-NL" sz="1600" dirty="0"/>
        </a:p>
      </dgm:t>
    </dgm:pt>
    <dgm:pt modelId="{068F963F-A5AB-FA4E-9B0F-A1EBCE84A97B}" type="parTrans" cxnId="{857D792A-83CD-6647-8201-B2B79BC47A30}">
      <dgm:prSet/>
      <dgm:spPr/>
      <dgm:t>
        <a:bodyPr/>
        <a:lstStyle/>
        <a:p>
          <a:endParaRPr lang="nl-NL"/>
        </a:p>
      </dgm:t>
    </dgm:pt>
    <dgm:pt modelId="{D7D581BB-491F-9345-B2AD-6C7F881B06BB}" type="sibTrans" cxnId="{857D792A-83CD-6647-8201-B2B79BC47A30}">
      <dgm:prSet/>
      <dgm:spPr/>
      <dgm:t>
        <a:bodyPr/>
        <a:lstStyle/>
        <a:p>
          <a:endParaRPr lang="nl-NL"/>
        </a:p>
      </dgm:t>
    </dgm:pt>
    <dgm:pt modelId="{01F5AF45-3948-7143-8A7C-4EDD269C5EA3}">
      <dgm:prSet phldrT="[Tekst]" custT="1"/>
      <dgm:spPr/>
      <dgm:t>
        <a:bodyPr lIns="113791" tIns="113791" rIns="113791" bIns="113791"/>
        <a:lstStyle/>
        <a:p>
          <a:r>
            <a:rPr lang="nl-NL" sz="1600" dirty="0" smtClean="0"/>
            <a:t>USD 1.7</a:t>
          </a:r>
          <a:r>
            <a:rPr lang="nl-NL" sz="1600" baseline="0" dirty="0" smtClean="0"/>
            <a:t> </a:t>
          </a:r>
          <a:r>
            <a:rPr lang="nl-NL" sz="1600" baseline="0" dirty="0" err="1" smtClean="0"/>
            <a:t>trillion</a:t>
          </a:r>
          <a:endParaRPr lang="nl-NL" sz="1600" dirty="0"/>
        </a:p>
      </dgm:t>
    </dgm:pt>
    <dgm:pt modelId="{9BF77E22-F815-1048-826D-07BA4C5C592C}" type="sibTrans" cxnId="{79BD3A4A-580C-3841-8449-319BE036FDDC}">
      <dgm:prSet/>
      <dgm:spPr/>
      <dgm:t>
        <a:bodyPr/>
        <a:lstStyle/>
        <a:p>
          <a:endParaRPr lang="nl-NL"/>
        </a:p>
      </dgm:t>
    </dgm:pt>
    <dgm:pt modelId="{9C74F164-E653-C047-904C-6A7D34BC25A6}" type="parTrans" cxnId="{79BD3A4A-580C-3841-8449-319BE036FDDC}">
      <dgm:prSet/>
      <dgm:spPr/>
      <dgm:t>
        <a:bodyPr/>
        <a:lstStyle/>
        <a:p>
          <a:endParaRPr lang="nl-NL"/>
        </a:p>
      </dgm:t>
    </dgm:pt>
    <dgm:pt modelId="{7DF69791-ABE5-BA4F-B0E0-1EDF0AC0DF06}" type="pres">
      <dgm:prSet presAssocID="{BB6F5C38-978F-8A48-82DE-AA8C2403C4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9867B0B-6FD2-044A-A06F-8FD98604CE36}" type="pres">
      <dgm:prSet presAssocID="{BB6F5C38-978F-8A48-82DE-AA8C2403C4C5}" presName="comp1" presStyleCnt="0"/>
      <dgm:spPr/>
    </dgm:pt>
    <dgm:pt modelId="{CBFC918C-75D6-F649-985E-2FD997AC752F}" type="pres">
      <dgm:prSet presAssocID="{BB6F5C38-978F-8A48-82DE-AA8C2403C4C5}" presName="circle1" presStyleLbl="node1" presStyleIdx="0" presStyleCnt="2" custScaleX="103191"/>
      <dgm:spPr/>
      <dgm:t>
        <a:bodyPr/>
        <a:lstStyle/>
        <a:p>
          <a:endParaRPr lang="nl-NL"/>
        </a:p>
      </dgm:t>
    </dgm:pt>
    <dgm:pt modelId="{4AA7899F-6F7E-9B49-A092-0A41E3DAF26A}" type="pres">
      <dgm:prSet presAssocID="{BB6F5C38-978F-8A48-82DE-AA8C2403C4C5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A67337-FF2D-704C-8018-755CD9B8BC5F}" type="pres">
      <dgm:prSet presAssocID="{BB6F5C38-978F-8A48-82DE-AA8C2403C4C5}" presName="comp2" presStyleCnt="0"/>
      <dgm:spPr/>
    </dgm:pt>
    <dgm:pt modelId="{225CED6A-2424-DF44-BFB3-8529AC0116FF}" type="pres">
      <dgm:prSet presAssocID="{BB6F5C38-978F-8A48-82DE-AA8C2403C4C5}" presName="circle2" presStyleLbl="node1" presStyleIdx="1" presStyleCnt="2" custScaleX="62676" custScaleY="62676" custLinFactNeighborY="21784"/>
      <dgm:spPr/>
      <dgm:t>
        <a:bodyPr/>
        <a:lstStyle/>
        <a:p>
          <a:endParaRPr lang="nl-NL"/>
        </a:p>
      </dgm:t>
    </dgm:pt>
    <dgm:pt modelId="{52508477-319D-4243-827E-2F9FD0D5A6E1}" type="pres">
      <dgm:prSet presAssocID="{BB6F5C38-978F-8A48-82DE-AA8C2403C4C5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DBE55F4-46FB-604C-891C-4D0B0B4D30A6}" type="presOf" srcId="{BB6F5C38-978F-8A48-82DE-AA8C2403C4C5}" destId="{7DF69791-ABE5-BA4F-B0E0-1EDF0AC0DF06}" srcOrd="0" destOrd="0" presId="urn:microsoft.com/office/officeart/2005/8/layout/venn2"/>
    <dgm:cxn modelId="{857D792A-83CD-6647-8201-B2B79BC47A30}" srcId="{BB6F5C38-978F-8A48-82DE-AA8C2403C4C5}" destId="{6AEE6076-DD33-E149-9384-D15B4DEBE4BE}" srcOrd="1" destOrd="0" parTransId="{068F963F-A5AB-FA4E-9B0F-A1EBCE84A97B}" sibTransId="{D7D581BB-491F-9345-B2AD-6C7F881B06BB}"/>
    <dgm:cxn modelId="{A8073AF1-D09A-864C-88FC-51CBD7CA858D}" type="presOf" srcId="{6AEE6076-DD33-E149-9384-D15B4DEBE4BE}" destId="{52508477-319D-4243-827E-2F9FD0D5A6E1}" srcOrd="1" destOrd="0" presId="urn:microsoft.com/office/officeart/2005/8/layout/venn2"/>
    <dgm:cxn modelId="{D5B14039-8233-8543-880F-186C30F6637D}" type="presOf" srcId="{01F5AF45-3948-7143-8A7C-4EDD269C5EA3}" destId="{CBFC918C-75D6-F649-985E-2FD997AC752F}" srcOrd="0" destOrd="0" presId="urn:microsoft.com/office/officeart/2005/8/layout/venn2"/>
    <dgm:cxn modelId="{998D4B6C-2812-9447-9565-D528BA264365}" type="presOf" srcId="{01F5AF45-3948-7143-8A7C-4EDD269C5EA3}" destId="{4AA7899F-6F7E-9B49-A092-0A41E3DAF26A}" srcOrd="1" destOrd="0" presId="urn:microsoft.com/office/officeart/2005/8/layout/venn2"/>
    <dgm:cxn modelId="{300D8444-59D5-8947-AD61-BF920CFD8313}" type="presOf" srcId="{6AEE6076-DD33-E149-9384-D15B4DEBE4BE}" destId="{225CED6A-2424-DF44-BFB3-8529AC0116FF}" srcOrd="0" destOrd="0" presId="urn:microsoft.com/office/officeart/2005/8/layout/venn2"/>
    <dgm:cxn modelId="{79BD3A4A-580C-3841-8449-319BE036FDDC}" srcId="{BB6F5C38-978F-8A48-82DE-AA8C2403C4C5}" destId="{01F5AF45-3948-7143-8A7C-4EDD269C5EA3}" srcOrd="0" destOrd="0" parTransId="{9C74F164-E653-C047-904C-6A7D34BC25A6}" sibTransId="{9BF77E22-F815-1048-826D-07BA4C5C592C}"/>
    <dgm:cxn modelId="{35F1A276-77DD-6246-854A-84D86FA68564}" type="presParOf" srcId="{7DF69791-ABE5-BA4F-B0E0-1EDF0AC0DF06}" destId="{59867B0B-6FD2-044A-A06F-8FD98604CE36}" srcOrd="0" destOrd="0" presId="urn:microsoft.com/office/officeart/2005/8/layout/venn2"/>
    <dgm:cxn modelId="{E961F22E-DB16-CF4A-84BC-C9427F41E925}" type="presParOf" srcId="{59867B0B-6FD2-044A-A06F-8FD98604CE36}" destId="{CBFC918C-75D6-F649-985E-2FD997AC752F}" srcOrd="0" destOrd="0" presId="urn:microsoft.com/office/officeart/2005/8/layout/venn2"/>
    <dgm:cxn modelId="{BC399E82-3113-FE4E-AA38-A2EC0E505CAA}" type="presParOf" srcId="{59867B0B-6FD2-044A-A06F-8FD98604CE36}" destId="{4AA7899F-6F7E-9B49-A092-0A41E3DAF26A}" srcOrd="1" destOrd="0" presId="urn:microsoft.com/office/officeart/2005/8/layout/venn2"/>
    <dgm:cxn modelId="{9C063A59-5D8A-6E48-8AAB-B01F71B04161}" type="presParOf" srcId="{7DF69791-ABE5-BA4F-B0E0-1EDF0AC0DF06}" destId="{59A67337-FF2D-704C-8018-755CD9B8BC5F}" srcOrd="1" destOrd="0" presId="urn:microsoft.com/office/officeart/2005/8/layout/venn2"/>
    <dgm:cxn modelId="{33731C82-71A7-FE4C-BE97-7B7328EF074B}" type="presParOf" srcId="{59A67337-FF2D-704C-8018-755CD9B8BC5F}" destId="{225CED6A-2424-DF44-BFB3-8529AC0116FF}" srcOrd="0" destOrd="0" presId="urn:microsoft.com/office/officeart/2005/8/layout/venn2"/>
    <dgm:cxn modelId="{87D86CA2-179E-3E41-9876-D48437EBC291}" type="presParOf" srcId="{59A67337-FF2D-704C-8018-755CD9B8BC5F}" destId="{52508477-319D-4243-827E-2F9FD0D5A6E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F5C38-978F-8A48-82DE-AA8C2403C4C5}" type="doc">
      <dgm:prSet loTypeId="urn:microsoft.com/office/officeart/2005/8/layout/venn2" loCatId="list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nl-NL"/>
        </a:p>
      </dgm:t>
    </dgm:pt>
    <dgm:pt modelId="{6AEE6076-DD33-E149-9384-D15B4DEBE4BE}">
      <dgm:prSet phldrT="[Tekst]" custT="1"/>
      <dgm:spPr/>
      <dgm:t>
        <a:bodyPr/>
        <a:lstStyle/>
        <a:p>
          <a:r>
            <a:rPr lang="nl-NL" sz="1100" dirty="0" smtClean="0"/>
            <a:t>USD 5,8 </a:t>
          </a:r>
          <a:r>
            <a:rPr lang="nl-NL" sz="1100" dirty="0" err="1" smtClean="0"/>
            <a:t>billion</a:t>
          </a:r>
          <a:endParaRPr lang="nl-NL" sz="1100" dirty="0"/>
        </a:p>
      </dgm:t>
    </dgm:pt>
    <dgm:pt modelId="{068F963F-A5AB-FA4E-9B0F-A1EBCE84A97B}" type="parTrans" cxnId="{857D792A-83CD-6647-8201-B2B79BC47A30}">
      <dgm:prSet/>
      <dgm:spPr/>
      <dgm:t>
        <a:bodyPr/>
        <a:lstStyle/>
        <a:p>
          <a:endParaRPr lang="nl-NL"/>
        </a:p>
      </dgm:t>
    </dgm:pt>
    <dgm:pt modelId="{D7D581BB-491F-9345-B2AD-6C7F881B06BB}" type="sibTrans" cxnId="{857D792A-83CD-6647-8201-B2B79BC47A30}">
      <dgm:prSet/>
      <dgm:spPr/>
      <dgm:t>
        <a:bodyPr/>
        <a:lstStyle/>
        <a:p>
          <a:endParaRPr lang="nl-NL"/>
        </a:p>
      </dgm:t>
    </dgm:pt>
    <dgm:pt modelId="{7DF69791-ABE5-BA4F-B0E0-1EDF0AC0DF06}" type="pres">
      <dgm:prSet presAssocID="{BB6F5C38-978F-8A48-82DE-AA8C2403C4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9867B0B-6FD2-044A-A06F-8FD98604CE36}" type="pres">
      <dgm:prSet presAssocID="{BB6F5C38-978F-8A48-82DE-AA8C2403C4C5}" presName="comp1" presStyleCnt="0"/>
      <dgm:spPr/>
    </dgm:pt>
    <dgm:pt modelId="{CBFC918C-75D6-F649-985E-2FD997AC752F}" type="pres">
      <dgm:prSet presAssocID="{BB6F5C38-978F-8A48-82DE-AA8C2403C4C5}" presName="circle1" presStyleLbl="node1" presStyleIdx="0" presStyleCnt="1" custScaleX="26861" custScaleY="24175" custLinFactNeighborX="-2004" custLinFactNeighborY="35052"/>
      <dgm:spPr/>
      <dgm:t>
        <a:bodyPr/>
        <a:lstStyle/>
        <a:p>
          <a:endParaRPr lang="nl-NL"/>
        </a:p>
      </dgm:t>
    </dgm:pt>
    <dgm:pt modelId="{4AA7899F-6F7E-9B49-A092-0A41E3DAF26A}" type="pres">
      <dgm:prSet presAssocID="{BB6F5C38-978F-8A48-82DE-AA8C2403C4C5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A3BB77-2967-9948-B142-0D43B802AE67}" type="presOf" srcId="{BB6F5C38-978F-8A48-82DE-AA8C2403C4C5}" destId="{7DF69791-ABE5-BA4F-B0E0-1EDF0AC0DF06}" srcOrd="0" destOrd="0" presId="urn:microsoft.com/office/officeart/2005/8/layout/venn2"/>
    <dgm:cxn modelId="{D0CEC41B-9EF2-D040-8968-533BF6E8FC89}" type="presOf" srcId="{6AEE6076-DD33-E149-9384-D15B4DEBE4BE}" destId="{4AA7899F-6F7E-9B49-A092-0A41E3DAF26A}" srcOrd="1" destOrd="0" presId="urn:microsoft.com/office/officeart/2005/8/layout/venn2"/>
    <dgm:cxn modelId="{4C836B8D-5474-7248-B31D-C53178D6AD7B}" type="presOf" srcId="{6AEE6076-DD33-E149-9384-D15B4DEBE4BE}" destId="{CBFC918C-75D6-F649-985E-2FD997AC752F}" srcOrd="0" destOrd="0" presId="urn:microsoft.com/office/officeart/2005/8/layout/venn2"/>
    <dgm:cxn modelId="{857D792A-83CD-6647-8201-B2B79BC47A30}" srcId="{BB6F5C38-978F-8A48-82DE-AA8C2403C4C5}" destId="{6AEE6076-DD33-E149-9384-D15B4DEBE4BE}" srcOrd="0" destOrd="0" parTransId="{068F963F-A5AB-FA4E-9B0F-A1EBCE84A97B}" sibTransId="{D7D581BB-491F-9345-B2AD-6C7F881B06BB}"/>
    <dgm:cxn modelId="{4B9A5D5A-65C2-9B49-A1A8-E26D54981F3A}" type="presParOf" srcId="{7DF69791-ABE5-BA4F-B0E0-1EDF0AC0DF06}" destId="{59867B0B-6FD2-044A-A06F-8FD98604CE36}" srcOrd="0" destOrd="0" presId="urn:microsoft.com/office/officeart/2005/8/layout/venn2"/>
    <dgm:cxn modelId="{F4CEC28B-DD43-664E-9DFB-E98961CD9FC0}" type="presParOf" srcId="{59867B0B-6FD2-044A-A06F-8FD98604CE36}" destId="{CBFC918C-75D6-F649-985E-2FD997AC752F}" srcOrd="0" destOrd="0" presId="urn:microsoft.com/office/officeart/2005/8/layout/venn2"/>
    <dgm:cxn modelId="{AFC0750E-D898-CC4C-92CB-899A126C1936}" type="presParOf" srcId="{59867B0B-6FD2-044A-A06F-8FD98604CE36}" destId="{4AA7899F-6F7E-9B49-A092-0A41E3DAF26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C918C-75D6-F649-985E-2FD997AC752F}">
      <dsp:nvSpPr>
        <dsp:cNvPr id="0" name=""/>
        <dsp:cNvSpPr/>
      </dsp:nvSpPr>
      <dsp:spPr>
        <a:xfrm>
          <a:off x="589807" y="0"/>
          <a:ext cx="3239985" cy="313979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1" tIns="113791" rIns="113791" bIns="1137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USD 1.7</a:t>
          </a:r>
          <a:r>
            <a:rPr lang="nl-NL" sz="1600" kern="1200" baseline="0" dirty="0" smtClean="0"/>
            <a:t> </a:t>
          </a:r>
          <a:r>
            <a:rPr lang="nl-NL" sz="1600" kern="1200" baseline="0" dirty="0" err="1" smtClean="0"/>
            <a:t>trillion</a:t>
          </a:r>
          <a:endParaRPr lang="nl-NL" sz="1600" kern="1200" dirty="0"/>
        </a:p>
      </dsp:txBody>
      <dsp:txXfrm>
        <a:off x="1359303" y="235484"/>
        <a:ext cx="1700992" cy="533765"/>
      </dsp:txXfrm>
    </dsp:sp>
    <dsp:sp modelId="{225CED6A-2424-DF44-BFB3-8529AC0116FF}">
      <dsp:nvSpPr>
        <dsp:cNvPr id="0" name=""/>
        <dsp:cNvSpPr/>
      </dsp:nvSpPr>
      <dsp:spPr>
        <a:xfrm>
          <a:off x="1471838" y="1663871"/>
          <a:ext cx="1475923" cy="1475923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USD 92-137</a:t>
          </a:r>
          <a:r>
            <a:rPr lang="nl-NL" sz="1600" kern="1200" baseline="0" dirty="0" smtClean="0"/>
            <a:t> </a:t>
          </a:r>
          <a:r>
            <a:rPr lang="nl-NL" sz="1600" kern="1200" dirty="0" smtClean="0"/>
            <a:t>billion</a:t>
          </a:r>
          <a:endParaRPr lang="nl-NL" sz="1600" kern="1200" dirty="0"/>
        </a:p>
      </dsp:txBody>
      <dsp:txXfrm>
        <a:off x="1687982" y="2032852"/>
        <a:ext cx="1043635" cy="737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C918C-75D6-F649-985E-2FD997AC752F}">
      <dsp:nvSpPr>
        <dsp:cNvPr id="0" name=""/>
        <dsp:cNvSpPr/>
      </dsp:nvSpPr>
      <dsp:spPr>
        <a:xfrm>
          <a:off x="1780398" y="1955774"/>
          <a:ext cx="719994" cy="647998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USD 5,8 </a:t>
          </a:r>
          <a:r>
            <a:rPr lang="nl-NL" sz="1100" kern="1200" dirty="0" err="1" smtClean="0"/>
            <a:t>billion</a:t>
          </a:r>
          <a:endParaRPr lang="nl-NL" sz="1100" kern="1200" dirty="0"/>
        </a:p>
      </dsp:txBody>
      <dsp:txXfrm>
        <a:off x="1885839" y="2117774"/>
        <a:ext cx="509113" cy="32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337D-D2E0-B842-B2E3-9903958BB285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979E-2B7D-7A4A-B633-373DC72B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Regulation (we collectively agree – through the Paris agreement at COP 21 last year – to burn fewer fossil fuels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Declining costs related to renewable energy (with the prospect of this declining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Regulation (we collectively agree – through the Paris agreement at COP 21 last year – to burn fewer fossil fuels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Declining costs related to renewable energy (with the prospect of this declining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Regulation (we collectively agree – through the Paris agreement at COP 21 last year – to burn fewer fossil fuels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Declining costs related to renewable energy (with the prospect of this declining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/>
              <a:t>400 large consumer goods companies, united in the Consumer Goods Forum, represent USD 3 trillion in sales</a:t>
            </a:r>
            <a:endParaRPr lang="fr-CH" altLang="nl-NL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041462B-7FE3-204B-9C88-9A8ED90D247A}" type="slidenum">
              <a:rPr lang="en-US" altLang="nl-NL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1114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Chance to reduce deforestation &amp; restore degraded land through public climate finance alone?</a:t>
            </a:r>
          </a:p>
          <a:p>
            <a:endParaRPr lang="nl-NL" altLang="nl-NL"/>
          </a:p>
          <a:p>
            <a:r>
              <a:rPr lang="nl-NL" altLang="nl-NL"/>
              <a:t>So why we need to focus on </a:t>
            </a:r>
            <a:r>
              <a:rPr lang="nl-NL" altLang="nl-NL" b="1"/>
              <a:t>enlarging ’green finance’</a:t>
            </a:r>
            <a:r>
              <a:rPr lang="nl-NL" altLang="nl-NL"/>
              <a:t> it is also as much about </a:t>
            </a:r>
            <a:r>
              <a:rPr lang="nl-NL" altLang="nl-NL" b="1"/>
              <a:t>ensuring that ’conventional’ finance is less impactful </a:t>
            </a:r>
            <a:r>
              <a:rPr lang="nl-NL" altLang="nl-NL"/>
              <a:t>than it has been to date. </a:t>
            </a:r>
          </a:p>
          <a:p>
            <a:endParaRPr lang="nl-NL" altLang="nl-NL"/>
          </a:p>
          <a:p>
            <a:r>
              <a:rPr lang="nl-NL" altLang="nl-NL"/>
              <a:t>Challenges:</a:t>
            </a:r>
          </a:p>
          <a:p>
            <a:r>
              <a:rPr lang="nl-NL" altLang="fr-FR" b="1"/>
              <a:t>Enabling environment</a:t>
            </a:r>
            <a:r>
              <a:rPr lang="nl-NL" altLang="fr-FR"/>
              <a:t> (fiscal policies, trade tariffs, land tenure, etc)</a:t>
            </a:r>
          </a:p>
          <a:p>
            <a:endParaRPr lang="nl-NL" altLang="fr-FR"/>
          </a:p>
          <a:p>
            <a:r>
              <a:rPr lang="nl-NL" altLang="fr-FR" b="1"/>
              <a:t>Costs involved in transition / scale up </a:t>
            </a:r>
            <a:r>
              <a:rPr lang="nl-NL" altLang="fr-FR"/>
              <a:t>production on existing land or degraded land</a:t>
            </a:r>
          </a:p>
          <a:p>
            <a:endParaRPr lang="nl-NL" altLang="fr-FR"/>
          </a:p>
          <a:p>
            <a:r>
              <a:rPr lang="nl-NL" altLang="fr-FR" b="1"/>
              <a:t>Supply chain tracking and transparency</a:t>
            </a:r>
            <a:r>
              <a:rPr lang="nl-NL" altLang="fr-FR"/>
              <a:t> (production </a:t>
            </a:r>
            <a:r>
              <a:rPr lang="nl-NL" altLang="fr-FR">
                <a:sym typeface="Wingdings" charset="2"/>
              </a:rPr>
              <a:t> processing  trade  retail)</a:t>
            </a:r>
          </a:p>
          <a:p>
            <a:endParaRPr lang="nl-NL" altLang="fr-FR">
              <a:sym typeface="Wingdings" charset="2"/>
            </a:endParaRPr>
          </a:p>
          <a:p>
            <a:r>
              <a:rPr lang="nl-NL" altLang="fr-FR" b="1">
                <a:sym typeface="Wingdings" charset="2"/>
              </a:rPr>
              <a:t>Limited knowledge and awareness</a:t>
            </a:r>
            <a:r>
              <a:rPr lang="nl-NL" altLang="fr-FR">
                <a:sym typeface="Wingdings" charset="2"/>
              </a:rPr>
              <a:t> banks, politicians, smallholders about business models sustainable land use</a:t>
            </a:r>
          </a:p>
          <a:p>
            <a:endParaRPr lang="nl-NL" altLang="nl-NL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817F6D-946A-4A4C-954D-AAE627981F0B}" type="slidenum">
              <a:rPr lang="en-US" altLang="nl-NL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379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1" r:id="rId2"/>
    <p:sldLayoutId id="214748383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28" r:id="rId4"/>
    <p:sldLayoutId id="2147483829" r:id="rId5"/>
    <p:sldLayoutId id="214748383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0" y="1295400"/>
            <a:ext cx="6019800" cy="35814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endParaRPr lang="en-US" sz="1800" dirty="0" smtClean="0"/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6160" r="32664"/>
          <a:stretch/>
        </p:blipFill>
        <p:spPr>
          <a:xfrm>
            <a:off x="533400" y="445826"/>
            <a:ext cx="3070747" cy="507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02114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Myriad Pro" pitchFamily="34" charset="0"/>
              </a:rPr>
              <a:t>How can private capital contribute to REDD+ implementation?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35052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yriad Pro" pitchFamily="34" charset="0"/>
              </a:rPr>
              <a:t>Ivo Mulder</a:t>
            </a:r>
          </a:p>
          <a:p>
            <a:r>
              <a:rPr lang="en-GB" sz="1600" dirty="0" smtClean="0">
                <a:latin typeface="Myriad Pro" pitchFamily="34" charset="0"/>
              </a:rPr>
              <a:t>Finance and Private Sector Coordinator</a:t>
            </a:r>
          </a:p>
          <a:p>
            <a:endParaRPr lang="en-GB" sz="1600" dirty="0" smtClean="0">
              <a:latin typeface="Myriad Pro" pitchFamily="34" charset="0"/>
            </a:endParaRPr>
          </a:p>
          <a:p>
            <a:endParaRPr lang="en-US" sz="16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334" y="4832403"/>
            <a:ext cx="485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Myriad Pro" pitchFamily="34" charset="0"/>
              </a:rPr>
              <a:t>11 October 2017 | Bangkok, Thailand</a:t>
            </a:r>
            <a:endParaRPr lang="en-US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/>
          <p:nvPr/>
        </p:nvSpPr>
        <p:spPr>
          <a:xfrm>
            <a:off x="-17245" y="5029200"/>
            <a:ext cx="9175356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kstvak 7"/>
          <p:cNvSpPr txBox="1"/>
          <p:nvPr/>
        </p:nvSpPr>
        <p:spPr>
          <a:xfrm>
            <a:off x="609600" y="2514600"/>
            <a:ext cx="6925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GB" sz="2800" dirty="0" smtClean="0"/>
              <a:t>Not at all</a:t>
            </a:r>
          </a:p>
          <a:p>
            <a:pPr marL="514350" indent="-514350">
              <a:buAutoNum type="alphaUcPeriod"/>
            </a:pPr>
            <a:endParaRPr lang="en-GB" sz="2800" dirty="0"/>
          </a:p>
          <a:p>
            <a:pPr marL="514350" indent="-514350">
              <a:buAutoNum type="alphaUcPeriod"/>
            </a:pPr>
            <a:r>
              <a:rPr lang="en-GB" sz="2800" dirty="0" smtClean="0"/>
              <a:t>A bit, but not enough</a:t>
            </a:r>
          </a:p>
          <a:p>
            <a:pPr marL="514350" indent="-514350">
              <a:buAutoNum type="alphaUcPeriod"/>
            </a:pPr>
            <a:endParaRPr lang="en-GB" sz="2800" dirty="0"/>
          </a:p>
          <a:p>
            <a:pPr marL="514350" indent="-514350">
              <a:buAutoNum type="alphaUcPeriod"/>
            </a:pPr>
            <a:r>
              <a:rPr lang="en-GB" sz="2800" dirty="0" smtClean="0"/>
              <a:t>Yes, we engage the private sector actively</a:t>
            </a:r>
            <a:endParaRPr lang="nl-NL" sz="2800" dirty="0"/>
          </a:p>
        </p:txBody>
      </p:sp>
      <p:sp>
        <p:nvSpPr>
          <p:cNvPr id="9" name="TextBox 1"/>
          <p:cNvSpPr txBox="1"/>
          <p:nvPr/>
        </p:nvSpPr>
        <p:spPr>
          <a:xfrm>
            <a:off x="609600" y="698212"/>
            <a:ext cx="827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charset="0"/>
                <a:ea typeface="Calibri" charset="0"/>
                <a:cs typeface="Calibri" charset="0"/>
              </a:rPr>
              <a:t>Do you engage the private sector in your national REDD+ process?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7772400" y="3371284"/>
            <a:ext cx="990600" cy="533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7772400" y="4200242"/>
            <a:ext cx="990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7772400" y="2566710"/>
            <a:ext cx="990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1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/>
          <p:nvPr/>
        </p:nvSpPr>
        <p:spPr>
          <a:xfrm>
            <a:off x="-17245" y="5029200"/>
            <a:ext cx="9175356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kstvak 7"/>
          <p:cNvSpPr txBox="1"/>
          <p:nvPr/>
        </p:nvSpPr>
        <p:spPr>
          <a:xfrm>
            <a:off x="609600" y="1700482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“Zero net deforestation” commodity production</a:t>
            </a:r>
          </a:p>
          <a:p>
            <a:endParaRPr lang="en-GB" sz="2800" dirty="0"/>
          </a:p>
          <a:p>
            <a:r>
              <a:rPr lang="en-GB" sz="2800" dirty="0" smtClean="0"/>
              <a:t>YES					NO</a:t>
            </a:r>
            <a:endParaRPr lang="en-GB" sz="2800" dirty="0"/>
          </a:p>
        </p:txBody>
      </p:sp>
      <p:sp>
        <p:nvSpPr>
          <p:cNvPr id="9" name="TextBox 1"/>
          <p:cNvSpPr txBox="1"/>
          <p:nvPr/>
        </p:nvSpPr>
        <p:spPr>
          <a:xfrm>
            <a:off x="609600" y="698212"/>
            <a:ext cx="827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charset="0"/>
                <a:ea typeface="Calibri" charset="0"/>
                <a:cs typeface="Calibri" charset="0"/>
              </a:rPr>
              <a:t>How well do you understand these concepts?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5943600" y="2572876"/>
            <a:ext cx="990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1447800" y="2593675"/>
            <a:ext cx="990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609600" y="3564527"/>
            <a:ext cx="6925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Green bonds</a:t>
            </a:r>
          </a:p>
          <a:p>
            <a:endParaRPr lang="en-GB" sz="2800" dirty="0"/>
          </a:p>
          <a:p>
            <a:r>
              <a:rPr lang="en-GB" sz="2800" dirty="0" smtClean="0"/>
              <a:t>YES					NO</a:t>
            </a:r>
            <a:endParaRPr lang="en-GB" sz="2800" dirty="0"/>
          </a:p>
        </p:txBody>
      </p:sp>
      <p:sp>
        <p:nvSpPr>
          <p:cNvPr id="11" name="Afgeronde rechthoek 10"/>
          <p:cNvSpPr/>
          <p:nvPr/>
        </p:nvSpPr>
        <p:spPr>
          <a:xfrm>
            <a:off x="1447800" y="4351343"/>
            <a:ext cx="990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5943600" y="4373558"/>
            <a:ext cx="990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609600" y="5318115"/>
            <a:ext cx="6925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Carbon markets</a:t>
            </a:r>
          </a:p>
          <a:p>
            <a:endParaRPr lang="en-GB" sz="2800" dirty="0"/>
          </a:p>
          <a:p>
            <a:r>
              <a:rPr lang="en-GB" sz="2800" dirty="0" smtClean="0"/>
              <a:t>YES					NO</a:t>
            </a:r>
            <a:endParaRPr lang="en-GB" sz="2800" dirty="0"/>
          </a:p>
        </p:txBody>
      </p:sp>
      <p:sp>
        <p:nvSpPr>
          <p:cNvPr id="16" name="Afgeronde rechthoek 15"/>
          <p:cNvSpPr/>
          <p:nvPr/>
        </p:nvSpPr>
        <p:spPr>
          <a:xfrm>
            <a:off x="1447800" y="6194909"/>
            <a:ext cx="990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/>
          <p:cNvSpPr/>
          <p:nvPr/>
        </p:nvSpPr>
        <p:spPr>
          <a:xfrm>
            <a:off x="5943600" y="6146700"/>
            <a:ext cx="990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3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0" grpId="0"/>
      <p:bldP spid="10" grpId="1"/>
      <p:bldP spid="11" grpId="0" animBg="1"/>
      <p:bldP spid="11" grpId="1" animBg="1"/>
      <p:bldP spid="14" grpId="0" animBg="1"/>
      <p:bldP spid="14" grpId="1" animBg="1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/>
          <p:nvPr/>
        </p:nvSpPr>
        <p:spPr>
          <a:xfrm>
            <a:off x="-17245" y="5029200"/>
            <a:ext cx="9175356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kstvak 7"/>
          <p:cNvSpPr txBox="1"/>
          <p:nvPr/>
        </p:nvSpPr>
        <p:spPr>
          <a:xfrm>
            <a:off x="609600" y="2514600"/>
            <a:ext cx="6925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GB" sz="2800" dirty="0" smtClean="0"/>
              <a:t>(Co)fund REDD+ implementation (e.g. taxes, domestic carbon market)</a:t>
            </a:r>
          </a:p>
          <a:p>
            <a:pPr marL="514350" indent="-514350">
              <a:buAutoNum type="alphaUcPeriod"/>
            </a:pPr>
            <a:endParaRPr lang="en-GB" sz="2800" dirty="0"/>
          </a:p>
          <a:p>
            <a:pPr marL="514350" indent="-514350">
              <a:buAutoNum type="alphaUcPeriod"/>
            </a:pPr>
            <a:r>
              <a:rPr lang="en-GB" sz="2800" dirty="0" smtClean="0"/>
              <a:t>Reduce deforestation on private land / concessions (through regulatory or economic incentives</a:t>
            </a:r>
          </a:p>
          <a:p>
            <a:pPr marL="514350" indent="-514350">
              <a:buAutoNum type="alphaUcPeriod"/>
            </a:pPr>
            <a:endParaRPr lang="en-GB" sz="2800" dirty="0"/>
          </a:p>
          <a:p>
            <a:pPr marL="514350" indent="-514350">
              <a:buAutoNum type="alphaUcPeriod"/>
            </a:pPr>
            <a:r>
              <a:rPr lang="en-GB" sz="2800" dirty="0" smtClean="0"/>
              <a:t>The private sector should not contribute at all</a:t>
            </a:r>
            <a:endParaRPr lang="nl-NL" sz="2800" dirty="0"/>
          </a:p>
        </p:txBody>
      </p:sp>
      <p:sp>
        <p:nvSpPr>
          <p:cNvPr id="9" name="TextBox 1"/>
          <p:cNvSpPr txBox="1"/>
          <p:nvPr/>
        </p:nvSpPr>
        <p:spPr>
          <a:xfrm>
            <a:off x="609600" y="698212"/>
            <a:ext cx="827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charset="0"/>
                <a:ea typeface="Calibri" charset="0"/>
                <a:cs typeface="Calibri" charset="0"/>
              </a:rPr>
              <a:t>How do you think the private sector should contribute to reduce deforestation? 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7761167" y="3966359"/>
            <a:ext cx="990600" cy="533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7794046" y="5442204"/>
            <a:ext cx="9906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7761167" y="2593431"/>
            <a:ext cx="990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5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4617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sz="3200" dirty="0" smtClean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6087"/>
              </p:ext>
            </p:extLst>
          </p:nvPr>
        </p:nvGraphicFramePr>
        <p:xfrm>
          <a:off x="304800" y="1273182"/>
          <a:ext cx="8686800" cy="4304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7543800"/>
              </a:tblGrid>
              <a:tr h="1684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2.20 </a:t>
                      </a:r>
                      <a:r>
                        <a:rPr lang="en-US" sz="1700" dirty="0">
                          <a:effectLst/>
                        </a:rPr>
                        <a:t>– </a:t>
                      </a:r>
                      <a:r>
                        <a:rPr lang="en-US" sz="1700" dirty="0" smtClean="0">
                          <a:effectLst/>
                        </a:rPr>
                        <a:t>2.50</a:t>
                      </a:r>
                      <a:endParaRPr lang="nl-NL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Zero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(net) deforestation commodity production: Opportunities and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challenges</a:t>
                      </a:r>
                      <a:endParaRPr lang="nl-NL" sz="1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</a:rPr>
                        <a:t>Adeline 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Dontenville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effectLst/>
                        </a:rPr>
                        <a:t>, European Forestry Institute (EFI) / EU REDD Facility: Towards zero net deforestation cocoa production in Cote d’Ivoire.</a:t>
                      </a:r>
                      <a:endParaRPr lang="nl-NL" sz="17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</a:rPr>
                        <a:t>Fabien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</a:rPr>
                        <a:t>Monteils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, UNDP: Private sector engagement in Viet Nam: what is happening and how can it lead to REDD+ objectives?</a:t>
                      </a:r>
                      <a:endParaRPr lang="nl-NL" sz="17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9121" marR="5912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2.50 </a:t>
                      </a:r>
                      <a:r>
                        <a:rPr lang="en-US" sz="1700" dirty="0">
                          <a:effectLst/>
                        </a:rPr>
                        <a:t>– </a:t>
                      </a:r>
                      <a:r>
                        <a:rPr lang="en-US" sz="1700" dirty="0" smtClean="0">
                          <a:effectLst/>
                        </a:rPr>
                        <a:t>3.10</a:t>
                      </a:r>
                      <a:endParaRPr lang="nl-NL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Tropical Landscapes Finance Facility (TLFF): </a:t>
                      </a:r>
                      <a:r>
                        <a:rPr lang="en-US" sz="1700" dirty="0" smtClean="0">
                          <a:effectLst/>
                        </a:rPr>
                        <a:t>stimulating sustainable </a:t>
                      </a:r>
                      <a:r>
                        <a:rPr lang="en-US" sz="1700" dirty="0">
                          <a:effectLst/>
                        </a:rPr>
                        <a:t>landscapes management through concessional long-term finance in Indonesia. </a:t>
                      </a:r>
                      <a:endParaRPr lang="nl-NL" sz="1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Lisa </a:t>
                      </a:r>
                      <a:r>
                        <a:rPr lang="en-US" sz="1700" b="1" dirty="0" err="1">
                          <a:effectLst/>
                        </a:rPr>
                        <a:t>Genasci</a:t>
                      </a:r>
                      <a:r>
                        <a:rPr lang="en-US" sz="1700" dirty="0">
                          <a:effectLst/>
                        </a:rPr>
                        <a:t>, CEO, ADM Capital </a:t>
                      </a:r>
                      <a:r>
                        <a:rPr lang="en-US" sz="1700" dirty="0" smtClean="0">
                          <a:effectLst/>
                        </a:rPr>
                        <a:t>Foundation:</a:t>
                      </a:r>
                      <a:r>
                        <a:rPr lang="en-US" sz="1700" baseline="0" dirty="0" smtClean="0">
                          <a:effectLst/>
                        </a:rPr>
                        <a:t> How does it work and how does it benefit REDD+?</a:t>
                      </a:r>
                      <a:endParaRPr lang="nl-NL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9121" marR="591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1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3.10 </a:t>
                      </a:r>
                      <a:r>
                        <a:rPr lang="en-US" sz="1700" dirty="0">
                          <a:effectLst/>
                        </a:rPr>
                        <a:t>– </a:t>
                      </a:r>
                      <a:r>
                        <a:rPr lang="en-US" sz="1700" dirty="0" smtClean="0">
                          <a:effectLst/>
                        </a:rPr>
                        <a:t>3.20</a:t>
                      </a:r>
                      <a:endParaRPr lang="nl-NL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Taking stock</a:t>
                      </a:r>
                      <a:r>
                        <a:rPr lang="en-US" sz="1700" dirty="0" smtClean="0">
                          <a:effectLst/>
                        </a:rPr>
                        <a:t>:</a:t>
                      </a:r>
                      <a:r>
                        <a:rPr lang="en-US" sz="1700" baseline="0" dirty="0" smtClean="0">
                          <a:effectLst/>
                        </a:rPr>
                        <a:t> what are some key elements that emerge from these presentations? What have you learned? How can you apply this in your own country? </a:t>
                      </a:r>
                      <a:r>
                        <a:rPr lang="en-US" sz="1700" dirty="0" smtClean="0">
                          <a:effectLst/>
                        </a:rPr>
                        <a:t> </a:t>
                      </a:r>
                      <a:endParaRPr lang="nl-NL" sz="1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700" b="1" dirty="0">
                          <a:effectLst/>
                        </a:rPr>
                        <a:t>Ivo Mulder</a:t>
                      </a:r>
                      <a:r>
                        <a:rPr lang="en-US" sz="1700" dirty="0">
                          <a:effectLst/>
                        </a:rPr>
                        <a:t>, UN Environment (</a:t>
                      </a:r>
                      <a:r>
                        <a:rPr lang="en-US" sz="1700" dirty="0" smtClean="0">
                          <a:effectLst/>
                        </a:rPr>
                        <a:t>UNEP)</a:t>
                      </a:r>
                      <a:endParaRPr lang="nl-NL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9121" marR="5912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5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kstvak 15"/>
          <p:cNvSpPr txBox="1">
            <a:spLocks noChangeArrowheads="1"/>
          </p:cNvSpPr>
          <p:nvPr/>
        </p:nvSpPr>
        <p:spPr bwMode="auto">
          <a:xfrm>
            <a:off x="34925" y="4013200"/>
            <a:ext cx="3384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 b="1">
                <a:solidFill>
                  <a:schemeClr val="bg1"/>
                </a:solidFill>
                <a:latin typeface="Arial" charset="0"/>
              </a:rPr>
              <a:t>Emissions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: 24% AFOLU / Paris</a:t>
            </a:r>
          </a:p>
          <a:p>
            <a:pPr>
              <a:spcBef>
                <a:spcPct val="0"/>
              </a:spcBef>
            </a:pPr>
            <a:r>
              <a:rPr lang="nl-NL" altLang="nl-NL" sz="1200" b="1">
                <a:solidFill>
                  <a:schemeClr val="bg1"/>
                </a:solidFill>
                <a:latin typeface="Arial" charset="0"/>
              </a:rPr>
              <a:t>Conservation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: CBD Aichi targets</a:t>
            </a:r>
          </a:p>
          <a:p>
            <a:pPr>
              <a:spcBef>
                <a:spcPct val="0"/>
              </a:spcBef>
            </a:pPr>
            <a:r>
              <a:rPr lang="nl-NL" altLang="nl-NL" sz="1200" b="1">
                <a:solidFill>
                  <a:schemeClr val="bg1"/>
                </a:solidFill>
                <a:latin typeface="Arial" charset="0"/>
              </a:rPr>
              <a:t>Restoration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: 150m ha by  2020 </a:t>
            </a:r>
            <a:br>
              <a:rPr lang="nl-NL" altLang="nl-NL" sz="120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(Bonn Challenge) / 350m ha by 2030</a:t>
            </a:r>
          </a:p>
          <a:p>
            <a:pPr>
              <a:spcBef>
                <a:spcPct val="0"/>
              </a:spcBef>
            </a:pPr>
            <a:r>
              <a:rPr lang="nl-NL" altLang="nl-NL" sz="1200" b="1">
                <a:solidFill>
                  <a:schemeClr val="bg1"/>
                </a:solidFill>
                <a:latin typeface="Arial" charset="0"/>
              </a:rPr>
              <a:t>Investment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: USD 30–200 billion/yr</a:t>
            </a:r>
          </a:p>
        </p:txBody>
      </p:sp>
      <p:sp>
        <p:nvSpPr>
          <p:cNvPr id="2052" name="Tekstvak 16"/>
          <p:cNvSpPr txBox="1">
            <a:spLocks noChangeArrowheads="1"/>
          </p:cNvSpPr>
          <p:nvPr/>
        </p:nvSpPr>
        <p:spPr bwMode="auto">
          <a:xfrm>
            <a:off x="4953000" y="4038600"/>
            <a:ext cx="2700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 b="1">
                <a:solidFill>
                  <a:schemeClr val="bg1"/>
                </a:solidFill>
                <a:latin typeface="Arial" charset="0"/>
              </a:rPr>
              <a:t>Population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: 9 </a:t>
            </a:r>
            <a:r>
              <a:rPr lang="en-GB" altLang="nl-NL" sz="1200">
                <a:solidFill>
                  <a:schemeClr val="bg1"/>
                </a:solidFill>
                <a:latin typeface="Arial" charset="0"/>
              </a:rPr>
              <a:t>billion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 (2050)</a:t>
            </a:r>
          </a:p>
          <a:p>
            <a:pPr>
              <a:spcBef>
                <a:spcPct val="0"/>
              </a:spcBef>
            </a:pPr>
            <a:r>
              <a:rPr lang="nl-NL" altLang="nl-NL" sz="1200" b="1">
                <a:solidFill>
                  <a:schemeClr val="bg1"/>
                </a:solidFill>
                <a:latin typeface="Arial" charset="0"/>
              </a:rPr>
              <a:t>Food production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: ↑ 60% (2050)</a:t>
            </a:r>
          </a:p>
          <a:p>
            <a:pPr>
              <a:spcBef>
                <a:spcPct val="0"/>
              </a:spcBef>
            </a:pPr>
            <a:r>
              <a:rPr lang="nl-NL" altLang="nl-NL" sz="1200" b="1">
                <a:solidFill>
                  <a:schemeClr val="bg1"/>
                </a:solidFill>
                <a:latin typeface="Arial" charset="0"/>
              </a:rPr>
              <a:t>Investment</a:t>
            </a: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: USD 83 billion/yr</a:t>
            </a:r>
            <a:br>
              <a:rPr lang="nl-NL" altLang="nl-NL" sz="120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in agriculture in developing </a:t>
            </a:r>
            <a:br>
              <a:rPr lang="nl-NL" altLang="nl-NL" sz="120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200">
                <a:solidFill>
                  <a:schemeClr val="bg1"/>
                </a:solidFill>
                <a:latin typeface="Arial" charset="0"/>
              </a:rPr>
              <a:t>countries (FAO)</a:t>
            </a:r>
          </a:p>
          <a:p>
            <a:pPr>
              <a:spcBef>
                <a:spcPct val="0"/>
              </a:spcBef>
            </a:pPr>
            <a:endParaRPr lang="nl-NL" altLang="nl-NL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-76200" y="457200"/>
            <a:ext cx="9067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4800" b="1">
                <a:latin typeface="Myriad Pro" charset="0"/>
              </a:rPr>
              <a:t>USD 3,000,000,000,000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400" b="1" dirty="0">
                <a:latin typeface="Myriad Pro" charset="0"/>
              </a:rPr>
              <a:t>(combined sales companies Consumer Goods Forum. This is similar to GDP of Germany)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/>
          <a:stretch>
            <a:fillRect/>
          </a:stretch>
        </p:blipFill>
        <p:spPr bwMode="auto">
          <a:xfrm>
            <a:off x="1269516" y="1653223"/>
            <a:ext cx="6426684" cy="40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42683" y="1374775"/>
            <a:ext cx="9986683" cy="5483225"/>
            <a:chOff x="-842683" y="1374775"/>
            <a:chExt cx="9986683" cy="5483225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701097147"/>
                </p:ext>
              </p:extLst>
            </p:nvPr>
          </p:nvGraphicFramePr>
          <p:xfrm>
            <a:off x="4572000" y="1660805"/>
            <a:ext cx="4419600" cy="31397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099" name="Tekstvak 11"/>
            <p:cNvSpPr txBox="1">
              <a:spLocks noChangeArrowheads="1"/>
            </p:cNvSpPr>
            <p:nvPr/>
          </p:nvSpPr>
          <p:spPr bwMode="auto">
            <a:xfrm>
              <a:off x="3373438" y="1374775"/>
              <a:ext cx="16605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Investments in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soft commodity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production</a:t>
              </a:r>
            </a:p>
          </p:txBody>
        </p:sp>
        <p:sp>
          <p:nvSpPr>
            <p:cNvPr id="4100" name="Tekstvak 18"/>
            <p:cNvSpPr txBox="1">
              <a:spLocks noChangeArrowheads="1"/>
            </p:cNvSpPr>
            <p:nvPr/>
          </p:nvSpPr>
          <p:spPr bwMode="auto">
            <a:xfrm>
              <a:off x="3352800" y="2962275"/>
              <a:ext cx="16605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Annual</a:t>
              </a:r>
              <a:r>
                <a:rPr lang="nl-NL" altLang="nl-NL" sz="1800" dirty="0"/>
                <a:t> export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dirty="0" err="1"/>
                <a:t>trade</a:t>
              </a:r>
              <a:r>
                <a:rPr lang="nl-NL" altLang="nl-NL" sz="1800" dirty="0"/>
                <a:t> soft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dirty="0" err="1"/>
                <a:t>commodities</a:t>
              </a:r>
              <a:endParaRPr lang="nl-NL" altLang="nl-NL" sz="1800" dirty="0"/>
            </a:p>
          </p:txBody>
        </p:sp>
        <p:cxnSp>
          <p:nvCxnSpPr>
            <p:cNvPr id="14" name="Rechte verbindingslijn 13"/>
            <p:cNvCxnSpPr/>
            <p:nvPr/>
          </p:nvCxnSpPr>
          <p:spPr>
            <a:xfrm>
              <a:off x="4724400" y="2324100"/>
              <a:ext cx="574675" cy="26987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4953000" y="3576637"/>
              <a:ext cx="1066800" cy="461963"/>
            </a:xfrm>
            <a:prstGeom prst="line">
              <a:avLst/>
            </a:prstGeom>
            <a:ln w="127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Diagram 23"/>
            <p:cNvGraphicFramePr/>
            <p:nvPr>
              <p:extLst/>
            </p:nvPr>
          </p:nvGraphicFramePr>
          <p:xfrm>
            <a:off x="-842683" y="1555377"/>
            <a:ext cx="4388224" cy="26804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104" name="Tekstvak 51"/>
            <p:cNvSpPr txBox="1">
              <a:spLocks noChangeArrowheads="1"/>
            </p:cNvSpPr>
            <p:nvPr/>
          </p:nvSpPr>
          <p:spPr bwMode="auto">
            <a:xfrm>
              <a:off x="107950" y="2279650"/>
              <a:ext cx="24272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Budget land use-related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climate finance (2014)</a:t>
              </a:r>
            </a:p>
          </p:txBody>
        </p:sp>
        <p:cxnSp>
          <p:nvCxnSpPr>
            <p:cNvPr id="55" name="Rechte verbindingslijn 54"/>
            <p:cNvCxnSpPr/>
            <p:nvPr/>
          </p:nvCxnSpPr>
          <p:spPr>
            <a:xfrm>
              <a:off x="381000" y="2998788"/>
              <a:ext cx="741363" cy="53816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6" name="Afbeelding 5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64138"/>
              <a:ext cx="9144000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Gebogen verbindingslijn 29"/>
            <p:cNvCxnSpPr/>
            <p:nvPr/>
          </p:nvCxnSpPr>
          <p:spPr>
            <a:xfrm rot="5400000">
              <a:off x="6403182" y="4129881"/>
              <a:ext cx="2792412" cy="530225"/>
            </a:xfrm>
            <a:prstGeom prst="bentConnector3">
              <a:avLst>
                <a:gd name="adj1" fmla="val 93652"/>
              </a:avLst>
            </a:prstGeom>
            <a:ln w="76200">
              <a:solidFill>
                <a:schemeClr val="accent6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bogen verbindingslijn 26"/>
            <p:cNvCxnSpPr/>
            <p:nvPr/>
          </p:nvCxnSpPr>
          <p:spPr>
            <a:xfrm rot="16200000" flipH="1">
              <a:off x="719932" y="4709319"/>
              <a:ext cx="1892300" cy="782637"/>
            </a:xfrm>
            <a:prstGeom prst="bentConnector3">
              <a:avLst>
                <a:gd name="adj1" fmla="val 85075"/>
              </a:avLst>
            </a:prstGeom>
            <a:ln w="76200">
              <a:solidFill>
                <a:schemeClr val="accent3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9" name="Tekstvak 4103"/>
            <p:cNvSpPr txBox="1">
              <a:spLocks noChangeArrowheads="1"/>
            </p:cNvSpPr>
            <p:nvPr/>
          </p:nvSpPr>
          <p:spPr bwMode="auto">
            <a:xfrm>
              <a:off x="4375150" y="3729038"/>
              <a:ext cx="18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1800">
                <a:latin typeface="Arial" charset="0"/>
              </a:endParaRPr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806450" y="385389"/>
            <a:ext cx="699293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smtClean="0">
                <a:latin typeface="+mj-lt"/>
                <a:ea typeface="+mn-ea"/>
              </a:rPr>
              <a:t>Financing sustainable land use </a:t>
            </a:r>
            <a:r>
              <a:rPr lang="en-US" altLang="en-US" sz="3200" b="1" dirty="0" smtClean="0">
                <a:latin typeface="+mj-lt"/>
                <a:ea typeface="+mn-ea"/>
              </a:rPr>
              <a:t>in context</a:t>
            </a:r>
          </a:p>
        </p:txBody>
      </p:sp>
    </p:spTree>
    <p:extLst>
      <p:ext uri="{BB962C8B-B14F-4D97-AF65-F5344CB8AC3E}">
        <p14:creationId xmlns:p14="http://schemas.microsoft.com/office/powerpoint/2010/main" val="1894884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4617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charset="0"/>
                <a:ea typeface="Calibri" charset="0"/>
                <a:cs typeface="Calibri" charset="0"/>
              </a:rPr>
              <a:t>Taking stock on private finance in context REDD+</a:t>
            </a:r>
            <a:endParaRPr lang="en-GB" sz="32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33084"/>
            <a:ext cx="8839200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Private sector will not directly finance REDD+ implementation in most cases 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(apart from e.g. project developers / investors in voluntary carbon projects or the aviation industry in the future)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Agriculture is the main driver of deforestation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in many countries, but a growing number of companies want to reduce/neutralize their forest &amp; climate impact (”zero net deforestation”).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However, there are often </a:t>
            </a:r>
            <a:r>
              <a:rPr lang="en-US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no incentives to change agricultural business practices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. A combination of regulatory and/or economic incentives are needed to positively stimulate agribusinesses to “decouple deforestation from commodity production”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Private finance </a:t>
            </a:r>
            <a:r>
              <a:rPr lang="mr-IN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in this event - needs to be seen in the context of: </a:t>
            </a:r>
            <a:r>
              <a:rPr lang="en-US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how can companies contribute to reduce deforestation and help countries achieve their REDD+ objectives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endParaRPr lang="en-US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557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2421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Myriad Pro" pitchFamily="34" charset="0"/>
              </a:rPr>
              <a:t>Connect with us online</a:t>
            </a:r>
            <a:r>
              <a:rPr lang="en-GB" sz="2000" dirty="0" smtClean="0">
                <a:latin typeface="Myriad Pro" pitchFamily="34" charset="0"/>
              </a:rPr>
              <a:t>:</a:t>
            </a:r>
          </a:p>
          <a:p>
            <a:r>
              <a:rPr lang="en-GB" sz="2000" dirty="0" smtClean="0">
                <a:latin typeface="Myriad Pro" pitchFamily="34" charset="0"/>
              </a:rPr>
              <a:t>www.un-redd.org</a:t>
            </a:r>
          </a:p>
          <a:p>
            <a:r>
              <a:rPr lang="en-GB" sz="2000" dirty="0" err="1" smtClean="0">
                <a:latin typeface="Myriad Pro" pitchFamily="34" charset="0"/>
              </a:rPr>
              <a:t>www.unredd.net</a:t>
            </a:r>
            <a:endParaRPr lang="en-GB" sz="2000" dirty="0" smtClean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0" b="18461"/>
          <a:stretch/>
        </p:blipFill>
        <p:spPr>
          <a:xfrm>
            <a:off x="0" y="457727"/>
            <a:ext cx="9144000" cy="19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37380</TotalTime>
  <Words>625</Words>
  <Application>Microsoft Macintosh PowerPoint</Application>
  <PresentationFormat>On-screen Show (4:3)</PresentationFormat>
  <Paragraphs>98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ＭＳ Ｐゴシック</vt:lpstr>
      <vt:lpstr>Myriad Pro</vt:lpstr>
      <vt:lpstr>Symbol</vt:lpstr>
      <vt:lpstr>Times New Roman</vt:lpstr>
      <vt:lpstr>Wingdings</vt:lpstr>
      <vt:lpstr>Arial</vt:lpstr>
      <vt:lpstr>Office Theme</vt:lpstr>
      <vt:lpstr>10_Custom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Microsoft Office User</cp:lastModifiedBy>
  <cp:revision>230</cp:revision>
  <dcterms:created xsi:type="dcterms:W3CDTF">2012-09-11T07:20:24Z</dcterms:created>
  <dcterms:modified xsi:type="dcterms:W3CDTF">2017-10-11T06:27:40Z</dcterms:modified>
</cp:coreProperties>
</file>