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83" d="100"/>
          <a:sy n="83" d="100"/>
        </p:scale>
        <p:origin x="614" y="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0FEE-411D-4996-AC5C-A7935E3D3445}" type="datetimeFigureOut">
              <a:rPr lang="en-US" smtClean="0"/>
              <a:t>10-Oct-17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8BFDE-EF84-40E9-ABA6-4DE9FF25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248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0FEE-411D-4996-AC5C-A7935E3D3445}" type="datetimeFigureOut">
              <a:rPr lang="en-US" smtClean="0"/>
              <a:t>10-Oct-17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8BFDE-EF84-40E9-ABA6-4DE9FF25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56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0FEE-411D-4996-AC5C-A7935E3D3445}" type="datetimeFigureOut">
              <a:rPr lang="en-US" smtClean="0"/>
              <a:t>10-Oct-17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8BFDE-EF84-40E9-ABA6-4DE9FF25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924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0FEE-411D-4996-AC5C-A7935E3D3445}" type="datetimeFigureOut">
              <a:rPr lang="en-US" smtClean="0"/>
              <a:t>10-Oct-17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8BFDE-EF84-40E9-ABA6-4DE9FF25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482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0FEE-411D-4996-AC5C-A7935E3D3445}" type="datetimeFigureOut">
              <a:rPr lang="en-US" smtClean="0"/>
              <a:t>10-Oct-17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8BFDE-EF84-40E9-ABA6-4DE9FF25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09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0FEE-411D-4996-AC5C-A7935E3D3445}" type="datetimeFigureOut">
              <a:rPr lang="en-US" smtClean="0"/>
              <a:t>10-Oct-17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8BFDE-EF84-40E9-ABA6-4DE9FF25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573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0FEE-411D-4996-AC5C-A7935E3D3445}" type="datetimeFigureOut">
              <a:rPr lang="en-US" smtClean="0"/>
              <a:t>10-Oct-17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8BFDE-EF84-40E9-ABA6-4DE9FF25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63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0FEE-411D-4996-AC5C-A7935E3D3445}" type="datetimeFigureOut">
              <a:rPr lang="en-US" smtClean="0"/>
              <a:t>10-Oct-17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8BFDE-EF84-40E9-ABA6-4DE9FF25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72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0FEE-411D-4996-AC5C-A7935E3D3445}" type="datetimeFigureOut">
              <a:rPr lang="en-US" smtClean="0"/>
              <a:t>10-Oct-17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8BFDE-EF84-40E9-ABA6-4DE9FF25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603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0FEE-411D-4996-AC5C-A7935E3D3445}" type="datetimeFigureOut">
              <a:rPr lang="en-US" smtClean="0"/>
              <a:t>10-Oct-17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8BFDE-EF84-40E9-ABA6-4DE9FF25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90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0FEE-411D-4996-AC5C-A7935E3D3445}" type="datetimeFigureOut">
              <a:rPr lang="en-US" smtClean="0"/>
              <a:t>10-Oct-17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8BFDE-EF84-40E9-ABA6-4DE9FF25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16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F0FEE-411D-4996-AC5C-A7935E3D3445}" type="datetimeFigureOut">
              <a:rPr lang="en-US" smtClean="0"/>
              <a:t>10-Oct-17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8BFDE-EF84-40E9-ABA6-4DE9FF25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68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890" y="126869"/>
            <a:ext cx="12118109" cy="6809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indent="-228600" algn="just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000" b="1" dirty="0">
                <a:ea typeface="Times New Roman" panose="02020603050405020304" pitchFamily="18" charset="0"/>
              </a:rPr>
              <a:t>1. Fund-based mechanism vs alternatives</a:t>
            </a:r>
          </a:p>
          <a:p>
            <a:pPr marL="628650" marR="0" lvl="0" indent="295275" algn="just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/>
                </a:solidFill>
                <a:ea typeface="Times New Roman" panose="02020603050405020304" pitchFamily="18" charset="0"/>
              </a:rPr>
              <a:t>Why do Trust Funds seem to be the preferred option as funding mechanism to channel REDD+ public finance (investment/RBPs)? What are the pros and cons? What are the alternatives?</a:t>
            </a:r>
          </a:p>
          <a:p>
            <a:pPr marL="461963" marR="0" indent="-233363" algn="just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000" b="1" dirty="0">
                <a:ea typeface="Times New Roman" panose="02020603050405020304" pitchFamily="18" charset="0"/>
              </a:rPr>
              <a:t>2. Ensuring a cross-sectorial financing mechanism</a:t>
            </a:r>
          </a:p>
          <a:p>
            <a:pPr marL="628650" indent="-166688" algn="just">
              <a:lnSpc>
                <a:spcPct val="10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/>
                </a:solidFill>
                <a:ea typeface="Times New Roman" panose="02020603050405020304" pitchFamily="18" charset="0"/>
              </a:rPr>
              <a:t>What are the constraints/opportunities to ensure efficient and effective cross-sectorial financing mechanism?</a:t>
            </a:r>
          </a:p>
          <a:p>
            <a:pPr marL="457200" marR="0" indent="-228600" algn="just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000" b="1" dirty="0">
                <a:ea typeface="Times New Roman" panose="02020603050405020304" pitchFamily="18" charset="0"/>
              </a:rPr>
              <a:t>3</a:t>
            </a:r>
            <a:r>
              <a:rPr lang="en-US" sz="2000" dirty="0">
                <a:ea typeface="Times New Roman" panose="02020603050405020304" pitchFamily="18" charset="0"/>
              </a:rPr>
              <a:t>. </a:t>
            </a:r>
            <a:r>
              <a:rPr lang="en-US" sz="2000" b="1" dirty="0">
                <a:ea typeface="Times New Roman" panose="02020603050405020304" pitchFamily="18" charset="0"/>
              </a:rPr>
              <a:t>Ensuring international fiduciary standards with strong national leadership</a:t>
            </a:r>
          </a:p>
          <a:p>
            <a:pPr marL="628650" indent="-166688" algn="just">
              <a:lnSpc>
                <a:spcPct val="10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/>
                </a:solidFill>
                <a:ea typeface="Times New Roman" panose="02020603050405020304" pitchFamily="18" charset="0"/>
              </a:rPr>
              <a:t>What are the main challenges for strong national leadership in a national (public) REDD+ funding mechanism?   What can be done to overcome them?</a:t>
            </a:r>
          </a:p>
          <a:p>
            <a:pPr marL="628650" indent="-166688" algn="just">
              <a:lnSpc>
                <a:spcPct val="10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a typeface="Times New Roman" panose="02020603050405020304" pitchFamily="18" charset="0"/>
              </a:rPr>
              <a:t>Is it preferable to have an independent REDD+ Fund?</a:t>
            </a:r>
          </a:p>
          <a:p>
            <a:pPr marL="230188" algn="just">
              <a:lnSpc>
                <a:spcPct val="105000"/>
              </a:lnSpc>
              <a:spcAft>
                <a:spcPts val="300"/>
              </a:spcAft>
            </a:pPr>
            <a:r>
              <a:rPr lang="en-US" sz="2000" b="1" dirty="0">
                <a:ea typeface="Times New Roman" panose="02020603050405020304" pitchFamily="18" charset="0"/>
              </a:rPr>
              <a:t>5 Governance arrangements</a:t>
            </a:r>
          </a:p>
          <a:p>
            <a:pPr marL="628650" indent="-166688" algn="just">
              <a:lnSpc>
                <a:spcPct val="10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a typeface="Times New Roman" panose="02020603050405020304" pitchFamily="18" charset="0"/>
              </a:rPr>
              <a:t>What legal status or government body of the Fund Agency?</a:t>
            </a:r>
          </a:p>
          <a:p>
            <a:pPr marL="628650" indent="-166688" algn="just">
              <a:lnSpc>
                <a:spcPct val="10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a typeface="Times New Roman" panose="02020603050405020304" pitchFamily="18" charset="0"/>
              </a:rPr>
              <a:t>What are the standard for Fund management?</a:t>
            </a:r>
          </a:p>
          <a:p>
            <a:pPr marL="628650" indent="-166688" algn="just">
              <a:lnSpc>
                <a:spcPct val="10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a typeface="Times New Roman" panose="02020603050405020304" pitchFamily="18" charset="0"/>
              </a:rPr>
              <a:t>What % charges the Fund agency (admin costs)?</a:t>
            </a:r>
          </a:p>
          <a:p>
            <a:pPr marL="230188" algn="just">
              <a:lnSpc>
                <a:spcPct val="105000"/>
              </a:lnSpc>
              <a:spcAft>
                <a:spcPts val="300"/>
              </a:spcAft>
            </a:pPr>
            <a:r>
              <a:rPr lang="en-US" sz="2000" b="1" dirty="0">
                <a:ea typeface="Times New Roman" panose="02020603050405020304" pitchFamily="18" charset="0"/>
              </a:rPr>
              <a:t>4. Sources of finance</a:t>
            </a:r>
          </a:p>
          <a:p>
            <a:pPr marL="628650" indent="-342900" algn="just">
              <a:lnSpc>
                <a:spcPct val="10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a typeface="Times New Roman" panose="02020603050405020304" pitchFamily="18" charset="0"/>
              </a:rPr>
              <a:t>How much does Climate Fund target from different sources? How much generated so far from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≠ </a:t>
            </a:r>
            <a:r>
              <a:rPr lang="en-US" sz="2000" dirty="0">
                <a:ea typeface="Times New Roman" panose="02020603050405020304" pitchFamily="18" charset="0"/>
              </a:rPr>
              <a:t>sources?</a:t>
            </a:r>
          </a:p>
          <a:p>
            <a:pPr marL="628650" indent="-342900" algn="just">
              <a:lnSpc>
                <a:spcPct val="10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a typeface="Times New Roman" panose="02020603050405020304" pitchFamily="18" charset="0"/>
              </a:rPr>
              <a:t>How do you secure domestic funding (e.g. approval by parliament through fiscal budget approval processes)</a:t>
            </a:r>
          </a:p>
          <a:p>
            <a:pPr marL="628650" indent="-342900" algn="just">
              <a:lnSpc>
                <a:spcPct val="10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a typeface="Times New Roman" panose="02020603050405020304" pitchFamily="18" charset="0"/>
              </a:rPr>
              <a:t>What/Where do domestic funding sources come from?</a:t>
            </a:r>
          </a:p>
          <a:p>
            <a:pPr marL="628650" indent="-342900" algn="just">
              <a:lnSpc>
                <a:spcPct val="10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Is there a regulatory mechanism to ensure that environmental pollution fee/royalty collected by government goes back to fund conservation/environmental activities?</a:t>
            </a:r>
            <a:endParaRPr lang="en-US" sz="20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155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can we engage various private business into REDD+ (e.g. agriculture, mining, </a:t>
            </a:r>
            <a:r>
              <a:rPr lang="en-US" dirty="0" err="1"/>
              <a:t>bankin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)? What role?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466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114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Bruno Hugel</dc:creator>
  <cp:lastModifiedBy>Bruno Hugel</cp:lastModifiedBy>
  <cp:revision>5</cp:revision>
  <dcterms:created xsi:type="dcterms:W3CDTF">2017-10-10T06:57:56Z</dcterms:created>
  <dcterms:modified xsi:type="dcterms:W3CDTF">2017-10-10T08:01:19Z</dcterms:modified>
</cp:coreProperties>
</file>