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1" r:id="rId4"/>
    <p:sldId id="262" r:id="rId5"/>
    <p:sldId id="272" r:id="rId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0000CC"/>
    <a:srgbClr val="CC00CC"/>
    <a:srgbClr val="FF99FF"/>
    <a:srgbClr val="FFFF99"/>
    <a:srgbClr val="3399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0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C72A3-AE6D-4C32-83C6-D495F9ED1DD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0"/>
      <dgm:spPr/>
    </dgm:pt>
    <dgm:pt modelId="{6B7779E3-4A71-49C5-A3D0-AD6A8DE8F520}" type="pres">
      <dgm:prSet presAssocID="{BC0C72A3-AE6D-4C32-83C6-D495F9ED1DD2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717525D-3911-479E-A141-6B35143F079B}" type="presOf" srcId="{BC0C72A3-AE6D-4C32-83C6-D495F9ED1DD2}" destId="{6B7779E3-4A71-49C5-A3D0-AD6A8DE8F520}" srcOrd="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55E3D6-3DB2-4830-8F03-96F438D0743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A3DC7F7-FA13-41A3-B6C8-93241079339C}">
      <dgm:prSet phldrT="[Text]" custT="1"/>
      <dgm:spPr>
        <a:solidFill>
          <a:srgbClr val="00FF00"/>
        </a:solidFill>
      </dgm:spPr>
      <dgm:t>
        <a:bodyPr/>
        <a:lstStyle/>
        <a:p>
          <a:r>
            <a:rPr lang="id-ID" sz="1600" b="1" dirty="0" smtClean="0">
              <a:solidFill>
                <a:schemeClr val="tx1"/>
              </a:solidFill>
              <a:latin typeface="Arial Narrow" panose="020B0606020202030204" pitchFamily="34" charset="0"/>
            </a:rPr>
            <a:t>Nat. Strategy</a:t>
          </a:r>
          <a:endParaRPr lang="id-ID" sz="16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6C0AF9D-B1BE-4CC4-B8EF-5CAC12E08652}" type="parTrans" cxnId="{FBDCE947-8BF3-4E0D-8244-70B0C446C8CC}">
      <dgm:prSet/>
      <dgm:spPr/>
      <dgm:t>
        <a:bodyPr/>
        <a:lstStyle/>
        <a:p>
          <a:endParaRPr lang="id-ID"/>
        </a:p>
      </dgm:t>
    </dgm:pt>
    <dgm:pt modelId="{FF692B76-8008-488C-B42F-275EEB43A46B}" type="sibTrans" cxnId="{FBDCE947-8BF3-4E0D-8244-70B0C446C8CC}">
      <dgm:prSet/>
      <dgm:spPr/>
      <dgm:t>
        <a:bodyPr/>
        <a:lstStyle/>
        <a:p>
          <a:endParaRPr lang="id-ID"/>
        </a:p>
      </dgm:t>
    </dgm:pt>
    <dgm:pt modelId="{4F2125CD-7DFF-4FAF-83B5-D1C50C69AD25}">
      <dgm:prSet phldrT="[Text]" custT="1"/>
      <dgm:spPr>
        <a:solidFill>
          <a:srgbClr val="00FF00"/>
        </a:solidFill>
      </dgm:spPr>
      <dgm:t>
        <a:bodyPr/>
        <a:lstStyle/>
        <a:p>
          <a:r>
            <a:rPr lang="id-ID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REL/FREL</a:t>
          </a:r>
        </a:p>
        <a:p>
          <a:r>
            <a:rPr lang="id-ID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(Dec</a:t>
          </a:r>
          <a:r>
            <a:rPr lang="en-US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. COP 15, COP-17,  COP-19 </a:t>
          </a:r>
          <a:r>
            <a:rPr lang="id-ID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)</a:t>
          </a:r>
        </a:p>
      </dgm:t>
    </dgm:pt>
    <dgm:pt modelId="{5B08DE8B-415C-43FB-8B96-93ED94E5D106}" type="parTrans" cxnId="{A22CA339-B58F-4B63-BA3F-A1A7F44F0659}">
      <dgm:prSet/>
      <dgm:spPr/>
      <dgm:t>
        <a:bodyPr/>
        <a:lstStyle/>
        <a:p>
          <a:endParaRPr lang="id-ID"/>
        </a:p>
      </dgm:t>
    </dgm:pt>
    <dgm:pt modelId="{5CA59B43-44CA-40BF-9111-476466AB243F}" type="sibTrans" cxnId="{A22CA339-B58F-4B63-BA3F-A1A7F44F0659}">
      <dgm:prSet/>
      <dgm:spPr/>
      <dgm:t>
        <a:bodyPr/>
        <a:lstStyle/>
        <a:p>
          <a:endParaRPr lang="id-ID"/>
        </a:p>
      </dgm:t>
    </dgm:pt>
    <dgm:pt modelId="{01C021D4-7768-4517-B002-84F59D534BD6}">
      <dgm:prSet phldrT="[Text]" custT="1"/>
      <dgm:spPr>
        <a:solidFill>
          <a:srgbClr val="00FF00"/>
        </a:solidFill>
      </dgm:spPr>
      <dgm:t>
        <a:bodyPr/>
        <a:lstStyle/>
        <a:p>
          <a:r>
            <a:rPr lang="id-ID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NFMS-MRV</a:t>
          </a:r>
        </a:p>
        <a:p>
          <a:r>
            <a:rPr lang="id-ID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(Dec</a:t>
          </a:r>
          <a:r>
            <a:rPr lang="en-US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. COP-15,  COP-19</a:t>
          </a:r>
          <a:r>
            <a:rPr lang="id-ID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)</a:t>
          </a:r>
          <a:endParaRPr lang="id-ID" sz="1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1A8C180-1F46-4765-BE25-63F7C53CE215}" type="parTrans" cxnId="{614E0E6D-18AD-455F-B3DB-1180A0F322CD}">
      <dgm:prSet/>
      <dgm:spPr/>
      <dgm:t>
        <a:bodyPr/>
        <a:lstStyle/>
        <a:p>
          <a:endParaRPr lang="id-ID"/>
        </a:p>
      </dgm:t>
    </dgm:pt>
    <dgm:pt modelId="{652E53D7-DEC6-44FE-96E7-CD0882D5880E}" type="sibTrans" cxnId="{614E0E6D-18AD-455F-B3DB-1180A0F322CD}">
      <dgm:prSet/>
      <dgm:spPr/>
      <dgm:t>
        <a:bodyPr/>
        <a:lstStyle/>
        <a:p>
          <a:endParaRPr lang="id-ID"/>
        </a:p>
      </dgm:t>
    </dgm:pt>
    <dgm:pt modelId="{2C3B48B1-8D9B-451B-A531-986BE3D10C38}">
      <dgm:prSet custT="1"/>
      <dgm:spPr>
        <a:solidFill>
          <a:srgbClr val="00FF00"/>
        </a:solidFill>
      </dgm:spPr>
      <dgm:t>
        <a:bodyPr/>
        <a:lstStyle/>
        <a:p>
          <a:r>
            <a:rPr lang="id-ID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SIS-REDD+</a:t>
          </a:r>
        </a:p>
        <a:p>
          <a:r>
            <a:rPr lang="id-ID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(Dec</a:t>
          </a:r>
          <a:r>
            <a:rPr lang="en-US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. COP 17, 19</a:t>
          </a:r>
          <a:r>
            <a:rPr lang="id-ID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)</a:t>
          </a:r>
        </a:p>
      </dgm:t>
    </dgm:pt>
    <dgm:pt modelId="{1B4DEE7B-4444-424D-B211-8DD25F4D8F9B}" type="parTrans" cxnId="{E3A01A74-099C-413F-BF0D-713B247F5ED8}">
      <dgm:prSet/>
      <dgm:spPr/>
      <dgm:t>
        <a:bodyPr/>
        <a:lstStyle/>
        <a:p>
          <a:endParaRPr lang="id-ID"/>
        </a:p>
      </dgm:t>
    </dgm:pt>
    <dgm:pt modelId="{74328238-6F41-43B0-869A-9C4835CD401E}" type="sibTrans" cxnId="{E3A01A74-099C-413F-BF0D-713B247F5ED8}">
      <dgm:prSet/>
      <dgm:spPr/>
      <dgm:t>
        <a:bodyPr/>
        <a:lstStyle/>
        <a:p>
          <a:endParaRPr lang="id-ID"/>
        </a:p>
      </dgm:t>
    </dgm:pt>
    <dgm:pt modelId="{E08A29BC-1B25-47D8-8E58-50F8D021C516}">
      <dgm:prSet custT="1"/>
      <dgm:spPr>
        <a:solidFill>
          <a:srgbClr val="00FF00"/>
        </a:solidFill>
      </dgm:spPr>
      <dgm:t>
        <a:bodyPr/>
        <a:lstStyle/>
        <a:p>
          <a:pPr>
            <a:spcAft>
              <a:spcPts val="0"/>
            </a:spcAft>
          </a:pPr>
          <a:r>
            <a:rPr lang="id-ID" sz="1600" b="1" dirty="0" smtClean="0">
              <a:solidFill>
                <a:schemeClr val="tx1"/>
              </a:solidFill>
              <a:latin typeface="Arial Narrow" panose="020B0606020202030204" pitchFamily="34" charset="0"/>
            </a:rPr>
            <a:t>FINANCE</a:t>
          </a:r>
        </a:p>
        <a:p>
          <a:pPr>
            <a:spcAft>
              <a:spcPts val="0"/>
            </a:spcAft>
          </a:pPr>
          <a:r>
            <a:rPr lang="id-ID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(Dec. COP 16, COP-17,  COP 18</a:t>
          </a:r>
          <a:r>
            <a:rPr lang="en-US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, COP-19</a:t>
          </a:r>
          <a:r>
            <a:rPr lang="id-ID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 )</a:t>
          </a:r>
        </a:p>
      </dgm:t>
    </dgm:pt>
    <dgm:pt modelId="{EC68FFF9-5189-47C2-9721-0780F0B64A01}" type="parTrans" cxnId="{26518D2D-8A0B-48D9-9918-DE478631C832}">
      <dgm:prSet/>
      <dgm:spPr/>
      <dgm:t>
        <a:bodyPr/>
        <a:lstStyle/>
        <a:p>
          <a:endParaRPr lang="id-ID"/>
        </a:p>
      </dgm:t>
    </dgm:pt>
    <dgm:pt modelId="{D6FC77E9-C1BF-46B2-8631-9B29E638C7DF}" type="sibTrans" cxnId="{26518D2D-8A0B-48D9-9918-DE478631C832}">
      <dgm:prSet/>
      <dgm:spPr/>
      <dgm:t>
        <a:bodyPr/>
        <a:lstStyle/>
        <a:p>
          <a:endParaRPr lang="id-ID"/>
        </a:p>
      </dgm:t>
    </dgm:pt>
    <dgm:pt modelId="{F2442AC5-B2E4-4AF1-94C2-01168948ED13}" type="pres">
      <dgm:prSet presAssocID="{1F55E3D6-3DB2-4830-8F03-96F438D0743F}" presName="CompostProcess" presStyleCnt="0">
        <dgm:presLayoutVars>
          <dgm:dir/>
          <dgm:resizeHandles val="exact"/>
        </dgm:presLayoutVars>
      </dgm:prSet>
      <dgm:spPr/>
    </dgm:pt>
    <dgm:pt modelId="{2EEDB21D-75BA-4213-9E6D-7FC7E563C904}" type="pres">
      <dgm:prSet presAssocID="{1F55E3D6-3DB2-4830-8F03-96F438D0743F}" presName="arrow" presStyleLbl="bgShp" presStyleIdx="0" presStyleCnt="1" custScaleX="117647"/>
      <dgm:spPr>
        <a:solidFill>
          <a:schemeClr val="accent4">
            <a:lumMod val="60000"/>
            <a:lumOff val="40000"/>
          </a:schemeClr>
        </a:solidFill>
      </dgm:spPr>
    </dgm:pt>
    <dgm:pt modelId="{7356ACF0-EFC9-4D2F-B5D0-E47F427ABD77}" type="pres">
      <dgm:prSet presAssocID="{1F55E3D6-3DB2-4830-8F03-96F438D0743F}" presName="linearProcess" presStyleCnt="0"/>
      <dgm:spPr/>
    </dgm:pt>
    <dgm:pt modelId="{7C7EE09D-8460-4317-B028-EC65F339F6F9}" type="pres">
      <dgm:prSet presAssocID="{7A3DC7F7-FA13-41A3-B6C8-93241079339C}" presName="textNode" presStyleLbl="node1" presStyleIdx="0" presStyleCnt="5" custScaleX="62185" custScaleY="106973" custLinFactNeighborX="-2111" custLinFactNeighborY="-614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ED3654-BB36-4D19-A3F6-C2D577859FBA}" type="pres">
      <dgm:prSet presAssocID="{FF692B76-8008-488C-B42F-275EEB43A46B}" presName="sibTrans" presStyleCnt="0"/>
      <dgm:spPr/>
    </dgm:pt>
    <dgm:pt modelId="{1445100E-4466-4339-83FD-3F07E944A0AA}" type="pres">
      <dgm:prSet presAssocID="{4F2125CD-7DFF-4FAF-83B5-D1C50C69AD25}" presName="textNode" presStyleLbl="node1" presStyleIdx="1" presStyleCnt="5" custScaleY="124583" custLinFactNeighborX="5585" custLinFactNeighborY="-65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66CE37C-0723-450F-B87E-2EF0FE968921}" type="pres">
      <dgm:prSet presAssocID="{5CA59B43-44CA-40BF-9111-476466AB243F}" presName="sibTrans" presStyleCnt="0"/>
      <dgm:spPr/>
    </dgm:pt>
    <dgm:pt modelId="{5DFBA879-8E90-430D-AF39-51C2876CDFE9}" type="pres">
      <dgm:prSet presAssocID="{01C021D4-7768-4517-B002-84F59D534BD6}" presName="textNode" presStyleLbl="node1" presStyleIdx="2" presStyleCnt="5" custScaleY="131297" custLinFactNeighborX="3097" custLinFactNeighborY="-1020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68ED80-F05D-4EBF-AFCE-6F5CFCA4E37B}" type="pres">
      <dgm:prSet presAssocID="{652E53D7-DEC6-44FE-96E7-CD0882D5880E}" presName="sibTrans" presStyleCnt="0"/>
      <dgm:spPr/>
    </dgm:pt>
    <dgm:pt modelId="{5DA4D780-3336-42A9-ADE3-DF7BA7EA4B1D}" type="pres">
      <dgm:prSet presAssocID="{2C3B48B1-8D9B-451B-A531-986BE3D10C38}" presName="textNode" presStyleLbl="node1" presStyleIdx="3" presStyleCnt="5" custScaleY="100196" custLinFactNeighborX="8017" custLinFactNeighborY="-299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197558D-C74F-4788-A18E-DA99FABE85C9}" type="pres">
      <dgm:prSet presAssocID="{74328238-6F41-43B0-869A-9C4835CD401E}" presName="sibTrans" presStyleCnt="0"/>
      <dgm:spPr/>
    </dgm:pt>
    <dgm:pt modelId="{20EF9427-D681-4EC0-B944-9141F1C1A7EC}" type="pres">
      <dgm:prSet presAssocID="{E08A29BC-1B25-47D8-8E58-50F8D021C516}" presName="textNode" presStyleLbl="node1" presStyleIdx="4" presStyleCnt="5" custScaleX="120335" custScaleY="133702" custLinFactNeighborX="183" custLinFactNeighborY="-1203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1D22104-E456-4016-A0E7-448DD50196D4}" type="presOf" srcId="{E08A29BC-1B25-47D8-8E58-50F8D021C516}" destId="{20EF9427-D681-4EC0-B944-9141F1C1A7EC}" srcOrd="0" destOrd="0" presId="urn:microsoft.com/office/officeart/2005/8/layout/hProcess9"/>
    <dgm:cxn modelId="{EEDF0C33-F58A-4FBC-8115-6DDD62D4C128}" type="presOf" srcId="{2C3B48B1-8D9B-451B-A531-986BE3D10C38}" destId="{5DA4D780-3336-42A9-ADE3-DF7BA7EA4B1D}" srcOrd="0" destOrd="0" presId="urn:microsoft.com/office/officeart/2005/8/layout/hProcess9"/>
    <dgm:cxn modelId="{614E0E6D-18AD-455F-B3DB-1180A0F322CD}" srcId="{1F55E3D6-3DB2-4830-8F03-96F438D0743F}" destId="{01C021D4-7768-4517-B002-84F59D534BD6}" srcOrd="2" destOrd="0" parTransId="{01A8C180-1F46-4765-BE25-63F7C53CE215}" sibTransId="{652E53D7-DEC6-44FE-96E7-CD0882D5880E}"/>
    <dgm:cxn modelId="{9DDC3130-43FD-4630-8083-A5E69E032E17}" type="presOf" srcId="{4F2125CD-7DFF-4FAF-83B5-D1C50C69AD25}" destId="{1445100E-4466-4339-83FD-3F07E944A0AA}" srcOrd="0" destOrd="0" presId="urn:microsoft.com/office/officeart/2005/8/layout/hProcess9"/>
    <dgm:cxn modelId="{E3A01A74-099C-413F-BF0D-713B247F5ED8}" srcId="{1F55E3D6-3DB2-4830-8F03-96F438D0743F}" destId="{2C3B48B1-8D9B-451B-A531-986BE3D10C38}" srcOrd="3" destOrd="0" parTransId="{1B4DEE7B-4444-424D-B211-8DD25F4D8F9B}" sibTransId="{74328238-6F41-43B0-869A-9C4835CD401E}"/>
    <dgm:cxn modelId="{823D59A6-E149-4312-A248-716F3A6B838F}" type="presOf" srcId="{7A3DC7F7-FA13-41A3-B6C8-93241079339C}" destId="{7C7EE09D-8460-4317-B028-EC65F339F6F9}" srcOrd="0" destOrd="0" presId="urn:microsoft.com/office/officeart/2005/8/layout/hProcess9"/>
    <dgm:cxn modelId="{108D8BD1-4E6A-4754-8E3F-AE51B654766B}" type="presOf" srcId="{1F55E3D6-3DB2-4830-8F03-96F438D0743F}" destId="{F2442AC5-B2E4-4AF1-94C2-01168948ED13}" srcOrd="0" destOrd="0" presId="urn:microsoft.com/office/officeart/2005/8/layout/hProcess9"/>
    <dgm:cxn modelId="{FBDCE947-8BF3-4E0D-8244-70B0C446C8CC}" srcId="{1F55E3D6-3DB2-4830-8F03-96F438D0743F}" destId="{7A3DC7F7-FA13-41A3-B6C8-93241079339C}" srcOrd="0" destOrd="0" parTransId="{D6C0AF9D-B1BE-4CC4-B8EF-5CAC12E08652}" sibTransId="{FF692B76-8008-488C-B42F-275EEB43A46B}"/>
    <dgm:cxn modelId="{7A4B8545-024A-4964-97F2-09822C02313C}" type="presOf" srcId="{01C021D4-7768-4517-B002-84F59D534BD6}" destId="{5DFBA879-8E90-430D-AF39-51C2876CDFE9}" srcOrd="0" destOrd="0" presId="urn:microsoft.com/office/officeart/2005/8/layout/hProcess9"/>
    <dgm:cxn modelId="{A22CA339-B58F-4B63-BA3F-A1A7F44F0659}" srcId="{1F55E3D6-3DB2-4830-8F03-96F438D0743F}" destId="{4F2125CD-7DFF-4FAF-83B5-D1C50C69AD25}" srcOrd="1" destOrd="0" parTransId="{5B08DE8B-415C-43FB-8B96-93ED94E5D106}" sibTransId="{5CA59B43-44CA-40BF-9111-476466AB243F}"/>
    <dgm:cxn modelId="{26518D2D-8A0B-48D9-9918-DE478631C832}" srcId="{1F55E3D6-3DB2-4830-8F03-96F438D0743F}" destId="{E08A29BC-1B25-47D8-8E58-50F8D021C516}" srcOrd="4" destOrd="0" parTransId="{EC68FFF9-5189-47C2-9721-0780F0B64A01}" sibTransId="{D6FC77E9-C1BF-46B2-8631-9B29E638C7DF}"/>
    <dgm:cxn modelId="{A3131D73-78FC-49F6-A14C-69640BC11DC0}" type="presParOf" srcId="{F2442AC5-B2E4-4AF1-94C2-01168948ED13}" destId="{2EEDB21D-75BA-4213-9E6D-7FC7E563C904}" srcOrd="0" destOrd="0" presId="urn:microsoft.com/office/officeart/2005/8/layout/hProcess9"/>
    <dgm:cxn modelId="{3AF0717F-F102-4753-986B-078B495ADFB2}" type="presParOf" srcId="{F2442AC5-B2E4-4AF1-94C2-01168948ED13}" destId="{7356ACF0-EFC9-4D2F-B5D0-E47F427ABD77}" srcOrd="1" destOrd="0" presId="urn:microsoft.com/office/officeart/2005/8/layout/hProcess9"/>
    <dgm:cxn modelId="{8BC85D25-92AE-4BD8-BB17-0D716E9F0B97}" type="presParOf" srcId="{7356ACF0-EFC9-4D2F-B5D0-E47F427ABD77}" destId="{7C7EE09D-8460-4317-B028-EC65F339F6F9}" srcOrd="0" destOrd="0" presId="urn:microsoft.com/office/officeart/2005/8/layout/hProcess9"/>
    <dgm:cxn modelId="{15D49805-52F8-476C-971B-E133542824BF}" type="presParOf" srcId="{7356ACF0-EFC9-4D2F-B5D0-E47F427ABD77}" destId="{25ED3654-BB36-4D19-A3F6-C2D577859FBA}" srcOrd="1" destOrd="0" presId="urn:microsoft.com/office/officeart/2005/8/layout/hProcess9"/>
    <dgm:cxn modelId="{3CF09622-00B2-4803-A605-31A477B4C4B8}" type="presParOf" srcId="{7356ACF0-EFC9-4D2F-B5D0-E47F427ABD77}" destId="{1445100E-4466-4339-83FD-3F07E944A0AA}" srcOrd="2" destOrd="0" presId="urn:microsoft.com/office/officeart/2005/8/layout/hProcess9"/>
    <dgm:cxn modelId="{8E6339C3-CE4D-4298-A1B0-9CCFC5DBDEA2}" type="presParOf" srcId="{7356ACF0-EFC9-4D2F-B5D0-E47F427ABD77}" destId="{E66CE37C-0723-450F-B87E-2EF0FE968921}" srcOrd="3" destOrd="0" presId="urn:microsoft.com/office/officeart/2005/8/layout/hProcess9"/>
    <dgm:cxn modelId="{744BA20F-31DB-4572-B0CF-47DEA83B90D0}" type="presParOf" srcId="{7356ACF0-EFC9-4D2F-B5D0-E47F427ABD77}" destId="{5DFBA879-8E90-430D-AF39-51C2876CDFE9}" srcOrd="4" destOrd="0" presId="urn:microsoft.com/office/officeart/2005/8/layout/hProcess9"/>
    <dgm:cxn modelId="{8299951C-A0D8-4781-A538-52F4DBBA1812}" type="presParOf" srcId="{7356ACF0-EFC9-4D2F-B5D0-E47F427ABD77}" destId="{2468ED80-F05D-4EBF-AFCE-6F5CFCA4E37B}" srcOrd="5" destOrd="0" presId="urn:microsoft.com/office/officeart/2005/8/layout/hProcess9"/>
    <dgm:cxn modelId="{ADE8ED9A-4A58-4DD9-81D8-3C2450070C95}" type="presParOf" srcId="{7356ACF0-EFC9-4D2F-B5D0-E47F427ABD77}" destId="{5DA4D780-3336-42A9-ADE3-DF7BA7EA4B1D}" srcOrd="6" destOrd="0" presId="urn:microsoft.com/office/officeart/2005/8/layout/hProcess9"/>
    <dgm:cxn modelId="{A1F34994-4115-4334-ADB3-E1C859DAC5E9}" type="presParOf" srcId="{7356ACF0-EFC9-4D2F-B5D0-E47F427ABD77}" destId="{5197558D-C74F-4788-A18E-DA99FABE85C9}" srcOrd="7" destOrd="0" presId="urn:microsoft.com/office/officeart/2005/8/layout/hProcess9"/>
    <dgm:cxn modelId="{522BB992-4ACE-4D89-8B55-FAF51E397C0C}" type="presParOf" srcId="{7356ACF0-EFC9-4D2F-B5D0-E47F427ABD77}" destId="{20EF9427-D681-4EC0-B944-9141F1C1A7E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DB21D-75BA-4213-9E6D-7FC7E563C904}">
      <dsp:nvSpPr>
        <dsp:cNvPr id="0" name=""/>
        <dsp:cNvSpPr/>
      </dsp:nvSpPr>
      <dsp:spPr>
        <a:xfrm>
          <a:off x="2" y="0"/>
          <a:ext cx="8442591" cy="2118293"/>
        </a:xfrm>
        <a:prstGeom prst="rightArrow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EE09D-8460-4317-B028-EC65F339F6F9}">
      <dsp:nvSpPr>
        <dsp:cNvPr id="0" name=""/>
        <dsp:cNvSpPr/>
      </dsp:nvSpPr>
      <dsp:spPr>
        <a:xfrm>
          <a:off x="0" y="553920"/>
          <a:ext cx="955156" cy="906400"/>
        </a:xfrm>
        <a:prstGeom prst="roundRect">
          <a:avLst/>
        </a:prstGeom>
        <a:solidFill>
          <a:srgbClr val="00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Nat. Strategy</a:t>
          </a:r>
          <a:endParaRPr lang="id-ID" sz="16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4247" y="598167"/>
        <a:ext cx="866662" cy="817906"/>
      </dsp:txXfrm>
    </dsp:sp>
    <dsp:sp modelId="{1445100E-4466-4339-83FD-3F07E944A0AA}">
      <dsp:nvSpPr>
        <dsp:cNvPr id="0" name=""/>
        <dsp:cNvSpPr/>
      </dsp:nvSpPr>
      <dsp:spPr>
        <a:xfrm>
          <a:off x="1229019" y="476162"/>
          <a:ext cx="1535991" cy="1055613"/>
        </a:xfrm>
        <a:prstGeom prst="roundRect">
          <a:avLst/>
        </a:prstGeom>
        <a:solidFill>
          <a:srgbClr val="00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REL/FREL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(Dec</a:t>
          </a:r>
          <a:r>
            <a:rPr lang="en-US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. COP 15, COP-17,  COP-19 </a:t>
          </a:r>
          <a:r>
            <a:rPr lang="id-ID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)</a:t>
          </a:r>
        </a:p>
      </dsp:txBody>
      <dsp:txXfrm>
        <a:off x="1280550" y="527693"/>
        <a:ext cx="1432929" cy="952551"/>
      </dsp:txXfrm>
    </dsp:sp>
    <dsp:sp modelId="{5DFBA879-8E90-430D-AF39-51C2876CDFE9}">
      <dsp:nvSpPr>
        <dsp:cNvPr id="0" name=""/>
        <dsp:cNvSpPr/>
      </dsp:nvSpPr>
      <dsp:spPr>
        <a:xfrm>
          <a:off x="3014640" y="416418"/>
          <a:ext cx="1535991" cy="1112502"/>
        </a:xfrm>
        <a:prstGeom prst="roundRect">
          <a:avLst/>
        </a:prstGeom>
        <a:solidFill>
          <a:srgbClr val="00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NFMS-MRV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(Dec</a:t>
          </a:r>
          <a:r>
            <a:rPr lang="en-US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. COP-15,  COP-19</a:t>
          </a:r>
          <a:r>
            <a:rPr lang="id-ID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)</a:t>
          </a:r>
          <a:endParaRPr lang="id-ID" sz="14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068948" y="470726"/>
        <a:ext cx="1427375" cy="1003886"/>
      </dsp:txXfrm>
    </dsp:sp>
    <dsp:sp modelId="{5DA4D780-3336-42A9-ADE3-DF7BA7EA4B1D}">
      <dsp:nvSpPr>
        <dsp:cNvPr id="0" name=""/>
        <dsp:cNvSpPr/>
      </dsp:nvSpPr>
      <dsp:spPr>
        <a:xfrm>
          <a:off x="4819226" y="609254"/>
          <a:ext cx="1535991" cy="848977"/>
        </a:xfrm>
        <a:prstGeom prst="roundRect">
          <a:avLst/>
        </a:prstGeom>
        <a:solidFill>
          <a:srgbClr val="00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SIS-REDD+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(Dec</a:t>
          </a:r>
          <a:r>
            <a:rPr lang="en-US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. COP 17, 19</a:t>
          </a:r>
          <a:r>
            <a:rPr lang="id-ID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)</a:t>
          </a:r>
        </a:p>
      </dsp:txBody>
      <dsp:txXfrm>
        <a:off x="4860670" y="650698"/>
        <a:ext cx="1453103" cy="766089"/>
      </dsp:txXfrm>
    </dsp:sp>
    <dsp:sp modelId="{20EF9427-D681-4EC0-B944-9141F1C1A7EC}">
      <dsp:nvSpPr>
        <dsp:cNvPr id="0" name=""/>
        <dsp:cNvSpPr/>
      </dsp:nvSpPr>
      <dsp:spPr>
        <a:xfrm>
          <a:off x="6591161" y="390740"/>
          <a:ext cx="1848335" cy="1132880"/>
        </a:xfrm>
        <a:prstGeom prst="roundRect">
          <a:avLst/>
        </a:prstGeom>
        <a:solidFill>
          <a:srgbClr val="00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16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FINANCE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(Dec. COP 16, COP-17,  COP 18</a:t>
          </a:r>
          <a:r>
            <a:rPr lang="en-US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, COP-19</a:t>
          </a:r>
          <a:r>
            <a:rPr lang="id-ID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)</a:t>
          </a:r>
        </a:p>
      </dsp:txBody>
      <dsp:txXfrm>
        <a:off x="6646464" y="446043"/>
        <a:ext cx="1737729" cy="1022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7B9F-A3FF-4505-8872-33EDE0565F2A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FD58BCC-F557-4938-AD59-0464FC9A99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407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7B9F-A3FF-4505-8872-33EDE0565F2A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FD58BCC-F557-4938-AD59-0464FC9A99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451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7B9F-A3FF-4505-8872-33EDE0565F2A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FD58BCC-F557-4938-AD59-0464FC9A99E5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712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7B9F-A3FF-4505-8872-33EDE0565F2A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FD58BCC-F557-4938-AD59-0464FC9A99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7988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7B9F-A3FF-4505-8872-33EDE0565F2A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FD58BCC-F557-4938-AD59-0464FC9A99E5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297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7B9F-A3FF-4505-8872-33EDE0565F2A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FD58BCC-F557-4938-AD59-0464FC9A99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7917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7B9F-A3FF-4505-8872-33EDE0565F2A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BCC-F557-4938-AD59-0464FC9A99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0112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7B9F-A3FF-4505-8872-33EDE0565F2A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BCC-F557-4938-AD59-0464FC9A99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052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7B9F-A3FF-4505-8872-33EDE0565F2A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BCC-F557-4938-AD59-0464FC9A99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518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7B9F-A3FF-4505-8872-33EDE0565F2A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FD58BCC-F557-4938-AD59-0464FC9A99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920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7B9F-A3FF-4505-8872-33EDE0565F2A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FD58BCC-F557-4938-AD59-0464FC9A99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993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7B9F-A3FF-4505-8872-33EDE0565F2A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FD58BCC-F557-4938-AD59-0464FC9A99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404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7B9F-A3FF-4505-8872-33EDE0565F2A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BCC-F557-4938-AD59-0464FC9A99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803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7B9F-A3FF-4505-8872-33EDE0565F2A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BCC-F557-4938-AD59-0464FC9A99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188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7B9F-A3FF-4505-8872-33EDE0565F2A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BCC-F557-4938-AD59-0464FC9A99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892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7B9F-A3FF-4505-8872-33EDE0565F2A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FD58BCC-F557-4938-AD59-0464FC9A99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154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07B9F-A3FF-4505-8872-33EDE0565F2A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FD58BCC-F557-4938-AD59-0464FC9A99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614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2012"/>
            <a:ext cx="7772400" cy="2387600"/>
          </a:xfrm>
        </p:spPr>
        <p:txBody>
          <a:bodyPr>
            <a:normAutofit/>
          </a:bodyPr>
          <a:lstStyle/>
          <a:p>
            <a:r>
              <a:rPr lang="id-ID" sz="4000" dirty="0" smtClean="0">
                <a:latin typeface="Britannic Bold" panose="020B0903060703020204" pitchFamily="34" charset="0"/>
              </a:rPr>
              <a:t>Monitoring and Evaluation </a:t>
            </a:r>
            <a:br>
              <a:rPr lang="id-ID" sz="4000" dirty="0" smtClean="0">
                <a:latin typeface="Britannic Bold" panose="020B0903060703020204" pitchFamily="34" charset="0"/>
              </a:rPr>
            </a:br>
            <a:r>
              <a:rPr lang="id-ID" sz="4000" dirty="0" smtClean="0">
                <a:latin typeface="Britannic Bold" panose="020B0903060703020204" pitchFamily="34" charset="0"/>
              </a:rPr>
              <a:t>for REDD+ Implementation</a:t>
            </a:r>
            <a:br>
              <a:rPr lang="id-ID" sz="4000" dirty="0" smtClean="0">
                <a:latin typeface="Britannic Bold" panose="020B0903060703020204" pitchFamily="34" charset="0"/>
              </a:rPr>
            </a:br>
            <a:r>
              <a:rPr lang="id-ID" sz="4000" dirty="0" smtClean="0">
                <a:latin typeface="Britannic Bold" panose="020B0903060703020204" pitchFamily="34" charset="0"/>
              </a:rPr>
              <a:t>(Indonesia’s case)</a:t>
            </a:r>
            <a:endParaRPr lang="id-ID" sz="4000" dirty="0">
              <a:latin typeface="Britannic Bold" panose="020B09030607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553636"/>
            <a:ext cx="6858000" cy="968188"/>
          </a:xfrm>
        </p:spPr>
        <p:txBody>
          <a:bodyPr>
            <a:normAutofit/>
          </a:bodyPr>
          <a:lstStyle/>
          <a:p>
            <a:r>
              <a:rPr lang="id-ID" sz="1800" dirty="0" smtClean="0">
                <a:latin typeface="Britannic Bold" panose="020B0903060703020204" pitchFamily="34" charset="0"/>
              </a:rPr>
              <a:t>Bangkok, 10-12 October 2017</a:t>
            </a:r>
            <a:endParaRPr lang="id-ID" sz="1800" dirty="0">
              <a:latin typeface="Britannic Bold" panose="020B09030607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24" y="803555"/>
            <a:ext cx="1313610" cy="13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1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4287" y="3356027"/>
            <a:ext cx="3293265" cy="169750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0" tIns="45712" rIns="0" bIns="45712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1pPr>
          </a:lstStyle>
          <a:p>
            <a:pPr marL="85725"/>
            <a:r>
              <a:rPr lang="id-ID" sz="1600" b="1" dirty="0" smtClean="0">
                <a:latin typeface="Arial Narrow" panose="020B0606020202030204" pitchFamily="34" charset="0"/>
              </a:rPr>
              <a:t>REDD+ Indonesia </a:t>
            </a:r>
            <a:r>
              <a:rPr lang="id-ID" sz="1600" dirty="0" smtClean="0">
                <a:latin typeface="Arial Narrow" panose="020B0606020202030204" pitchFamily="34" charset="0"/>
              </a:rPr>
              <a:t>: mitigation action from forestry sector with </a:t>
            </a:r>
            <a:r>
              <a:rPr lang="id-ID" sz="1600" b="1" dirty="0" smtClean="0">
                <a:latin typeface="Arial Narrow" panose="020B0606020202030204" pitchFamily="34" charset="0"/>
              </a:rPr>
              <a:t>policy approach </a:t>
            </a:r>
            <a:r>
              <a:rPr lang="id-ID" sz="1600" dirty="0" smtClean="0">
                <a:latin typeface="Arial Narrow" panose="020B0606020202030204" pitchFamily="34" charset="0"/>
              </a:rPr>
              <a:t>and  </a:t>
            </a:r>
            <a:r>
              <a:rPr lang="id-ID" sz="1600" b="1" dirty="0" smtClean="0">
                <a:latin typeface="Arial Narrow" panose="020B0606020202030204" pitchFamily="34" charset="0"/>
              </a:rPr>
              <a:t>positive incentive</a:t>
            </a:r>
            <a:r>
              <a:rPr lang="id-ID" sz="1600" dirty="0" smtClean="0">
                <a:latin typeface="Arial Narrow" panose="020B0606020202030204" pitchFamily="34" charset="0"/>
              </a:rPr>
              <a:t>, an important component to achieve contribution target in Indonesian NDC from land-based sector, and inline with the direction of sustainable development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pic>
        <p:nvPicPr>
          <p:cNvPr id="7" name="Content Placeholder 3" descr="Screen Shot 2016-11-08 at 6.59.3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t="-430" r="437"/>
          <a:stretch/>
        </p:blipFill>
        <p:spPr>
          <a:xfrm>
            <a:off x="399125" y="420324"/>
            <a:ext cx="7560000" cy="2917721"/>
          </a:xfrm>
          <a:prstGeom prst="rect">
            <a:avLst/>
          </a:prstGeom>
        </p:spPr>
      </p:pic>
      <p:pic>
        <p:nvPicPr>
          <p:cNvPr id="8" name="Picture 3" descr="Area ReddInd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302" y="3323688"/>
            <a:ext cx="3644767" cy="20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7692" y="2150898"/>
            <a:ext cx="1069675" cy="3968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>
            <a:off x="1292530" y="2547713"/>
            <a:ext cx="1432" cy="8534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39" y="5340956"/>
            <a:ext cx="2782083" cy="151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12288" y="2150898"/>
            <a:ext cx="1173524" cy="4032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691035" y="3674853"/>
            <a:ext cx="0" cy="153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741835" y="3674853"/>
            <a:ext cx="2070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691035" y="5210362"/>
            <a:ext cx="2070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04194" y="3312270"/>
            <a:ext cx="1692801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d-ID" sz="1600" dirty="0" smtClean="0">
                <a:latin typeface="Arial Narrow" panose="020B0606020202030204" pitchFamily="34" charset="0"/>
              </a:rPr>
              <a:t>Result-based payment activities :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id-ID" sz="1600" dirty="0" smtClean="0">
                <a:latin typeface="Arial Narrow" panose="020B0606020202030204" pitchFamily="34" charset="0"/>
              </a:rPr>
              <a:t>Emission reduction and/or avoiding deforestation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id-ID" sz="1600" dirty="0" smtClean="0">
                <a:latin typeface="Arial Narrow" panose="020B0606020202030204" pitchFamily="34" charset="0"/>
              </a:rPr>
              <a:t>NCBs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26417" y="4963674"/>
            <a:ext cx="1632439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d-ID" sz="1600" dirty="0" smtClean="0">
                <a:latin typeface="Arial Narrow" panose="020B0606020202030204" pitchFamily="34" charset="0"/>
              </a:rPr>
              <a:t>Supporting activities :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id-ID" sz="1600" dirty="0" smtClean="0">
                <a:latin typeface="Arial Narrow" panose="020B0606020202030204" pitchFamily="34" charset="0"/>
              </a:rPr>
              <a:t>Cap.building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id-ID" sz="1600" dirty="0" smtClean="0">
                <a:latin typeface="Arial Narrow" panose="020B0606020202030204" pitchFamily="34" charset="0"/>
              </a:rPr>
              <a:t>REDD+ related policy/instruments strengthening/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id-ID" sz="1600" dirty="0" smtClean="0">
                <a:latin typeface="Arial Narrow" panose="020B0606020202030204" pitchFamily="34" charset="0"/>
              </a:rPr>
              <a:t>R&amp;D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id-ID" sz="1600" dirty="0" smtClean="0">
                <a:latin typeface="Arial Narrow" panose="020B0606020202030204" pitchFamily="34" charset="0"/>
              </a:rPr>
              <a:t>Other enabling conditions </a:t>
            </a:r>
            <a:endParaRPr lang="id-ID" sz="1600" dirty="0">
              <a:latin typeface="Arial Narrow" panose="020B060602020203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224733" y="3654723"/>
            <a:ext cx="241539" cy="1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207477" y="5086719"/>
            <a:ext cx="241539" cy="11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900541" y="5281908"/>
            <a:ext cx="25993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dirty="0" smtClean="0"/>
              <a:t>National FREL  as reference to establish sub national FREL </a:t>
            </a:r>
            <a:endParaRPr lang="id-ID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703422" y="-19556"/>
            <a:ext cx="8623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REDD+ Indonesia as important part of NDC from forestry sector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id-ID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49016" y="3157268"/>
            <a:ext cx="3654053" cy="21391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224288" y="5210362"/>
            <a:ext cx="3366644" cy="164763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0" tIns="45712" rIns="0" bIns="45712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1pPr>
          </a:lstStyle>
          <a:p>
            <a:pPr marL="85725"/>
            <a:r>
              <a:rPr lang="id-ID" sz="1600" b="1" dirty="0" smtClean="0">
                <a:latin typeface="Arial Narrow" panose="020B0606020202030204" pitchFamily="34" charset="0"/>
              </a:rPr>
              <a:t>Through activities :</a:t>
            </a:r>
          </a:p>
          <a:p>
            <a:pPr marL="257175" indent="-171450">
              <a:buFont typeface="Arial" panose="020B0604020202020204" pitchFamily="34" charset="0"/>
              <a:buChar char="•"/>
            </a:pPr>
            <a:r>
              <a:rPr lang="id-ID" sz="1600" dirty="0">
                <a:latin typeface="Arial Narrow" panose="020B0606020202030204" pitchFamily="34" charset="0"/>
              </a:rPr>
              <a:t>r</a:t>
            </a:r>
            <a:r>
              <a:rPr lang="id-ID" sz="1600" dirty="0" smtClean="0">
                <a:latin typeface="Arial Narrow" panose="020B0606020202030204" pitchFamily="34" charset="0"/>
              </a:rPr>
              <a:t>educing emission from deforestation</a:t>
            </a:r>
          </a:p>
          <a:p>
            <a:pPr marL="257175" indent="-171450">
              <a:buFont typeface="Arial" panose="020B0604020202020204" pitchFamily="34" charset="0"/>
              <a:buChar char="•"/>
            </a:pPr>
            <a:r>
              <a:rPr lang="id-ID" sz="1600" dirty="0" smtClean="0">
                <a:latin typeface="Arial Narrow" panose="020B0606020202030204" pitchFamily="34" charset="0"/>
              </a:rPr>
              <a:t>reducing </a:t>
            </a:r>
            <a:r>
              <a:rPr lang="id-ID" sz="1600" dirty="0">
                <a:latin typeface="Arial Narrow" panose="020B0606020202030204" pitchFamily="34" charset="0"/>
              </a:rPr>
              <a:t>emission from </a:t>
            </a:r>
            <a:r>
              <a:rPr lang="id-ID" sz="1600" dirty="0" smtClean="0">
                <a:latin typeface="Arial Narrow" panose="020B0606020202030204" pitchFamily="34" charset="0"/>
              </a:rPr>
              <a:t>forest degradation</a:t>
            </a:r>
          </a:p>
          <a:p>
            <a:pPr marL="257175" indent="-171450">
              <a:buFont typeface="Arial" panose="020B0604020202020204" pitchFamily="34" charset="0"/>
              <a:buChar char="•"/>
            </a:pPr>
            <a:r>
              <a:rPr lang="id-ID" sz="1600" dirty="0">
                <a:latin typeface="Arial Narrow" panose="020B0606020202030204" pitchFamily="34" charset="0"/>
              </a:rPr>
              <a:t>r</a:t>
            </a:r>
            <a:r>
              <a:rPr lang="id-ID" sz="1600" dirty="0" smtClean="0">
                <a:latin typeface="Arial Narrow" panose="020B0606020202030204" pitchFamily="34" charset="0"/>
              </a:rPr>
              <a:t>ole of conservation</a:t>
            </a:r>
          </a:p>
          <a:p>
            <a:pPr marL="257175" indent="-171450">
              <a:buFont typeface="Arial" panose="020B0604020202020204" pitchFamily="34" charset="0"/>
              <a:buChar char="•"/>
            </a:pPr>
            <a:r>
              <a:rPr lang="id-ID" sz="1600" dirty="0" smtClean="0">
                <a:latin typeface="Arial Narrow" panose="020B0606020202030204" pitchFamily="34" charset="0"/>
              </a:rPr>
              <a:t>sustainable management of forests</a:t>
            </a:r>
          </a:p>
          <a:p>
            <a:pPr marL="257175" indent="-171450">
              <a:buFont typeface="Arial" panose="020B0604020202020204" pitchFamily="34" charset="0"/>
              <a:buChar char="•"/>
            </a:pPr>
            <a:r>
              <a:rPr lang="id-ID" sz="1600" dirty="0">
                <a:latin typeface="Arial Narrow" panose="020B0606020202030204" pitchFamily="34" charset="0"/>
              </a:rPr>
              <a:t>e</a:t>
            </a:r>
            <a:r>
              <a:rPr lang="id-ID" sz="1600" dirty="0" smtClean="0">
                <a:latin typeface="Arial Narrow" panose="020B0606020202030204" pitchFamily="34" charset="0"/>
              </a:rPr>
              <a:t>nhancement of forest carbon stocks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56" name="Down Arrow 55"/>
          <p:cNvSpPr/>
          <p:nvPr/>
        </p:nvSpPr>
        <p:spPr>
          <a:xfrm>
            <a:off x="1292530" y="4964048"/>
            <a:ext cx="846821" cy="29268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5361258" y="2878706"/>
            <a:ext cx="3851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1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Map of Area for Performance Evaluation for  REDD+ in Indonesia </a:t>
            </a:r>
            <a:endParaRPr lang="id-ID" sz="1400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517552" y="4406900"/>
            <a:ext cx="224283" cy="1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4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10" y="442550"/>
            <a:ext cx="7886700" cy="695143"/>
          </a:xfrm>
        </p:spPr>
        <p:txBody>
          <a:bodyPr>
            <a:noAutofit/>
          </a:bodyPr>
          <a:lstStyle/>
          <a:p>
            <a:pPr algn="ctr"/>
            <a:r>
              <a:rPr lang="id-ID" sz="3200" dirty="0">
                <a:solidFill>
                  <a:srgbClr val="0000CC"/>
                </a:solidFill>
                <a:latin typeface="Britannic Bold" panose="020B0903060703020204" pitchFamily="34" charset="0"/>
              </a:rPr>
              <a:t>REDD+ Indonesia </a:t>
            </a:r>
            <a:r>
              <a:rPr lang="id-ID" sz="3200" dirty="0" smtClean="0">
                <a:solidFill>
                  <a:srgbClr val="0000CC"/>
                </a:solidFill>
                <a:latin typeface="Britannic Bold" panose="020B0903060703020204" pitchFamily="34" charset="0"/>
              </a:rPr>
              <a:t>architectures </a:t>
            </a:r>
            <a:br>
              <a:rPr lang="id-ID" sz="3200" dirty="0" smtClean="0">
                <a:solidFill>
                  <a:srgbClr val="0000CC"/>
                </a:solidFill>
                <a:latin typeface="Britannic Bold" panose="020B0903060703020204" pitchFamily="34" charset="0"/>
              </a:rPr>
            </a:br>
            <a:r>
              <a:rPr lang="id-ID" sz="3200" dirty="0" smtClean="0">
                <a:solidFill>
                  <a:srgbClr val="0000CC"/>
                </a:solidFill>
                <a:latin typeface="Britannic Bold" panose="020B0903060703020204" pitchFamily="34" charset="0"/>
              </a:rPr>
              <a:t>and M&amp;E framework</a:t>
            </a:r>
            <a:endParaRPr lang="en-US" sz="3200" dirty="0">
              <a:solidFill>
                <a:srgbClr val="0000CC"/>
              </a:solidFill>
              <a:latin typeface="Britannic Bold" panose="020B0903060703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568482"/>
              </p:ext>
            </p:extLst>
          </p:nvPr>
        </p:nvGraphicFramePr>
        <p:xfrm>
          <a:off x="378101" y="1575855"/>
          <a:ext cx="8468892" cy="1711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2" name="Notched Right Arrow 51"/>
          <p:cNvSpPr/>
          <p:nvPr/>
        </p:nvSpPr>
        <p:spPr>
          <a:xfrm>
            <a:off x="345823" y="1059238"/>
            <a:ext cx="8362949" cy="2035433"/>
          </a:xfrm>
          <a:prstGeom prst="notchedRightArrow">
            <a:avLst/>
          </a:prstGeom>
          <a:gradFill flip="none" rotWithShape="0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ectangle 38"/>
          <p:cNvSpPr/>
          <p:nvPr/>
        </p:nvSpPr>
        <p:spPr>
          <a:xfrm>
            <a:off x="5534025" y="3987963"/>
            <a:ext cx="2662238" cy="7677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1463" dirty="0"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en-US" sz="1463" dirty="0"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en-US" sz="1463" dirty="0"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26202744"/>
              </p:ext>
            </p:extLst>
          </p:nvPr>
        </p:nvGraphicFramePr>
        <p:xfrm>
          <a:off x="324905" y="2296931"/>
          <a:ext cx="8442596" cy="2118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3" name="Oval 52"/>
          <p:cNvSpPr/>
          <p:nvPr/>
        </p:nvSpPr>
        <p:spPr>
          <a:xfrm>
            <a:off x="369478" y="1815348"/>
            <a:ext cx="2136811" cy="5184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Oval 53"/>
          <p:cNvSpPr/>
          <p:nvPr/>
        </p:nvSpPr>
        <p:spPr>
          <a:xfrm>
            <a:off x="2794943" y="1775007"/>
            <a:ext cx="3322438" cy="5184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Oval 54"/>
          <p:cNvSpPr/>
          <p:nvPr/>
        </p:nvSpPr>
        <p:spPr>
          <a:xfrm>
            <a:off x="6477000" y="1773425"/>
            <a:ext cx="2179494" cy="5184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TextBox 55"/>
          <p:cNvSpPr txBox="1"/>
          <p:nvPr/>
        </p:nvSpPr>
        <p:spPr>
          <a:xfrm>
            <a:off x="367013" y="1831982"/>
            <a:ext cx="211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latin typeface="Arial Narrow" panose="020B0606020202030204" pitchFamily="34" charset="0"/>
              </a:rPr>
              <a:t>Readiness Preparation</a:t>
            </a:r>
            <a:endParaRPr lang="id-ID" dirty="0">
              <a:latin typeface="Arial Narrow" panose="020B0606020202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62293" y="1774799"/>
            <a:ext cx="285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latin typeface="Arial Narrow" panose="020B0606020202030204" pitchFamily="34" charset="0"/>
              </a:rPr>
              <a:t>implementation/piloting</a:t>
            </a:r>
            <a:endParaRPr lang="id-ID" dirty="0">
              <a:latin typeface="Arial Narrow" panose="020B0606020202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04831" y="1780848"/>
            <a:ext cx="212141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id-ID" dirty="0" smtClean="0">
                <a:latin typeface="Arial Narrow" panose="020B0606020202030204" pitchFamily="34" charset="0"/>
              </a:rPr>
              <a:t>Full implementation </a:t>
            </a:r>
          </a:p>
          <a:p>
            <a:pPr algn="ctr">
              <a:lnSpc>
                <a:spcPct val="70000"/>
              </a:lnSpc>
            </a:pPr>
            <a:r>
              <a:rPr lang="id-ID" dirty="0" smtClean="0">
                <a:latin typeface="Arial Narrow" panose="020B0606020202030204" pitchFamily="34" charset="0"/>
              </a:rPr>
              <a:t>(result based payment)</a:t>
            </a:r>
            <a:endParaRPr lang="id-ID" dirty="0">
              <a:latin typeface="Arial Narrow" panose="020B0606020202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7607" y="3941644"/>
            <a:ext cx="1409357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1400" b="1" dirty="0" smtClean="0">
                <a:solidFill>
                  <a:srgbClr val="0000CC"/>
                </a:solidFill>
              </a:rPr>
              <a:t>Indonesia National REDD+ Strategy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609888" y="4301529"/>
            <a:ext cx="120892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d-ID" sz="1400" b="1" dirty="0" smtClean="0">
                <a:solidFill>
                  <a:srgbClr val="008000"/>
                </a:solidFill>
              </a:rPr>
              <a:t>National FREL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091506" y="3955117"/>
            <a:ext cx="2102060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400" b="1" dirty="0" smtClean="0">
                <a:solidFill>
                  <a:srgbClr val="0000CC"/>
                </a:solidFill>
              </a:rPr>
              <a:t>NFMS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400" b="1" dirty="0" smtClean="0">
                <a:solidFill>
                  <a:srgbClr val="0000CC"/>
                </a:solidFill>
              </a:rPr>
              <a:t>MRV System for REDD+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400" b="1" dirty="0" smtClean="0">
                <a:solidFill>
                  <a:srgbClr val="0000CC"/>
                </a:solidFill>
              </a:rPr>
              <a:t>Registry system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46110" y="4233318"/>
            <a:ext cx="173156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d-ID" sz="1400" b="1" dirty="0" smtClean="0">
                <a:solidFill>
                  <a:srgbClr val="008000"/>
                </a:solidFill>
              </a:rPr>
              <a:t>SIS-REDD+ Indonesia</a:t>
            </a:r>
            <a:endParaRPr lang="id-ID" sz="1400" b="1" dirty="0">
              <a:solidFill>
                <a:srgbClr val="008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299944" y="4268176"/>
            <a:ext cx="136768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id-ID" sz="1400" b="1" dirty="0" smtClean="0">
                <a:solidFill>
                  <a:srgbClr val="0000CC"/>
                </a:solidFill>
              </a:rPr>
              <a:t>REDD+ Funding </a:t>
            </a:r>
          </a:p>
          <a:p>
            <a:r>
              <a:rPr lang="id-ID" sz="1400" b="1" dirty="0" smtClean="0">
                <a:solidFill>
                  <a:srgbClr val="0000CC"/>
                </a:solidFill>
              </a:rPr>
              <a:t>instrument </a:t>
            </a:r>
          </a:p>
        </p:txBody>
      </p:sp>
      <p:sp>
        <p:nvSpPr>
          <p:cNvPr id="64" name="Down Arrow 63"/>
          <p:cNvSpPr/>
          <p:nvPr/>
        </p:nvSpPr>
        <p:spPr>
          <a:xfrm>
            <a:off x="324905" y="4893613"/>
            <a:ext cx="525571" cy="148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TextBox 64"/>
          <p:cNvSpPr txBox="1"/>
          <p:nvPr/>
        </p:nvSpPr>
        <p:spPr>
          <a:xfrm>
            <a:off x="-52146" y="5062419"/>
            <a:ext cx="170944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id-ID" sz="1400" b="1" dirty="0" smtClean="0">
                <a:solidFill>
                  <a:srgbClr val="0000CC"/>
                </a:solidFill>
              </a:rPr>
              <a:t>Prov REDD+ strategy</a:t>
            </a:r>
          </a:p>
          <a:p>
            <a:r>
              <a:rPr lang="id-ID" sz="1400" b="1" dirty="0" smtClean="0">
                <a:solidFill>
                  <a:srgbClr val="0000CC"/>
                </a:solidFill>
              </a:rPr>
              <a:t>11 provinces</a:t>
            </a:r>
            <a:endParaRPr lang="id-ID" sz="1400" b="1" dirty="0">
              <a:solidFill>
                <a:srgbClr val="0000CC"/>
              </a:solidFill>
            </a:endParaRPr>
          </a:p>
        </p:txBody>
      </p:sp>
      <p:sp>
        <p:nvSpPr>
          <p:cNvPr id="66" name="Down Arrow 65"/>
          <p:cNvSpPr/>
          <p:nvPr/>
        </p:nvSpPr>
        <p:spPr>
          <a:xfrm>
            <a:off x="1892075" y="4798768"/>
            <a:ext cx="525571" cy="141302"/>
          </a:xfrm>
          <a:prstGeom prst="downArrow">
            <a:avLst/>
          </a:prstGeom>
          <a:solidFill>
            <a:srgbClr val="92D05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Down Arrow 67"/>
          <p:cNvSpPr/>
          <p:nvPr/>
        </p:nvSpPr>
        <p:spPr>
          <a:xfrm>
            <a:off x="5703860" y="4802660"/>
            <a:ext cx="525571" cy="148040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Down Arrow 68"/>
          <p:cNvSpPr/>
          <p:nvPr/>
        </p:nvSpPr>
        <p:spPr>
          <a:xfrm>
            <a:off x="7639898" y="4824685"/>
            <a:ext cx="525571" cy="142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TextBox 69"/>
          <p:cNvSpPr txBox="1"/>
          <p:nvPr/>
        </p:nvSpPr>
        <p:spPr>
          <a:xfrm>
            <a:off x="1629287" y="5047469"/>
            <a:ext cx="156779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1400" b="1" dirty="0" smtClean="0">
                <a:solidFill>
                  <a:srgbClr val="008000"/>
                </a:solidFill>
              </a:rPr>
              <a:t>Sub National FREL</a:t>
            </a:r>
            <a:endParaRPr lang="id-ID" sz="1400" b="1" dirty="0">
              <a:solidFill>
                <a:srgbClr val="008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197188" y="5058879"/>
            <a:ext cx="179379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1400" b="1" dirty="0" smtClean="0">
                <a:solidFill>
                  <a:srgbClr val="008000"/>
                </a:solidFill>
              </a:rPr>
              <a:t>Operating SIS-REDD+ in  sub national level</a:t>
            </a:r>
            <a:endParaRPr lang="id-ID" sz="1400" b="1" dirty="0">
              <a:solidFill>
                <a:srgbClr val="008000"/>
              </a:solidFill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287092" y="6195893"/>
            <a:ext cx="8480409" cy="802620"/>
          </a:xfrm>
          <a:prstGeom prst="stripedRightArrow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Monitoring &amp; Evaluation of REDD+ implementation</a:t>
            </a:r>
            <a:endParaRPr lang="id-ID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3802713" y="4880852"/>
            <a:ext cx="525571" cy="1413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8" name="Picture 27" descr="uultimate-symbol-gea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97501" y="3229557"/>
            <a:ext cx="291505" cy="27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uultimate-symbol-gea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97542" y="3228251"/>
            <a:ext cx="291505" cy="27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uultimate-symbol-gea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8591" y="3260014"/>
            <a:ext cx="291505" cy="27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uultimate-symbol-gea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72183" y="3235319"/>
            <a:ext cx="291505" cy="27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201230" y="5048889"/>
            <a:ext cx="183545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1400" b="1" dirty="0" smtClean="0">
                <a:solidFill>
                  <a:srgbClr val="0000CC"/>
                </a:solidFill>
              </a:rPr>
              <a:t>Operating the systems  in  sub national level</a:t>
            </a:r>
            <a:endParaRPr lang="id-ID" sz="1400" b="1" dirty="0">
              <a:solidFill>
                <a:srgbClr val="0000CC"/>
              </a:solidFill>
            </a:endParaRPr>
          </a:p>
        </p:txBody>
      </p:sp>
      <p:sp>
        <p:nvSpPr>
          <p:cNvPr id="33" name="Striped Right Arrow 32"/>
          <p:cNvSpPr/>
          <p:nvPr/>
        </p:nvSpPr>
        <p:spPr>
          <a:xfrm>
            <a:off x="287092" y="5518796"/>
            <a:ext cx="8480409" cy="1058015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wide multistakeholders involved : national govt, local govts, universities, technical team, experts, NGOs</a:t>
            </a:r>
            <a:endParaRPr lang="id-ID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13386" y="5008078"/>
            <a:ext cx="177651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rgbClr val="0000CC"/>
                </a:solidFill>
              </a:rPr>
              <a:t>d</a:t>
            </a:r>
            <a:r>
              <a:rPr lang="id-ID" sz="1400" b="1" dirty="0" smtClean="0">
                <a:solidFill>
                  <a:srgbClr val="0000CC"/>
                </a:solidFill>
              </a:rPr>
              <a:t>evelopment process is underway</a:t>
            </a:r>
            <a:endParaRPr lang="id-ID" sz="1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1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7235" y="80634"/>
            <a:ext cx="6844553" cy="66832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764"/>
          <a:stretch>
            <a:fillRect/>
          </a:stretch>
        </p:blipFill>
        <p:spPr>
          <a:xfrm>
            <a:off x="148996" y="184662"/>
            <a:ext cx="4070816" cy="2238910"/>
          </a:xfrm>
          <a:ln>
            <a:solidFill>
              <a:schemeClr val="bg1"/>
            </a:solidFill>
          </a:ln>
        </p:spPr>
      </p:pic>
      <p:pic>
        <p:nvPicPr>
          <p:cNvPr id="6" name="Picture 5" descr="SRN   Sistem Registri Nasiona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6"/>
          <a:stretch/>
        </p:blipFill>
        <p:spPr>
          <a:xfrm>
            <a:off x="4369075" y="174763"/>
            <a:ext cx="2372171" cy="4854437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148996" y="2639612"/>
            <a:ext cx="3925463" cy="2261207"/>
            <a:chOff x="2759673" y="-293871"/>
            <a:chExt cx="9698772" cy="5899331"/>
          </a:xfrm>
        </p:grpSpPr>
        <p:pic>
          <p:nvPicPr>
            <p:cNvPr id="11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73" y="-293871"/>
              <a:ext cx="9698772" cy="589933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2957285" y="3470178"/>
              <a:ext cx="2904068" cy="1777772"/>
            </a:xfrm>
            <a:prstGeom prst="round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058964" y="3470178"/>
              <a:ext cx="3996268" cy="2040207"/>
            </a:xfrm>
            <a:prstGeom prst="round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55116" y="2582532"/>
            <a:ext cx="3603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>
                <a:solidFill>
                  <a:srgbClr val="002060"/>
                </a:solidFill>
              </a:rPr>
              <a:t>National Forest Monitoring System</a:t>
            </a:r>
            <a:endParaRPr lang="id-ID" sz="12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760" y="2096197"/>
            <a:ext cx="3603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>
                <a:solidFill>
                  <a:srgbClr val="002060"/>
                </a:solidFill>
              </a:rPr>
              <a:t>MRV System for REDD+</a:t>
            </a:r>
            <a:endParaRPr lang="id-ID" sz="1200" dirty="0">
              <a:solidFill>
                <a:srgbClr val="00206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42162" r="9601" b="22263"/>
          <a:stretch/>
        </p:blipFill>
        <p:spPr bwMode="auto">
          <a:xfrm>
            <a:off x="2015840" y="5116859"/>
            <a:ext cx="4706470" cy="161364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2141" y="5101680"/>
            <a:ext cx="1062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>
                <a:solidFill>
                  <a:srgbClr val="002060"/>
                </a:solidFill>
              </a:rPr>
              <a:t>SIS-REDD+</a:t>
            </a:r>
            <a:endParaRPr lang="id-ID" sz="12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1365" y="219614"/>
            <a:ext cx="1685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bg1">
                    <a:lumMod val="95000"/>
                  </a:schemeClr>
                </a:solidFill>
              </a:rPr>
              <a:t>National Registry System</a:t>
            </a:r>
            <a:endParaRPr lang="id-ID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4003" y="2423572"/>
            <a:ext cx="2042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Systems to support Monitoring &amp; Evaluation of REDD+ Implementation in Indonesia</a:t>
            </a:r>
            <a:endParaRPr lang="id-ID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6991769" y="586281"/>
            <a:ext cx="214635" cy="561281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25" b="82225"/>
          <a:stretch/>
        </p:blipFill>
        <p:spPr>
          <a:xfrm>
            <a:off x="174812" y="5144873"/>
            <a:ext cx="1722064" cy="77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1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32" y="3605869"/>
            <a:ext cx="7886700" cy="1325563"/>
          </a:xfrm>
        </p:spPr>
        <p:txBody>
          <a:bodyPr/>
          <a:lstStyle/>
          <a:p>
            <a:pPr algn="ctr"/>
            <a:r>
              <a:rPr lang="id-ID" dirty="0" smtClean="0">
                <a:latin typeface="Britannic Bold" panose="020B0903060703020204" pitchFamily="34" charset="0"/>
              </a:rPr>
              <a:t>Thank You</a:t>
            </a:r>
            <a:endParaRPr lang="id-ID" dirty="0">
              <a:latin typeface="Britannic Bold" panose="020B09030607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77" y="2072902"/>
            <a:ext cx="1313610" cy="13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548</TotalTime>
  <Words>287</Words>
  <Application>Microsoft Office PowerPoint</Application>
  <PresentationFormat>On-screen Show (4:3)</PresentationFormat>
  <Paragraphs>57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Abadi MT Condensed Extra Bold</vt:lpstr>
      <vt:lpstr>Arial</vt:lpstr>
      <vt:lpstr>Arial Narrow</vt:lpstr>
      <vt:lpstr>Britannic Bold</vt:lpstr>
      <vt:lpstr>Calibri</vt:lpstr>
      <vt:lpstr>Century Gothic</vt:lpstr>
      <vt:lpstr>Wingdings 3</vt:lpstr>
      <vt:lpstr>Wisp</vt:lpstr>
      <vt:lpstr>Monitoring and Evaluation  for REDD+ Implementation (Indonesia’s case)</vt:lpstr>
      <vt:lpstr>PowerPoint Presentation</vt:lpstr>
      <vt:lpstr>REDD+ Indonesia architectures  and M&amp;E framework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M&amp;E for REDD+ Implementation</dc:title>
  <dc:creator>REDD</dc:creator>
  <cp:lastModifiedBy>PUSPIJAKKEHUTANAN</cp:lastModifiedBy>
  <cp:revision>38</cp:revision>
  <dcterms:created xsi:type="dcterms:W3CDTF">2017-10-05T05:28:46Z</dcterms:created>
  <dcterms:modified xsi:type="dcterms:W3CDTF">2017-10-10T06:45:48Z</dcterms:modified>
</cp:coreProperties>
</file>