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AA9B7-C10D-4000-91E5-7E84C171679C}" type="datetimeFigureOut">
              <a:rPr lang="id-ID" smtClean="0"/>
              <a:t>10/10/2017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DA9AB-F689-41A7-8462-F9E3AF8CBB3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359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30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1ACB-F837-4EAA-9288-679DB8596680}" type="datetime1">
              <a:rPr lang="en-US" smtClean="0"/>
              <a:pPr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326" y="6497440"/>
            <a:ext cx="1066800" cy="329184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28583C13-4751-4A44-A7E3-DE10096235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Line 13"/>
          <p:cNvSpPr>
            <a:spLocks noChangeShapeType="1"/>
          </p:cNvSpPr>
          <p:nvPr userDrawn="1"/>
        </p:nvSpPr>
        <p:spPr bwMode="auto">
          <a:xfrm flipH="1">
            <a:off x="0" y="1524000"/>
            <a:ext cx="9144000" cy="0"/>
          </a:xfrm>
          <a:prstGeom prst="line">
            <a:avLst/>
          </a:prstGeom>
          <a:noFill/>
          <a:ln w="38100">
            <a:solidFill>
              <a:schemeClr val="accent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00200"/>
            <a:ext cx="56388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b="1" kern="1200" dirty="0" smtClean="0"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3" descr="D:\REDD+\A Transitions\LOGOREDD+\LOGO BPREDD NG\pixel\Logo BPREDD+ 72dpi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326" y="655320"/>
            <a:ext cx="974274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516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61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6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56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47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92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2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6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3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43943-D7A4-2448-A8FE-C0EE814BA623}" type="datetimeFigureOut">
              <a:rPr lang="en-US" smtClean="0"/>
              <a:t>10/10/2017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B3272-2E6F-C944-A8B1-D82475DFC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4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Setting-up an Environmental Fund including REDD</a:t>
            </a:r>
            <a:r>
              <a:rPr lang="id-ID" dirty="0" smtClean="0"/>
              <a:t>+ </a:t>
            </a:r>
            <a:r>
              <a:rPr lang="id-ID" dirty="0" smtClean="0"/>
              <a:t> 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2800" dirty="0" smtClean="0"/>
              <a:t>(Indonesia’s </a:t>
            </a:r>
            <a:r>
              <a:rPr lang="id-ID" sz="2800" dirty="0" smtClean="0"/>
              <a:t>Concept &amp; Experience)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60207"/>
            <a:ext cx="6400800" cy="1097756"/>
          </a:xfrm>
        </p:spPr>
        <p:txBody>
          <a:bodyPr>
            <a:normAutofit fontScale="70000" lnSpcReduction="20000"/>
          </a:bodyPr>
          <a:lstStyle/>
          <a:p>
            <a:r>
              <a:rPr lang="id-ID" sz="1800" dirty="0" smtClean="0"/>
              <a:t>Indonesian Team</a:t>
            </a:r>
          </a:p>
          <a:p>
            <a:endParaRPr lang="id-ID" sz="1800" dirty="0" smtClean="0"/>
          </a:p>
          <a:p>
            <a:r>
              <a:rPr lang="id-ID" sz="1800" dirty="0" smtClean="0"/>
              <a:t>Regional Knowledge Exchange : “Operationalizing and financing National REDD+ Strategies : from programming and financing implementation to Result-ased payments”</a:t>
            </a:r>
          </a:p>
          <a:p>
            <a:r>
              <a:rPr lang="id-ID" sz="1800" dirty="0" smtClean="0"/>
              <a:t>Bangkok</a:t>
            </a:r>
            <a:r>
              <a:rPr lang="id-ID" sz="1800" dirty="0" smtClean="0"/>
              <a:t>, </a:t>
            </a:r>
            <a:r>
              <a:rPr lang="id-ID" sz="1800" dirty="0" smtClean="0"/>
              <a:t>10-12th  </a:t>
            </a:r>
            <a:r>
              <a:rPr lang="id-ID" sz="1800" dirty="0" smtClean="0"/>
              <a:t>October 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53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943" y="1600200"/>
            <a:ext cx="7286114" cy="4525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86008" y="1543048"/>
            <a:ext cx="4114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Environment Economic Instrument 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8943" y="2094942"/>
            <a:ext cx="2092601" cy="5926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Planning for Development and Economic Activities </a:t>
            </a:r>
            <a:endParaRPr lang="id-ID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397107" y="2091683"/>
            <a:ext cx="2092601" cy="5926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Environment Funding</a:t>
            </a:r>
            <a:endParaRPr lang="id-ID" sz="1100" dirty="0"/>
          </a:p>
        </p:txBody>
      </p:sp>
      <p:sp>
        <p:nvSpPr>
          <p:cNvPr id="9" name="Rounded Rectangle 8"/>
          <p:cNvSpPr/>
          <p:nvPr/>
        </p:nvSpPr>
        <p:spPr>
          <a:xfrm>
            <a:off x="5836776" y="2094942"/>
            <a:ext cx="2092601" cy="59261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Incentive and/or Dis-incentive</a:t>
            </a:r>
            <a:endParaRPr lang="id-ID" sz="1100" dirty="0"/>
          </a:p>
        </p:txBody>
      </p:sp>
      <p:sp>
        <p:nvSpPr>
          <p:cNvPr id="13" name="Rectangle 12"/>
          <p:cNvSpPr/>
          <p:nvPr/>
        </p:nvSpPr>
        <p:spPr>
          <a:xfrm>
            <a:off x="1157288" y="3604932"/>
            <a:ext cx="2239819" cy="781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Environment restoration guarantee fund</a:t>
            </a:r>
            <a:endParaRPr lang="id-ID" sz="1400" dirty="0"/>
          </a:p>
        </p:txBody>
      </p:sp>
      <p:sp>
        <p:nvSpPr>
          <p:cNvPr id="14" name="Rectangle 13"/>
          <p:cNvSpPr/>
          <p:nvPr/>
        </p:nvSpPr>
        <p:spPr>
          <a:xfrm>
            <a:off x="3661583" y="3604932"/>
            <a:ext cx="2239819" cy="63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environmental degradation and/or pollution measures </a:t>
            </a:r>
            <a:r>
              <a:rPr lang="id-ID" sz="1200" dirty="0" smtClean="0"/>
              <a:t> fund</a:t>
            </a:r>
            <a:endParaRPr lang="id-ID" sz="1200" dirty="0"/>
          </a:p>
        </p:txBody>
      </p:sp>
      <p:sp>
        <p:nvSpPr>
          <p:cNvPr id="16" name="Rectangle 15"/>
          <p:cNvSpPr/>
          <p:nvPr/>
        </p:nvSpPr>
        <p:spPr>
          <a:xfrm>
            <a:off x="6053802" y="3604932"/>
            <a:ext cx="2239819" cy="6354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C</a:t>
            </a:r>
            <a:r>
              <a:rPr lang="id-ID" sz="1200" dirty="0" smtClean="0"/>
              <a:t>onservation trust fund/grant</a:t>
            </a:r>
            <a:endParaRPr lang="id-ID" sz="1200" dirty="0"/>
          </a:p>
        </p:txBody>
      </p:sp>
      <p:sp>
        <p:nvSpPr>
          <p:cNvPr id="17" name="Rectangle 16"/>
          <p:cNvSpPr/>
          <p:nvPr/>
        </p:nvSpPr>
        <p:spPr>
          <a:xfrm>
            <a:off x="6286500" y="5643563"/>
            <a:ext cx="1785938" cy="2571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Funding window for climate </a:t>
            </a:r>
            <a:endParaRPr lang="id-ID" sz="1100" dirty="0"/>
          </a:p>
        </p:txBody>
      </p:sp>
      <p:sp>
        <p:nvSpPr>
          <p:cNvPr id="18" name="Rectangle 17"/>
          <p:cNvSpPr/>
          <p:nvPr/>
        </p:nvSpPr>
        <p:spPr>
          <a:xfrm>
            <a:off x="5029200" y="5643563"/>
            <a:ext cx="1024602" cy="25717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 smtClean="0"/>
              <a:t>Other funding window</a:t>
            </a:r>
            <a:endParaRPr lang="id-ID" sz="1050" dirty="0"/>
          </a:p>
        </p:txBody>
      </p:sp>
      <p:sp>
        <p:nvSpPr>
          <p:cNvPr id="19" name="Rectangle 18"/>
          <p:cNvSpPr/>
          <p:nvPr/>
        </p:nvSpPr>
        <p:spPr>
          <a:xfrm>
            <a:off x="3709265" y="5643562"/>
            <a:ext cx="1024602" cy="257175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050" dirty="0" smtClean="0"/>
              <a:t>Other funding window</a:t>
            </a:r>
            <a:endParaRPr lang="id-ID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4907751" y="2930024"/>
            <a:ext cx="19073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100" dirty="0" smtClean="0"/>
              <a:t>(national financing instituion to manage the fund)</a:t>
            </a:r>
            <a:endParaRPr lang="id-ID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6140744" y="5509102"/>
            <a:ext cx="2152877" cy="514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id-ID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58100" y="6023452"/>
            <a:ext cx="271277" cy="277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529514" y="6308725"/>
            <a:ext cx="921636" cy="414337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100" dirty="0" smtClean="0"/>
              <a:t>REDD+</a:t>
            </a:r>
            <a:endParaRPr lang="id-ID" sz="1100" dirty="0"/>
          </a:p>
        </p:txBody>
      </p:sp>
    </p:spTree>
    <p:extLst>
      <p:ext uri="{BB962C8B-B14F-4D97-AF65-F5344CB8AC3E}">
        <p14:creationId xmlns:p14="http://schemas.microsoft.com/office/powerpoint/2010/main" val="135630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01349" y="580768"/>
            <a:ext cx="1340706" cy="82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isnis proses REDD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" y="1094653"/>
            <a:ext cx="9144000" cy="55349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4289" y="142873"/>
            <a:ext cx="9144001" cy="115372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BUS</a:t>
            </a:r>
            <a:r>
              <a:rPr lang="id-ID" sz="2400" b="1" dirty="0" smtClean="0">
                <a:solidFill>
                  <a:srgbClr val="FFFFFF"/>
                </a:solidFill>
              </a:rPr>
              <a:t>S</a:t>
            </a:r>
            <a:r>
              <a:rPr lang="en-US" sz="2400" b="1" dirty="0" smtClean="0">
                <a:solidFill>
                  <a:srgbClr val="FFFFFF"/>
                </a:solidFill>
              </a:rPr>
              <a:t>INESS PROCESS OF CLIMATE FUND 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INCLUDING FOR REDD+</a:t>
            </a:r>
            <a:r>
              <a:rPr lang="id-ID" sz="2400" b="1" dirty="0" smtClean="0">
                <a:solidFill>
                  <a:srgbClr val="FFFFFF"/>
                </a:solidFill>
              </a:rPr>
              <a:t> (case of Indonesia)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494039" y="6195735"/>
            <a:ext cx="1662123" cy="43390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International Sources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78399" y="6195735"/>
            <a:ext cx="1138553" cy="43390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rgbClr val="000000"/>
                </a:solidFill>
              </a:rPr>
              <a:t>Domestic Sources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4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600201"/>
            <a:ext cx="7715250" cy="1885950"/>
          </a:xfrm>
        </p:spPr>
        <p:txBody>
          <a:bodyPr>
            <a:normAutofit/>
          </a:bodyPr>
          <a:lstStyle/>
          <a:p>
            <a:r>
              <a:rPr lang="id-ID" sz="2000" dirty="0" smtClean="0"/>
              <a:t>BLU Governance</a:t>
            </a:r>
          </a:p>
          <a:p>
            <a:r>
              <a:rPr lang="id-ID" sz="2000" dirty="0" smtClean="0"/>
              <a:t>Strategic Plan for BLU Business &amp; Program Investment for REDD+</a:t>
            </a:r>
          </a:p>
          <a:p>
            <a:r>
              <a:rPr lang="id-ID" sz="2000" dirty="0" smtClean="0">
                <a:solidFill>
                  <a:schemeClr val="accent1">
                    <a:lumMod val="75000"/>
                  </a:schemeClr>
                </a:solidFill>
              </a:rPr>
              <a:t>Manual for Service Standard </a:t>
            </a:r>
          </a:p>
          <a:p>
            <a:r>
              <a:rPr lang="id-ID" sz="2000" dirty="0" smtClean="0">
                <a:solidFill>
                  <a:schemeClr val="accent1">
                    <a:lumMod val="75000"/>
                  </a:schemeClr>
                </a:solidFill>
              </a:rPr>
              <a:t>Financial Reporting</a:t>
            </a:r>
          </a:p>
          <a:p>
            <a:endParaRPr lang="id-ID" sz="2000" dirty="0"/>
          </a:p>
        </p:txBody>
      </p:sp>
      <p:sp>
        <p:nvSpPr>
          <p:cNvPr id="5" name="Rectangle 4"/>
          <p:cNvSpPr/>
          <p:nvPr/>
        </p:nvSpPr>
        <p:spPr>
          <a:xfrm>
            <a:off x="1414462" y="533400"/>
            <a:ext cx="7715249" cy="9906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5725"/>
            <a:r>
              <a:rPr lang="id-ID" sz="2400" dirty="0" smtClean="0">
                <a:solidFill>
                  <a:srgbClr val="FFFFFF"/>
                </a:solidFill>
              </a:rPr>
              <a:t>Requirement for BLU development 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3214687"/>
            <a:ext cx="8191502" cy="990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71463"/>
            <a:r>
              <a:rPr lang="id-ID" sz="2400" dirty="0" smtClean="0">
                <a:solidFill>
                  <a:srgbClr val="FFFFFF"/>
                </a:solidFill>
              </a:rPr>
              <a:t>Basic Principles in developing </a:t>
            </a:r>
          </a:p>
          <a:p>
            <a:pPr marL="271463"/>
            <a:r>
              <a:rPr lang="id-ID" sz="2400" dirty="0" smtClean="0">
                <a:solidFill>
                  <a:srgbClr val="FFFFFF"/>
                </a:solidFill>
              </a:rPr>
              <a:t>Mechanism for Fund Management :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8126" y="4348163"/>
            <a:ext cx="3276599" cy="1885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Transparent</a:t>
            </a:r>
          </a:p>
          <a:p>
            <a:r>
              <a:rPr lang="id-ID" sz="2000" dirty="0" smtClean="0"/>
              <a:t>Efficient</a:t>
            </a:r>
          </a:p>
          <a:p>
            <a:r>
              <a:rPr lang="id-ID" sz="2000" dirty="0" smtClean="0"/>
              <a:t>Effective</a:t>
            </a:r>
          </a:p>
          <a:p>
            <a:r>
              <a:rPr lang="id-ID" sz="2000" dirty="0" smtClean="0"/>
              <a:t>Proportional</a:t>
            </a:r>
          </a:p>
          <a:p>
            <a:r>
              <a:rPr lang="id-ID" sz="2000" dirty="0" smtClean="0"/>
              <a:t>Accountable</a:t>
            </a:r>
            <a:endParaRPr lang="id-ID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5189" y="4500563"/>
            <a:ext cx="5095874" cy="188595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000" dirty="0" smtClean="0"/>
              <a:t>Some Challenges :</a:t>
            </a:r>
            <a:endParaRPr lang="id-ID" sz="2000" dirty="0" smtClean="0"/>
          </a:p>
          <a:p>
            <a:r>
              <a:rPr lang="id-ID" sz="2000" dirty="0" smtClean="0"/>
              <a:t>Coordination with other sectors</a:t>
            </a:r>
          </a:p>
          <a:p>
            <a:r>
              <a:rPr lang="id-ID" sz="2000" dirty="0" smtClean="0"/>
              <a:t>Time frame</a:t>
            </a:r>
          </a:p>
          <a:p>
            <a:r>
              <a:rPr lang="id-ID" sz="2000" dirty="0" smtClean="0"/>
              <a:t>Sustainibility 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35024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Box 2"/>
          <p:cNvSpPr txBox="1"/>
          <p:nvPr/>
        </p:nvSpPr>
        <p:spPr>
          <a:xfrm>
            <a:off x="2734798" y="3181208"/>
            <a:ext cx="36744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800" dirty="0" smtClean="0">
                <a:latin typeface="Berlin Sans FB Demi" panose="020E0802020502020306" pitchFamily="34" charset="0"/>
              </a:rPr>
              <a:t>THANK YOU</a:t>
            </a:r>
            <a:endParaRPr lang="id-ID" sz="48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19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155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Berlin Sans FB Demi</vt:lpstr>
      <vt:lpstr>Calibri</vt:lpstr>
      <vt:lpstr>Office Theme</vt:lpstr>
      <vt:lpstr>Setting-up an Environmental Fund including REDD+   (Indonesia’s Concept &amp; Experience)</vt:lpstr>
      <vt:lpstr>PowerPoint Presentation</vt:lpstr>
      <vt:lpstr>PowerPoint Presentation</vt:lpstr>
      <vt:lpstr>PowerPoint Presentation</vt:lpstr>
      <vt:lpstr>PowerPoint Presentation</vt:lpstr>
    </vt:vector>
  </TitlesOfParts>
  <Company>dirjen PPI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masripatin</dc:creator>
  <cp:lastModifiedBy>REDD</cp:lastModifiedBy>
  <cp:revision>23</cp:revision>
  <dcterms:created xsi:type="dcterms:W3CDTF">2017-10-03T03:16:56Z</dcterms:created>
  <dcterms:modified xsi:type="dcterms:W3CDTF">2017-10-10T05:47:20Z</dcterms:modified>
</cp:coreProperties>
</file>