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53" r:id="rId3"/>
    <p:sldId id="354" r:id="rId4"/>
    <p:sldId id="351" r:id="rId5"/>
    <p:sldId id="339" r:id="rId6"/>
    <p:sldId id="338" r:id="rId7"/>
    <p:sldId id="355" r:id="rId8"/>
    <p:sldId id="260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3300"/>
    <a:srgbClr val="E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5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41D4E-6051-4AAA-BD1C-D438AF32E2C3}" type="datetimeFigureOut">
              <a:rPr lang="fr-FR" smtClean="0"/>
              <a:pPr/>
              <a:t>12/06/2018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A3E4B-250C-4D52-A1F8-4881EAD2869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3469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41D4E-6051-4AAA-BD1C-D438AF32E2C3}" type="datetimeFigureOut">
              <a:rPr lang="fr-FR" smtClean="0"/>
              <a:pPr/>
              <a:t>12/06/2018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A3E4B-250C-4D52-A1F8-4881EAD2869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5532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41D4E-6051-4AAA-BD1C-D438AF32E2C3}" type="datetimeFigureOut">
              <a:rPr lang="fr-FR" smtClean="0"/>
              <a:pPr/>
              <a:t>12/06/2018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A3E4B-250C-4D52-A1F8-4881EAD2869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2862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41D4E-6051-4AAA-BD1C-D438AF32E2C3}" type="datetimeFigureOut">
              <a:rPr lang="fr-FR" smtClean="0"/>
              <a:pPr/>
              <a:t>12/06/2018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A3E4B-250C-4D52-A1F8-4881EAD2869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3427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41D4E-6051-4AAA-BD1C-D438AF32E2C3}" type="datetimeFigureOut">
              <a:rPr lang="fr-FR" smtClean="0"/>
              <a:pPr/>
              <a:t>12/06/2018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A3E4B-250C-4D52-A1F8-4881EAD2869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4312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41D4E-6051-4AAA-BD1C-D438AF32E2C3}" type="datetimeFigureOut">
              <a:rPr lang="fr-FR" smtClean="0"/>
              <a:pPr/>
              <a:t>12/06/2018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A3E4B-250C-4D52-A1F8-4881EAD2869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3329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41D4E-6051-4AAA-BD1C-D438AF32E2C3}" type="datetimeFigureOut">
              <a:rPr lang="fr-FR" smtClean="0"/>
              <a:pPr/>
              <a:t>12/06/2018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A3E4B-250C-4D52-A1F8-4881EAD2869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8739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41D4E-6051-4AAA-BD1C-D438AF32E2C3}" type="datetimeFigureOut">
              <a:rPr lang="fr-FR" smtClean="0"/>
              <a:pPr/>
              <a:t>12/06/2018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A3E4B-250C-4D52-A1F8-4881EAD2869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8076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41D4E-6051-4AAA-BD1C-D438AF32E2C3}" type="datetimeFigureOut">
              <a:rPr lang="fr-FR" smtClean="0"/>
              <a:pPr/>
              <a:t>12/06/2018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A3E4B-250C-4D52-A1F8-4881EAD2869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4834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41D4E-6051-4AAA-BD1C-D438AF32E2C3}" type="datetimeFigureOut">
              <a:rPr lang="fr-FR" smtClean="0"/>
              <a:pPr/>
              <a:t>12/06/2018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A3E4B-250C-4D52-A1F8-4881EAD2869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223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41D4E-6051-4AAA-BD1C-D438AF32E2C3}" type="datetimeFigureOut">
              <a:rPr lang="fr-FR" smtClean="0"/>
              <a:pPr/>
              <a:t>12/06/2018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A3E4B-250C-4D52-A1F8-4881EAD2869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2744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41D4E-6051-4AAA-BD1C-D438AF32E2C3}" type="datetimeFigureOut">
              <a:rPr lang="fr-FR" smtClean="0"/>
              <a:pPr/>
              <a:t>12/06/2018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A3E4B-250C-4D52-A1F8-4881EAD2869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5005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2.jpe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2.jpe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3.emf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2.jpe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2"/>
            </p:custDataLst>
          </p:nvPr>
        </p:nvSpPr>
        <p:spPr bwMode="auto">
          <a:xfrm>
            <a:off x="681644" y="2330365"/>
            <a:ext cx="11038359" cy="1144353"/>
          </a:xfrm>
          <a:prstGeom prst="rect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fr-FR" sz="3600" b="1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CONCEPTION D’UN SYSTÈME D’INFORMATION SUR LES SAUVEGARDES</a:t>
            </a:r>
          </a:p>
        </p:txBody>
      </p:sp>
      <p:sp>
        <p:nvSpPr>
          <p:cNvPr id="6" name="Rectangle 5"/>
          <p:cNvSpPr/>
          <p:nvPr>
            <p:custDataLst>
              <p:tags r:id="rId3"/>
            </p:custDataLst>
          </p:nvPr>
        </p:nvSpPr>
        <p:spPr>
          <a:xfrm>
            <a:off x="5549618" y="3541243"/>
            <a:ext cx="6386511" cy="931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250000"/>
              </a:lnSpc>
            </a:pPr>
            <a:r>
              <a:rPr lang="fr-FR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Présenté par </a:t>
            </a:r>
            <a:r>
              <a:rPr lang="fr-FR" dirty="0">
                <a:latin typeface="Comic Sans MS" panose="030F0702030302020204" pitchFamily="66" charset="0"/>
                <a:cs typeface="Times New Roman" panose="02020603050405020304" pitchFamily="18" charset="0"/>
              </a:rPr>
              <a:t>: GONGBEI Gonsan Mathieu</a:t>
            </a:r>
          </a:p>
          <a:p>
            <a:pPr algn="ctr"/>
            <a:r>
              <a:rPr lang="fr-FR" sz="2000" b="1" dirty="0">
                <a:latin typeface="Comic Sans MS" pitchFamily="66" charset="0"/>
              </a:rPr>
              <a:t>SECRETARIAT EXECUTIF PERMANENT REDD+</a:t>
            </a:r>
          </a:p>
        </p:txBody>
      </p:sp>
      <p:sp>
        <p:nvSpPr>
          <p:cNvPr id="7" name="Rectangle 6"/>
          <p:cNvSpPr/>
          <p:nvPr>
            <p:custDataLst>
              <p:tags r:id="rId4"/>
            </p:custDataLst>
          </p:nvPr>
        </p:nvSpPr>
        <p:spPr>
          <a:xfrm>
            <a:off x="1995058" y="4904522"/>
            <a:ext cx="8179723" cy="10038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Echange de connaissances régional Sud-Sud sur les Sauvegardes REDD+ et les Systèmes d’Information sur les Sauvegardes en Afrique 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Accra.  12 – 13 Juin 2018</a:t>
            </a:r>
          </a:p>
        </p:txBody>
      </p:sp>
    </p:spTree>
    <p:extLst>
      <p:ext uri="{BB962C8B-B14F-4D97-AF65-F5344CB8AC3E}">
        <p14:creationId xmlns:p14="http://schemas.microsoft.com/office/powerpoint/2010/main" val="2339416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65"/>
          <a:stretch/>
        </p:blipFill>
        <p:spPr>
          <a:xfrm>
            <a:off x="0" y="-36871"/>
            <a:ext cx="12192000" cy="1250576"/>
          </a:xfrm>
          <a:prstGeom prst="rect">
            <a:avLst/>
          </a:prstGeom>
        </p:spPr>
      </p:pic>
      <p:sp>
        <p:nvSpPr>
          <p:cNvPr id="14" name="Rectangle 13"/>
          <p:cNvSpPr/>
          <p:nvPr>
            <p:custDataLst>
              <p:tags r:id="rId2"/>
            </p:custDataLst>
          </p:nvPr>
        </p:nvSpPr>
        <p:spPr>
          <a:xfrm>
            <a:off x="3192093" y="353035"/>
            <a:ext cx="5175401" cy="645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PROCESSUS </a:t>
            </a:r>
            <a:r>
              <a:rPr lang="en-GB" sz="3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(1/3)</a:t>
            </a:r>
            <a:endParaRPr lang="fr-FR" sz="36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Flèche droite 4"/>
          <p:cNvSpPr/>
          <p:nvPr>
            <p:custDataLst>
              <p:tags r:id="rId3"/>
            </p:custDataLst>
          </p:nvPr>
        </p:nvSpPr>
        <p:spPr>
          <a:xfrm>
            <a:off x="4493596" y="6193463"/>
            <a:ext cx="6861598" cy="4441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ELABORATION DU DOCUMENT DU SIS</a:t>
            </a:r>
          </a:p>
        </p:txBody>
      </p:sp>
      <p:grpSp>
        <p:nvGrpSpPr>
          <p:cNvPr id="7" name="Groupe 6"/>
          <p:cNvGrpSpPr/>
          <p:nvPr>
            <p:custDataLst>
              <p:tags r:id="rId4"/>
            </p:custDataLst>
          </p:nvPr>
        </p:nvGrpSpPr>
        <p:grpSpPr>
          <a:xfrm>
            <a:off x="663915" y="1296599"/>
            <a:ext cx="10858167" cy="4937943"/>
            <a:chOff x="763665" y="1363099"/>
            <a:chExt cx="10858167" cy="4937943"/>
          </a:xfrm>
        </p:grpSpPr>
        <p:grpSp>
          <p:nvGrpSpPr>
            <p:cNvPr id="8" name="Groupe 7"/>
            <p:cNvGrpSpPr/>
            <p:nvPr/>
          </p:nvGrpSpPr>
          <p:grpSpPr>
            <a:xfrm>
              <a:off x="763665" y="1363099"/>
              <a:ext cx="1900555" cy="1211565"/>
              <a:chOff x="9337" y="-469382"/>
              <a:chExt cx="1482419" cy="1604731"/>
            </a:xfrm>
          </p:grpSpPr>
          <p:sp>
            <p:nvSpPr>
              <p:cNvPr id="45" name="Rectangle à coins arrondis 44"/>
              <p:cNvSpPr/>
              <p:nvPr/>
            </p:nvSpPr>
            <p:spPr>
              <a:xfrm>
                <a:off x="9337" y="-469382"/>
                <a:ext cx="1482419" cy="160473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6" name="ZoneTexte 45"/>
              <p:cNvSpPr txBox="1"/>
              <p:nvPr/>
            </p:nvSpPr>
            <p:spPr>
              <a:xfrm>
                <a:off x="9337" y="-469382"/>
                <a:ext cx="1482419" cy="106982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9568" tIns="99568" rIns="99568" bIns="53340" numCol="1" spcCol="1270" anchor="t" anchorCtr="0">
                <a:noAutofit/>
              </a:bodyPr>
              <a:lstStyle/>
              <a:p>
                <a:pPr lvl="0" algn="just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600" b="1" kern="1200" dirty="0"/>
                  <a:t>Recrutement d’un consultant pour l’élaboration du document du SIS</a:t>
                </a:r>
              </a:p>
            </p:txBody>
          </p:sp>
        </p:grpSp>
        <p:grpSp>
          <p:nvGrpSpPr>
            <p:cNvPr id="9" name="Groupe 8"/>
            <p:cNvGrpSpPr/>
            <p:nvPr/>
          </p:nvGrpSpPr>
          <p:grpSpPr>
            <a:xfrm>
              <a:off x="3097133" y="1363099"/>
              <a:ext cx="1542114" cy="1211565"/>
              <a:chOff x="2274228" y="-272800"/>
              <a:chExt cx="1542114" cy="818402"/>
            </a:xfrm>
          </p:grpSpPr>
          <p:sp>
            <p:nvSpPr>
              <p:cNvPr id="43" name="Rectangle à coins arrondis 42"/>
              <p:cNvSpPr/>
              <p:nvPr/>
            </p:nvSpPr>
            <p:spPr>
              <a:xfrm>
                <a:off x="2274228" y="-272800"/>
                <a:ext cx="1542114" cy="818402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4" name="ZoneTexte 43"/>
              <p:cNvSpPr txBox="1"/>
              <p:nvPr/>
            </p:nvSpPr>
            <p:spPr>
              <a:xfrm>
                <a:off x="2274228" y="-272800"/>
                <a:ext cx="1542114" cy="54560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9568" tIns="99568" rIns="99568" bIns="53340" numCol="1" spcCol="1270" anchor="t" anchorCtr="0">
                <a:noAutofit/>
              </a:bodyPr>
              <a:lstStyle/>
              <a:p>
                <a:pPr lvl="0" algn="just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600" b="1" kern="1200" dirty="0"/>
                  <a:t>Atelier d’introduction et d’échanges sur le SIS</a:t>
                </a:r>
              </a:p>
            </p:txBody>
          </p:sp>
        </p:grpSp>
        <p:grpSp>
          <p:nvGrpSpPr>
            <p:cNvPr id="10" name="Groupe 9"/>
            <p:cNvGrpSpPr/>
            <p:nvPr/>
          </p:nvGrpSpPr>
          <p:grpSpPr>
            <a:xfrm>
              <a:off x="5108258" y="1363099"/>
              <a:ext cx="1641681" cy="1211566"/>
              <a:chOff x="4653095" y="-272800"/>
              <a:chExt cx="1443477" cy="818402"/>
            </a:xfrm>
          </p:grpSpPr>
          <p:sp>
            <p:nvSpPr>
              <p:cNvPr id="41" name="Rectangle à coins arrondis 40"/>
              <p:cNvSpPr/>
              <p:nvPr/>
            </p:nvSpPr>
            <p:spPr>
              <a:xfrm>
                <a:off x="4653095" y="-272800"/>
                <a:ext cx="1443477" cy="818402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2" name="ZoneTexte 41"/>
              <p:cNvSpPr txBox="1"/>
              <p:nvPr/>
            </p:nvSpPr>
            <p:spPr>
              <a:xfrm>
                <a:off x="4653095" y="-272800"/>
                <a:ext cx="1443477" cy="54560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9568" tIns="99568" rIns="99568" bIns="53340" numCol="1" spcCol="1270" anchor="t" anchorCtr="0">
                <a:noAutofit/>
              </a:bodyPr>
              <a:lstStyle/>
              <a:p>
                <a:pPr lvl="0" algn="just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600" b="1" kern="1200" dirty="0"/>
                  <a:t>Mise en place d’un Groupe de Travail (GT)</a:t>
                </a:r>
              </a:p>
            </p:txBody>
          </p:sp>
        </p:grpSp>
        <p:grpSp>
          <p:nvGrpSpPr>
            <p:cNvPr id="11" name="Groupe 10"/>
            <p:cNvGrpSpPr/>
            <p:nvPr/>
          </p:nvGrpSpPr>
          <p:grpSpPr>
            <a:xfrm>
              <a:off x="7122340" y="1363099"/>
              <a:ext cx="1905280" cy="1211565"/>
              <a:chOff x="6965986" y="-272800"/>
              <a:chExt cx="1538415" cy="818402"/>
            </a:xfrm>
          </p:grpSpPr>
          <p:sp>
            <p:nvSpPr>
              <p:cNvPr id="39" name="Rectangle à coins arrondis 38"/>
              <p:cNvSpPr/>
              <p:nvPr/>
            </p:nvSpPr>
            <p:spPr>
              <a:xfrm>
                <a:off x="6965986" y="-272800"/>
                <a:ext cx="1538415" cy="818402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0" name="ZoneTexte 39"/>
              <p:cNvSpPr txBox="1"/>
              <p:nvPr/>
            </p:nvSpPr>
            <p:spPr>
              <a:xfrm>
                <a:off x="6965986" y="-272800"/>
                <a:ext cx="1538415" cy="54560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9568" tIns="99568" rIns="99568" bIns="53340" numCol="1" spcCol="1270" anchor="t" anchorCtr="0">
                <a:noAutofit/>
              </a:bodyPr>
              <a:lstStyle/>
              <a:p>
                <a:pPr lvl="0" algn="just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600" b="1" kern="1200" dirty="0"/>
                  <a:t>Atelier de finalisation du document du SIS</a:t>
                </a:r>
              </a:p>
            </p:txBody>
          </p:sp>
        </p:grpSp>
        <p:grpSp>
          <p:nvGrpSpPr>
            <p:cNvPr id="12" name="Groupe 11"/>
            <p:cNvGrpSpPr/>
            <p:nvPr/>
          </p:nvGrpSpPr>
          <p:grpSpPr>
            <a:xfrm>
              <a:off x="9443894" y="1363099"/>
              <a:ext cx="2011049" cy="1211565"/>
              <a:chOff x="9330636" y="-272800"/>
              <a:chExt cx="1683450" cy="818402"/>
            </a:xfrm>
          </p:grpSpPr>
          <p:sp>
            <p:nvSpPr>
              <p:cNvPr id="37" name="Rectangle à coins arrondis 36"/>
              <p:cNvSpPr/>
              <p:nvPr/>
            </p:nvSpPr>
            <p:spPr>
              <a:xfrm>
                <a:off x="9330636" y="-272800"/>
                <a:ext cx="1683450" cy="818402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8" name="ZoneTexte 37"/>
              <p:cNvSpPr txBox="1"/>
              <p:nvPr/>
            </p:nvSpPr>
            <p:spPr>
              <a:xfrm>
                <a:off x="9330636" y="-272800"/>
                <a:ext cx="1683450" cy="54560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9568" tIns="99568" rIns="99568" bIns="53340" numCol="1" spcCol="1270" anchor="t" anchorCtr="0">
                <a:noAutofit/>
              </a:bodyPr>
              <a:lstStyle/>
              <a:p>
                <a:pPr lvl="0" algn="just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600" b="1" kern="1200" dirty="0"/>
                  <a:t>Validation du document </a:t>
                </a:r>
                <a:r>
                  <a:rPr lang="fr-FR" sz="1600" b="1" kern="1200" dirty="0">
                    <a:solidFill>
                      <a:schemeClr val="tx1"/>
                    </a:solidFill>
                  </a:rPr>
                  <a:t>(processus en cours)</a:t>
                </a:r>
              </a:p>
            </p:txBody>
          </p:sp>
        </p:grpSp>
        <p:grpSp>
          <p:nvGrpSpPr>
            <p:cNvPr id="13" name="Groupe 12"/>
            <p:cNvGrpSpPr/>
            <p:nvPr/>
          </p:nvGrpSpPr>
          <p:grpSpPr>
            <a:xfrm>
              <a:off x="897775" y="2364696"/>
              <a:ext cx="1949659" cy="2660625"/>
              <a:chOff x="309909" y="963439"/>
              <a:chExt cx="1481038" cy="2660625"/>
            </a:xfrm>
          </p:grpSpPr>
          <p:sp>
            <p:nvSpPr>
              <p:cNvPr id="35" name="Rectangle à coins arrondis 34"/>
              <p:cNvSpPr/>
              <p:nvPr/>
            </p:nvSpPr>
            <p:spPr>
              <a:xfrm>
                <a:off x="309909" y="963439"/>
                <a:ext cx="1481038" cy="2660625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6" name="ZoneTexte 35"/>
              <p:cNvSpPr txBox="1"/>
              <p:nvPr/>
            </p:nvSpPr>
            <p:spPr>
              <a:xfrm>
                <a:off x="353287" y="1006817"/>
                <a:ext cx="1394282" cy="257386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8232" tIns="78232" rIns="78232" bIns="78232" numCol="1" spcCol="1270" anchor="t" anchorCtr="0">
                <a:noAutofit/>
              </a:bodyPr>
              <a:lstStyle/>
              <a:p>
                <a:pPr marL="57150" lvl="1" indent="-57150" algn="just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fr-FR" sz="1600" kern="1200" dirty="0"/>
                  <a:t>Un centre de recherches (CR) recruté ;</a:t>
                </a:r>
              </a:p>
              <a:p>
                <a:pPr marL="57150" lvl="1" indent="-57150" algn="just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fr-FR" sz="1600" kern="1200" dirty="0"/>
                  <a:t>Mission d’élaborer le document sous la supervision du SEP REDD+ et l’appui d’un expert international et de l’ONU Environnement</a:t>
                </a:r>
              </a:p>
            </p:txBody>
          </p:sp>
        </p:grpSp>
        <p:grpSp>
          <p:nvGrpSpPr>
            <p:cNvPr id="15" name="Groupe 14"/>
            <p:cNvGrpSpPr/>
            <p:nvPr/>
          </p:nvGrpSpPr>
          <p:grpSpPr>
            <a:xfrm>
              <a:off x="3024804" y="2331446"/>
              <a:ext cx="1947573" cy="3936353"/>
              <a:chOff x="2689029" y="937101"/>
              <a:chExt cx="1481038" cy="2660625"/>
            </a:xfrm>
          </p:grpSpPr>
          <p:sp>
            <p:nvSpPr>
              <p:cNvPr id="33" name="Rectangle à coins arrondis 32"/>
              <p:cNvSpPr/>
              <p:nvPr/>
            </p:nvSpPr>
            <p:spPr>
              <a:xfrm>
                <a:off x="2689029" y="937101"/>
                <a:ext cx="1481038" cy="2660625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4" name="ZoneTexte 33"/>
              <p:cNvSpPr txBox="1"/>
              <p:nvPr/>
            </p:nvSpPr>
            <p:spPr>
              <a:xfrm>
                <a:off x="2732407" y="980479"/>
                <a:ext cx="1394282" cy="257386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8232" tIns="78232" rIns="78232" bIns="78232" numCol="1" spcCol="1270" anchor="t" anchorCtr="0">
                <a:noAutofit/>
              </a:bodyPr>
              <a:lstStyle/>
              <a:p>
                <a:pPr marL="57150" lvl="1" indent="-57150" algn="just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fr-FR" sz="1600" kern="1200" dirty="0"/>
                  <a:t>Animé par un expert de ONU Environnement</a:t>
                </a:r>
              </a:p>
              <a:p>
                <a:pPr marL="57150" lvl="1" indent="-57150" algn="just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fr-FR" sz="1600" kern="1200" dirty="0"/>
                  <a:t>Regroupant le SEP REDD+, le CR, des structures productrices et détentrices de données et des ONG</a:t>
                </a:r>
              </a:p>
              <a:p>
                <a:pPr marL="57150" lvl="1" indent="-57150" algn="just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fr-FR" sz="1600" kern="1200" dirty="0"/>
                  <a:t>Garanties et SIS bordés + Exercices </a:t>
                </a:r>
              </a:p>
              <a:p>
                <a:pPr marL="57150" lvl="1" indent="-57150" algn="just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fr-FR" sz="1600" kern="1200" dirty="0"/>
                  <a:t>Atelier suivi du lancement officiel de l’élaboration du document du SIS  </a:t>
                </a:r>
              </a:p>
            </p:txBody>
          </p:sp>
        </p:grpSp>
        <p:grpSp>
          <p:nvGrpSpPr>
            <p:cNvPr id="16" name="Groupe 15"/>
            <p:cNvGrpSpPr/>
            <p:nvPr/>
          </p:nvGrpSpPr>
          <p:grpSpPr>
            <a:xfrm>
              <a:off x="5072856" y="2331438"/>
              <a:ext cx="1943732" cy="3969604"/>
              <a:chOff x="5068148" y="937101"/>
              <a:chExt cx="1481038" cy="2660625"/>
            </a:xfrm>
          </p:grpSpPr>
          <p:sp>
            <p:nvSpPr>
              <p:cNvPr id="31" name="Rectangle à coins arrondis 30"/>
              <p:cNvSpPr/>
              <p:nvPr/>
            </p:nvSpPr>
            <p:spPr>
              <a:xfrm>
                <a:off x="5068148" y="937101"/>
                <a:ext cx="1481038" cy="2660625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2" name="ZoneTexte 31"/>
              <p:cNvSpPr txBox="1"/>
              <p:nvPr/>
            </p:nvSpPr>
            <p:spPr>
              <a:xfrm>
                <a:off x="5111526" y="980479"/>
                <a:ext cx="1394282" cy="257386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8232" tIns="78232" rIns="78232" bIns="78232" numCol="1" spcCol="1270" anchor="t" anchorCtr="0">
                <a:noAutofit/>
              </a:bodyPr>
              <a:lstStyle/>
              <a:p>
                <a:pPr marL="57150" lvl="1" indent="-57150" algn="just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fr-FR" sz="1600" kern="1200" dirty="0"/>
                  <a:t>GT regroupant des structures productrices et détentrices de données et des ONG </a:t>
                </a:r>
              </a:p>
              <a:p>
                <a:pPr marL="57150" lvl="1" indent="-57150" algn="just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fr-FR" sz="1600" kern="1200" dirty="0"/>
                  <a:t>Missions : Fournir des données et participer à l’élaboration du document du SIS (amender et consolider les données progressives produites par le CR)</a:t>
                </a:r>
              </a:p>
            </p:txBody>
          </p:sp>
        </p:grpSp>
        <p:grpSp>
          <p:nvGrpSpPr>
            <p:cNvPr id="17" name="Groupe 16"/>
            <p:cNvGrpSpPr/>
            <p:nvPr/>
          </p:nvGrpSpPr>
          <p:grpSpPr>
            <a:xfrm>
              <a:off x="7240021" y="2295873"/>
              <a:ext cx="1953858" cy="3905419"/>
              <a:chOff x="7447268" y="937101"/>
              <a:chExt cx="1481038" cy="2660625"/>
            </a:xfrm>
          </p:grpSpPr>
          <p:sp>
            <p:nvSpPr>
              <p:cNvPr id="29" name="Rectangle à coins arrondis 28"/>
              <p:cNvSpPr/>
              <p:nvPr/>
            </p:nvSpPr>
            <p:spPr>
              <a:xfrm>
                <a:off x="7447268" y="937101"/>
                <a:ext cx="1481038" cy="2660625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0" name="ZoneTexte 29"/>
              <p:cNvSpPr txBox="1"/>
              <p:nvPr/>
            </p:nvSpPr>
            <p:spPr>
              <a:xfrm>
                <a:off x="7490646" y="980479"/>
                <a:ext cx="1394282" cy="257386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8232" tIns="78232" rIns="78232" bIns="78232" numCol="1" spcCol="1270" anchor="t" anchorCtr="0">
                <a:noAutofit/>
              </a:bodyPr>
              <a:lstStyle/>
              <a:p>
                <a:pPr marL="57150" lvl="1" indent="-57150" algn="just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fr-FR" sz="1600" kern="1200" dirty="0"/>
                  <a:t>Regroupant en plus des acteurs clés, la société civile (représentants d’autorités coutumières et de communautés locales) et d’opérateurs économiques; </a:t>
                </a:r>
              </a:p>
              <a:p>
                <a:pPr marL="57150" lvl="1" indent="-57150" algn="just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fr-FR" sz="1600" kern="1200" dirty="0"/>
                  <a:t>Commentaires et suggestions des participants pris en compte</a:t>
                </a:r>
              </a:p>
            </p:txBody>
          </p:sp>
        </p:grpSp>
        <p:grpSp>
          <p:nvGrpSpPr>
            <p:cNvPr id="18" name="Groupe 17"/>
            <p:cNvGrpSpPr/>
            <p:nvPr/>
          </p:nvGrpSpPr>
          <p:grpSpPr>
            <a:xfrm>
              <a:off x="9527027" y="2295874"/>
              <a:ext cx="2094805" cy="2109872"/>
              <a:chOff x="9826387" y="937101"/>
              <a:chExt cx="1481038" cy="2660625"/>
            </a:xfrm>
          </p:grpSpPr>
          <p:sp>
            <p:nvSpPr>
              <p:cNvPr id="27" name="Rectangle à coins arrondis 26"/>
              <p:cNvSpPr/>
              <p:nvPr/>
            </p:nvSpPr>
            <p:spPr>
              <a:xfrm>
                <a:off x="9826387" y="937101"/>
                <a:ext cx="1481038" cy="2660625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8" name="ZoneTexte 27"/>
              <p:cNvSpPr txBox="1"/>
              <p:nvPr/>
            </p:nvSpPr>
            <p:spPr>
              <a:xfrm>
                <a:off x="9869765" y="980479"/>
                <a:ext cx="1394282" cy="257386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8232" tIns="78232" rIns="78232" bIns="78232" numCol="1" spcCol="1270" anchor="t" anchorCtr="0">
                <a:noAutofit/>
              </a:bodyPr>
              <a:lstStyle/>
              <a:p>
                <a:pPr marL="0" lvl="1" algn="just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fr-FR" sz="1600" kern="1200" dirty="0"/>
                  <a:t>Validation par les organes de la Commission Nationale REDD+ CI avant publication et opérationnalisation</a:t>
                </a:r>
              </a:p>
            </p:txBody>
          </p:sp>
        </p:grpSp>
        <p:grpSp>
          <p:nvGrpSpPr>
            <p:cNvPr id="19" name="Groupe 18"/>
            <p:cNvGrpSpPr/>
            <p:nvPr/>
          </p:nvGrpSpPr>
          <p:grpSpPr>
            <a:xfrm>
              <a:off x="2647316" y="1619197"/>
              <a:ext cx="476189" cy="368735"/>
              <a:chOff x="1712019" y="495493"/>
              <a:chExt cx="476189" cy="368735"/>
            </a:xfrm>
          </p:grpSpPr>
          <p:sp>
            <p:nvSpPr>
              <p:cNvPr id="25" name="Flèche droite 24"/>
              <p:cNvSpPr/>
              <p:nvPr/>
            </p:nvSpPr>
            <p:spPr>
              <a:xfrm rot="21498715">
                <a:off x="1712019" y="495493"/>
                <a:ext cx="476189" cy="368735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6" name="Flèche droite 4"/>
              <p:cNvSpPr txBox="1"/>
              <p:nvPr/>
            </p:nvSpPr>
            <p:spPr>
              <a:xfrm rot="21498715">
                <a:off x="1712043" y="570869"/>
                <a:ext cx="365569" cy="22124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fr-FR" sz="900" kern="1200"/>
              </a:p>
            </p:txBody>
          </p:sp>
        </p:grpSp>
        <p:grpSp>
          <p:nvGrpSpPr>
            <p:cNvPr id="20" name="Groupe 19"/>
            <p:cNvGrpSpPr/>
            <p:nvPr/>
          </p:nvGrpSpPr>
          <p:grpSpPr>
            <a:xfrm>
              <a:off x="9066872" y="1685000"/>
              <a:ext cx="366521" cy="485808"/>
              <a:chOff x="1712019" y="495493"/>
              <a:chExt cx="476189" cy="368735"/>
            </a:xfrm>
          </p:grpSpPr>
          <p:sp>
            <p:nvSpPr>
              <p:cNvPr id="23" name="Flèche droite 22"/>
              <p:cNvSpPr/>
              <p:nvPr/>
            </p:nvSpPr>
            <p:spPr>
              <a:xfrm rot="21498715">
                <a:off x="1712019" y="495493"/>
                <a:ext cx="476189" cy="368735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4" name="Flèche droite 4"/>
              <p:cNvSpPr txBox="1"/>
              <p:nvPr/>
            </p:nvSpPr>
            <p:spPr>
              <a:xfrm rot="21498715">
                <a:off x="1712043" y="570869"/>
                <a:ext cx="365569" cy="22124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fr-FR" sz="900" kern="1200"/>
              </a:p>
            </p:txBody>
          </p:sp>
        </p:grpSp>
        <p:sp>
          <p:nvSpPr>
            <p:cNvPr id="21" name="Flèche droite 20"/>
            <p:cNvSpPr/>
            <p:nvPr/>
          </p:nvSpPr>
          <p:spPr>
            <a:xfrm rot="21498715">
              <a:off x="6779880" y="1689976"/>
              <a:ext cx="343232" cy="36571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Flèche droite 21"/>
            <p:cNvSpPr/>
            <p:nvPr/>
          </p:nvSpPr>
          <p:spPr>
            <a:xfrm rot="21498715">
              <a:off x="4698423" y="1654386"/>
              <a:ext cx="429359" cy="4000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94401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65"/>
          <a:stretch/>
        </p:blipFill>
        <p:spPr>
          <a:xfrm>
            <a:off x="0" y="-36871"/>
            <a:ext cx="12192000" cy="1250576"/>
          </a:xfrm>
          <a:prstGeom prst="rect">
            <a:avLst/>
          </a:prstGeom>
        </p:spPr>
      </p:pic>
      <p:sp>
        <p:nvSpPr>
          <p:cNvPr id="14" name="Rectangle 13"/>
          <p:cNvSpPr/>
          <p:nvPr>
            <p:custDataLst>
              <p:tags r:id="rId2"/>
            </p:custDataLst>
          </p:nvPr>
        </p:nvSpPr>
        <p:spPr>
          <a:xfrm>
            <a:off x="3192093" y="353035"/>
            <a:ext cx="5175401" cy="645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PROCESSUS </a:t>
            </a:r>
            <a:r>
              <a:rPr lang="en-GB" sz="3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(2/3)</a:t>
            </a:r>
            <a:endParaRPr lang="fr-FR" sz="36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Flèche droite 4"/>
          <p:cNvSpPr/>
          <p:nvPr>
            <p:custDataLst>
              <p:tags r:id="rId3"/>
            </p:custDataLst>
          </p:nvPr>
        </p:nvSpPr>
        <p:spPr>
          <a:xfrm>
            <a:off x="565265" y="1213705"/>
            <a:ext cx="10149117" cy="10916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ELABORATION DU DOCUMENT DU SIS</a:t>
            </a:r>
          </a:p>
        </p:txBody>
      </p:sp>
      <p:sp>
        <p:nvSpPr>
          <p:cNvPr id="47" name="Rectangle 46"/>
          <p:cNvSpPr/>
          <p:nvPr>
            <p:custDataLst>
              <p:tags r:id="rId4"/>
            </p:custDataLst>
          </p:nvPr>
        </p:nvSpPr>
        <p:spPr>
          <a:xfrm>
            <a:off x="565265" y="2603427"/>
            <a:ext cx="1080654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Construit sur l’ Evaluation Environnementale et Sociale Stratégique (EESS) de la Stratégie Nationale REDD+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Décision de se focaliser sur des Politiques et mesures principales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Revue des Politiques, Lois et Règlements 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Réalisation d’une cartographie institutionnelle</a:t>
            </a:r>
          </a:p>
        </p:txBody>
      </p:sp>
    </p:spTree>
    <p:extLst>
      <p:ext uri="{BB962C8B-B14F-4D97-AF65-F5344CB8AC3E}">
        <p14:creationId xmlns:p14="http://schemas.microsoft.com/office/powerpoint/2010/main" val="366066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65"/>
          <a:stretch/>
        </p:blipFill>
        <p:spPr>
          <a:xfrm>
            <a:off x="0" y="-36871"/>
            <a:ext cx="12192000" cy="1250576"/>
          </a:xfrm>
          <a:prstGeom prst="rect">
            <a:avLst/>
          </a:prstGeom>
        </p:spPr>
      </p:pic>
      <p:sp>
        <p:nvSpPr>
          <p:cNvPr id="14" name="Rectangle 13"/>
          <p:cNvSpPr/>
          <p:nvPr>
            <p:custDataLst>
              <p:tags r:id="rId2"/>
            </p:custDataLst>
          </p:nvPr>
        </p:nvSpPr>
        <p:spPr>
          <a:xfrm>
            <a:off x="2527072" y="281079"/>
            <a:ext cx="6684025" cy="645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3600" b="1" cap="al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PROCESSUS </a:t>
            </a:r>
            <a:r>
              <a:rPr lang="en-GB" sz="3600" b="1" cap="all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(3/3)</a:t>
            </a:r>
            <a:endParaRPr lang="fr-FR" sz="3600" b="1" cap="all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Image 7"/>
          <p:cNvPicPr/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76" y="1235606"/>
            <a:ext cx="7854147" cy="526494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>
            <p:custDataLst>
              <p:tags r:id="rId4"/>
            </p:custDataLst>
          </p:nvPr>
        </p:nvSpPr>
        <p:spPr>
          <a:xfrm>
            <a:off x="8445730" y="1697910"/>
            <a:ext cx="336849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fr-FR" sz="16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 1</a:t>
            </a:r>
            <a:r>
              <a:rPr 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Générer un groupe d’indicateurs pour auto-évaluation et prise de décisions sur les risques à traiter</a:t>
            </a:r>
          </a:p>
          <a:p>
            <a:pPr marL="457200" lvl="0" indent="-457200" algn="just"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fr-FR" sz="16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 2</a:t>
            </a:r>
            <a:r>
              <a:rPr 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Orienter la mise en œuvre des PLR et des priorités d’investissement</a:t>
            </a:r>
          </a:p>
          <a:p>
            <a:pPr marL="457200" lvl="0" indent="-457200" algn="just"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fr-FR" sz="16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 3</a:t>
            </a: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Développer une synergie autour de la REDD+ et le suivi de la SN REDD+</a:t>
            </a:r>
          </a:p>
          <a:p>
            <a:pPr marL="457200" lvl="0" indent="-457200" algn="just"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fr-FR" sz="16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 4</a:t>
            </a: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Mettre à disposition des informations sur la prise en compte et éventuellement le respect des garanties</a:t>
            </a:r>
          </a:p>
        </p:txBody>
      </p:sp>
    </p:spTree>
    <p:extLst>
      <p:ext uri="{BB962C8B-B14F-4D97-AF65-F5344CB8AC3E}">
        <p14:creationId xmlns:p14="http://schemas.microsoft.com/office/powerpoint/2010/main" val="12430424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65"/>
          <a:stretch/>
        </p:blipFill>
        <p:spPr>
          <a:xfrm>
            <a:off x="0" y="-36871"/>
            <a:ext cx="12192000" cy="1250576"/>
          </a:xfrm>
          <a:prstGeom prst="rect">
            <a:avLst/>
          </a:prstGeom>
        </p:spPr>
      </p:pic>
      <p:sp>
        <p:nvSpPr>
          <p:cNvPr id="14" name="Rectangle 13"/>
          <p:cNvSpPr/>
          <p:nvPr>
            <p:custDataLst>
              <p:tags r:id="rId2"/>
            </p:custDataLst>
          </p:nvPr>
        </p:nvSpPr>
        <p:spPr>
          <a:xfrm>
            <a:off x="2094813" y="303160"/>
            <a:ext cx="8184608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POINTS FORTS &amp; OPPORTUNITES</a:t>
            </a:r>
            <a:endParaRPr lang="fr-FR" sz="3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/>
          <p:cNvSpPr/>
          <p:nvPr>
            <p:custDataLst>
              <p:tags r:id="rId3"/>
            </p:custDataLst>
          </p:nvPr>
        </p:nvSpPr>
        <p:spPr>
          <a:xfrm>
            <a:off x="565265" y="1376695"/>
            <a:ext cx="10806545" cy="5221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fr-FR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Processus participatif </a:t>
            </a: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Transparence, Contribution national à l’élaboration, Anticipation de l’adhésion des parties prenantes à l’opérationnalisation</a:t>
            </a:r>
          </a:p>
          <a:p>
            <a:pPr marL="342900" indent="-342900" algn="just"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fr-FR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Appui technique de ONU Environnement et Expert international </a:t>
            </a: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Document SIS répondant aux attentes nationales et Internationales (de la CCNUCC)</a:t>
            </a:r>
          </a:p>
          <a:p>
            <a:pPr marL="342900" indent="-342900" algn="just"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fr-FR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Evaluation Environnementale et Sociale Stratégique (EESS) de la SN REDD+ entamée avant l’élaboration du document du SIS </a:t>
            </a: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Disponibilité de données sur les sauvegardes de la SN REDD+ (risques, bénéfices, dispositions/mécanismes de gestion)</a:t>
            </a:r>
          </a:p>
          <a:p>
            <a:pPr marL="342900" indent="-342900" algn="just"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fr-FR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Système National de Surveillance des Forêts (coordonné par le SEP REDD+) en place </a:t>
            </a: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principale source de données pour les garanties E, F et G</a:t>
            </a:r>
          </a:p>
          <a:p>
            <a:pPr marL="342900" indent="-342900" algn="just"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fr-FR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Manuel d’Homologation des Projets REDD+ en CI (en cours d’élaboration) </a:t>
            </a: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Moyen d’application des mesures de sauvegardes et de suivi (alimentation du SIS) sur tous les projets REDD+ en CI</a:t>
            </a:r>
          </a:p>
        </p:txBody>
      </p:sp>
    </p:spTree>
    <p:extLst>
      <p:ext uri="{BB962C8B-B14F-4D97-AF65-F5344CB8AC3E}">
        <p14:creationId xmlns:p14="http://schemas.microsoft.com/office/powerpoint/2010/main" val="949061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65"/>
          <a:stretch/>
        </p:blipFill>
        <p:spPr>
          <a:xfrm>
            <a:off x="0" y="-36871"/>
            <a:ext cx="12192000" cy="1250576"/>
          </a:xfrm>
          <a:prstGeom prst="rect">
            <a:avLst/>
          </a:prstGeom>
        </p:spPr>
      </p:pic>
      <p:sp>
        <p:nvSpPr>
          <p:cNvPr id="14" name="Rectangle 13"/>
          <p:cNvSpPr/>
          <p:nvPr>
            <p:custDataLst>
              <p:tags r:id="rId2"/>
            </p:custDataLst>
          </p:nvPr>
        </p:nvSpPr>
        <p:spPr>
          <a:xfrm>
            <a:off x="2060959" y="278556"/>
            <a:ext cx="7864444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FAIBLESSES &amp; CHALLENGES</a:t>
            </a:r>
            <a:endParaRPr lang="fr-FR" sz="3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4"/>
          <p:cNvSpPr/>
          <p:nvPr>
            <p:custDataLst>
              <p:tags r:id="rId3"/>
            </p:custDataLst>
          </p:nvPr>
        </p:nvSpPr>
        <p:spPr>
          <a:xfrm>
            <a:off x="676100" y="2116395"/>
            <a:ext cx="10839800" cy="2472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Non respect des délais par le Consultant (faiblesse dans la mobilisation de ses experts et le suivi qualitatif/délais de leurs tâches respectives)</a:t>
            </a:r>
          </a:p>
          <a:p>
            <a:pPr marL="457200" lvl="0" indent="-457200" algn="just"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Budget d’opérationnalisation du SIS (</a:t>
            </a:r>
            <a:r>
              <a:rPr lang="fr-FR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à ses débuts</a:t>
            </a: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non envisagé par les engrangements de phase de préparation du mécanisme REDD+ CI</a:t>
            </a:r>
          </a:p>
          <a:p>
            <a:pPr marL="457200" lvl="0" indent="-457200" algn="just"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Majorité de données (en lien avec les garanties) payantes</a:t>
            </a:r>
            <a:br>
              <a:rPr lang="fr-FR" sz="2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fr-FR" sz="28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125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65"/>
          <a:stretch/>
        </p:blipFill>
        <p:spPr>
          <a:xfrm>
            <a:off x="0" y="-36871"/>
            <a:ext cx="12192000" cy="1250576"/>
          </a:xfrm>
          <a:prstGeom prst="rect">
            <a:avLst/>
          </a:prstGeom>
        </p:spPr>
      </p:pic>
      <p:sp>
        <p:nvSpPr>
          <p:cNvPr id="14" name="Rectangle 13"/>
          <p:cNvSpPr/>
          <p:nvPr>
            <p:custDataLst>
              <p:tags r:id="rId2"/>
            </p:custDataLst>
          </p:nvPr>
        </p:nvSpPr>
        <p:spPr>
          <a:xfrm>
            <a:off x="2527072" y="281079"/>
            <a:ext cx="6684025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3600" b="1" cap="all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Leçons</a:t>
            </a:r>
            <a:r>
              <a:rPr lang="en-GB" sz="3600" b="1" cap="al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apprises</a:t>
            </a:r>
            <a:endParaRPr lang="fr-FR" sz="3600" b="1" cap="al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4"/>
          <p:cNvSpPr/>
          <p:nvPr>
            <p:custDataLst>
              <p:tags r:id="rId3"/>
            </p:custDataLst>
          </p:nvPr>
        </p:nvSpPr>
        <p:spPr>
          <a:xfrm>
            <a:off x="377687" y="1936448"/>
            <a:ext cx="11436533" cy="4503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fr-FR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Importance d’évoluer progressivement</a:t>
            </a: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: SIS version V1 et SIS version V2;</a:t>
            </a:r>
          </a:p>
          <a:p>
            <a:pPr marL="457200" lvl="0" indent="-457200" algn="just"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Bonne prise en compte des aspects de sauvegardes dans les PLR à la suite de la bonne prise de connaissance des gaps existant;</a:t>
            </a:r>
          </a:p>
          <a:p>
            <a:pPr marL="457200" lvl="0" indent="-457200" algn="just"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Connaissance des gaps en matière de sauvegardes dans les PLR</a:t>
            </a:r>
          </a:p>
          <a:p>
            <a:pPr marL="457200" lvl="0" indent="-457200" algn="just"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fr-FR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Importance du processus participatif </a:t>
            </a: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facilitation de l’opérationnalisation du SIS</a:t>
            </a:r>
          </a:p>
          <a:p>
            <a:pPr marL="457200" lvl="0" indent="-457200" algn="just"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SIS, Outil de renforcement des capacités des structures nationales pour la production de données</a:t>
            </a:r>
          </a:p>
          <a:p>
            <a:pPr marL="457200" lvl="0" indent="-457200" algn="just"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fr-FR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Priorités avant fin 2018 </a:t>
            </a: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Résumé d’Information – Conventions cadres avec structures fourniture des données- Dispositif technologique partiellement opérationnel</a:t>
            </a:r>
          </a:p>
        </p:txBody>
      </p:sp>
    </p:spTree>
    <p:extLst>
      <p:ext uri="{BB962C8B-B14F-4D97-AF65-F5344CB8AC3E}">
        <p14:creationId xmlns:p14="http://schemas.microsoft.com/office/powerpoint/2010/main" val="2514326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8" y="0"/>
            <a:ext cx="12192000" cy="6858001"/>
          </a:xfrm>
        </p:spPr>
      </p:pic>
      <p:sp>
        <p:nvSpPr>
          <p:cNvPr id="5" name="Rectangle 4"/>
          <p:cNvSpPr/>
          <p:nvPr>
            <p:custDataLst>
              <p:tags r:id="rId2"/>
            </p:custDataLst>
          </p:nvPr>
        </p:nvSpPr>
        <p:spPr>
          <a:xfrm>
            <a:off x="3310396" y="2830286"/>
            <a:ext cx="8747010" cy="13136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8000" dirty="0">
                <a:ln w="76200">
                  <a:solidFill>
                    <a:schemeClr val="tx1"/>
                  </a:solidFill>
                </a:ln>
                <a:solidFill>
                  <a:schemeClr val="tx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 VOUS REMERCIE</a:t>
            </a:r>
            <a:endParaRPr lang="fr-FR" sz="8000" dirty="0">
              <a:ln w="76200"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6219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16393</TotalTime>
  <Words>679</Words>
  <Application>Microsoft Office PowerPoint</Application>
  <PresentationFormat>Widescreen</PresentationFormat>
  <Paragraphs>52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Cambria</vt:lpstr>
      <vt:lpstr>Comic Sans MS</vt:lpstr>
      <vt:lpstr>Times New Roman</vt:lpstr>
      <vt:lpstr>Verdana</vt:lpstr>
      <vt:lpstr>Wingdings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GONGBEI</dc:creator>
  <cp:lastModifiedBy>Thais Narciso</cp:lastModifiedBy>
  <cp:revision>596</cp:revision>
  <dcterms:created xsi:type="dcterms:W3CDTF">2015-01-19T17:27:02Z</dcterms:created>
  <dcterms:modified xsi:type="dcterms:W3CDTF">2018-06-13T05:59:20Z</dcterms:modified>
</cp:coreProperties>
</file>