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3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D1F9-B52D-443F-BFC9-704EA387DD3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85D0-1AE3-440E-AAED-558F6A65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sokha168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A5CA9-A055-4A73-82A9-F6CED39B0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8537"/>
            <a:ext cx="9144000" cy="2387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Cambodia REDD+ Safeguard Information System (Cam-SIS): </a:t>
            </a:r>
            <a:br>
              <a:rPr lang="en-US" sz="4000" b="1" dirty="0"/>
            </a:br>
            <a:r>
              <a:rPr lang="en-US" sz="4000" i="1" dirty="0"/>
              <a:t>Lesson Learnt 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772ECA-A67C-4D6D-B372-338CBB9D3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24940"/>
            <a:ext cx="9143999" cy="1133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By Kim </a:t>
            </a:r>
            <a:r>
              <a:rPr lang="en-US" dirty="0" err="1"/>
              <a:t>Sokha</a:t>
            </a:r>
            <a:endParaRPr lang="en-US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Fishery Administration, Cambodia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ksokha168@gmail.com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12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07C5130-893E-4698-B346-613907063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424070"/>
            <a:ext cx="8219661" cy="489900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</a:rPr>
              <a:t>Table of Contents: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600" b="1" dirty="0"/>
              <a:t>1. Processes  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2. Challenges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3. Opportunities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4. Lessons Learnt </a:t>
            </a:r>
            <a:endParaRPr lang="en-US" sz="4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79A45B-1D24-455F-AB92-95E992667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349" y="3227400"/>
            <a:ext cx="2775494" cy="2095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C520D5-7D17-4C04-8480-FADF870F4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349" y="1411049"/>
            <a:ext cx="2756848" cy="1816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279B6-A94D-4449-B887-BE1CE52042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/>
          <a:stretch/>
        </p:blipFill>
        <p:spPr>
          <a:xfrm>
            <a:off x="6665843" y="0"/>
            <a:ext cx="2478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772ECA-A67C-4D6D-B372-338CBB9D3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73" y="1001653"/>
            <a:ext cx="8891034" cy="5800787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Formulated the </a:t>
            </a:r>
            <a:r>
              <a:rPr lang="en-US" sz="2000" i="1" dirty="0"/>
              <a:t>Cambodia REDD+ Technical Team, REDD+ Consultation Group, and Gender Group </a:t>
            </a:r>
          </a:p>
          <a:p>
            <a:pPr marL="457200" indent="-457200" algn="l">
              <a:buFont typeface="+mj-lt"/>
              <a:buAutoNum type="arabicPeriod"/>
            </a:pPr>
            <a:endParaRPr lang="en-US" sz="1400" i="1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/>
              <a:t>Conducted existing government </a:t>
            </a:r>
            <a:r>
              <a:rPr lang="en-US" sz="2000" i="1" dirty="0" smtClean="0"/>
              <a:t>Policy/Laws/Regulation </a:t>
            </a:r>
            <a:r>
              <a:rPr lang="en-US" sz="2000" i="1" dirty="0"/>
              <a:t>review associated with REDD+ safeguard</a:t>
            </a:r>
          </a:p>
          <a:p>
            <a:pPr marL="457200" indent="-457200" algn="l">
              <a:buFont typeface="+mj-lt"/>
              <a:buAutoNum type="arabicPeriod"/>
            </a:pPr>
            <a:endParaRPr lang="en-US" sz="1600" i="1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/>
              <a:t>Translated 7 Cancun REDD+ safeguard to Cambodia-REDD+ </a:t>
            </a:r>
            <a:r>
              <a:rPr lang="en-US" sz="2000" i="1" dirty="0" smtClean="0"/>
              <a:t>safeguards  </a:t>
            </a:r>
            <a:endParaRPr lang="en-US" sz="2000" i="1" dirty="0"/>
          </a:p>
          <a:p>
            <a:pPr marL="457200" indent="-457200" algn="l">
              <a:buFont typeface="+mj-lt"/>
              <a:buAutoNum type="arabicPeriod"/>
            </a:pPr>
            <a:endParaRPr lang="en-US" sz="1400" i="1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Formulated </a:t>
            </a:r>
            <a:r>
              <a:rPr lang="en-US" sz="2000" dirty="0"/>
              <a:t>Cambodia REDD</a:t>
            </a:r>
            <a:r>
              <a:rPr lang="en-US" sz="2000" dirty="0" smtClean="0"/>
              <a:t>+ Safeguards “Principle</a:t>
            </a:r>
            <a:r>
              <a:rPr lang="en-US" sz="2000" dirty="0"/>
              <a:t>, </a:t>
            </a:r>
            <a:r>
              <a:rPr lang="en-US" sz="2000" dirty="0" smtClean="0"/>
              <a:t>Criteria </a:t>
            </a:r>
            <a:r>
              <a:rPr lang="en-US" sz="2000" dirty="0"/>
              <a:t>and </a:t>
            </a:r>
            <a:r>
              <a:rPr lang="en-US" sz="2000" dirty="0" smtClean="0"/>
              <a:t>Indicators” (PCIs</a:t>
            </a:r>
            <a:r>
              <a:rPr lang="en-US" sz="2000" dirty="0"/>
              <a:t>).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Draft- Cambodia REDD+ SIS, and developed </a:t>
            </a:r>
            <a:r>
              <a:rPr lang="en-US" sz="2000" dirty="0" smtClean="0"/>
              <a:t>plan </a:t>
            </a:r>
            <a:r>
              <a:rPr lang="en-US" sz="2000" dirty="0"/>
              <a:t>for Cambodia SIS </a:t>
            </a:r>
            <a:r>
              <a:rPr lang="en-US" sz="2000" dirty="0" smtClean="0"/>
              <a:t>operationalization</a:t>
            </a:r>
            <a:endParaRPr lang="en-US" sz="2000" dirty="0"/>
          </a:p>
          <a:p>
            <a:pPr marL="457200" indent="-457200" algn="l">
              <a:buFont typeface="+mj-lt"/>
              <a:buAutoNum type="arabicPeriod"/>
            </a:pPr>
            <a:endParaRPr lang="en-US" sz="14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/>
              <a:t>Formulated-</a:t>
            </a:r>
            <a:r>
              <a:rPr lang="en-US" sz="2000" dirty="0"/>
              <a:t> draft safeguard </a:t>
            </a:r>
            <a:r>
              <a:rPr lang="en-US" sz="2000" dirty="0" smtClean="0"/>
              <a:t>Summary of </a:t>
            </a:r>
            <a:r>
              <a:rPr lang="en-US" sz="2000" dirty="0" smtClean="0"/>
              <a:t>I</a:t>
            </a:r>
            <a:r>
              <a:rPr lang="en-US" sz="2000" dirty="0" smtClean="0"/>
              <a:t>nformation- </a:t>
            </a:r>
            <a:r>
              <a:rPr lang="en-US" sz="2000" dirty="0"/>
              <a:t>which was planned to submit to UNFCCC-REDD+ information hub, to be integrated into National Communication and Biannual Report.   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/>
          </a:p>
          <a:p>
            <a:pPr marL="457200" indent="-457200" algn="l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F44D8-F267-4D81-847C-98D6FFD1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78"/>
          <a:stretch/>
        </p:blipFill>
        <p:spPr>
          <a:xfrm>
            <a:off x="-1" y="-14514"/>
            <a:ext cx="9144001" cy="856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235633-0444-41C6-A895-AB5FFC8948AC}"/>
              </a:ext>
            </a:extLst>
          </p:cNvPr>
          <p:cNvSpPr/>
          <p:nvPr/>
        </p:nvSpPr>
        <p:spPr>
          <a:xfrm>
            <a:off x="134873" y="201182"/>
            <a:ext cx="9009128" cy="584775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1. Process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9380D70-196B-4488-9136-51A287AF9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" y="1020413"/>
            <a:ext cx="8842514" cy="478403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PCI </a:t>
            </a:r>
            <a:r>
              <a:rPr lang="en-US" dirty="0" smtClean="0"/>
              <a:t>approach </a:t>
            </a:r>
            <a:r>
              <a:rPr lang="en-US" dirty="0"/>
              <a:t>is </a:t>
            </a:r>
            <a:r>
              <a:rPr lang="en-US" dirty="0" smtClean="0"/>
              <a:t>overly lengthy </a:t>
            </a:r>
            <a:r>
              <a:rPr lang="en-US" dirty="0"/>
              <a:t>and </a:t>
            </a:r>
            <a:r>
              <a:rPr lang="en-US" dirty="0" smtClean="0"/>
              <a:t>complicated </a:t>
            </a:r>
            <a:r>
              <a:rPr lang="en-US" dirty="0"/>
              <a:t>in collecting information, </a:t>
            </a:r>
            <a:r>
              <a:rPr lang="en-US" dirty="0" smtClean="0"/>
              <a:t>management </a:t>
            </a:r>
            <a:r>
              <a:rPr lang="en-US" dirty="0"/>
              <a:t>and analysis at the beginning phase. </a:t>
            </a:r>
          </a:p>
          <a:p>
            <a:pPr marL="457200" indent="-457200" algn="l">
              <a:buFont typeface="+mj-lt"/>
              <a:buAutoNum type="arabicPeriod"/>
            </a:pPr>
            <a:endParaRPr lang="en-US" sz="1600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Confusion re; different </a:t>
            </a:r>
            <a:r>
              <a:rPr lang="en-US" dirty="0"/>
              <a:t>procedures and modalities on SIS </a:t>
            </a:r>
            <a:r>
              <a:rPr lang="en-US" dirty="0" smtClean="0"/>
              <a:t>development </a:t>
            </a:r>
            <a:r>
              <a:rPr lang="en-US" dirty="0"/>
              <a:t>– </a:t>
            </a:r>
            <a:r>
              <a:rPr lang="en-US" dirty="0" smtClean="0"/>
              <a:t>(i.e</a:t>
            </a:r>
            <a:r>
              <a:rPr lang="en-US" dirty="0"/>
              <a:t>. Green Climate Fund, FCPF-Carbon Fund, Joint Credit Mechanism, and World Bank/IFC..) </a:t>
            </a:r>
          </a:p>
          <a:p>
            <a:pPr marL="457200" indent="-457200" algn="l">
              <a:buFont typeface="+mj-lt"/>
              <a:buAutoNum type="arabicPeriod"/>
            </a:pPr>
            <a:endParaRPr lang="en-US" sz="1800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Limited capacity of national safeguard staff in translating national REDD+ safeguard policy into </a:t>
            </a:r>
            <a:r>
              <a:rPr lang="en-US" dirty="0" smtClean="0"/>
              <a:t>on the ground </a:t>
            </a:r>
            <a:r>
              <a:rPr lang="en-US" dirty="0"/>
              <a:t>action (</a:t>
            </a:r>
            <a:r>
              <a:rPr lang="en-US" i="1" dirty="0" smtClean="0"/>
              <a:t>i.e. </a:t>
            </a:r>
            <a:r>
              <a:rPr lang="en-US" i="1" dirty="0"/>
              <a:t>community awareness raising on REDD+ </a:t>
            </a:r>
            <a:r>
              <a:rPr lang="en-US" i="1" dirty="0" smtClean="0"/>
              <a:t>safeguards</a:t>
            </a:r>
            <a:r>
              <a:rPr lang="en-US" dirty="0" smtClean="0"/>
              <a:t>)     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15B09A-A360-40CD-B2B2-3E36B7321913}"/>
              </a:ext>
            </a:extLst>
          </p:cNvPr>
          <p:cNvGrpSpPr/>
          <p:nvPr/>
        </p:nvGrpSpPr>
        <p:grpSpPr>
          <a:xfrm>
            <a:off x="26504" y="5110326"/>
            <a:ext cx="9087210" cy="1741031"/>
            <a:chOff x="26504" y="5110326"/>
            <a:chExt cx="9087210" cy="17410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65E8928-8BCF-4F16-B6B2-2256EC067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5832" y="5110326"/>
              <a:ext cx="2337882" cy="17045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F17A4FC-D5B1-475C-ABEE-EE0D4F5B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9655" y="5110326"/>
              <a:ext cx="2486014" cy="17120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1147E34-298D-45C8-BBAA-C72A6C56F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04" y="5121646"/>
              <a:ext cx="4149492" cy="172971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0C0252-954D-4C9C-AD8D-E834D7B8C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78"/>
          <a:stretch/>
        </p:blipFill>
        <p:spPr>
          <a:xfrm>
            <a:off x="-1" y="-14514"/>
            <a:ext cx="9144001" cy="856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C094C7-BDD2-4F9F-B9A0-732F1EA89141}"/>
              </a:ext>
            </a:extLst>
          </p:cNvPr>
          <p:cNvSpPr/>
          <p:nvPr/>
        </p:nvSpPr>
        <p:spPr>
          <a:xfrm>
            <a:off x="134873" y="201182"/>
            <a:ext cx="9009128" cy="584775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3. Challenges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9380D70-196B-4488-9136-51A287AF9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17" y="1001653"/>
            <a:ext cx="9171237" cy="439972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dirty="0" smtClean="0"/>
              <a:t>FCPF-Readiness </a:t>
            </a:r>
            <a:r>
              <a:rPr lang="en-US" dirty="0"/>
              <a:t>Fund </a:t>
            </a:r>
            <a:r>
              <a:rPr lang="en-US" dirty="0" smtClean="0"/>
              <a:t>(additional support-US$5 million) </a:t>
            </a:r>
            <a:r>
              <a:rPr lang="en-US" dirty="0"/>
              <a:t>to strengthen and </a:t>
            </a:r>
            <a:r>
              <a:rPr lang="en-US" dirty="0" smtClean="0"/>
              <a:t>complete </a:t>
            </a:r>
            <a:r>
              <a:rPr lang="en-US" dirty="0"/>
              <a:t>the current Cambodia SIS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Most of the existing PLRs in Cambodia could address 5 among 7 Cancun </a:t>
            </a:r>
            <a:r>
              <a:rPr lang="en-US" dirty="0" smtClean="0"/>
              <a:t>safeguards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REDD+ </a:t>
            </a:r>
            <a:r>
              <a:rPr lang="en-US" dirty="0" smtClean="0"/>
              <a:t>safeguards are clearly highlighted in </a:t>
            </a:r>
            <a:r>
              <a:rPr lang="en-US" dirty="0"/>
              <a:t>the Cambodia REDD+ strategy- </a:t>
            </a:r>
            <a:r>
              <a:rPr lang="en-US" i="1" dirty="0"/>
              <a:t>this is one of the most effective policy interventions that </a:t>
            </a:r>
            <a:r>
              <a:rPr lang="en-US" i="1" dirty="0" smtClean="0"/>
              <a:t>enable future </a:t>
            </a:r>
            <a:r>
              <a:rPr lang="en-US" i="1" dirty="0"/>
              <a:t>SIS </a:t>
            </a:r>
            <a:r>
              <a:rPr lang="en-US" i="1" dirty="0" smtClean="0"/>
              <a:t>improvements           </a:t>
            </a:r>
            <a:endParaRPr lang="en-US" i="1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DE232-0009-4516-B7BE-F9A15DAF2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78"/>
          <a:stretch/>
        </p:blipFill>
        <p:spPr>
          <a:xfrm>
            <a:off x="-1" y="-14514"/>
            <a:ext cx="9144001" cy="856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91E7D5-58D3-4D22-A2E0-2DF606B3FF54}"/>
              </a:ext>
            </a:extLst>
          </p:cNvPr>
          <p:cNvSpPr/>
          <p:nvPr/>
        </p:nvSpPr>
        <p:spPr>
          <a:xfrm>
            <a:off x="134873" y="201182"/>
            <a:ext cx="9009128" cy="584775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3. Opportunity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4E369E-1AF6-431C-A278-A7CEFE507E55}"/>
              </a:ext>
            </a:extLst>
          </p:cNvPr>
          <p:cNvGrpSpPr/>
          <p:nvPr/>
        </p:nvGrpSpPr>
        <p:grpSpPr>
          <a:xfrm>
            <a:off x="0" y="4997995"/>
            <a:ext cx="9143999" cy="1860005"/>
            <a:chOff x="198781" y="4997995"/>
            <a:chExt cx="8905461" cy="1860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7FC444B-461A-4389-8FF7-A11B5FDC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781" y="5005249"/>
              <a:ext cx="2930251" cy="18303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130D4FF-389A-4EA0-9393-6314B5EF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7411" y="5018501"/>
              <a:ext cx="2930251" cy="18394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013641E-76FB-4F6B-B380-626912E0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2090" y="4997995"/>
              <a:ext cx="2952152" cy="1853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15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9380D70-196B-4488-9136-51A287AF9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78" y="1283598"/>
            <a:ext cx="8672722" cy="573342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 smtClean="0"/>
              <a:t>During SIS development, </a:t>
            </a:r>
            <a:r>
              <a:rPr lang="en-US" sz="2800" dirty="0"/>
              <a:t>should consider taking out the C&amp;I at the begin phase, it could be used for future requirements, or to fill the need of specific donor or REDD+ investors. 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On-going capacity </a:t>
            </a:r>
            <a:r>
              <a:rPr lang="en-US" sz="2800" dirty="0" smtClean="0"/>
              <a:t>building of </a:t>
            </a:r>
            <a:r>
              <a:rPr lang="en-US" sz="2800" dirty="0"/>
              <a:t>stakeholders </a:t>
            </a:r>
            <a:r>
              <a:rPr lang="en-US" sz="2800" i="1" dirty="0" smtClean="0"/>
              <a:t>i.e. </a:t>
            </a:r>
            <a:r>
              <a:rPr lang="en-US" sz="2800" i="1" dirty="0"/>
              <a:t>staff </a:t>
            </a:r>
            <a:r>
              <a:rPr lang="en-US" sz="2800" i="1" dirty="0" smtClean="0"/>
              <a:t>in </a:t>
            </a:r>
            <a:r>
              <a:rPr lang="en-US" sz="2800" i="1" dirty="0"/>
              <a:t>charge of  national REDD+ </a:t>
            </a:r>
            <a:r>
              <a:rPr lang="en-US" sz="2800" i="1" dirty="0" smtClean="0"/>
              <a:t>safeguards, </a:t>
            </a:r>
            <a:r>
              <a:rPr lang="en-US" sz="2800" i="1" dirty="0"/>
              <a:t>and improving the development of community REDD+ awareness raising materials.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Should use </a:t>
            </a:r>
            <a:r>
              <a:rPr lang="en-US" sz="2800" dirty="0" smtClean="0"/>
              <a:t>existing </a:t>
            </a:r>
            <a:r>
              <a:rPr lang="en-US" sz="2800" dirty="0"/>
              <a:t>institutional coordination </a:t>
            </a:r>
            <a:r>
              <a:rPr lang="en-US" sz="2800" dirty="0" smtClean="0"/>
              <a:t>mechanisms </a:t>
            </a:r>
            <a:r>
              <a:rPr lang="en-US" sz="2800" dirty="0"/>
              <a:t>in collecting REDD+ safeguard information, and based-on the piloting phase-country could assess gaps and come up with strategy for improvement   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 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1593A-9B6F-4282-804E-440B3AB78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78"/>
          <a:stretch/>
        </p:blipFill>
        <p:spPr>
          <a:xfrm>
            <a:off x="-1" y="-14514"/>
            <a:ext cx="9144001" cy="856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EBD7C0-9F22-4AA6-83C8-80A953D9ADEF}"/>
              </a:ext>
            </a:extLst>
          </p:cNvPr>
          <p:cNvSpPr/>
          <p:nvPr/>
        </p:nvSpPr>
        <p:spPr>
          <a:xfrm>
            <a:off x="134873" y="201182"/>
            <a:ext cx="9009128" cy="584775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4. Lessons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9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1593A-9B6F-4282-804E-440B3AB78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78"/>
          <a:stretch/>
        </p:blipFill>
        <p:spPr>
          <a:xfrm>
            <a:off x="-1" y="-14513"/>
            <a:ext cx="9144001" cy="1724044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xmlns="" id="{6447E285-75A8-4BCD-ACBA-5E073C55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3" y="4355894"/>
            <a:ext cx="7772400" cy="2387600"/>
          </a:xfrm>
        </p:spPr>
        <p:txBody>
          <a:bodyPr>
            <a:noAutofit/>
          </a:bodyPr>
          <a:lstStyle/>
          <a:p>
            <a:pPr algn="l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Photo used in this PPT provided by the Cambodia Korea REDD+ Joint Project-Cambodia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92CD59-2548-4944-94C8-49693775D86D}"/>
              </a:ext>
            </a:extLst>
          </p:cNvPr>
          <p:cNvSpPr/>
          <p:nvPr/>
        </p:nvSpPr>
        <p:spPr>
          <a:xfrm>
            <a:off x="3507113" y="2091395"/>
            <a:ext cx="2615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68426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356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Cambodia REDD+ Safeguard Information System (Cam-SIS):  Lesson Learnt  and Challenges</vt:lpstr>
      <vt:lpstr>Table of Contents:   1. Processes    2. Challenges  3. Opportunities  4. Lessons Learnt </vt:lpstr>
      <vt:lpstr>PowerPoint Presentation</vt:lpstr>
      <vt:lpstr>PowerPoint Presentation</vt:lpstr>
      <vt:lpstr>PowerPoint Presentation</vt:lpstr>
      <vt:lpstr>PowerPoint Presentation</vt:lpstr>
      <vt:lpstr> Photo used in this PPT provided by the Cambodia Korea REDD+ Joint Project-Cambodia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templates – suggest a 4-slide template: i. Process – what the country did; main points around which the presenter elaborates verbally (avoid long step-by-step accounts)  ii. Challenges – the main difficulties identified during the above described process and how were they (attempted to be) resolved  iii. Opportunities – the key strategic entry points that the country identified and took to make the safeguards process work  iv.  Lessons – top 3 (max) take-home messages to share with other countries   Please try to get the countries to bring across their unique experiences and what they can really contribute in terms of REDD+ safeguards and the specific topics assigned. I think aligning UNFCCC and FCPF procedures and requirements is interesting in Cambodia case, would be good to see some mention of this.</dc:title>
  <dc:creator>DELL</dc:creator>
  <cp:lastModifiedBy>Richard Rastall</cp:lastModifiedBy>
  <cp:revision>21</cp:revision>
  <dcterms:created xsi:type="dcterms:W3CDTF">2017-10-14T01:58:34Z</dcterms:created>
  <dcterms:modified xsi:type="dcterms:W3CDTF">2017-10-24T10:08:52Z</dcterms:modified>
</cp:coreProperties>
</file>