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58" r:id="rId2"/>
    <p:sldId id="493" r:id="rId3"/>
    <p:sldId id="497" r:id="rId4"/>
    <p:sldId id="511" r:id="rId5"/>
    <p:sldId id="521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rey" initials="dr [3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6"/>
    <p:restoredTop sz="89981"/>
  </p:normalViewPr>
  <p:slideViewPr>
    <p:cSldViewPr snapToGrid="0" snapToObjects="1">
      <p:cViewPr>
        <p:scale>
          <a:sx n="90" d="100"/>
          <a:sy n="90" d="100"/>
        </p:scale>
        <p:origin x="432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2B089-1BD0-7A4B-B139-3C3C24D649F8}" type="doc">
      <dgm:prSet loTypeId="urn:microsoft.com/office/officeart/2005/8/layout/hProcess4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035FB2-66AC-1F42-B7FB-E315811EB049}">
      <dgm:prSet phldrT="[Text]"/>
      <dgm:spPr/>
      <dgm:t>
        <a:bodyPr/>
        <a:lstStyle/>
        <a:p>
          <a:pPr algn="ctr"/>
          <a:r>
            <a:rPr lang="en-GB" dirty="0" smtClean="0">
              <a:latin typeface="+mn-lt"/>
              <a:ea typeface="Futura Medium" charset="0"/>
              <a:cs typeface="Futura Medium" charset="0"/>
            </a:rPr>
            <a:t>Implement</a:t>
          </a:r>
          <a:r>
            <a:rPr lang="en-GB" baseline="0" dirty="0" smtClean="0">
              <a:latin typeface="+mn-lt"/>
              <a:ea typeface="Futura Medium" charset="0"/>
              <a:cs typeface="Futura Medium" charset="0"/>
            </a:rPr>
            <a:t> </a:t>
          </a:r>
          <a:r>
            <a:rPr lang="en-GB" dirty="0" smtClean="0">
              <a:latin typeface="+mn-lt"/>
              <a:ea typeface="Futura Medium" charset="0"/>
              <a:cs typeface="Futura Medium" charset="0"/>
            </a:rPr>
            <a:t>REDD+ activities in a manner consistent with the Cancun safeguards</a:t>
          </a:r>
          <a:endParaRPr lang="en-US" dirty="0">
            <a:latin typeface="+mn-lt"/>
            <a:ea typeface="Futura Medium" charset="0"/>
            <a:cs typeface="Futura Medium" charset="0"/>
          </a:endParaRPr>
        </a:p>
      </dgm:t>
    </dgm:pt>
    <dgm:pt modelId="{9E823429-DC12-C846-A30D-01244CDB94C6}" type="parTrans" cxnId="{C41D74F6-08B2-0C46-849A-93F86D778CFB}">
      <dgm:prSet/>
      <dgm:spPr/>
      <dgm:t>
        <a:bodyPr/>
        <a:lstStyle/>
        <a:p>
          <a:endParaRPr lang="en-US"/>
        </a:p>
      </dgm:t>
    </dgm:pt>
    <dgm:pt modelId="{1C2CF333-391D-6A4A-A8C7-62B2A147688A}" type="sibTrans" cxnId="{C41D74F6-08B2-0C46-849A-93F86D778CFB}">
      <dgm:prSet/>
      <dgm:spPr/>
      <dgm:t>
        <a:bodyPr/>
        <a:lstStyle/>
        <a:p>
          <a:endParaRPr lang="en-US"/>
        </a:p>
      </dgm:t>
    </dgm:pt>
    <dgm:pt modelId="{D735C117-9B36-BE43-A1C2-AD014319A461}">
      <dgm:prSet phldrT="[Text]"/>
      <dgm:spPr/>
      <dgm:t>
        <a:bodyPr/>
        <a:lstStyle/>
        <a:p>
          <a:pPr algn="ctr"/>
          <a:r>
            <a:rPr lang="en-GB" dirty="0" smtClean="0">
              <a:latin typeface="+mn-lt"/>
              <a:ea typeface="Futura Medium" charset="0"/>
              <a:cs typeface="Futura Medium" charset="0"/>
            </a:rPr>
            <a:t>Develop a</a:t>
          </a:r>
          <a:r>
            <a:rPr lang="en-GB" baseline="0" dirty="0" smtClean="0">
              <a:latin typeface="+mn-lt"/>
              <a:ea typeface="Futura Medium" charset="0"/>
              <a:cs typeface="Futura Medium" charset="0"/>
            </a:rPr>
            <a:t> Safeguard Information System (SIS)</a:t>
          </a:r>
          <a:endParaRPr lang="en-US" dirty="0">
            <a:latin typeface="+mn-lt"/>
            <a:ea typeface="Futura Medium" charset="0"/>
            <a:cs typeface="Futura Medium" charset="0"/>
          </a:endParaRPr>
        </a:p>
      </dgm:t>
    </dgm:pt>
    <dgm:pt modelId="{09F9831F-72A8-BD4E-A5EE-A76A7BFC5AE5}" type="parTrans" cxnId="{92D6A109-7DCF-624B-9385-FD819D3AF43B}">
      <dgm:prSet/>
      <dgm:spPr/>
      <dgm:t>
        <a:bodyPr/>
        <a:lstStyle/>
        <a:p>
          <a:endParaRPr lang="en-US"/>
        </a:p>
      </dgm:t>
    </dgm:pt>
    <dgm:pt modelId="{181A9C81-E8DB-804B-A4E7-A51670F91622}" type="sibTrans" cxnId="{92D6A109-7DCF-624B-9385-FD819D3AF43B}">
      <dgm:prSet/>
      <dgm:spPr/>
      <dgm:t>
        <a:bodyPr/>
        <a:lstStyle/>
        <a:p>
          <a:endParaRPr lang="en-US"/>
        </a:p>
      </dgm:t>
    </dgm:pt>
    <dgm:pt modelId="{271934C9-20B8-3F43-BF64-1DB086F75A44}">
      <dgm:prSet phldrT="[Text]"/>
      <dgm:spPr/>
      <dgm:t>
        <a:bodyPr/>
        <a:lstStyle/>
        <a:p>
          <a:pPr algn="ctr"/>
          <a:r>
            <a:rPr lang="en-GB" dirty="0" smtClean="0">
              <a:latin typeface="+mn-lt"/>
              <a:ea typeface="Futura Medium" charset="0"/>
              <a:cs typeface="Futura Medium" charset="0"/>
            </a:rPr>
            <a:t>Provide</a:t>
          </a:r>
          <a:r>
            <a:rPr lang="en-GB" baseline="0" dirty="0" smtClean="0">
              <a:latin typeface="+mn-lt"/>
              <a:ea typeface="Futura Medium" charset="0"/>
              <a:cs typeface="Futura Medium" charset="0"/>
            </a:rPr>
            <a:t> the most recent</a:t>
          </a:r>
          <a:r>
            <a:rPr lang="en-GB" dirty="0" smtClean="0">
              <a:latin typeface="+mn-lt"/>
              <a:ea typeface="Futura Medium" charset="0"/>
              <a:cs typeface="Futura Medium" charset="0"/>
            </a:rPr>
            <a:t> summary of information</a:t>
          </a:r>
          <a:endParaRPr lang="en-US" dirty="0">
            <a:latin typeface="+mn-lt"/>
            <a:ea typeface="Futura Medium" charset="0"/>
            <a:cs typeface="Futura Medium" charset="0"/>
          </a:endParaRPr>
        </a:p>
      </dgm:t>
    </dgm:pt>
    <dgm:pt modelId="{E4419925-5565-4740-B50F-4B05F1930B3E}" type="parTrans" cxnId="{C10FC18B-0FE8-0442-9284-F814F1B51276}">
      <dgm:prSet/>
      <dgm:spPr/>
      <dgm:t>
        <a:bodyPr/>
        <a:lstStyle/>
        <a:p>
          <a:endParaRPr lang="en-US"/>
        </a:p>
      </dgm:t>
    </dgm:pt>
    <dgm:pt modelId="{510E3B36-E381-204C-A827-9DF05A41BE6A}" type="sibTrans" cxnId="{C10FC18B-0FE8-0442-9284-F814F1B51276}">
      <dgm:prSet/>
      <dgm:spPr/>
      <dgm:t>
        <a:bodyPr/>
        <a:lstStyle/>
        <a:p>
          <a:endParaRPr lang="en-US"/>
        </a:p>
      </dgm:t>
    </dgm:pt>
    <dgm:pt modelId="{8A110FD7-056E-C14F-A668-CB896EAF4FB8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1</a:t>
          </a:r>
          <a:endParaRPr lang="en-US" dirty="0">
            <a:latin typeface="+mn-lt"/>
          </a:endParaRPr>
        </a:p>
      </dgm:t>
    </dgm:pt>
    <dgm:pt modelId="{9FA47FE5-B201-B545-B5CD-F2CC40772397}" type="parTrans" cxnId="{7B20601E-644C-CA43-BD73-6DF1D33F78F8}">
      <dgm:prSet/>
      <dgm:spPr/>
      <dgm:t>
        <a:bodyPr/>
        <a:lstStyle/>
        <a:p>
          <a:endParaRPr lang="es-MX"/>
        </a:p>
      </dgm:t>
    </dgm:pt>
    <dgm:pt modelId="{824F6544-8D2E-7144-88D6-5CE4F0F397AF}" type="sibTrans" cxnId="{7B20601E-644C-CA43-BD73-6DF1D33F78F8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es-MX"/>
        </a:p>
      </dgm:t>
    </dgm:pt>
    <dgm:pt modelId="{7C4A406B-1818-9F49-B6D9-78B7A2DDA9E9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2</a:t>
          </a:r>
          <a:endParaRPr lang="en-US" dirty="0">
            <a:latin typeface="+mn-lt"/>
          </a:endParaRPr>
        </a:p>
      </dgm:t>
    </dgm:pt>
    <dgm:pt modelId="{60343BE9-6B54-D046-A196-21297A9BFACA}" type="parTrans" cxnId="{F3D702C5-ABED-474B-8389-3489CC7F175D}">
      <dgm:prSet/>
      <dgm:spPr/>
      <dgm:t>
        <a:bodyPr/>
        <a:lstStyle/>
        <a:p>
          <a:endParaRPr lang="es-MX"/>
        </a:p>
      </dgm:t>
    </dgm:pt>
    <dgm:pt modelId="{331E3F4D-A253-E344-8841-861789CA1EC8}" type="sibTrans" cxnId="{F3D702C5-ABED-474B-8389-3489CC7F175D}">
      <dgm:prSet/>
      <dgm:spPr>
        <a:solidFill>
          <a:srgbClr val="FFFFFF"/>
        </a:solidFill>
        <a:ln>
          <a:solidFill>
            <a:srgbClr val="FFFFFF"/>
          </a:solidFill>
        </a:ln>
      </dgm:spPr>
      <dgm:t>
        <a:bodyPr/>
        <a:lstStyle/>
        <a:p>
          <a:endParaRPr lang="es-MX"/>
        </a:p>
      </dgm:t>
    </dgm:pt>
    <dgm:pt modelId="{3180C085-DCA7-6E45-94A1-0C528EE37B5A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3</a:t>
          </a:r>
          <a:endParaRPr lang="en-US" dirty="0">
            <a:latin typeface="+mn-lt"/>
          </a:endParaRPr>
        </a:p>
      </dgm:t>
    </dgm:pt>
    <dgm:pt modelId="{00BD3B2F-FD55-4347-B46E-54213A5DD621}" type="parTrans" cxnId="{14DBE9DD-B19D-AF41-B8DC-B8F6BB3958C8}">
      <dgm:prSet/>
      <dgm:spPr/>
      <dgm:t>
        <a:bodyPr/>
        <a:lstStyle/>
        <a:p>
          <a:endParaRPr lang="es-MX"/>
        </a:p>
      </dgm:t>
    </dgm:pt>
    <dgm:pt modelId="{6C0F3D19-D646-324A-B7BE-5725877B8324}" type="sibTrans" cxnId="{14DBE9DD-B19D-AF41-B8DC-B8F6BB3958C8}">
      <dgm:prSet/>
      <dgm:spPr/>
      <dgm:t>
        <a:bodyPr/>
        <a:lstStyle/>
        <a:p>
          <a:endParaRPr lang="es-MX"/>
        </a:p>
      </dgm:t>
    </dgm:pt>
    <dgm:pt modelId="{0CC6CF9A-B581-2241-B6F5-15812E211015}">
      <dgm:prSet phldrT="[Text]"/>
      <dgm:spPr/>
      <dgm:t>
        <a:bodyPr/>
        <a:lstStyle/>
        <a:p>
          <a:pPr algn="l"/>
          <a:endParaRPr lang="en-US" dirty="0">
            <a:latin typeface="+mn-lt"/>
          </a:endParaRPr>
        </a:p>
      </dgm:t>
    </dgm:pt>
    <dgm:pt modelId="{110D458F-5FC3-A74A-81A8-435731292035}" type="parTrans" cxnId="{EB7E48EC-5E91-574B-A365-36A6B67EE0F5}">
      <dgm:prSet/>
      <dgm:spPr/>
      <dgm:t>
        <a:bodyPr/>
        <a:lstStyle/>
        <a:p>
          <a:endParaRPr lang="en-US"/>
        </a:p>
      </dgm:t>
    </dgm:pt>
    <dgm:pt modelId="{D96DD837-2BB6-F545-9A4C-6DF8035AF501}" type="sibTrans" cxnId="{EB7E48EC-5E91-574B-A365-36A6B67EE0F5}">
      <dgm:prSet/>
      <dgm:spPr/>
      <dgm:t>
        <a:bodyPr/>
        <a:lstStyle/>
        <a:p>
          <a:endParaRPr lang="en-US"/>
        </a:p>
      </dgm:t>
    </dgm:pt>
    <dgm:pt modelId="{4424934B-476B-5E4D-AD87-D3C243627DE0}" type="pres">
      <dgm:prSet presAssocID="{60B2B089-1BD0-7A4B-B139-3C3C24D649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DEBE7DC-E3AC-764A-9B1F-31C0F7847583}" type="pres">
      <dgm:prSet presAssocID="{60B2B089-1BD0-7A4B-B139-3C3C24D649F8}" presName="tSp" presStyleCnt="0"/>
      <dgm:spPr/>
    </dgm:pt>
    <dgm:pt modelId="{BBDFEF51-9EA0-1844-A04F-DFF1B770DDF3}" type="pres">
      <dgm:prSet presAssocID="{60B2B089-1BD0-7A4B-B139-3C3C24D649F8}" presName="bSp" presStyleCnt="0"/>
      <dgm:spPr/>
    </dgm:pt>
    <dgm:pt modelId="{538670C2-6FB2-2846-BDCC-BF8C516740F1}" type="pres">
      <dgm:prSet presAssocID="{60B2B089-1BD0-7A4B-B139-3C3C24D649F8}" presName="process" presStyleCnt="0"/>
      <dgm:spPr/>
    </dgm:pt>
    <dgm:pt modelId="{421E39F4-1AFA-C140-AFBF-BCBE68B6B382}" type="pres">
      <dgm:prSet presAssocID="{8A110FD7-056E-C14F-A668-CB896EAF4FB8}" presName="composite1" presStyleCnt="0"/>
      <dgm:spPr/>
    </dgm:pt>
    <dgm:pt modelId="{BBAC6D25-747D-5647-A757-83E8AC7E0634}" type="pres">
      <dgm:prSet presAssocID="{8A110FD7-056E-C14F-A668-CB896EAF4FB8}" presName="dummyNode1" presStyleLbl="node1" presStyleIdx="0" presStyleCnt="3"/>
      <dgm:spPr/>
    </dgm:pt>
    <dgm:pt modelId="{65F747B4-BA7B-BE4A-AB46-CF269D10BF6E}" type="pres">
      <dgm:prSet presAssocID="{8A110FD7-056E-C14F-A668-CB896EAF4FB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4AD913-A62A-BD46-897F-20BA9BB882D8}" type="pres">
      <dgm:prSet presAssocID="{8A110FD7-056E-C14F-A668-CB896EAF4FB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7A248D-8F50-174B-9A20-C743C63371F2}" type="pres">
      <dgm:prSet presAssocID="{8A110FD7-056E-C14F-A668-CB896EAF4FB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A1196D-604D-2D4F-BF31-18A0759B272A}" type="pres">
      <dgm:prSet presAssocID="{8A110FD7-056E-C14F-A668-CB896EAF4FB8}" presName="connSite1" presStyleCnt="0"/>
      <dgm:spPr/>
    </dgm:pt>
    <dgm:pt modelId="{CAE474ED-5B63-8C44-8021-4743DA353992}" type="pres">
      <dgm:prSet presAssocID="{824F6544-8D2E-7144-88D6-5CE4F0F397AF}" presName="Name9" presStyleLbl="sibTrans2D1" presStyleIdx="0" presStyleCnt="2" custFlipHor="1" custScaleX="1802" custScaleY="43658" custLinFactNeighborX="-6476" custLinFactNeighborY="7796"/>
      <dgm:spPr/>
      <dgm:t>
        <a:bodyPr/>
        <a:lstStyle/>
        <a:p>
          <a:endParaRPr lang="es-MX"/>
        </a:p>
      </dgm:t>
    </dgm:pt>
    <dgm:pt modelId="{2717D36B-F298-1C4F-9FF4-EC97A0A86D7F}" type="pres">
      <dgm:prSet presAssocID="{7C4A406B-1818-9F49-B6D9-78B7A2DDA9E9}" presName="composite2" presStyleCnt="0"/>
      <dgm:spPr/>
    </dgm:pt>
    <dgm:pt modelId="{0C94A791-684E-E642-BB66-A65F166C775D}" type="pres">
      <dgm:prSet presAssocID="{7C4A406B-1818-9F49-B6D9-78B7A2DDA9E9}" presName="dummyNode2" presStyleLbl="node1" presStyleIdx="0" presStyleCnt="3"/>
      <dgm:spPr/>
    </dgm:pt>
    <dgm:pt modelId="{A33E9113-FD0F-0C4F-B054-90A172B02791}" type="pres">
      <dgm:prSet presAssocID="{7C4A406B-1818-9F49-B6D9-78B7A2DDA9E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00E039-FDA0-0D4A-9B4D-7C681C260690}" type="pres">
      <dgm:prSet presAssocID="{7C4A406B-1818-9F49-B6D9-78B7A2DDA9E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BBF3EF-4C3F-8F44-B1A6-35E68EC46AAB}" type="pres">
      <dgm:prSet presAssocID="{7C4A406B-1818-9F49-B6D9-78B7A2DDA9E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FF3343-9DD2-6245-BD7B-E055EC9EDE5D}" type="pres">
      <dgm:prSet presAssocID="{7C4A406B-1818-9F49-B6D9-78B7A2DDA9E9}" presName="connSite2" presStyleCnt="0"/>
      <dgm:spPr/>
    </dgm:pt>
    <dgm:pt modelId="{A6F498D2-525B-2D40-9345-2702216DA835}" type="pres">
      <dgm:prSet presAssocID="{331E3F4D-A253-E344-8841-861789CA1EC8}" presName="Name18" presStyleLbl="sibTrans2D1" presStyleIdx="1" presStyleCnt="2" custFlipVert="1" custFlipHor="0" custScaleX="1613" custScaleY="48487" custLinFactNeighborX="44271" custLinFactNeighborY="44493"/>
      <dgm:spPr/>
      <dgm:t>
        <a:bodyPr/>
        <a:lstStyle/>
        <a:p>
          <a:endParaRPr lang="es-MX"/>
        </a:p>
      </dgm:t>
    </dgm:pt>
    <dgm:pt modelId="{DD6E420E-45E1-EC45-8746-2EB53CD70F13}" type="pres">
      <dgm:prSet presAssocID="{3180C085-DCA7-6E45-94A1-0C528EE37B5A}" presName="composite1" presStyleCnt="0"/>
      <dgm:spPr/>
    </dgm:pt>
    <dgm:pt modelId="{E1046B94-4E0A-7042-93B1-7D7FE86DB2A7}" type="pres">
      <dgm:prSet presAssocID="{3180C085-DCA7-6E45-94A1-0C528EE37B5A}" presName="dummyNode1" presStyleLbl="node1" presStyleIdx="1" presStyleCnt="3"/>
      <dgm:spPr/>
    </dgm:pt>
    <dgm:pt modelId="{5DF94ADE-CA33-D741-9962-1EB8426AF605}" type="pres">
      <dgm:prSet presAssocID="{3180C085-DCA7-6E45-94A1-0C528EE37B5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0E2748-F8FC-8341-96B8-2227819761EC}" type="pres">
      <dgm:prSet presAssocID="{3180C085-DCA7-6E45-94A1-0C528EE37B5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34B194-1310-7047-AAEC-E25B5570FD65}" type="pres">
      <dgm:prSet presAssocID="{3180C085-DCA7-6E45-94A1-0C528EE37B5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E6853F-D831-2F44-8ED3-684EA920FBBC}" type="pres">
      <dgm:prSet presAssocID="{3180C085-DCA7-6E45-94A1-0C528EE37B5A}" presName="connSite1" presStyleCnt="0"/>
      <dgm:spPr/>
    </dgm:pt>
  </dgm:ptLst>
  <dgm:cxnLst>
    <dgm:cxn modelId="{EB7E48EC-5E91-574B-A365-36A6B67EE0F5}" srcId="{7C4A406B-1818-9F49-B6D9-78B7A2DDA9E9}" destId="{0CC6CF9A-B581-2241-B6F5-15812E211015}" srcOrd="1" destOrd="0" parTransId="{110D458F-5FC3-A74A-81A8-435731292035}" sibTransId="{D96DD837-2BB6-F545-9A4C-6DF8035AF501}"/>
    <dgm:cxn modelId="{9438CAA7-82E5-3B45-8AC3-569003E5459F}" type="presOf" srcId="{11035FB2-66AC-1F42-B7FB-E315811EB049}" destId="{654AD913-A62A-BD46-897F-20BA9BB882D8}" srcOrd="1" destOrd="0" presId="urn:microsoft.com/office/officeart/2005/8/layout/hProcess4"/>
    <dgm:cxn modelId="{E060B031-63CC-8447-B5E6-C1E8DC891CEB}" type="presOf" srcId="{3180C085-DCA7-6E45-94A1-0C528EE37B5A}" destId="{1C34B194-1310-7047-AAEC-E25B5570FD65}" srcOrd="0" destOrd="0" presId="urn:microsoft.com/office/officeart/2005/8/layout/hProcess4"/>
    <dgm:cxn modelId="{F3D702C5-ABED-474B-8389-3489CC7F175D}" srcId="{60B2B089-1BD0-7A4B-B139-3C3C24D649F8}" destId="{7C4A406B-1818-9F49-B6D9-78B7A2DDA9E9}" srcOrd="1" destOrd="0" parTransId="{60343BE9-6B54-D046-A196-21297A9BFACA}" sibTransId="{331E3F4D-A253-E344-8841-861789CA1EC8}"/>
    <dgm:cxn modelId="{43E9A39E-B180-2F4A-810A-6EEA138898D2}" type="presOf" srcId="{60B2B089-1BD0-7A4B-B139-3C3C24D649F8}" destId="{4424934B-476B-5E4D-AD87-D3C243627DE0}" srcOrd="0" destOrd="0" presId="urn:microsoft.com/office/officeart/2005/8/layout/hProcess4"/>
    <dgm:cxn modelId="{E2768F2D-911D-6040-8343-45CC88B0EC7F}" type="presOf" srcId="{331E3F4D-A253-E344-8841-861789CA1EC8}" destId="{A6F498D2-525B-2D40-9345-2702216DA835}" srcOrd="0" destOrd="0" presId="urn:microsoft.com/office/officeart/2005/8/layout/hProcess4"/>
    <dgm:cxn modelId="{7B20601E-644C-CA43-BD73-6DF1D33F78F8}" srcId="{60B2B089-1BD0-7A4B-B139-3C3C24D649F8}" destId="{8A110FD7-056E-C14F-A668-CB896EAF4FB8}" srcOrd="0" destOrd="0" parTransId="{9FA47FE5-B201-B545-B5CD-F2CC40772397}" sibTransId="{824F6544-8D2E-7144-88D6-5CE4F0F397AF}"/>
    <dgm:cxn modelId="{EB9FC060-91C2-2043-9855-44AE0A59840B}" type="presOf" srcId="{271934C9-20B8-3F43-BF64-1DB086F75A44}" destId="{5DF94ADE-CA33-D741-9962-1EB8426AF605}" srcOrd="0" destOrd="0" presId="urn:microsoft.com/office/officeart/2005/8/layout/hProcess4"/>
    <dgm:cxn modelId="{5F22B209-B8BD-994F-87FB-CE353EA5C00B}" type="presOf" srcId="{D735C117-9B36-BE43-A1C2-AD014319A461}" destId="{A33E9113-FD0F-0C4F-B054-90A172B02791}" srcOrd="0" destOrd="0" presId="urn:microsoft.com/office/officeart/2005/8/layout/hProcess4"/>
    <dgm:cxn modelId="{9C974AFC-E8F3-4E4F-A52E-E6E8089075DE}" type="presOf" srcId="{271934C9-20B8-3F43-BF64-1DB086F75A44}" destId="{D00E2748-F8FC-8341-96B8-2227819761EC}" srcOrd="1" destOrd="0" presId="urn:microsoft.com/office/officeart/2005/8/layout/hProcess4"/>
    <dgm:cxn modelId="{92D6A109-7DCF-624B-9385-FD819D3AF43B}" srcId="{7C4A406B-1818-9F49-B6D9-78B7A2DDA9E9}" destId="{D735C117-9B36-BE43-A1C2-AD014319A461}" srcOrd="0" destOrd="0" parTransId="{09F9831F-72A8-BD4E-A5EE-A76A7BFC5AE5}" sibTransId="{181A9C81-E8DB-804B-A4E7-A51670F91622}"/>
    <dgm:cxn modelId="{49974058-0D6A-2F4E-A3C4-465C7C548EC3}" type="presOf" srcId="{0CC6CF9A-B581-2241-B6F5-15812E211015}" destId="{A33E9113-FD0F-0C4F-B054-90A172B02791}" srcOrd="0" destOrd="1" presId="urn:microsoft.com/office/officeart/2005/8/layout/hProcess4"/>
    <dgm:cxn modelId="{02F6AF88-4056-0A40-ACC3-F029C76F5339}" type="presOf" srcId="{0CC6CF9A-B581-2241-B6F5-15812E211015}" destId="{0000E039-FDA0-0D4A-9B4D-7C681C260690}" srcOrd="1" destOrd="1" presId="urn:microsoft.com/office/officeart/2005/8/layout/hProcess4"/>
    <dgm:cxn modelId="{C41D74F6-08B2-0C46-849A-93F86D778CFB}" srcId="{8A110FD7-056E-C14F-A668-CB896EAF4FB8}" destId="{11035FB2-66AC-1F42-B7FB-E315811EB049}" srcOrd="0" destOrd="0" parTransId="{9E823429-DC12-C846-A30D-01244CDB94C6}" sibTransId="{1C2CF333-391D-6A4A-A8C7-62B2A147688A}"/>
    <dgm:cxn modelId="{AD67A8D7-D4CC-2A42-8274-8D585F9F6A7A}" type="presOf" srcId="{7C4A406B-1818-9F49-B6D9-78B7A2DDA9E9}" destId="{FABBF3EF-4C3F-8F44-B1A6-35E68EC46AAB}" srcOrd="0" destOrd="0" presId="urn:microsoft.com/office/officeart/2005/8/layout/hProcess4"/>
    <dgm:cxn modelId="{C10FC18B-0FE8-0442-9284-F814F1B51276}" srcId="{3180C085-DCA7-6E45-94A1-0C528EE37B5A}" destId="{271934C9-20B8-3F43-BF64-1DB086F75A44}" srcOrd="0" destOrd="0" parTransId="{E4419925-5565-4740-B50F-4B05F1930B3E}" sibTransId="{510E3B36-E381-204C-A827-9DF05A41BE6A}"/>
    <dgm:cxn modelId="{F14AF6B6-482F-7C44-9A58-51BBFEB8F84A}" type="presOf" srcId="{824F6544-8D2E-7144-88D6-5CE4F0F397AF}" destId="{CAE474ED-5B63-8C44-8021-4743DA353992}" srcOrd="0" destOrd="0" presId="urn:microsoft.com/office/officeart/2005/8/layout/hProcess4"/>
    <dgm:cxn modelId="{120C1630-2DB9-A641-965D-E1282BED5913}" type="presOf" srcId="{11035FB2-66AC-1F42-B7FB-E315811EB049}" destId="{65F747B4-BA7B-BE4A-AB46-CF269D10BF6E}" srcOrd="0" destOrd="0" presId="urn:microsoft.com/office/officeart/2005/8/layout/hProcess4"/>
    <dgm:cxn modelId="{F91A4582-3657-C545-A285-F4261567109D}" type="presOf" srcId="{8A110FD7-056E-C14F-A668-CB896EAF4FB8}" destId="{257A248D-8F50-174B-9A20-C743C63371F2}" srcOrd="0" destOrd="0" presId="urn:microsoft.com/office/officeart/2005/8/layout/hProcess4"/>
    <dgm:cxn modelId="{F203DB50-60EA-7541-B453-E08A49B0FEAA}" type="presOf" srcId="{D735C117-9B36-BE43-A1C2-AD014319A461}" destId="{0000E039-FDA0-0D4A-9B4D-7C681C260690}" srcOrd="1" destOrd="0" presId="urn:microsoft.com/office/officeart/2005/8/layout/hProcess4"/>
    <dgm:cxn modelId="{14DBE9DD-B19D-AF41-B8DC-B8F6BB3958C8}" srcId="{60B2B089-1BD0-7A4B-B139-3C3C24D649F8}" destId="{3180C085-DCA7-6E45-94A1-0C528EE37B5A}" srcOrd="2" destOrd="0" parTransId="{00BD3B2F-FD55-4347-B46E-54213A5DD621}" sibTransId="{6C0F3D19-D646-324A-B7BE-5725877B8324}"/>
    <dgm:cxn modelId="{DC29B2FF-D76D-FB4B-BA85-FFB3B167250B}" type="presParOf" srcId="{4424934B-476B-5E4D-AD87-D3C243627DE0}" destId="{BDEBE7DC-E3AC-764A-9B1F-31C0F7847583}" srcOrd="0" destOrd="0" presId="urn:microsoft.com/office/officeart/2005/8/layout/hProcess4"/>
    <dgm:cxn modelId="{5B7AE7BB-C5C9-B544-800A-F04C32518A75}" type="presParOf" srcId="{4424934B-476B-5E4D-AD87-D3C243627DE0}" destId="{BBDFEF51-9EA0-1844-A04F-DFF1B770DDF3}" srcOrd="1" destOrd="0" presId="urn:microsoft.com/office/officeart/2005/8/layout/hProcess4"/>
    <dgm:cxn modelId="{A59114CE-A5FD-5844-AB8A-EEDFD2F00A7D}" type="presParOf" srcId="{4424934B-476B-5E4D-AD87-D3C243627DE0}" destId="{538670C2-6FB2-2846-BDCC-BF8C516740F1}" srcOrd="2" destOrd="0" presId="urn:microsoft.com/office/officeart/2005/8/layout/hProcess4"/>
    <dgm:cxn modelId="{8BC0DF52-DD60-7844-AD09-83F5B1424092}" type="presParOf" srcId="{538670C2-6FB2-2846-BDCC-BF8C516740F1}" destId="{421E39F4-1AFA-C140-AFBF-BCBE68B6B382}" srcOrd="0" destOrd="0" presId="urn:microsoft.com/office/officeart/2005/8/layout/hProcess4"/>
    <dgm:cxn modelId="{C9B87807-CF9F-8346-B2BB-0A2E5EEEE5AB}" type="presParOf" srcId="{421E39F4-1AFA-C140-AFBF-BCBE68B6B382}" destId="{BBAC6D25-747D-5647-A757-83E8AC7E0634}" srcOrd="0" destOrd="0" presId="urn:microsoft.com/office/officeart/2005/8/layout/hProcess4"/>
    <dgm:cxn modelId="{000F5C40-589E-9D4C-8BA7-C31CBA050F88}" type="presParOf" srcId="{421E39F4-1AFA-C140-AFBF-BCBE68B6B382}" destId="{65F747B4-BA7B-BE4A-AB46-CF269D10BF6E}" srcOrd="1" destOrd="0" presId="urn:microsoft.com/office/officeart/2005/8/layout/hProcess4"/>
    <dgm:cxn modelId="{ECA047BE-84DD-7247-A435-860544C23113}" type="presParOf" srcId="{421E39F4-1AFA-C140-AFBF-BCBE68B6B382}" destId="{654AD913-A62A-BD46-897F-20BA9BB882D8}" srcOrd="2" destOrd="0" presId="urn:microsoft.com/office/officeart/2005/8/layout/hProcess4"/>
    <dgm:cxn modelId="{8CCC4565-E145-D940-8BBE-064D94B9FCBE}" type="presParOf" srcId="{421E39F4-1AFA-C140-AFBF-BCBE68B6B382}" destId="{257A248D-8F50-174B-9A20-C743C63371F2}" srcOrd="3" destOrd="0" presId="urn:microsoft.com/office/officeart/2005/8/layout/hProcess4"/>
    <dgm:cxn modelId="{4E703FCB-14DD-CC4B-9D95-9DF4CBAE15D2}" type="presParOf" srcId="{421E39F4-1AFA-C140-AFBF-BCBE68B6B382}" destId="{DFA1196D-604D-2D4F-BF31-18A0759B272A}" srcOrd="4" destOrd="0" presId="urn:microsoft.com/office/officeart/2005/8/layout/hProcess4"/>
    <dgm:cxn modelId="{33DD9342-3CB7-3E47-838C-71B296A88FDB}" type="presParOf" srcId="{538670C2-6FB2-2846-BDCC-BF8C516740F1}" destId="{CAE474ED-5B63-8C44-8021-4743DA353992}" srcOrd="1" destOrd="0" presId="urn:microsoft.com/office/officeart/2005/8/layout/hProcess4"/>
    <dgm:cxn modelId="{E02EF466-C7AD-694D-A198-6BCA8E87B4E3}" type="presParOf" srcId="{538670C2-6FB2-2846-BDCC-BF8C516740F1}" destId="{2717D36B-F298-1C4F-9FF4-EC97A0A86D7F}" srcOrd="2" destOrd="0" presId="urn:microsoft.com/office/officeart/2005/8/layout/hProcess4"/>
    <dgm:cxn modelId="{F45780DB-6C23-2942-8157-21CD32D3C3C9}" type="presParOf" srcId="{2717D36B-F298-1C4F-9FF4-EC97A0A86D7F}" destId="{0C94A791-684E-E642-BB66-A65F166C775D}" srcOrd="0" destOrd="0" presId="urn:microsoft.com/office/officeart/2005/8/layout/hProcess4"/>
    <dgm:cxn modelId="{60A0E06F-E0C8-154C-A833-703DAC8932BF}" type="presParOf" srcId="{2717D36B-F298-1C4F-9FF4-EC97A0A86D7F}" destId="{A33E9113-FD0F-0C4F-B054-90A172B02791}" srcOrd="1" destOrd="0" presId="urn:microsoft.com/office/officeart/2005/8/layout/hProcess4"/>
    <dgm:cxn modelId="{F5F6B192-254D-3F49-8611-C90922A172F2}" type="presParOf" srcId="{2717D36B-F298-1C4F-9FF4-EC97A0A86D7F}" destId="{0000E039-FDA0-0D4A-9B4D-7C681C260690}" srcOrd="2" destOrd="0" presId="urn:microsoft.com/office/officeart/2005/8/layout/hProcess4"/>
    <dgm:cxn modelId="{749B601C-77B1-8542-A5CE-25D6E77D37DB}" type="presParOf" srcId="{2717D36B-F298-1C4F-9FF4-EC97A0A86D7F}" destId="{FABBF3EF-4C3F-8F44-B1A6-35E68EC46AAB}" srcOrd="3" destOrd="0" presId="urn:microsoft.com/office/officeart/2005/8/layout/hProcess4"/>
    <dgm:cxn modelId="{19DB8009-4B91-9240-BCE9-86C692FA297B}" type="presParOf" srcId="{2717D36B-F298-1C4F-9FF4-EC97A0A86D7F}" destId="{01FF3343-9DD2-6245-BD7B-E055EC9EDE5D}" srcOrd="4" destOrd="0" presId="urn:microsoft.com/office/officeart/2005/8/layout/hProcess4"/>
    <dgm:cxn modelId="{ACB5E710-EFE3-4647-9683-A6836BB7DB2D}" type="presParOf" srcId="{538670C2-6FB2-2846-BDCC-BF8C516740F1}" destId="{A6F498D2-525B-2D40-9345-2702216DA835}" srcOrd="3" destOrd="0" presId="urn:microsoft.com/office/officeart/2005/8/layout/hProcess4"/>
    <dgm:cxn modelId="{3D010D78-D25F-4F4E-A240-A2B3B176C1CA}" type="presParOf" srcId="{538670C2-6FB2-2846-BDCC-BF8C516740F1}" destId="{DD6E420E-45E1-EC45-8746-2EB53CD70F13}" srcOrd="4" destOrd="0" presId="urn:microsoft.com/office/officeart/2005/8/layout/hProcess4"/>
    <dgm:cxn modelId="{36C2A023-211C-1A49-9C88-4D1DDFC6B0FD}" type="presParOf" srcId="{DD6E420E-45E1-EC45-8746-2EB53CD70F13}" destId="{E1046B94-4E0A-7042-93B1-7D7FE86DB2A7}" srcOrd="0" destOrd="0" presId="urn:microsoft.com/office/officeart/2005/8/layout/hProcess4"/>
    <dgm:cxn modelId="{713202D6-A92B-CD49-A9EE-DDA83F2C1D88}" type="presParOf" srcId="{DD6E420E-45E1-EC45-8746-2EB53CD70F13}" destId="{5DF94ADE-CA33-D741-9962-1EB8426AF605}" srcOrd="1" destOrd="0" presId="urn:microsoft.com/office/officeart/2005/8/layout/hProcess4"/>
    <dgm:cxn modelId="{1562874C-B83B-2146-9F42-38F0C858052D}" type="presParOf" srcId="{DD6E420E-45E1-EC45-8746-2EB53CD70F13}" destId="{D00E2748-F8FC-8341-96B8-2227819761EC}" srcOrd="2" destOrd="0" presId="urn:microsoft.com/office/officeart/2005/8/layout/hProcess4"/>
    <dgm:cxn modelId="{93493F8F-FDAF-B649-A57F-537931369243}" type="presParOf" srcId="{DD6E420E-45E1-EC45-8746-2EB53CD70F13}" destId="{1C34B194-1310-7047-AAEC-E25B5570FD65}" srcOrd="3" destOrd="0" presId="urn:microsoft.com/office/officeart/2005/8/layout/hProcess4"/>
    <dgm:cxn modelId="{DBCBC19C-408D-824F-8E06-AF2DAE05FB02}" type="presParOf" srcId="{DD6E420E-45E1-EC45-8746-2EB53CD70F13}" destId="{C5E6853F-D831-2F44-8ED3-684EA920FBBC}" srcOrd="4" destOrd="0" presId="urn:microsoft.com/office/officeart/2005/8/layout/hProcess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747B4-BA7B-BE4A-AB46-CF269D10BF6E}">
      <dsp:nvSpPr>
        <dsp:cNvPr id="0" name=""/>
        <dsp:cNvSpPr/>
      </dsp:nvSpPr>
      <dsp:spPr>
        <a:xfrm>
          <a:off x="740" y="1292498"/>
          <a:ext cx="2324870" cy="1917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 smtClean="0">
              <a:latin typeface="+mn-lt"/>
              <a:ea typeface="Futura Medium" charset="0"/>
              <a:cs typeface="Futura Medium" charset="0"/>
            </a:rPr>
            <a:t>Implement</a:t>
          </a:r>
          <a:r>
            <a:rPr lang="en-GB" sz="1800" kern="1200" baseline="0" dirty="0" smtClean="0">
              <a:latin typeface="+mn-lt"/>
              <a:ea typeface="Futura Medium" charset="0"/>
              <a:cs typeface="Futura Medium" charset="0"/>
            </a:rPr>
            <a:t> </a:t>
          </a:r>
          <a:r>
            <a:rPr lang="en-GB" sz="1800" kern="1200" dirty="0" smtClean="0">
              <a:latin typeface="+mn-lt"/>
              <a:ea typeface="Futura Medium" charset="0"/>
              <a:cs typeface="Futura Medium" charset="0"/>
            </a:rPr>
            <a:t>REDD+ activities in a manner consistent with the Cancun safeguards</a:t>
          </a:r>
          <a:endParaRPr lang="en-US" sz="1800" kern="1200" dirty="0">
            <a:latin typeface="+mn-lt"/>
            <a:ea typeface="Futura Medium" charset="0"/>
            <a:cs typeface="Futura Medium" charset="0"/>
          </a:endParaRPr>
        </a:p>
      </dsp:txBody>
      <dsp:txXfrm>
        <a:off x="44868" y="1336626"/>
        <a:ext cx="2236614" cy="1418376"/>
      </dsp:txXfrm>
    </dsp:sp>
    <dsp:sp modelId="{CAE474ED-5B63-8C44-8021-4743DA353992}">
      <dsp:nvSpPr>
        <dsp:cNvPr id="0" name=""/>
        <dsp:cNvSpPr/>
      </dsp:nvSpPr>
      <dsp:spPr>
        <a:xfrm flipH="1">
          <a:off x="2393879" y="2679609"/>
          <a:ext cx="45732" cy="1107984"/>
        </a:xfrm>
        <a:prstGeom prst="circularArrow">
          <a:avLst>
            <a:gd name="adj1" fmla="val 3053"/>
            <a:gd name="adj2" fmla="val 374751"/>
            <a:gd name="adj3" fmla="val 2150262"/>
            <a:gd name="adj4" fmla="val 9024489"/>
            <a:gd name="adj5" fmla="val 3561"/>
          </a:avLst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A248D-8F50-174B-9A20-C743C63371F2}">
      <dsp:nvSpPr>
        <dsp:cNvPr id="0" name=""/>
        <dsp:cNvSpPr/>
      </dsp:nvSpPr>
      <dsp:spPr>
        <a:xfrm>
          <a:off x="517377" y="2799130"/>
          <a:ext cx="2066551" cy="8217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latin typeface="+mn-lt"/>
            </a:rPr>
            <a:t>1</a:t>
          </a:r>
          <a:endParaRPr lang="en-US" sz="4900" kern="1200" dirty="0">
            <a:latin typeface="+mn-lt"/>
          </a:endParaRPr>
        </a:p>
      </dsp:txBody>
      <dsp:txXfrm>
        <a:off x="541447" y="2823200"/>
        <a:ext cx="2018411" cy="773659"/>
      </dsp:txXfrm>
    </dsp:sp>
    <dsp:sp modelId="{A33E9113-FD0F-0C4F-B054-90A172B02791}">
      <dsp:nvSpPr>
        <dsp:cNvPr id="0" name=""/>
        <dsp:cNvSpPr/>
      </dsp:nvSpPr>
      <dsp:spPr>
        <a:xfrm>
          <a:off x="2952829" y="1292498"/>
          <a:ext cx="2324870" cy="1917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 smtClean="0">
              <a:latin typeface="+mn-lt"/>
              <a:ea typeface="Futura Medium" charset="0"/>
              <a:cs typeface="Futura Medium" charset="0"/>
            </a:rPr>
            <a:t>Develop a</a:t>
          </a:r>
          <a:r>
            <a:rPr lang="en-GB" sz="1800" kern="1200" baseline="0" dirty="0" smtClean="0">
              <a:latin typeface="+mn-lt"/>
              <a:ea typeface="Futura Medium" charset="0"/>
              <a:cs typeface="Futura Medium" charset="0"/>
            </a:rPr>
            <a:t> Safeguard Information System (SIS)</a:t>
          </a:r>
          <a:endParaRPr lang="en-US" sz="1800" kern="1200" dirty="0">
            <a:latin typeface="+mn-lt"/>
            <a:ea typeface="Futura Medium" charset="0"/>
            <a:cs typeface="Futura Medium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+mn-lt"/>
          </a:endParaRPr>
        </a:p>
      </dsp:txBody>
      <dsp:txXfrm>
        <a:off x="2996957" y="1747525"/>
        <a:ext cx="2236614" cy="1418376"/>
      </dsp:txXfrm>
    </dsp:sp>
    <dsp:sp modelId="{A6F498D2-525B-2D40-9345-2702216DA835}">
      <dsp:nvSpPr>
        <dsp:cNvPr id="0" name=""/>
        <dsp:cNvSpPr/>
      </dsp:nvSpPr>
      <dsp:spPr>
        <a:xfrm flipV="1">
          <a:off x="6894538" y="2114187"/>
          <a:ext cx="45727" cy="1374576"/>
        </a:xfrm>
        <a:prstGeom prst="leftCircularArrow">
          <a:avLst>
            <a:gd name="adj1" fmla="val 2733"/>
            <a:gd name="adj2" fmla="val 332976"/>
            <a:gd name="adj3" fmla="val 19491513"/>
            <a:gd name="adj4" fmla="val 12575511"/>
            <a:gd name="adj5" fmla="val 3188"/>
          </a:avLst>
        </a:prstGeom>
        <a:solidFill>
          <a:srgbClr val="FFFFFF"/>
        </a:solidFill>
        <a:ln>
          <a:solidFill>
            <a:srgbClr val="FFFF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BF3EF-4C3F-8F44-B1A6-35E68EC46AAB}">
      <dsp:nvSpPr>
        <dsp:cNvPr id="0" name=""/>
        <dsp:cNvSpPr/>
      </dsp:nvSpPr>
      <dsp:spPr>
        <a:xfrm>
          <a:off x="3469467" y="881598"/>
          <a:ext cx="2066551" cy="8217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latin typeface="+mn-lt"/>
            </a:rPr>
            <a:t>2</a:t>
          </a:r>
          <a:endParaRPr lang="en-US" sz="4900" kern="1200" dirty="0">
            <a:latin typeface="+mn-lt"/>
          </a:endParaRPr>
        </a:p>
      </dsp:txBody>
      <dsp:txXfrm>
        <a:off x="3493537" y="905668"/>
        <a:ext cx="2018411" cy="773659"/>
      </dsp:txXfrm>
    </dsp:sp>
    <dsp:sp modelId="{5DF94ADE-CA33-D741-9962-1EB8426AF605}">
      <dsp:nvSpPr>
        <dsp:cNvPr id="0" name=""/>
        <dsp:cNvSpPr/>
      </dsp:nvSpPr>
      <dsp:spPr>
        <a:xfrm>
          <a:off x="5904918" y="1292498"/>
          <a:ext cx="2324870" cy="1917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 smtClean="0">
              <a:latin typeface="+mn-lt"/>
              <a:ea typeface="Futura Medium" charset="0"/>
              <a:cs typeface="Futura Medium" charset="0"/>
            </a:rPr>
            <a:t>Provide</a:t>
          </a:r>
          <a:r>
            <a:rPr lang="en-GB" sz="1800" kern="1200" baseline="0" dirty="0" smtClean="0">
              <a:latin typeface="+mn-lt"/>
              <a:ea typeface="Futura Medium" charset="0"/>
              <a:cs typeface="Futura Medium" charset="0"/>
            </a:rPr>
            <a:t> the most recent</a:t>
          </a:r>
          <a:r>
            <a:rPr lang="en-GB" sz="1800" kern="1200" dirty="0" smtClean="0">
              <a:latin typeface="+mn-lt"/>
              <a:ea typeface="Futura Medium" charset="0"/>
              <a:cs typeface="Futura Medium" charset="0"/>
            </a:rPr>
            <a:t> summary of information</a:t>
          </a:r>
          <a:endParaRPr lang="en-US" sz="1800" kern="1200" dirty="0">
            <a:latin typeface="+mn-lt"/>
            <a:ea typeface="Futura Medium" charset="0"/>
            <a:cs typeface="Futura Medium" charset="0"/>
          </a:endParaRPr>
        </a:p>
      </dsp:txBody>
      <dsp:txXfrm>
        <a:off x="5949046" y="1336626"/>
        <a:ext cx="2236614" cy="1418376"/>
      </dsp:txXfrm>
    </dsp:sp>
    <dsp:sp modelId="{1C34B194-1310-7047-AAEC-E25B5570FD65}">
      <dsp:nvSpPr>
        <dsp:cNvPr id="0" name=""/>
        <dsp:cNvSpPr/>
      </dsp:nvSpPr>
      <dsp:spPr>
        <a:xfrm>
          <a:off x="6421556" y="2799130"/>
          <a:ext cx="2066551" cy="8217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latin typeface="+mn-lt"/>
            </a:rPr>
            <a:t>3</a:t>
          </a:r>
          <a:endParaRPr lang="en-US" sz="4900" kern="1200" dirty="0">
            <a:latin typeface="+mn-lt"/>
          </a:endParaRPr>
        </a:p>
      </dsp:txBody>
      <dsp:txXfrm>
        <a:off x="6445626" y="2823200"/>
        <a:ext cx="2018411" cy="77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51788F-5A92-2C41-8D50-BA5613FE115E}" type="datetimeFigureOut">
              <a:rPr lang="en-US" altLang="en-US"/>
              <a:pPr>
                <a:defRPr/>
              </a:pPr>
              <a:t>10/25/17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DDCA95-4454-F34E-BFC6-F1B029ED23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576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DCA95-4454-F34E-BFC6-F1B029ED236A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4819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order to implement REDD+ activities effectively, countries should seek to understand and address the direct and related indirect drivers,</a:t>
            </a:r>
            <a:endParaRPr lang="en-US" baseline="0" dirty="0" smtClean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877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order to implement REDD+ activities effectively, countries should seek to understand and address the direct and related indirect drivers,</a:t>
            </a:r>
            <a:endParaRPr lang="en-US" baseline="0" dirty="0" smtClean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001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order to implement REDD+ activities effectively, countries should seek to understand and address the direct and related indirect drivers,</a:t>
            </a:r>
            <a:endParaRPr lang="en-US" baseline="0" dirty="0" smtClean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765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order to implement REDD+ activities effectively, countries should seek to understand and address the direct and related indirect drivers,</a:t>
            </a:r>
            <a:endParaRPr lang="en-US" baseline="0" dirty="0" smtClean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611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DDCA95-4454-F34E-BFC6-F1B029ED236A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507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just">
              <a:buFontTx/>
              <a:buAutoNum type="arabicPeriod"/>
              <a:defRPr/>
            </a:pPr>
            <a:endParaRPr lang="en-US" baseline="0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25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algn="just">
              <a:buFontTx/>
              <a:buAutoNum type="arabicPeriod"/>
              <a:defRPr/>
            </a:pPr>
            <a:endParaRPr lang="es-ES" altLang="en-US" b="1" dirty="0" smtClean="0">
              <a:ea typeface="ＭＳ Ｐゴシック" charset="-12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73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b="1" dirty="0">
              <a:ea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AD86C68-1D76-BD49-A8D9-FF0460343400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4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10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Most REDD+ countries are adopting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hybrid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approaches, with a mix of policy and project type interventions</a:t>
            </a:r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77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order to implement REDD+ activities effectively, countries should seek to understand and address the direct and related indirect drivers,</a:t>
            </a:r>
            <a:endParaRPr lang="en-US" baseline="0" dirty="0" smtClean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43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order to implement REDD+ activities effectively, countries should seek to understand and address the direct and related indirect drivers,</a:t>
            </a:r>
            <a:endParaRPr lang="en-US" baseline="0" dirty="0" smtClean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718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order to implement REDD+ activities effectively, countries should seek to understand and address the direct and related indirect drivers,</a:t>
            </a:r>
            <a:endParaRPr lang="en-US" baseline="0" dirty="0" smtClean="0"/>
          </a:p>
          <a:p>
            <a:pPr marL="171450" marR="0" lvl="0" indent="-171450" algn="just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221F3-161C-9B46-85F3-9ADBE58604B6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85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67985" y="715027"/>
            <a:ext cx="3804444" cy="375931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630" y="3110030"/>
            <a:ext cx="4090162" cy="594017"/>
          </a:xfrm>
        </p:spPr>
        <p:txBody>
          <a:bodyPr>
            <a:norm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2630" y="1126959"/>
            <a:ext cx="3505084" cy="1884753"/>
          </a:xfrm>
        </p:spPr>
        <p:txBody>
          <a:bodyPr tIns="0" anchor="t">
            <a:normAutofit/>
          </a:bodyPr>
          <a:lstStyle>
            <a:lvl1pPr algn="l">
              <a:defRPr sz="23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4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522276"/>
            <a:ext cx="8229600" cy="1869665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9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898" y="2583270"/>
            <a:ext cx="6585901" cy="127969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2"/>
          </p:nvPr>
        </p:nvSpPr>
        <p:spPr>
          <a:xfrm>
            <a:off x="522368" y="679076"/>
            <a:ext cx="6427690" cy="1225863"/>
          </a:xfrm>
        </p:spPr>
        <p:txBody>
          <a:bodyPr>
            <a:normAutofit/>
          </a:bodyPr>
          <a:lstStyle>
            <a:lvl1pPr marL="0" indent="0" algn="l">
              <a:buNone/>
              <a:defRPr sz="23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100898" y="3927934"/>
            <a:ext cx="6585901" cy="127969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67B260F-7B19-7D4D-B5F9-44D906DA11AD}" type="datetimeFigureOut">
              <a:rPr lang="en-US" altLang="en-US"/>
              <a:pPr>
                <a:defRPr/>
              </a:pPr>
              <a:t>10/25/17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3651C65-0D8E-2340-84F2-E98DA07A52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3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898" y="2583270"/>
            <a:ext cx="6585901" cy="127969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2"/>
          </p:nvPr>
        </p:nvSpPr>
        <p:spPr>
          <a:xfrm>
            <a:off x="522368" y="679076"/>
            <a:ext cx="6427690" cy="1225863"/>
          </a:xfrm>
        </p:spPr>
        <p:txBody>
          <a:bodyPr>
            <a:normAutofit/>
          </a:bodyPr>
          <a:lstStyle>
            <a:lvl1pPr marL="0" indent="0" algn="l">
              <a:buNone/>
              <a:defRPr sz="23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100898" y="3927934"/>
            <a:ext cx="6585901" cy="127969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oo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43" y="2094898"/>
            <a:ext cx="6585901" cy="12796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629842" y="3622360"/>
            <a:ext cx="6585901" cy="12796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3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662382"/>
          </a:solidFill>
          <a:latin typeface="Futura Book"/>
          <a:ea typeface="ＭＳ Ｐゴシック" charset="0"/>
          <a:cs typeface="Futura Book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  <a:cs typeface="Futura Boo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  <a:cs typeface="Futura Boo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  <a:cs typeface="Futura Boo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  <a:cs typeface="Futura Book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rgbClr val="662382"/>
          </a:solidFill>
          <a:latin typeface="Futura Book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8"/>
        </a:buBlip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2"/>
          </a:solidFill>
          <a:latin typeface="Futura Book"/>
          <a:ea typeface="ＭＳ Ｐゴシック" charset="0"/>
          <a:cs typeface="Futura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ubtitle 2"/>
          <p:cNvSpPr>
            <a:spLocks noGrp="1"/>
          </p:cNvSpPr>
          <p:nvPr>
            <p:ph type="subTitle" idx="12"/>
          </p:nvPr>
        </p:nvSpPr>
        <p:spPr>
          <a:xfrm>
            <a:off x="280986" y="163687"/>
            <a:ext cx="6450013" cy="1398414"/>
          </a:xfrm>
        </p:spPr>
        <p:txBody>
          <a:bodyPr>
            <a:noAutofit/>
          </a:bodyPr>
          <a:lstStyle/>
          <a:p>
            <a:pPr algn="just"/>
            <a:r>
              <a:rPr lang="en-GB" sz="1800" dirty="0">
                <a:latin typeface="+mn-lt"/>
              </a:rPr>
              <a:t>Different approaches to, and scales of, REDD+: implications for safeguards approaches</a:t>
            </a:r>
            <a:endParaRPr lang="en-GB" altLang="en-US" sz="1800" dirty="0">
              <a:latin typeface="+mn-lt"/>
              <a:ea typeface="Futura Medium" charset="0"/>
              <a:cs typeface="Futura Medium" charset="0"/>
            </a:endParaRPr>
          </a:p>
        </p:txBody>
      </p:sp>
      <p:sp>
        <p:nvSpPr>
          <p:cNvPr id="4098" name="Content Placeholder 3"/>
          <p:cNvSpPr>
            <a:spLocks noGrp="1"/>
          </p:cNvSpPr>
          <p:nvPr>
            <p:ph idx="13"/>
          </p:nvPr>
        </p:nvSpPr>
        <p:spPr>
          <a:xfrm>
            <a:off x="420687" y="5422270"/>
            <a:ext cx="2576513" cy="81343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500" b="1" dirty="0" smtClean="0">
                <a:solidFill>
                  <a:schemeClr val="accent1"/>
                </a:solidFill>
                <a:latin typeface="+mn-lt"/>
                <a:ea typeface="Helvetica Neue" charset="0"/>
                <a:cs typeface="Helvetica Neue" charset="0"/>
              </a:rPr>
              <a:t>Sebastien Korwin </a:t>
            </a:r>
          </a:p>
          <a:p>
            <a:pPr marL="0" indent="0">
              <a:buFontTx/>
              <a:buNone/>
            </a:pPr>
            <a:r>
              <a:rPr lang="en-US" altLang="en-US" sz="1500" b="1" dirty="0" smtClean="0">
                <a:solidFill>
                  <a:schemeClr val="accent1"/>
                </a:solidFill>
                <a:latin typeface="+mn-lt"/>
                <a:ea typeface="Helvetica Neue" charset="0"/>
                <a:cs typeface="Helvetica Neue" charset="0"/>
              </a:rPr>
              <a:t>Senior Legal and Policy Advisor </a:t>
            </a:r>
            <a:endParaRPr lang="en-US" altLang="en-US" sz="1500" b="1" dirty="0">
              <a:solidFill>
                <a:schemeClr val="accent1"/>
              </a:solidFill>
              <a:latin typeface="+mn-lt"/>
              <a:ea typeface="Helvetica Neue" charset="0"/>
              <a:cs typeface="Helvetica Neue" charset="0"/>
            </a:endParaRPr>
          </a:p>
          <a:p>
            <a:pPr marL="0" indent="0">
              <a:buFontTx/>
              <a:buNone/>
            </a:pPr>
            <a:endParaRPr lang="en-US" altLang="en-US" dirty="0">
              <a:latin typeface="+mn-lt"/>
              <a:ea typeface="ＭＳ Ｐゴシック" charset="-128"/>
              <a:cs typeface="Futura Book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7380288" y="7731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3"/>
              </a:buBlip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●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>
                <a:solidFill>
                  <a:schemeClr val="tx2"/>
                </a:solidFill>
                <a:latin typeface="Futura Book" charset="0"/>
                <a:ea typeface="ＭＳ Ｐゴシック" charset="-128"/>
                <a:cs typeface="Futura Book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idx="13"/>
          </p:nvPr>
        </p:nvSpPr>
        <p:spPr>
          <a:xfrm>
            <a:off x="3985418" y="5511170"/>
            <a:ext cx="4906964" cy="704426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>
                <a:latin typeface="+mn-lt"/>
              </a:rPr>
              <a:t>Regional South-South Learning Event (Asia)</a:t>
            </a:r>
            <a:endParaRPr lang="en-US" sz="1600" b="1" dirty="0">
              <a:latin typeface="+mn-lt"/>
            </a:endParaRPr>
          </a:p>
          <a:p>
            <a:pPr marL="0" indent="0" algn="ctr">
              <a:buNone/>
            </a:pPr>
            <a:r>
              <a:rPr lang="en-US" sz="1600" b="1" dirty="0" smtClean="0">
                <a:latin typeface="+mn-lt"/>
              </a:rPr>
              <a:t>Hanoi, 26-27 of October 2017 </a:t>
            </a:r>
            <a:endParaRPr lang="en-US" sz="16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405"/>
            <a:ext cx="9144000" cy="3574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023" y="474325"/>
            <a:ext cx="7942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chemeClr val="accent1"/>
                </a:solidFill>
              </a:rPr>
              <a:t>Comparing </a:t>
            </a:r>
            <a:r>
              <a:rPr lang="en-US" sz="2400" b="1" dirty="0">
                <a:solidFill>
                  <a:schemeClr val="accent1"/>
                </a:solidFill>
              </a:rPr>
              <a:t>safeguard </a:t>
            </a:r>
            <a:r>
              <a:rPr lang="en-US" sz="2400" b="1" dirty="0" smtClean="0">
                <a:solidFill>
                  <a:schemeClr val="accent1"/>
                </a:solidFill>
              </a:rPr>
              <a:t>approaches: ‘project approach</a:t>
            </a:r>
            <a:r>
              <a:rPr lang="en-US" sz="2400" b="1" dirty="0">
                <a:solidFill>
                  <a:schemeClr val="accent1"/>
                </a:solidFill>
              </a:rPr>
              <a:t>’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72284" y="1485899"/>
            <a:ext cx="7658916" cy="4729163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_tradnl" sz="1800" b="1" dirty="0" smtClean="0">
                <a:solidFill>
                  <a:schemeClr val="accent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marL="342900" lvl="1" indent="-342900">
              <a:buSzPct val="100000"/>
              <a:buBlip>
                <a:blip r:embed="rId3"/>
              </a:buBlip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‘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project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’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or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‘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management framework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’ approach to safeguards is most widely adopted by international financial institutions such as the World Bank. Generally tailored to a project or series of projects, this approach aims to define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tailored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framework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for screening, minimizing and managing potential social and environmental risks (ex: ESMF). Key steps include:</a:t>
            </a:r>
          </a:p>
          <a:p>
            <a:pPr marL="342900" lvl="1" indent="-342900">
              <a:buSzPct val="100000"/>
              <a:buBlip>
                <a:blip r:embed="rId3"/>
              </a:buBlip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742950" lvl="2" indent="-342900">
              <a:buSzPct val="100000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Identifying potential social and environmental risks posed by the proposed interventions</a:t>
            </a:r>
          </a:p>
          <a:p>
            <a:pPr marL="742950" lvl="2" indent="-342900">
              <a:buSzPct val="100000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Defining mitigation measures to avoid or minimize impacts of the risk</a:t>
            </a:r>
          </a:p>
          <a:p>
            <a:pPr marL="742950" lvl="2" indent="-342900">
              <a:buSzPct val="100000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Developing a safeguards management framework, which includes specific due diligence measures and procedures to follow based on existing guidance (this can be a financial institution’s operational guidance or a country’s relevant laws, if appropriate)</a:t>
            </a:r>
          </a:p>
          <a:p>
            <a:pPr marL="742950" lvl="2" indent="-342900">
              <a:buSzPct val="100000"/>
            </a:pPr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4895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023" y="474325"/>
            <a:ext cx="794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chemeClr val="accent1"/>
                </a:solidFill>
              </a:rPr>
              <a:t>‘Project approach’: Pros and cons</a:t>
            </a:r>
            <a:endParaRPr lang="en-US" sz="2400" b="1" dirty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72284" y="1485900"/>
            <a:ext cx="7658916" cy="4318834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_tradnl" sz="1800" b="1" dirty="0" smtClean="0">
                <a:solidFill>
                  <a:schemeClr val="accent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Pros: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Flexible, tailored to the specific risks of the proposed interventions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Can clearly define operational responsibilities between regulators and project implementers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Cons: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Carrying out risk assessments for each intervention and subsequent project carries significant costs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Not adapted to policy type interventions that are less tangible in their implementation and impacts</a:t>
            </a:r>
          </a:p>
          <a:p>
            <a:pPr lvl="1"/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726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023" y="474325"/>
            <a:ext cx="7942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How </a:t>
            </a:r>
            <a:r>
              <a:rPr lang="en-US" sz="2400" b="1" dirty="0">
                <a:solidFill>
                  <a:schemeClr val="accent1"/>
                </a:solidFill>
              </a:rPr>
              <a:t>to ensure consistency of REDD+ design and implementation with the Cancun safeguards? </a:t>
            </a:r>
            <a:r>
              <a:rPr lang="en-US" sz="2400" b="1" dirty="0" smtClean="0">
                <a:solidFill>
                  <a:schemeClr val="accent1"/>
                </a:solidFill>
              </a:rPr>
              <a:t>Final considerations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72284" y="1843088"/>
            <a:ext cx="7658916" cy="4443412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Regardless of the safeguard approach (governance, project or a hybrid of the two)  it is important to consider the timing of key REDD+ processes and how they influence each other</a:t>
            </a:r>
          </a:p>
          <a:p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Development of national REDD+ strategy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Legal and/or institutional analyses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Risk assessments for selected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118905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023" y="474325"/>
            <a:ext cx="7942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How </a:t>
            </a:r>
            <a:r>
              <a:rPr lang="en-US" sz="2400" b="1" dirty="0">
                <a:solidFill>
                  <a:schemeClr val="accent1"/>
                </a:solidFill>
              </a:rPr>
              <a:t>to ensure consistency of REDD+ design and implementation with the Cancun safeguards? </a:t>
            </a:r>
            <a:r>
              <a:rPr lang="en-US" sz="2400" b="1" dirty="0" smtClean="0">
                <a:solidFill>
                  <a:schemeClr val="accent1"/>
                </a:solidFill>
              </a:rPr>
              <a:t>Final considerations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72284" y="1843088"/>
            <a:ext cx="7658916" cy="4443412"/>
          </a:xfrm>
          <a:extLst/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chosen approach needs to be designed so as to be adapted to the type and scale of the intervention and how these can be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institutionalized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Mandates (how to empower the responsible agencies)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Human resources (ensuring that the mandated authority is able to ensure safeguard screening/compliance/reporting at the relevant administrative level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</a:rPr>
              <a:t>Guidance and procedures (development of operational manuals to ensure that the chosen approach is followed by responsible authorities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The process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of developing the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REDD+ interventions is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often iterative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, which means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the safeguard approach may also require an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iterative process</a:t>
            </a:r>
          </a:p>
        </p:txBody>
      </p:sp>
    </p:spTree>
    <p:extLst>
      <p:ext uri="{BB962C8B-B14F-4D97-AF65-F5344CB8AC3E}">
        <p14:creationId xmlns:p14="http://schemas.microsoft.com/office/powerpoint/2010/main" val="403969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2"/>
          </p:nvPr>
        </p:nvSpPr>
        <p:spPr>
          <a:xfrm>
            <a:off x="502321" y="507710"/>
            <a:ext cx="7852865" cy="88994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+mn-lt"/>
              </a:rPr>
              <a:t>Country </a:t>
            </a:r>
            <a:r>
              <a:rPr lang="en-US" sz="2800" smtClean="0">
                <a:latin typeface="+mn-lt"/>
              </a:rPr>
              <a:t>experiences in ensuring </a:t>
            </a:r>
            <a:r>
              <a:rPr lang="en-US" sz="2800" dirty="0" smtClean="0">
                <a:latin typeface="+mn-lt"/>
              </a:rPr>
              <a:t>consistency of REDD+ interventions with the Cancun safeguards  </a:t>
            </a:r>
            <a:endParaRPr lang="en-US" sz="28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13158" y="1709880"/>
            <a:ext cx="5399078" cy="2986811"/>
          </a:xfrm>
        </p:spPr>
        <p:txBody>
          <a:bodyPr/>
          <a:lstStyle/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+mn-lt"/>
              </a:rPr>
              <a:t>G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roups discussions to share country experiences and lessons learnt:</a:t>
            </a:r>
          </a:p>
          <a:p>
            <a:pPr algn="just"/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Challenges</a:t>
            </a:r>
          </a:p>
          <a:p>
            <a:pPr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Opportunities</a:t>
            </a:r>
          </a:p>
          <a:p>
            <a:pPr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Lessons learnt </a:t>
            </a:r>
          </a:p>
          <a:p>
            <a:endParaRPr lang="en-US" dirty="0" smtClean="0"/>
          </a:p>
          <a:p>
            <a:endParaRPr lang="fr-FR" b="1" dirty="0"/>
          </a:p>
          <a:p>
            <a:endParaRPr lang="en-US" dirty="0"/>
          </a:p>
        </p:txBody>
      </p:sp>
      <p:pic>
        <p:nvPicPr>
          <p:cNvPr id="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3" y="3224177"/>
            <a:ext cx="3090458" cy="307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23493"/>
            <a:ext cx="473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Presentation outline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72284" y="1447800"/>
            <a:ext cx="7658916" cy="4538663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_tradnl" sz="1800" b="1" dirty="0" smtClean="0">
                <a:solidFill>
                  <a:schemeClr val="accent1"/>
                </a:solidFill>
                <a:latin typeface="+mn-lt"/>
              </a:rPr>
              <a:t>			</a:t>
            </a:r>
          </a:p>
          <a:p>
            <a:pPr marL="0" indent="0">
              <a:buFontTx/>
              <a:buNone/>
              <a:defRPr/>
            </a:pPr>
            <a:endParaRPr lang="es-ES_tradnl" sz="24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+mn-lt"/>
              </a:rPr>
              <a:t>Recap of relevant UNFCCC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REDD+ requirements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REDD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+ Interventions: different types and scales 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+mn-lt"/>
              </a:rPr>
              <a:t>Comparing approaches for safeguards 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+mn-lt"/>
              </a:rPr>
              <a:t>How to ensure consistency of REDD+ design and implementation with the Cancun safeguards? Final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considerations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752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3284" y="499229"/>
            <a:ext cx="770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Key UNFCCC REDD+ Requirements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4294967295"/>
          </p:nvPr>
        </p:nvSpPr>
        <p:spPr>
          <a:xfrm>
            <a:off x="672284" y="1168400"/>
            <a:ext cx="7658916" cy="5245100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objective of REDD+ is to “slow, halt and reverse forest cover and carbon loss, in accordance with national circumstances” (Decision 1/CP.16)</a:t>
            </a: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The REDD+ activities as defined by the UNFCCC are (Decision 1/CP.16 paragraph 70):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Reducing emissions from deforestation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Reducing emissions from forest degradation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Conservation of forest carbon stocks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Sustainable management of forests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Enhancement of forest carbon stock</a:t>
            </a:r>
          </a:p>
          <a:p>
            <a:pPr lvl="1"/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Elements of REDD+ (Decision 1/CP.16 paragraph 71) to be developed: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 national strategy or action plan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National forest reference emission level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National forest monitoring system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System for providing information on how the safeguards are being addressed and respected</a:t>
            </a:r>
          </a:p>
          <a:p>
            <a:pPr marL="800100" lvl="1" indent="-342900">
              <a:buFont typeface="+mj-lt"/>
              <a:buAutoNum type="alphaLcParenR"/>
            </a:pP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605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ubtitle 2"/>
          <p:cNvSpPr>
            <a:spLocks noGrp="1"/>
          </p:cNvSpPr>
          <p:nvPr>
            <p:ph type="subTitle" idx="12"/>
          </p:nvPr>
        </p:nvSpPr>
        <p:spPr>
          <a:xfrm>
            <a:off x="445664" y="779946"/>
            <a:ext cx="7896983" cy="717550"/>
          </a:xfrm>
        </p:spPr>
        <p:txBody>
          <a:bodyPr/>
          <a:lstStyle/>
          <a:p>
            <a:r>
              <a:rPr lang="en-GB" altLang="en-US" sz="2400" dirty="0" smtClean="0">
                <a:latin typeface="+mn-lt"/>
              </a:rPr>
              <a:t>UNFCCC REDD</a:t>
            </a:r>
            <a:r>
              <a:rPr lang="en-GB" altLang="en-US" sz="2400" dirty="0">
                <a:latin typeface="+mn-lt"/>
              </a:rPr>
              <a:t>+ </a:t>
            </a:r>
            <a:r>
              <a:rPr lang="en-GB" altLang="en-US" sz="2400" dirty="0" smtClean="0">
                <a:latin typeface="+mn-lt"/>
              </a:rPr>
              <a:t>safeguards requirements</a:t>
            </a:r>
            <a:endParaRPr lang="en-GB" altLang="en-US" sz="2400" dirty="0">
              <a:latin typeface="+mn-lt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87170" y="1826490"/>
          <a:ext cx="8488848" cy="450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9497" y="5975772"/>
            <a:ext cx="86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7666" y="5959686"/>
            <a:ext cx="233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Tomorrow’s session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9306" y="5959686"/>
            <a:ext cx="233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Tomorrow’s session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5426" y="1453622"/>
            <a:ext cx="3833856" cy="11263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2462111"/>
            <a:ext cx="3279067" cy="32312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4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284" y="499229"/>
            <a:ext cx="794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Key UNFCCC Requirements: implications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72284" y="1266528"/>
            <a:ext cx="7658916" cy="5146972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_tradnl" sz="1800" b="1" dirty="0" smtClean="0">
                <a:solidFill>
                  <a:schemeClr val="accent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Countries do not need to implement all REDD+ activities, but steps need to be taken to define how the chosen activities will be implemented</a:t>
            </a: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REDD+ activities can be defined/fleshed out in multiple stages (definition of objectives, strategic options, work packages and Policies and Measures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or PAMs (defined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as: actions taken and/or mandated by governments to achieve a set of objectives) </a:t>
            </a: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specific guidance or requirements from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UNFCCC on the content of the national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strategy/action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plan,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but is an opportunity to define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PaMs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(also referred to as actions and interventions)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Regardless of the type of 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PaM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/intervention, REDD+ countries need to define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an approach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to ensure the consistency of their REDD+ design and implementation with the Cancun safeguards</a:t>
            </a: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0867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284" y="499229"/>
            <a:ext cx="794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REDD</a:t>
            </a:r>
            <a:r>
              <a:rPr lang="en-US" sz="2400" b="1" dirty="0">
                <a:solidFill>
                  <a:schemeClr val="accent1"/>
                </a:solidFill>
              </a:rPr>
              <a:t>+ </a:t>
            </a:r>
            <a:r>
              <a:rPr lang="en-US" sz="2400" b="1" dirty="0" smtClean="0">
                <a:solidFill>
                  <a:schemeClr val="accent1"/>
                </a:solidFill>
              </a:rPr>
              <a:t>interventions: different types and scales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72284" y="1266528"/>
            <a:ext cx="7658916" cy="5105697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There are two main types or categories of REDD+ interventions: 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Policy type interventions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lvl="2">
              <a:buFont typeface="Wingdings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Can be national or sub-national in scale. </a:t>
            </a:r>
          </a:p>
          <a:p>
            <a:pPr lvl="2">
              <a:buFont typeface="Wingdings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Defined and implemented by the government. </a:t>
            </a:r>
          </a:p>
          <a:p>
            <a:pPr lvl="2">
              <a:buFont typeface="Wingdings" charset="2"/>
              <a:buChar char="Ø"/>
            </a:pPr>
            <a:r>
              <a:rPr lang="en-US" sz="1800" u="sng" dirty="0" smtClean="0">
                <a:solidFill>
                  <a:schemeClr val="tx1"/>
                </a:solidFill>
                <a:latin typeface="+mn-lt"/>
              </a:rPr>
              <a:t>Examples include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: reforming land-use plans, legal reform, improving law enforcement</a:t>
            </a:r>
          </a:p>
          <a:p>
            <a:pPr lvl="1"/>
            <a:endParaRPr lang="en-US" sz="1800" b="1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Project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type or direct interventions: </a:t>
            </a:r>
          </a:p>
          <a:p>
            <a:pPr lvl="2">
              <a:buFont typeface="Wingdings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Sub-national in scale. </a:t>
            </a:r>
          </a:p>
          <a:p>
            <a:pPr lvl="2">
              <a:buFont typeface="Wingdings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Enabling framework generally defined by the government, projects can be implemented by public, private or third sector actors. </a:t>
            </a:r>
          </a:p>
          <a:p>
            <a:pPr lvl="2">
              <a:buFont typeface="Wingdings" charset="2"/>
              <a:buChar char="Ø"/>
            </a:pPr>
            <a:r>
              <a:rPr lang="en-US" sz="1800" u="sng" dirty="0" smtClean="0">
                <a:solidFill>
                  <a:schemeClr val="tx1"/>
                </a:solidFill>
                <a:latin typeface="+mn-lt"/>
              </a:rPr>
              <a:t>Examples include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: development of enabling environments for agroforestry, community forest management</a:t>
            </a:r>
          </a:p>
        </p:txBody>
      </p:sp>
    </p:spTree>
    <p:extLst>
      <p:ext uri="{BB962C8B-B14F-4D97-AF65-F5344CB8AC3E}">
        <p14:creationId xmlns:p14="http://schemas.microsoft.com/office/powerpoint/2010/main" val="1620695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023" y="474325"/>
            <a:ext cx="794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Comparing </a:t>
            </a:r>
            <a:r>
              <a:rPr lang="en-US" sz="2400" b="1" dirty="0">
                <a:solidFill>
                  <a:schemeClr val="accent1"/>
                </a:solidFill>
              </a:rPr>
              <a:t>safeguard </a:t>
            </a:r>
            <a:r>
              <a:rPr lang="en-US" sz="2400" b="1" dirty="0" smtClean="0">
                <a:solidFill>
                  <a:schemeClr val="accent1"/>
                </a:solidFill>
              </a:rPr>
              <a:t>approaches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72284" y="1266528"/>
            <a:ext cx="7658916" cy="4538206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_tradnl" sz="1800" b="1" dirty="0" smtClean="0">
                <a:solidFill>
                  <a:schemeClr val="accent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In order to meet UNFCCC safeguard requirement 1, REDD+ countries need to define measures to ensure the consistency of their REDD+ design and implementation with the Cancun safeguards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There is no “one size fits all” approach to ensuring consistency with safeguards and will likely need to be tailored to the type of intervention. 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There are two main ‘categories’ of safeguard approaches, though no agreed terminology exists. These are not mutually exclusive and can be conceptualized as: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lvl="1">
              <a:buFont typeface="Wingdings" charset="2"/>
              <a:buChar char="v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‘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Governance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’ or ‘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existing systems approach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’</a:t>
            </a:r>
          </a:p>
          <a:p>
            <a:pPr lvl="1">
              <a:buFont typeface="Wingdings" charset="2"/>
              <a:buChar char="v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‘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projec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t’ or ‘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management framework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’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852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023" y="474325"/>
            <a:ext cx="7942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chemeClr val="accent1"/>
                </a:solidFill>
              </a:rPr>
              <a:t>Comparing </a:t>
            </a:r>
            <a:r>
              <a:rPr lang="en-US" sz="2400" b="1" dirty="0">
                <a:solidFill>
                  <a:schemeClr val="accent1"/>
                </a:solidFill>
              </a:rPr>
              <a:t>safeguard </a:t>
            </a:r>
            <a:r>
              <a:rPr lang="en-US" sz="2400" b="1" dirty="0" smtClean="0">
                <a:solidFill>
                  <a:schemeClr val="accent1"/>
                </a:solidFill>
              </a:rPr>
              <a:t>approaches: </a:t>
            </a:r>
            <a:r>
              <a:rPr lang="en-US" sz="2400" b="1" dirty="0">
                <a:solidFill>
                  <a:schemeClr val="accent1"/>
                </a:solidFill>
              </a:rPr>
              <a:t>‘existing systems approach’</a:t>
            </a: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72284" y="1485900"/>
            <a:ext cx="7658916" cy="4318834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_tradnl" sz="1800" b="1" dirty="0" smtClean="0">
                <a:solidFill>
                  <a:schemeClr val="accent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marL="342900" lvl="1" indent="-342900">
              <a:buSzPct val="100000"/>
              <a:buBlip>
                <a:blip r:embed="rId3"/>
              </a:buBlip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The ‘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Governance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’ or ‘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existing systems approach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’ involves building on a country’s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’governance  framework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’ (which includes its laws and regulations, institutions and compliance/conflict resolution mechanisms) to ensure that the substance of the safeguards is </a:t>
            </a:r>
            <a:r>
              <a:rPr lang="en-US" sz="1800" u="sng" dirty="0" smtClean="0">
                <a:solidFill>
                  <a:schemeClr val="tx1"/>
                </a:solidFill>
                <a:latin typeface="+mn-lt"/>
              </a:rPr>
              <a:t>enforceable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in the country. Key steps include:</a:t>
            </a:r>
          </a:p>
          <a:p>
            <a:pPr marL="342900" lvl="1" indent="-342900">
              <a:buSzPct val="100000"/>
              <a:buBlip>
                <a:blip r:embed="rId3"/>
              </a:buBlip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 marL="742950" lvl="2" indent="-342900">
              <a:buSzPct val="100000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Identifying and analyzing relevant laws and regulations </a:t>
            </a:r>
          </a:p>
          <a:p>
            <a:pPr marL="742950" lvl="2" indent="-342900">
              <a:buSzPct val="100000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Identifying and analyzing the institutions tasked with enforcing these laws and regulations</a:t>
            </a:r>
          </a:p>
          <a:p>
            <a:pPr marL="742950" lvl="2" indent="-342900">
              <a:buSzPct val="100000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Explaining how the country’s existing legal framework addresses the Cancun safeguards through a process of 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national interpretation/clarification </a:t>
            </a:r>
          </a:p>
          <a:p>
            <a:pPr marL="742950" lvl="2" indent="-342900">
              <a:buSzPct val="100000"/>
            </a:pPr>
            <a:r>
              <a:rPr lang="en-US" sz="1800" b="1" dirty="0" smtClean="0">
                <a:solidFill>
                  <a:schemeClr val="tx1"/>
                </a:solidFill>
                <a:latin typeface="+mn-lt"/>
              </a:rPr>
              <a:t>Articulating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the safeguard approach: explaining how the legal and institutional frameworks will be harnessed to ensure the interventions will be consistent with the Cancun safeguards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139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512763" y="804863"/>
            <a:ext cx="8123237" cy="4694237"/>
          </a:xfrm>
        </p:spPr>
        <p:txBody>
          <a:bodyPr/>
          <a:lstStyle/>
          <a:p>
            <a:pPr>
              <a:defRPr/>
            </a:pPr>
            <a:endParaRPr lang="es-ES" sz="2000" dirty="0" smtClean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023" y="474325"/>
            <a:ext cx="7942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chemeClr val="accent1"/>
                </a:solidFill>
              </a:rPr>
              <a:t>‘</a:t>
            </a:r>
            <a:r>
              <a:rPr lang="en-US" sz="2400" b="1" dirty="0">
                <a:solidFill>
                  <a:schemeClr val="accent1"/>
                </a:solidFill>
              </a:rPr>
              <a:t>E</a:t>
            </a:r>
            <a:r>
              <a:rPr lang="en-US" sz="2400" b="1" dirty="0" smtClean="0">
                <a:solidFill>
                  <a:schemeClr val="accent1"/>
                </a:solidFill>
              </a:rPr>
              <a:t>xisting </a:t>
            </a:r>
            <a:r>
              <a:rPr lang="en-US" sz="2400" b="1" dirty="0">
                <a:solidFill>
                  <a:schemeClr val="accent1"/>
                </a:solidFill>
              </a:rPr>
              <a:t>systems approach</a:t>
            </a:r>
            <a:r>
              <a:rPr lang="en-US" sz="2400" b="1" dirty="0" smtClean="0">
                <a:solidFill>
                  <a:schemeClr val="accent1"/>
                </a:solidFill>
              </a:rPr>
              <a:t>’: Pros and cons</a:t>
            </a:r>
            <a:endParaRPr lang="en-US" sz="2400" b="1" dirty="0">
              <a:solidFill>
                <a:schemeClr val="accent1"/>
              </a:solidFill>
            </a:endParaRPr>
          </a:p>
          <a:p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672284" y="1485900"/>
            <a:ext cx="7658916" cy="4814888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s-ES_tradnl" sz="1800" b="1" dirty="0" smtClean="0">
                <a:solidFill>
                  <a:schemeClr val="accent1"/>
                </a:solidFill>
                <a:latin typeface="+mn-lt"/>
              </a:rPr>
              <a:t>	</a:t>
            </a:r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Pros: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Builds on existing legally enforceable rights and duties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Builds on existing mandates (institutions already mandated to enforce laws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Minimizes cost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Cons: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May require legal reform to address gaps between the domestic legal framework and the Cancun safeguards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May create significant administrative burden to secure approval for proposed intervention from mandated institutions, particularly for project type interventions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Challenging to ensure adequate oversight of every single project by existing institutions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  <a:p>
            <a:endParaRPr lang="en-US" sz="16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479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P">
  <a:themeElements>
    <a:clrScheme name="CLP">
      <a:dk1>
        <a:srgbClr val="000000"/>
      </a:dk1>
      <a:lt1>
        <a:sysClr val="window" lastClr="FFFFFF"/>
      </a:lt1>
      <a:dk2>
        <a:srgbClr val="662382"/>
      </a:dk2>
      <a:lt2>
        <a:srgbClr val="FFFFFF"/>
      </a:lt2>
      <a:accent1>
        <a:srgbClr val="662382"/>
      </a:accent1>
      <a:accent2>
        <a:srgbClr val="951B81"/>
      </a:accent2>
      <a:accent3>
        <a:srgbClr val="36A9E0"/>
      </a:accent3>
      <a:accent4>
        <a:srgbClr val="1C1C1C"/>
      </a:accent4>
      <a:accent5>
        <a:srgbClr val="FFFFFF"/>
      </a:accent5>
      <a:accent6>
        <a:srgbClr val="7F7F7F"/>
      </a:accent6>
      <a:hlink>
        <a:srgbClr val="36A9E0"/>
      </a:hlink>
      <a:folHlink>
        <a:srgbClr val="951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CLP.thmx</Template>
  <TotalTime>12544</TotalTime>
  <Words>726</Words>
  <Application>Microsoft Macintosh PowerPoint</Application>
  <PresentationFormat>On-screen Show (4:3)</PresentationFormat>
  <Paragraphs>152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Futura Book</vt:lpstr>
      <vt:lpstr>Futura Medium</vt:lpstr>
      <vt:lpstr>Helvetica Neue</vt:lpstr>
      <vt:lpstr>ＭＳ Ｐゴシック</vt:lpstr>
      <vt:lpstr>Wingdings</vt:lpstr>
      <vt:lpstr>Arial</vt:lpstr>
      <vt:lpstr>CLP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Rivera</dc:creator>
  <cp:lastModifiedBy>sebastien</cp:lastModifiedBy>
  <cp:revision>191</cp:revision>
  <dcterms:created xsi:type="dcterms:W3CDTF">2016-03-02T11:34:27Z</dcterms:created>
  <dcterms:modified xsi:type="dcterms:W3CDTF">2017-10-25T14:02:55Z</dcterms:modified>
</cp:coreProperties>
</file>